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853" r:id="rId2"/>
    <p:sldId id="855" r:id="rId3"/>
    <p:sldId id="919" r:id="rId4"/>
    <p:sldId id="863" r:id="rId5"/>
    <p:sldId id="861" r:id="rId6"/>
    <p:sldId id="864" r:id="rId7"/>
    <p:sldId id="862" r:id="rId8"/>
    <p:sldId id="860" r:id="rId9"/>
    <p:sldId id="873" r:id="rId10"/>
    <p:sldId id="875" r:id="rId11"/>
    <p:sldId id="876" r:id="rId12"/>
    <p:sldId id="877" r:id="rId13"/>
    <p:sldId id="874" r:id="rId14"/>
    <p:sldId id="880" r:id="rId15"/>
    <p:sldId id="879" r:id="rId16"/>
    <p:sldId id="882" r:id="rId17"/>
    <p:sldId id="883" r:id="rId18"/>
    <p:sldId id="884" r:id="rId19"/>
    <p:sldId id="885" r:id="rId20"/>
    <p:sldId id="886" r:id="rId21"/>
    <p:sldId id="887" r:id="rId22"/>
    <p:sldId id="888" r:id="rId23"/>
    <p:sldId id="940" r:id="rId24"/>
    <p:sldId id="893" r:id="rId25"/>
    <p:sldId id="894" r:id="rId26"/>
    <p:sldId id="895" r:id="rId27"/>
    <p:sldId id="945" r:id="rId28"/>
    <p:sldId id="858" r:id="rId29"/>
    <p:sldId id="973" r:id="rId30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e-sun Seo" initials="J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11"/>
    <a:srgbClr val="FF7401"/>
    <a:srgbClr val="0000FF"/>
    <a:srgbClr val="C0008E"/>
    <a:srgbClr val="C00000"/>
    <a:srgbClr val="AFC6F3"/>
    <a:srgbClr val="D5FFD5"/>
    <a:srgbClr val="89CFFF"/>
    <a:srgbClr val="FF8585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8" autoAdjust="0"/>
    <p:restoredTop sz="76321" autoAdjust="0"/>
  </p:normalViewPr>
  <p:slideViewPr>
    <p:cSldViewPr snapToGrid="0">
      <p:cViewPr varScale="1">
        <p:scale>
          <a:sx n="70" d="100"/>
          <a:sy n="70" d="100"/>
        </p:scale>
        <p:origin x="2840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273" cy="464681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129" y="0"/>
            <a:ext cx="3042273" cy="464681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4798C35-8A6C-4669-B8EE-A35EDDA7209F}" type="datetimeFigureOut">
              <a:rPr lang="en-US" smtClean="0"/>
              <a:pPr/>
              <a:t>10/30/20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707"/>
            <a:ext cx="3042273" cy="464681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129" y="8839707"/>
            <a:ext cx="3042273" cy="464681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58CE6271-78DE-4702-9874-34628AD802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10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2273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defTabSz="932950">
              <a:defRPr sz="13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129" y="0"/>
            <a:ext cx="3042273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>
            <a:lvl1pPr algn="r" defTabSz="932950">
              <a:defRPr sz="13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299" y="4420624"/>
            <a:ext cx="5615331" cy="418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707"/>
            <a:ext cx="3042273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defTabSz="932950">
              <a:defRPr sz="1300"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129" y="8839707"/>
            <a:ext cx="3042273" cy="46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8" tIns="46639" rIns="93278" bIns="46639" numCol="1" anchor="b" anchorCtr="0" compatLnSpc="1">
            <a:prstTxWarp prst="textNoShape">
              <a:avLst/>
            </a:prstTxWarp>
          </a:bodyPr>
          <a:lstStyle>
            <a:lvl1pPr algn="r" defTabSz="932950">
              <a:defRPr sz="1300"/>
            </a:lvl1pPr>
          </a:lstStyle>
          <a:p>
            <a:fld id="{010B8656-D7FE-42A6-B960-6CAAC4278E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00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8656-D7FE-42A6-B960-6CAAC4278E8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7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8656-D7FE-42A6-B960-6CAAC4278E8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4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8656-D7FE-42A6-B960-6CAAC4278E8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56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8656-D7FE-42A6-B960-6CAAC4278E8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96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8656-D7FE-42A6-B960-6CAAC4278E8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44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8656-D7FE-42A6-B960-6CAAC4278E8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26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8656-D7FE-42A6-B960-6CAAC4278E8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19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8656-D7FE-42A6-B960-6CAAC4278E8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474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8656-D7FE-42A6-B960-6CAAC4278E8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966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8656-D7FE-42A6-B960-6CAAC4278E8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7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8656-D7FE-42A6-B960-6CAAC4278E8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5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F62D23-8896-4EEE-A236-2EE6A1E2D2E7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3155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8656-D7FE-42A6-B960-6CAAC4278E8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99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8656-D7FE-42A6-B960-6CAAC4278E8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007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8656-D7FE-42A6-B960-6CAAC4278E8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05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8656-D7FE-42A6-B960-6CAAC4278E8D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9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8656-D7FE-42A6-B960-6CAAC4278E8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58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8656-D7FE-42A6-B960-6CAAC4278E8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978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8656-D7FE-42A6-B960-6CAAC4278E8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35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8656-D7FE-42A6-B960-6CAAC4278E8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96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8656-D7FE-42A6-B960-6CAAC4278E8D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44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8656-D7FE-42A6-B960-6CAAC4278E8D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4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8656-D7FE-42A6-B960-6CAAC4278E8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57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8656-D7FE-42A6-B960-6CAAC4278E8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57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39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8656-D7FE-42A6-B960-6CAAC4278E8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57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8656-D7FE-42A6-B960-6CAAC4278E8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94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8656-D7FE-42A6-B960-6CAAC4278E8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33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B8656-D7FE-42A6-B960-6CAAC4278E8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33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77975"/>
            <a:ext cx="7772400" cy="1470025"/>
          </a:xfr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82800" y="3886200"/>
            <a:ext cx="5689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27"/>
          <a:stretch>
            <a:fillRect/>
          </a:stretch>
        </p:blipFill>
        <p:spPr bwMode="auto">
          <a:xfrm flipV="1">
            <a:off x="0" y="0"/>
            <a:ext cx="9144220" cy="120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14"/>
          <p:cNvSpPr>
            <a:spLocks noChangeShapeType="1"/>
          </p:cNvSpPr>
          <p:nvPr userDrawn="1"/>
        </p:nvSpPr>
        <p:spPr bwMode="auto">
          <a:xfrm>
            <a:off x="911225" y="6400800"/>
            <a:ext cx="8232775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86525"/>
            <a:ext cx="6842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 i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4501365" y="6486525"/>
            <a:ext cx="44227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600" b="1" dirty="0">
                <a:solidFill>
                  <a:srgbClr val="808080"/>
                </a:solidFill>
              </a:rPr>
              <a:t>Arizona State University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45" y="6467475"/>
            <a:ext cx="1107882" cy="3657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86525"/>
            <a:ext cx="6842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 i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86525"/>
            <a:ext cx="6842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 i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675" y="933450"/>
            <a:ext cx="4038600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933450"/>
            <a:ext cx="4038600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86525"/>
            <a:ext cx="6842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 i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0" y="6486525"/>
            <a:ext cx="6842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 i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86525"/>
            <a:ext cx="6842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 i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86525"/>
            <a:ext cx="6842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 i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112713"/>
            <a:ext cx="82296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7675" y="933450"/>
            <a:ext cx="4038600" cy="5106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933450"/>
            <a:ext cx="4038600" cy="5106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86525"/>
            <a:ext cx="6842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 i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88" y="112713"/>
            <a:ext cx="82296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7675" y="933450"/>
            <a:ext cx="4038600" cy="5106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8675" y="933450"/>
            <a:ext cx="40386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8675" y="3562350"/>
            <a:ext cx="4038600" cy="247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86525"/>
            <a:ext cx="6842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 i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27"/>
          <a:stretch>
            <a:fillRect/>
          </a:stretch>
        </p:blipFill>
        <p:spPr bwMode="auto">
          <a:xfrm flipV="1">
            <a:off x="0" y="0"/>
            <a:ext cx="9144220" cy="1205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12713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7675" y="933450"/>
            <a:ext cx="8229600" cy="510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Line 14"/>
          <p:cNvSpPr>
            <a:spLocks noChangeShapeType="1"/>
          </p:cNvSpPr>
          <p:nvPr userDrawn="1"/>
        </p:nvSpPr>
        <p:spPr bwMode="auto">
          <a:xfrm>
            <a:off x="911225" y="6400800"/>
            <a:ext cx="8232775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86525"/>
            <a:ext cx="68421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 i="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/>
              <a:pPr>
                <a:defRPr/>
              </a:pPr>
              <a:t>‹#›</a:t>
            </a:fld>
            <a:r>
              <a:rPr lang="en-US"/>
              <a:t> -</a:t>
            </a:r>
          </a:p>
        </p:txBody>
      </p:sp>
      <p:sp>
        <p:nvSpPr>
          <p:cNvPr id="12" name="Rectangle 24"/>
          <p:cNvSpPr>
            <a:spLocks noChangeArrowheads="1"/>
          </p:cNvSpPr>
          <p:nvPr userDrawn="1"/>
        </p:nvSpPr>
        <p:spPr bwMode="auto">
          <a:xfrm>
            <a:off x="4501365" y="6486525"/>
            <a:ext cx="44227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600" b="1" dirty="0">
                <a:solidFill>
                  <a:srgbClr val="808080"/>
                </a:solidFill>
              </a:rPr>
              <a:t>Arizona State University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45" y="6467475"/>
            <a:ext cx="1107882" cy="365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tx1">
              <a:lumMod val="95000"/>
              <a:lumOff val="5000"/>
            </a:schemeClr>
          </a:solidFill>
          <a:effectLst/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C00000"/>
        </a:buClr>
        <a:buSzPct val="110000"/>
        <a:buFont typeface="Wingdings" pitchFamily="2" charset="2"/>
        <a:buChar char="§"/>
        <a:defRPr sz="3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C00000"/>
        </a:buClr>
        <a:buSzPct val="90000"/>
        <a:buFont typeface="Arial" charset="0"/>
        <a:buChar char="–"/>
        <a:defRPr sz="2800">
          <a:solidFill>
            <a:schemeClr val="tx1">
              <a:lumMod val="95000"/>
              <a:lumOff val="5000"/>
            </a:schemeClr>
          </a:solidFill>
          <a:latin typeface="+mn-lt"/>
          <a:cs typeface="+mn-cs"/>
        </a:defRPr>
      </a:lvl2pPr>
      <a:lvl3pPr marL="1143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>
              <a:lumMod val="95000"/>
              <a:lumOff val="5000"/>
            </a:schemeClr>
          </a:solidFill>
          <a:latin typeface="+mn-lt"/>
          <a:cs typeface="+mn-cs"/>
        </a:defRPr>
      </a:lvl3pPr>
      <a:lvl4pPr marL="1600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95000"/>
              <a:lumOff val="5000"/>
            </a:schemeClr>
          </a:solidFill>
          <a:latin typeface="+mn-lt"/>
          <a:cs typeface="+mn-cs"/>
        </a:defRPr>
      </a:lvl4pPr>
      <a:lvl5pPr marL="2057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lumMod val="95000"/>
              <a:lumOff val="5000"/>
            </a:schemeClr>
          </a:solidFill>
          <a:latin typeface="+mn-lt"/>
          <a:cs typeface="+mn-cs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nghang.tong@as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onghanghang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77975"/>
            <a:ext cx="9144000" cy="1470025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400" b="0" dirty="0">
                <a:solidFill>
                  <a:srgbClr val="C00000"/>
                </a:solidFill>
                <a:latin typeface="Calibri"/>
                <a:cs typeface="Calibri"/>
              </a:rPr>
              <a:t>Inside</a:t>
            </a:r>
            <a:r>
              <a:rPr lang="zh-CN" altLang="en-US" sz="4400" b="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altLang="zh-CN" sz="4400" b="0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lang="zh-CN" altLang="en-US" sz="4400" b="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altLang="zh-CN" sz="4400" b="0" dirty="0">
                <a:solidFill>
                  <a:srgbClr val="C00000"/>
                </a:solidFill>
                <a:latin typeface="Calibri"/>
                <a:cs typeface="Calibri"/>
              </a:rPr>
              <a:t>Atoms:</a:t>
            </a:r>
            <a:r>
              <a:rPr lang="zh-CN" altLang="en-US" sz="4400" b="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altLang="zh-CN" sz="4400" b="0" dirty="0">
                <a:solidFill>
                  <a:srgbClr val="C00000"/>
                </a:solidFill>
                <a:latin typeface="Calibri"/>
                <a:cs typeface="Calibri"/>
              </a:rPr>
              <a:t>Mining</a:t>
            </a:r>
            <a:r>
              <a:rPr lang="zh-CN" altLang="en-US" sz="4400" b="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br>
              <a:rPr lang="en-US" altLang="zh-CN" sz="4400" b="0" dirty="0">
                <a:solidFill>
                  <a:srgbClr val="C00000"/>
                </a:solidFill>
                <a:latin typeface="Calibri"/>
                <a:cs typeface="Calibri"/>
              </a:rPr>
            </a:br>
            <a:r>
              <a:rPr lang="en-US" altLang="zh-CN" sz="4400" b="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lang="zh-CN" altLang="en-US" sz="4400" b="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altLang="zh-CN" sz="4400" b="0" dirty="0">
                <a:solidFill>
                  <a:srgbClr val="C00000"/>
                </a:solidFill>
                <a:latin typeface="Calibri"/>
                <a:cs typeface="Calibri"/>
              </a:rPr>
              <a:t>Network</a:t>
            </a:r>
            <a:r>
              <a:rPr lang="zh-CN" altLang="en-US" sz="4400" b="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altLang="zh-CN" sz="4400" b="0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lang="zh-CN" altLang="en-US" sz="4400" b="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altLang="zh-CN" sz="4400" b="0" dirty="0">
                <a:solidFill>
                  <a:srgbClr val="C00000"/>
                </a:solidFill>
                <a:latin typeface="Calibri"/>
                <a:cs typeface="Calibri"/>
              </a:rPr>
              <a:t>Networks</a:t>
            </a:r>
            <a:r>
              <a:rPr lang="zh-CN" altLang="en-US" sz="4400" b="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altLang="zh-CN" sz="4400" b="0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lang="zh-CN" altLang="en-US" sz="4400" b="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altLang="zh-CN" sz="4400" b="0" dirty="0">
                <a:solidFill>
                  <a:srgbClr val="C00000"/>
                </a:solidFill>
                <a:latin typeface="Calibri"/>
                <a:cs typeface="Calibri"/>
              </a:rPr>
              <a:t>Beyond</a:t>
            </a:r>
            <a:endParaRPr lang="en-US" sz="4400" b="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100" y="3886200"/>
            <a:ext cx="5689600" cy="1752600"/>
          </a:xfrm>
        </p:spPr>
        <p:txBody>
          <a:bodyPr/>
          <a:lstStyle/>
          <a:p>
            <a:pPr algn="ctr"/>
            <a:r>
              <a:rPr lang="en-US" dirty="0"/>
              <a:t>Hanghang</a:t>
            </a:r>
            <a:r>
              <a:rPr lang="zh-CN" altLang="en-US" dirty="0"/>
              <a:t> </a:t>
            </a:r>
            <a:r>
              <a:rPr lang="en-US" altLang="zh-CN" dirty="0"/>
              <a:t>Tong</a:t>
            </a:r>
          </a:p>
          <a:p>
            <a:pPr algn="ctr"/>
            <a:r>
              <a:rPr lang="en-US" altLang="zh-CN" sz="2400" dirty="0">
                <a:hlinkClick r:id="rId3"/>
              </a:rPr>
              <a:t>hanghang.tong@asu.edu</a:t>
            </a:r>
            <a:endParaRPr lang="en-US" altLang="zh-CN" sz="2400" dirty="0"/>
          </a:p>
          <a:p>
            <a:pPr algn="ctr"/>
            <a:r>
              <a:rPr lang="en-US" altLang="zh-CN" sz="2400" dirty="0">
                <a:hlinkClick r:id="rId4"/>
              </a:rPr>
              <a:t>http://tonghanghang.org</a:t>
            </a:r>
            <a:endParaRPr lang="en-US" altLang="zh-CN" sz="2400" dirty="0"/>
          </a:p>
          <a:p>
            <a:pPr algn="ctr"/>
            <a:endParaRPr lang="en-US" altLang="zh-CN" sz="2400" dirty="0"/>
          </a:p>
          <a:p>
            <a:pPr algn="ctr"/>
            <a:endParaRPr lang="en-US" altLang="zh-CN" sz="2400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86525"/>
            <a:ext cx="684213" cy="371475"/>
          </a:xfrm>
        </p:spPr>
        <p:txBody>
          <a:bodyPr/>
          <a:lstStyle/>
          <a:p>
            <a:pPr>
              <a:defRPr/>
            </a:pPr>
            <a:r>
              <a:rPr lang="en-US" dirty="0"/>
              <a:t>- </a:t>
            </a:r>
            <a:fld id="{5702A24C-C4CD-4510-A1DD-CEB556D2535A}" type="slidenum">
              <a:rPr lang="en-US" smtClean="0"/>
              <a:pPr>
                <a:defRPr/>
              </a:pPr>
              <a:t>1</a:t>
            </a:fld>
            <a:r>
              <a:rPr lang="en-US" dirty="0"/>
              <a:t>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0983" y="5843239"/>
            <a:ext cx="562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HPGDML'17, November 18</a:t>
            </a:r>
            <a:r>
              <a:rPr lang="en-US" altLang="zh-CN" baseline="30000" dirty="0"/>
              <a:t>th</a:t>
            </a:r>
            <a:r>
              <a:rPr lang="en-US" altLang="zh-CN" dirty="0"/>
              <a:t>, 2017, New Orleans, 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67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the </a:t>
            </a:r>
            <a:r>
              <a:rPr lang="en-US" dirty="0" err="1"/>
              <a:t>NoN</a:t>
            </a:r>
            <a:r>
              <a:rPr lang="en-US" dirty="0"/>
              <a:t>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4" y="952089"/>
            <a:ext cx="8696325" cy="5106988"/>
          </a:xfrm>
        </p:spPr>
        <p:txBody>
          <a:bodyPr/>
          <a:lstStyle/>
          <a:p>
            <a:r>
              <a:rPr lang="en-US" sz="2800" dirty="0"/>
              <a:t>A: each green node (disease) itself is a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 smtClean="0"/>
              <a:pPr>
                <a:defRPr/>
              </a:pPr>
              <a:t>10</a:t>
            </a:fld>
            <a:r>
              <a:rPr lang="en-US"/>
              <a:t> -</a:t>
            </a:r>
          </a:p>
        </p:txBody>
      </p:sp>
      <p:pic>
        <p:nvPicPr>
          <p:cNvPr id="197" name="Picture 196" descr="Screen Shot 2015-03-11 at 9.21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7" y="1647464"/>
            <a:ext cx="3727450" cy="3092450"/>
          </a:xfrm>
          <a:prstGeom prst="rect">
            <a:avLst/>
          </a:prstGeom>
        </p:spPr>
      </p:pic>
      <p:pic>
        <p:nvPicPr>
          <p:cNvPr id="199" name="Picture 198" descr="Screen Shot 2015-03-11 at 9.22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032" y="1566921"/>
            <a:ext cx="2660650" cy="3181350"/>
          </a:xfrm>
          <a:prstGeom prst="rect">
            <a:avLst/>
          </a:prstGeom>
        </p:spPr>
      </p:pic>
      <p:sp>
        <p:nvSpPr>
          <p:cNvPr id="200" name="Right Arrow 199"/>
          <p:cNvSpPr/>
          <p:nvPr/>
        </p:nvSpPr>
        <p:spPr>
          <a:xfrm>
            <a:off x="4280519" y="2657296"/>
            <a:ext cx="1477928" cy="777357"/>
          </a:xfrm>
          <a:prstGeom prst="rightArrow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TextBox 200"/>
          <p:cNvSpPr txBox="1"/>
          <p:nvPr/>
        </p:nvSpPr>
        <p:spPr>
          <a:xfrm>
            <a:off x="-16" y="4759437"/>
            <a:ext cx="914401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7401"/>
                </a:solidFill>
              </a:rPr>
              <a:t>NoN</a:t>
            </a:r>
            <a:r>
              <a:rPr lang="en-US" sz="2400" dirty="0">
                <a:solidFill>
                  <a:srgbClr val="FF7401"/>
                </a:solidFill>
              </a:rPr>
              <a:t> (A Network of Networks) := a triplet </a:t>
            </a:r>
            <a:r>
              <a:rPr lang="en-US" sz="2400" i="1" dirty="0">
                <a:solidFill>
                  <a:srgbClr val="FF7401"/>
                </a:solidFill>
              </a:rPr>
              <a:t>R</a:t>
            </a:r>
            <a:r>
              <a:rPr lang="en-US" sz="2400" dirty="0">
                <a:solidFill>
                  <a:srgbClr val="FF7401"/>
                </a:solidFill>
              </a:rPr>
              <a:t> = &lt;</a:t>
            </a:r>
            <a:r>
              <a:rPr lang="en-US" sz="2400" i="1" dirty="0">
                <a:solidFill>
                  <a:srgbClr val="FF7401"/>
                </a:solidFill>
              </a:rPr>
              <a:t>G</a:t>
            </a:r>
            <a:r>
              <a:rPr lang="en-US" sz="2400" dirty="0">
                <a:solidFill>
                  <a:srgbClr val="FF7401"/>
                </a:solidFill>
              </a:rPr>
              <a:t>, </a:t>
            </a:r>
            <a:r>
              <a:rPr lang="en-US" sz="2400" i="1" dirty="0">
                <a:solidFill>
                  <a:srgbClr val="FF7401"/>
                </a:solidFill>
              </a:rPr>
              <a:t>A</a:t>
            </a:r>
            <a:r>
              <a:rPr lang="en-US" sz="2400" dirty="0">
                <a:solidFill>
                  <a:srgbClr val="FF7401"/>
                </a:solidFill>
              </a:rPr>
              <a:t>, </a:t>
            </a:r>
            <a:r>
              <a:rPr lang="en-US" sz="2400" i="1" dirty="0" err="1">
                <a:solidFill>
                  <a:srgbClr val="FF7401"/>
                </a:solidFill>
              </a:rPr>
              <a:t>θ</a:t>
            </a:r>
            <a:r>
              <a:rPr lang="en-US" sz="2400" dirty="0">
                <a:solidFill>
                  <a:srgbClr val="FF7401"/>
                </a:solidFill>
              </a:rPr>
              <a:t>&gt;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i="1" dirty="0">
                <a:solidFill>
                  <a:srgbClr val="FF7401"/>
                </a:solidFill>
              </a:rPr>
              <a:t>G</a:t>
            </a:r>
            <a:r>
              <a:rPr lang="en-US" sz="2000" dirty="0">
                <a:solidFill>
                  <a:srgbClr val="FF7401"/>
                </a:solidFill>
              </a:rPr>
              <a:t>: Main Network (the green, disease to disease networks)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i="1" dirty="0">
                <a:solidFill>
                  <a:srgbClr val="FF7401"/>
                </a:solidFill>
              </a:rPr>
              <a:t>A</a:t>
            </a:r>
            <a:r>
              <a:rPr lang="en-US" sz="2000" dirty="0">
                <a:solidFill>
                  <a:srgbClr val="FF7401"/>
                </a:solidFill>
              </a:rPr>
              <a:t>: Domain Networks (the blue, tissue-specific PPI networks)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i="1" dirty="0" err="1">
                <a:solidFill>
                  <a:srgbClr val="FF7401"/>
                </a:solidFill>
              </a:rPr>
              <a:t>θ</a:t>
            </a:r>
            <a:r>
              <a:rPr lang="en-US" sz="2000" dirty="0">
                <a:solidFill>
                  <a:srgbClr val="FF7401"/>
                </a:solidFill>
              </a:rPr>
              <a:t>: Mapping function (each green, main node </a:t>
            </a:r>
            <a:r>
              <a:rPr lang="en-US" sz="2000" dirty="0">
                <a:solidFill>
                  <a:srgbClr val="FF7401"/>
                </a:solidFill>
                <a:sym typeface="Wingdings"/>
              </a:rPr>
              <a:t></a:t>
            </a:r>
            <a:r>
              <a:rPr lang="en-US" sz="2000" dirty="0">
                <a:solidFill>
                  <a:srgbClr val="FF7401"/>
                </a:solidFill>
              </a:rPr>
              <a:t> a blue, domain network)</a:t>
            </a:r>
            <a:r>
              <a:rPr lang="en-US" sz="2400" dirty="0">
                <a:solidFill>
                  <a:srgbClr val="FF7401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257057"/>
            <a:ext cx="9144000" cy="5770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J. Ni, H. Tong, W. Fan, X. Zhang: Inside the atoms: ranking on a network of networks. KDD 2014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050" dirty="0">
                <a:solidFill>
                  <a:schemeClr val="bg1"/>
                </a:solidFill>
              </a:rPr>
              <a:t>J. Ni, M. </a:t>
            </a:r>
            <a:r>
              <a:rPr lang="en-US" sz="1050" dirty="0" err="1">
                <a:solidFill>
                  <a:schemeClr val="bg1"/>
                </a:solidFill>
              </a:rPr>
              <a:t>Koyuturk</a:t>
            </a:r>
            <a:r>
              <a:rPr lang="en-US" sz="1050" dirty="0">
                <a:solidFill>
                  <a:schemeClr val="bg1"/>
                </a:solidFill>
              </a:rPr>
              <a:t>, H. Tong, J. Haines, R. Xu, X. Zhang: Disease gene prioritization by integrating tissue-specific molecular networks using a robust multi-network model. BMC bioinformatics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903" y="0"/>
            <a:ext cx="768096" cy="91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7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NoN</a:t>
            </a:r>
            <a:r>
              <a:rPr lang="en-US" dirty="0"/>
              <a:t> Models: Examples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3524124"/>
              </p:ext>
            </p:extLst>
          </p:nvPr>
        </p:nvGraphicFramePr>
        <p:xfrm>
          <a:off x="199792" y="3834884"/>
          <a:ext cx="8856624" cy="2280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53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4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The Main Network (G)</a:t>
                      </a:r>
                      <a:endParaRPr lang="en-US" sz="2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Domain Networks (A)</a:t>
                      </a:r>
                      <a:endParaRPr lang="en-US" sz="2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Gene-</a:t>
                      </a:r>
                      <a:r>
                        <a:rPr lang="en-US" b="1" dirty="0" err="1"/>
                        <a:t>Pheno</a:t>
                      </a:r>
                      <a:r>
                        <a:rPr lang="en-US" b="1" dirty="0"/>
                        <a:t> Assoc.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Disease </a:t>
                      </a:r>
                      <a:r>
                        <a:rPr lang="en-US" dirty="0" err="1"/>
                        <a:t>Sim</a:t>
                      </a:r>
                      <a:r>
                        <a:rPr lang="en-US" baseline="0" dirty="0"/>
                        <a:t> Network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Tissue-specific</a:t>
                      </a:r>
                      <a:r>
                        <a:rPr lang="en-US" baseline="0" dirty="0"/>
                        <a:t> PPI Nets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LBSN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Geo-proximity 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Social Networks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Brain Initiative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Person-Person</a:t>
                      </a:r>
                      <a:r>
                        <a:rPr lang="en-US" baseline="0" dirty="0"/>
                        <a:t> Network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Brain Networks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Team</a:t>
                      </a:r>
                      <a:r>
                        <a:rPr lang="en-US" b="1" baseline="0" dirty="0"/>
                        <a:t> of Teams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 Dependence</a:t>
                      </a:r>
                      <a:r>
                        <a:rPr lang="en-US" baseline="0" dirty="0"/>
                        <a:t> 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Team Networks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Scholarly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Res. Area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Sim</a:t>
                      </a:r>
                      <a:r>
                        <a:rPr lang="en-US" baseline="0" dirty="0"/>
                        <a:t> Network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Collaboration</a:t>
                      </a:r>
                      <a:r>
                        <a:rPr lang="en-US" baseline="0" dirty="0"/>
                        <a:t> Networks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 smtClean="0"/>
              <a:pPr>
                <a:defRPr/>
              </a:pPr>
              <a:t>11</a:t>
            </a:fld>
            <a:r>
              <a:rPr lang="en-US"/>
              <a:t> -</a:t>
            </a:r>
          </a:p>
        </p:txBody>
      </p:sp>
      <p:pic>
        <p:nvPicPr>
          <p:cNvPr id="7" name="Picture 6" descr="Screen Shot 2015-03-11 at 9.22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429" y="0"/>
            <a:ext cx="1758897" cy="2103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069297"/>
            <a:ext cx="914401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7401"/>
                </a:solidFill>
              </a:rPr>
              <a:t>NoN</a:t>
            </a:r>
            <a:r>
              <a:rPr lang="en-US" sz="2400" dirty="0">
                <a:solidFill>
                  <a:srgbClr val="FF7401"/>
                </a:solidFill>
              </a:rPr>
              <a:t> (A Network of Networks) := a triplet </a:t>
            </a:r>
            <a:r>
              <a:rPr lang="en-US" sz="2400" i="1" dirty="0">
                <a:solidFill>
                  <a:srgbClr val="FF7401"/>
                </a:solidFill>
              </a:rPr>
              <a:t>R</a:t>
            </a:r>
            <a:r>
              <a:rPr lang="en-US" sz="2400" dirty="0">
                <a:solidFill>
                  <a:srgbClr val="FF7401"/>
                </a:solidFill>
              </a:rPr>
              <a:t> = &lt;</a:t>
            </a:r>
            <a:r>
              <a:rPr lang="en-US" sz="2400" i="1" dirty="0">
                <a:solidFill>
                  <a:srgbClr val="FF7401"/>
                </a:solidFill>
              </a:rPr>
              <a:t>G</a:t>
            </a:r>
            <a:r>
              <a:rPr lang="en-US" sz="2400" dirty="0">
                <a:solidFill>
                  <a:srgbClr val="FF7401"/>
                </a:solidFill>
              </a:rPr>
              <a:t>, </a:t>
            </a:r>
            <a:r>
              <a:rPr lang="en-US" sz="2400" i="1" dirty="0">
                <a:solidFill>
                  <a:srgbClr val="FF7401"/>
                </a:solidFill>
              </a:rPr>
              <a:t>A</a:t>
            </a:r>
            <a:r>
              <a:rPr lang="en-US" sz="2400" dirty="0">
                <a:solidFill>
                  <a:srgbClr val="FF7401"/>
                </a:solidFill>
              </a:rPr>
              <a:t>, </a:t>
            </a:r>
            <a:r>
              <a:rPr lang="en-US" sz="2400" i="1" dirty="0" err="1">
                <a:solidFill>
                  <a:srgbClr val="FF7401"/>
                </a:solidFill>
              </a:rPr>
              <a:t>θ</a:t>
            </a:r>
            <a:r>
              <a:rPr lang="en-US" sz="2400" dirty="0">
                <a:solidFill>
                  <a:srgbClr val="FF7401"/>
                </a:solidFill>
              </a:rPr>
              <a:t>&gt;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i="1" dirty="0">
                <a:solidFill>
                  <a:srgbClr val="FF7401"/>
                </a:solidFill>
              </a:rPr>
              <a:t>G</a:t>
            </a:r>
            <a:r>
              <a:rPr lang="en-US" sz="2000" dirty="0">
                <a:solidFill>
                  <a:srgbClr val="FF7401"/>
                </a:solidFill>
              </a:rPr>
              <a:t>: Main Network (the green, disease to disease networks)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i="1" dirty="0">
                <a:solidFill>
                  <a:srgbClr val="FF7401"/>
                </a:solidFill>
              </a:rPr>
              <a:t>A</a:t>
            </a:r>
            <a:r>
              <a:rPr lang="en-US" sz="2000" dirty="0">
                <a:solidFill>
                  <a:srgbClr val="FF7401"/>
                </a:solidFill>
              </a:rPr>
              <a:t>: Domain Networks (the blue, tissue-specific PPI networks)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i="1" dirty="0" err="1">
                <a:solidFill>
                  <a:srgbClr val="FF7401"/>
                </a:solidFill>
              </a:rPr>
              <a:t>θ</a:t>
            </a:r>
            <a:r>
              <a:rPr lang="en-US" sz="2000" dirty="0">
                <a:solidFill>
                  <a:srgbClr val="FF7401"/>
                </a:solidFill>
              </a:rPr>
              <a:t>: Mapping function (each green, main node </a:t>
            </a:r>
            <a:r>
              <a:rPr lang="en-US" sz="2000" dirty="0">
                <a:solidFill>
                  <a:srgbClr val="FF7401"/>
                </a:solidFill>
                <a:sym typeface="Wingdings"/>
              </a:rPr>
              <a:t></a:t>
            </a:r>
            <a:r>
              <a:rPr lang="en-US" sz="2000" dirty="0">
                <a:solidFill>
                  <a:srgbClr val="FF7401"/>
                </a:solidFill>
              </a:rPr>
              <a:t> a blue, domain network)</a:t>
            </a:r>
            <a:r>
              <a:rPr lang="en-US" sz="2400" dirty="0">
                <a:solidFill>
                  <a:srgbClr val="FF740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7499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772" y="3941809"/>
            <a:ext cx="3657600" cy="2346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NoN</a:t>
            </a:r>
            <a:r>
              <a:rPr lang="en-US" dirty="0"/>
              <a:t> - Generalizations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08" y="1254078"/>
            <a:ext cx="8229600" cy="5106988"/>
          </a:xfrm>
        </p:spPr>
        <p:txBody>
          <a:bodyPr/>
          <a:lstStyle/>
          <a:p>
            <a:r>
              <a:rPr lang="en-US" dirty="0"/>
              <a:t>G1: Multi-layered </a:t>
            </a:r>
            <a:r>
              <a:rPr lang="en-US" dirty="0" err="1"/>
              <a:t>NoN</a:t>
            </a:r>
            <a:endParaRPr lang="en-US" dirty="0"/>
          </a:p>
          <a:p>
            <a:pPr lvl="1"/>
            <a:r>
              <a:rPr lang="en-US" dirty="0"/>
              <a:t>Candidate Gene Prioritization: Disease-tissue-protein</a:t>
            </a:r>
          </a:p>
          <a:p>
            <a:pPr lvl="1"/>
            <a:r>
              <a:rPr lang="en-US" dirty="0"/>
              <a:t>Geo-social networks: City-district-person</a:t>
            </a:r>
          </a:p>
          <a:p>
            <a:pPr lvl="1"/>
            <a:endParaRPr lang="en-US" dirty="0"/>
          </a:p>
          <a:p>
            <a:r>
              <a:rPr lang="en-US" dirty="0"/>
              <a:t>G2: Soft Mapping function </a:t>
            </a:r>
            <a:r>
              <a:rPr lang="en-US" i="1" dirty="0">
                <a:solidFill>
                  <a:srgbClr val="FF7401"/>
                </a:solidFill>
              </a:rPr>
              <a:t>θ</a:t>
            </a:r>
          </a:p>
          <a:p>
            <a:pPr lvl="1"/>
            <a:r>
              <a:rPr lang="en-US" i="1" dirty="0">
                <a:solidFill>
                  <a:schemeClr val="tx1"/>
                </a:solidFill>
              </a:rPr>
              <a:t>1-to-many, or many-to-many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 smtClean="0"/>
              <a:pPr>
                <a:defRPr/>
              </a:pPr>
              <a:t>12</a:t>
            </a:fld>
            <a:r>
              <a:rPr lang="en-US"/>
              <a:t> -</a:t>
            </a:r>
          </a:p>
        </p:txBody>
      </p:sp>
      <p:sp>
        <p:nvSpPr>
          <p:cNvPr id="5" name="TextBox 142"/>
          <p:cNvSpPr txBox="1">
            <a:spLocks noChangeArrowheads="1"/>
          </p:cNvSpPr>
          <p:nvPr/>
        </p:nvSpPr>
        <p:spPr bwMode="auto">
          <a:xfrm>
            <a:off x="0" y="6322108"/>
            <a:ext cx="9144000" cy="52322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prstClr val="white"/>
                </a:solidFill>
              </a:rPr>
              <a:t>C. Chen, J. He, N. Bliss and H. Tong: “On the Connectivity of Multi-layered Networks: Models, Measures and Optimal Control” ICDM 2015. 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5861" y="6994"/>
            <a:ext cx="931413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3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800100"/>
          </a:xfrm>
        </p:spPr>
        <p:txBody>
          <a:bodyPr/>
          <a:lstStyle/>
          <a:p>
            <a:pPr algn="ctr"/>
            <a:r>
              <a:rPr lang="en-US" sz="3200" dirty="0" err="1"/>
              <a:t>NoN</a:t>
            </a:r>
            <a:r>
              <a:rPr lang="en-US" sz="3200" dirty="0"/>
              <a:t> vs. Some Popular Multi-Network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004" y="1250908"/>
            <a:ext cx="8845677" cy="5106988"/>
          </a:xfrm>
        </p:spPr>
        <p:txBody>
          <a:bodyPr/>
          <a:lstStyle/>
          <a:p>
            <a:r>
              <a:rPr lang="en-US" dirty="0"/>
              <a:t>They are all special case of our </a:t>
            </a:r>
            <a:r>
              <a:rPr lang="en-US" dirty="0" err="1"/>
              <a:t>NoN</a:t>
            </a:r>
            <a:r>
              <a:rPr lang="en-US" dirty="0"/>
              <a:t> model!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Tensor</a:t>
            </a:r>
            <a:r>
              <a:rPr lang="en-US" dirty="0"/>
              <a:t>: a special </a:t>
            </a:r>
            <a:r>
              <a:rPr lang="en-US" dirty="0" err="1"/>
              <a:t>NoN</a:t>
            </a:r>
            <a:r>
              <a:rPr lang="en-US" dirty="0"/>
              <a:t> with 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/>
              <a:t>A full clique main network (</a:t>
            </a:r>
            <a:r>
              <a:rPr lang="en-US" i="1" dirty="0"/>
              <a:t>G</a:t>
            </a:r>
            <a:r>
              <a:rPr lang="en-US" dirty="0"/>
              <a:t>); </a:t>
            </a:r>
          </a:p>
          <a:p>
            <a:pPr marL="1371600" lvl="2" indent="-457200">
              <a:buFont typeface="+mj-lt"/>
              <a:buAutoNum type="arabicParenR"/>
            </a:pPr>
            <a:r>
              <a:rPr lang="en-US" dirty="0"/>
              <a:t>All domain networks (</a:t>
            </a:r>
            <a:r>
              <a:rPr lang="en-US" i="1" dirty="0"/>
              <a:t>A</a:t>
            </a:r>
            <a:r>
              <a:rPr lang="en-US" dirty="0"/>
              <a:t>) sharing the same node sets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Hypergraph</a:t>
            </a:r>
            <a:r>
              <a:rPr lang="en-US" dirty="0"/>
              <a:t>: a special </a:t>
            </a:r>
            <a:r>
              <a:rPr lang="en-US" dirty="0" err="1"/>
              <a:t>NoN</a:t>
            </a:r>
            <a:r>
              <a:rPr lang="en-US" dirty="0"/>
              <a:t> with</a:t>
            </a:r>
          </a:p>
          <a:p>
            <a:pPr marL="1371600" lvl="2" indent="-514350">
              <a:buFont typeface="+mj-lt"/>
              <a:buAutoNum type="arabicParenR"/>
            </a:pPr>
            <a:r>
              <a:rPr lang="en-US" dirty="0"/>
              <a:t>All domain networks (</a:t>
            </a:r>
            <a:r>
              <a:rPr lang="en-US" i="1" dirty="0"/>
              <a:t>A</a:t>
            </a:r>
            <a:r>
              <a:rPr lang="en-US" dirty="0"/>
              <a:t>) being empty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Multiplex</a:t>
            </a:r>
            <a:r>
              <a:rPr lang="en-US" dirty="0"/>
              <a:t>: a special </a:t>
            </a:r>
            <a:r>
              <a:rPr lang="en-US" dirty="0" err="1"/>
              <a:t>NoN</a:t>
            </a:r>
            <a:r>
              <a:rPr lang="en-US" dirty="0"/>
              <a:t> with</a:t>
            </a:r>
          </a:p>
          <a:p>
            <a:pPr marL="1371600" lvl="2" indent="-514350">
              <a:buFont typeface="+mj-lt"/>
              <a:buAutoNum type="arabicParenR"/>
            </a:pPr>
            <a:r>
              <a:rPr lang="en-US" dirty="0"/>
              <a:t>Two-layers</a:t>
            </a:r>
          </a:p>
          <a:p>
            <a:pPr marL="1371600" lvl="2" indent="-514350">
              <a:buFont typeface="+mj-lt"/>
              <a:buAutoNum type="arabicParenR"/>
            </a:pPr>
            <a:r>
              <a:rPr lang="en-US" dirty="0"/>
              <a:t>All domain networks (</a:t>
            </a:r>
            <a:r>
              <a:rPr lang="en-US" i="1" dirty="0"/>
              <a:t>A</a:t>
            </a:r>
            <a:r>
              <a:rPr lang="en-US" dirty="0"/>
              <a:t>) sharing the same node sets</a:t>
            </a:r>
          </a:p>
          <a:p>
            <a:pPr marL="1371600" lvl="2" indent="-514350">
              <a:buFont typeface="+mj-lt"/>
              <a:buAutoNum type="arabicParenR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 smtClean="0"/>
              <a:pPr>
                <a:defRPr/>
              </a:pPr>
              <a:t>13</a:t>
            </a:fld>
            <a:r>
              <a:rPr lang="en-US"/>
              <a:t> -</a:t>
            </a:r>
          </a:p>
        </p:txBody>
      </p:sp>
      <p:pic>
        <p:nvPicPr>
          <p:cNvPr id="6" name="Picture 5" descr="Screen Shot 2015-03-11 at 11.02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988" y="3534180"/>
            <a:ext cx="1513659" cy="1371600"/>
          </a:xfrm>
          <a:prstGeom prst="rect">
            <a:avLst/>
          </a:prstGeom>
        </p:spPr>
      </p:pic>
      <p:pic>
        <p:nvPicPr>
          <p:cNvPr id="7" name="Picture 6" descr="Screen Shot 2015-03-11 at 11.04.1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0"/>
          <a:stretch/>
        </p:blipFill>
        <p:spPr>
          <a:xfrm>
            <a:off x="5548900" y="4688127"/>
            <a:ext cx="2171700" cy="1234440"/>
          </a:xfrm>
          <a:prstGeom prst="rect">
            <a:avLst/>
          </a:prstGeom>
        </p:spPr>
      </p:pic>
      <p:pic>
        <p:nvPicPr>
          <p:cNvPr id="8" name="Picture 7" descr="Screen Shot 2015-03-11 at 11.07.0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20" y="1870389"/>
            <a:ext cx="1487934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68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213560"/>
            <a:ext cx="8229600" cy="5106988"/>
          </a:xfrm>
        </p:spPr>
        <p:txBody>
          <a:bodyPr/>
          <a:lstStyle/>
          <a:p>
            <a:r>
              <a:rPr lang="en-US" sz="3600" dirty="0"/>
              <a:t>Motivations</a:t>
            </a:r>
          </a:p>
          <a:p>
            <a:r>
              <a:rPr lang="en-US" sz="3600" dirty="0" err="1"/>
              <a:t>NoN</a:t>
            </a:r>
            <a:r>
              <a:rPr lang="en-US" sz="3600" dirty="0"/>
              <a:t>: A Network of Networks</a:t>
            </a:r>
          </a:p>
          <a:p>
            <a:pPr lvl="1"/>
            <a:r>
              <a:rPr lang="en-US" sz="3200" dirty="0" err="1"/>
              <a:t>NoN</a:t>
            </a:r>
            <a:r>
              <a:rPr lang="en-US" sz="3200" dirty="0"/>
              <a:t> Modeling</a:t>
            </a:r>
          </a:p>
          <a:p>
            <a:pPr lvl="1"/>
            <a:r>
              <a:rPr lang="en-US" sz="3200" dirty="0" err="1"/>
              <a:t>NoN</a:t>
            </a:r>
            <a:r>
              <a:rPr lang="en-US" sz="3200" dirty="0"/>
              <a:t> Mining: Ranking and Clustering</a:t>
            </a:r>
          </a:p>
          <a:p>
            <a:r>
              <a:rPr lang="en-US" sz="4000" dirty="0"/>
              <a:t>Beyond </a:t>
            </a:r>
            <a:r>
              <a:rPr lang="en-US" sz="4000" dirty="0" err="1"/>
              <a:t>NoN</a:t>
            </a:r>
            <a:endParaRPr lang="en-US" sz="4000" dirty="0"/>
          </a:p>
          <a:p>
            <a:r>
              <a:rPr lang="en-US" sz="3600" dirty="0"/>
              <a:t>Some of Our Other Recent Work</a:t>
            </a: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 smtClean="0"/>
              <a:pPr>
                <a:defRPr/>
              </a:pPr>
              <a:t>14</a:t>
            </a:fld>
            <a:r>
              <a:rPr lang="en-US"/>
              <a:t> -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6028" y="3630119"/>
            <a:ext cx="747021" cy="4295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63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705418" y="1004814"/>
            <a:ext cx="4318230" cy="5327760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94298" y="997558"/>
            <a:ext cx="4318230" cy="5327760"/>
          </a:xfrm>
          <a:prstGeom prst="roundRect">
            <a:avLst/>
          </a:prstGeom>
          <a:solidFill>
            <a:srgbClr val="FF9B11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5-03-11 at 9.22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38" y="2651760"/>
            <a:ext cx="2906003" cy="3474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NoN</a:t>
            </a:r>
            <a:r>
              <a:rPr lang="en-US" dirty="0"/>
              <a:t> Mining - Ranking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364" y="1165674"/>
            <a:ext cx="4420514" cy="202270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A1: Given a disease (e.g. </a:t>
            </a:r>
            <a:r>
              <a:rPr lang="en-US" sz="2400" i="1" dirty="0">
                <a:solidFill>
                  <a:schemeClr val="bg1"/>
                </a:solidFill>
              </a:rPr>
              <a:t>P</a:t>
            </a:r>
            <a:r>
              <a:rPr lang="en-US" sz="2400" i="1" baseline="-25000" dirty="0">
                <a:solidFill>
                  <a:schemeClr val="bg1"/>
                </a:solidFill>
              </a:rPr>
              <a:t>1</a:t>
            </a:r>
            <a:r>
              <a:rPr lang="en-US" sz="2400" dirty="0">
                <a:solidFill>
                  <a:schemeClr val="bg1"/>
                </a:solidFill>
              </a:rPr>
              <a:t>), what are the most relevant genes (blue nodes)?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 smtClean="0"/>
              <a:pPr>
                <a:defRPr/>
              </a:pPr>
              <a:t>15</a:t>
            </a:fld>
            <a:r>
              <a:rPr lang="en-US"/>
              <a:t> -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756586" y="1170432"/>
            <a:ext cx="4213248" cy="233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Arial" charset="0"/>
              <a:buChar char="–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>
                <a:solidFill>
                  <a:srgbClr val="FFFFFF"/>
                </a:solidFill>
              </a:rPr>
              <a:t>A2: Who is most influential, considering both the within- and cross-area influence? </a:t>
            </a:r>
          </a:p>
        </p:txBody>
      </p:sp>
      <p:pic>
        <p:nvPicPr>
          <p:cNvPr id="6" name="Picture 5" descr="Screen Shot 2015-04-15 at 10.33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07" y="2655736"/>
            <a:ext cx="3753443" cy="3474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903" y="0"/>
            <a:ext cx="768096" cy="91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92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36" y="112713"/>
            <a:ext cx="8229600" cy="800100"/>
          </a:xfrm>
        </p:spPr>
        <p:txBody>
          <a:bodyPr/>
          <a:lstStyle/>
          <a:p>
            <a:r>
              <a:rPr lang="en-US" dirty="0"/>
              <a:t>Ranking on a Single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 smtClean="0"/>
              <a:pPr>
                <a:defRPr/>
              </a:pPr>
              <a:t>16</a:t>
            </a:fld>
            <a:r>
              <a:rPr lang="en-US"/>
              <a:t> -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912422037"/>
              </p:ext>
            </p:extLst>
          </p:nvPr>
        </p:nvGraphicFramePr>
        <p:xfrm>
          <a:off x="6781800" y="1118444"/>
          <a:ext cx="1905000" cy="3515043"/>
        </p:xfrm>
        <a:graphic>
          <a:graphicData uri="http://schemas.openxmlformats.org/drawingml/2006/table">
            <a:tbl>
              <a:tblPr/>
              <a:tblGrid>
                <a:gridCol w="1122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9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10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11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D6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D6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D6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D6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381000" y="966044"/>
            <a:ext cx="6191250" cy="3733799"/>
            <a:chOff x="288" y="1335"/>
            <a:chExt cx="3900" cy="2352"/>
          </a:xfrm>
        </p:grpSpPr>
        <p:sp>
          <p:nvSpPr>
            <p:cNvPr id="7" name="Oval 15"/>
            <p:cNvSpPr>
              <a:spLocks noChangeArrowheads="1"/>
            </p:cNvSpPr>
            <p:nvPr/>
          </p:nvSpPr>
          <p:spPr bwMode="auto">
            <a:xfrm>
              <a:off x="480" y="2160"/>
              <a:ext cx="288" cy="240"/>
            </a:xfrm>
            <a:prstGeom prst="ellipse">
              <a:avLst/>
            </a:prstGeom>
            <a:solidFill>
              <a:srgbClr val="D6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1</a:t>
              </a:r>
            </a:p>
          </p:txBody>
        </p:sp>
        <p:sp>
          <p:nvSpPr>
            <p:cNvPr id="8" name="Oval 16"/>
            <p:cNvSpPr>
              <a:spLocks noChangeArrowheads="1"/>
            </p:cNvSpPr>
            <p:nvPr/>
          </p:nvSpPr>
          <p:spPr bwMode="auto">
            <a:xfrm>
              <a:off x="816" y="2592"/>
              <a:ext cx="288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9" name="Oval 17"/>
            <p:cNvSpPr>
              <a:spLocks noChangeArrowheads="1"/>
            </p:cNvSpPr>
            <p:nvPr/>
          </p:nvSpPr>
          <p:spPr bwMode="auto">
            <a:xfrm>
              <a:off x="1296" y="2304"/>
              <a:ext cx="288" cy="240"/>
            </a:xfrm>
            <a:prstGeom prst="ellipse">
              <a:avLst/>
            </a:prstGeom>
            <a:solidFill>
              <a:srgbClr val="D6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3</a:t>
              </a:r>
            </a:p>
          </p:txBody>
        </p:sp>
        <p:sp>
          <p:nvSpPr>
            <p:cNvPr id="10" name="Oval 18"/>
            <p:cNvSpPr>
              <a:spLocks noChangeArrowheads="1"/>
            </p:cNvSpPr>
            <p:nvPr/>
          </p:nvSpPr>
          <p:spPr bwMode="auto">
            <a:xfrm>
              <a:off x="960" y="1920"/>
              <a:ext cx="288" cy="240"/>
            </a:xfrm>
            <a:prstGeom prst="ellipse">
              <a:avLst/>
            </a:prstGeom>
            <a:solidFill>
              <a:srgbClr val="FE514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2</a:t>
              </a:r>
            </a:p>
          </p:txBody>
        </p:sp>
        <p:sp>
          <p:nvSpPr>
            <p:cNvPr id="11" name="Oval 19"/>
            <p:cNvSpPr>
              <a:spLocks noChangeArrowheads="1"/>
            </p:cNvSpPr>
            <p:nvPr/>
          </p:nvSpPr>
          <p:spPr bwMode="auto">
            <a:xfrm>
              <a:off x="1488" y="2976"/>
              <a:ext cx="288" cy="240"/>
            </a:xfrm>
            <a:prstGeom prst="ellipse">
              <a:avLst/>
            </a:prstGeom>
            <a:solidFill>
              <a:srgbClr val="D6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5</a:t>
              </a:r>
            </a:p>
          </p:txBody>
        </p:sp>
        <p:sp>
          <p:nvSpPr>
            <p:cNvPr id="12" name="Oval 20"/>
            <p:cNvSpPr>
              <a:spLocks noChangeArrowheads="1"/>
            </p:cNvSpPr>
            <p:nvPr/>
          </p:nvSpPr>
          <p:spPr bwMode="auto">
            <a:xfrm>
              <a:off x="2112" y="2880"/>
              <a:ext cx="288" cy="240"/>
            </a:xfrm>
            <a:prstGeom prst="ellipse">
              <a:avLst/>
            </a:prstGeom>
            <a:solidFill>
              <a:srgbClr val="FDD4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6</a:t>
              </a:r>
            </a:p>
          </p:txBody>
        </p:sp>
        <p:sp>
          <p:nvSpPr>
            <p:cNvPr id="13" name="Oval 21"/>
            <p:cNvSpPr>
              <a:spLocks noChangeArrowheads="1"/>
            </p:cNvSpPr>
            <p:nvPr/>
          </p:nvSpPr>
          <p:spPr bwMode="auto">
            <a:xfrm>
              <a:off x="1968" y="3360"/>
              <a:ext cx="288" cy="240"/>
            </a:xfrm>
            <a:prstGeom prst="ellipse">
              <a:avLst/>
            </a:prstGeom>
            <a:solidFill>
              <a:srgbClr val="FDD4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7</a:t>
              </a:r>
            </a:p>
          </p:txBody>
        </p:sp>
        <p:sp>
          <p:nvSpPr>
            <p:cNvPr id="14" name="Oval 22"/>
            <p:cNvSpPr>
              <a:spLocks noChangeArrowheads="1"/>
            </p:cNvSpPr>
            <p:nvPr/>
          </p:nvSpPr>
          <p:spPr bwMode="auto">
            <a:xfrm>
              <a:off x="2304" y="1632"/>
              <a:ext cx="288" cy="240"/>
            </a:xfrm>
            <a:prstGeom prst="ellipse">
              <a:avLst/>
            </a:prstGeom>
            <a:solidFill>
              <a:srgbClr val="FEEF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9</a:t>
              </a:r>
            </a:p>
          </p:txBody>
        </p:sp>
        <p:sp>
          <p:nvSpPr>
            <p:cNvPr id="15" name="Oval 23"/>
            <p:cNvSpPr>
              <a:spLocks noChangeArrowheads="1"/>
            </p:cNvSpPr>
            <p:nvPr/>
          </p:nvSpPr>
          <p:spPr bwMode="auto">
            <a:xfrm>
              <a:off x="2976" y="1536"/>
              <a:ext cx="288" cy="240"/>
            </a:xfrm>
            <a:prstGeom prst="ellipse">
              <a:avLst/>
            </a:prstGeom>
            <a:solidFill>
              <a:srgbClr val="FEEF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10</a:t>
              </a:r>
            </a:p>
          </p:txBody>
        </p:sp>
        <p:sp>
          <p:nvSpPr>
            <p:cNvPr id="16" name="Oval 24"/>
            <p:cNvSpPr>
              <a:spLocks noChangeArrowheads="1"/>
            </p:cNvSpPr>
            <p:nvPr/>
          </p:nvSpPr>
          <p:spPr bwMode="auto">
            <a:xfrm>
              <a:off x="2352" y="2112"/>
              <a:ext cx="288" cy="240"/>
            </a:xfrm>
            <a:prstGeom prst="ellipse">
              <a:avLst/>
            </a:prstGeom>
            <a:solidFill>
              <a:srgbClr val="FE989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8</a:t>
              </a:r>
            </a:p>
          </p:txBody>
        </p:sp>
        <p:sp>
          <p:nvSpPr>
            <p:cNvPr id="17" name="Oval 25"/>
            <p:cNvSpPr>
              <a:spLocks noChangeArrowheads="1"/>
            </p:cNvSpPr>
            <p:nvPr/>
          </p:nvSpPr>
          <p:spPr bwMode="auto">
            <a:xfrm>
              <a:off x="2976" y="2256"/>
              <a:ext cx="288" cy="240"/>
            </a:xfrm>
            <a:prstGeom prst="ellipse">
              <a:avLst/>
            </a:prstGeom>
            <a:solidFill>
              <a:srgbClr val="FEEF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1</a:t>
              </a:r>
              <a:r>
                <a:rPr lang="en-US" altLang="zh-CN"/>
                <a:t>1</a:t>
              </a:r>
            </a:p>
          </p:txBody>
        </p:sp>
        <p:sp>
          <p:nvSpPr>
            <p:cNvPr id="18" name="Oval 26"/>
            <p:cNvSpPr>
              <a:spLocks noChangeArrowheads="1"/>
            </p:cNvSpPr>
            <p:nvPr/>
          </p:nvSpPr>
          <p:spPr bwMode="auto">
            <a:xfrm>
              <a:off x="3600" y="1824"/>
              <a:ext cx="288" cy="240"/>
            </a:xfrm>
            <a:prstGeom prst="ellipse">
              <a:avLst/>
            </a:prstGeom>
            <a:solidFill>
              <a:srgbClr val="FEEF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1</a:t>
              </a:r>
              <a:r>
                <a:rPr lang="en-US" altLang="zh-CN"/>
                <a:t>2</a:t>
              </a:r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>
              <a:off x="624" y="2400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>
              <a:off x="768" y="2256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 flipV="1">
              <a:off x="672" y="2064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0"/>
            <p:cNvSpPr>
              <a:spLocks noChangeShapeType="1"/>
            </p:cNvSpPr>
            <p:nvPr/>
          </p:nvSpPr>
          <p:spPr bwMode="auto">
            <a:xfrm>
              <a:off x="1248" y="2064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 flipV="1">
              <a:off x="1104" y="2544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2"/>
            <p:cNvSpPr>
              <a:spLocks noChangeShapeType="1"/>
            </p:cNvSpPr>
            <p:nvPr/>
          </p:nvSpPr>
          <p:spPr bwMode="auto">
            <a:xfrm>
              <a:off x="1056" y="2784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 flipV="1">
              <a:off x="1776" y="2976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>
              <a:off x="1728" y="3216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5"/>
            <p:cNvSpPr>
              <a:spLocks noChangeShapeType="1"/>
            </p:cNvSpPr>
            <p:nvPr/>
          </p:nvSpPr>
          <p:spPr bwMode="auto">
            <a:xfrm flipH="1">
              <a:off x="2160" y="3120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6"/>
            <p:cNvSpPr>
              <a:spLocks noChangeShapeType="1"/>
            </p:cNvSpPr>
            <p:nvPr/>
          </p:nvSpPr>
          <p:spPr bwMode="auto">
            <a:xfrm>
              <a:off x="2640" y="2304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7"/>
            <p:cNvSpPr>
              <a:spLocks noChangeShapeType="1"/>
            </p:cNvSpPr>
            <p:nvPr/>
          </p:nvSpPr>
          <p:spPr bwMode="auto">
            <a:xfrm flipV="1">
              <a:off x="3264" y="2064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8"/>
            <p:cNvSpPr>
              <a:spLocks noChangeShapeType="1"/>
            </p:cNvSpPr>
            <p:nvPr/>
          </p:nvSpPr>
          <p:spPr bwMode="auto">
            <a:xfrm>
              <a:off x="3264" y="1680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9"/>
            <p:cNvSpPr>
              <a:spLocks noChangeShapeType="1"/>
            </p:cNvSpPr>
            <p:nvPr/>
          </p:nvSpPr>
          <p:spPr bwMode="auto">
            <a:xfrm flipV="1">
              <a:off x="2592" y="1632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0"/>
            <p:cNvSpPr>
              <a:spLocks noChangeShapeType="1"/>
            </p:cNvSpPr>
            <p:nvPr/>
          </p:nvSpPr>
          <p:spPr bwMode="auto">
            <a:xfrm>
              <a:off x="2448" y="18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41"/>
            <p:cNvSpPr>
              <a:spLocks noChangeShapeType="1"/>
            </p:cNvSpPr>
            <p:nvPr/>
          </p:nvSpPr>
          <p:spPr bwMode="auto">
            <a:xfrm>
              <a:off x="3120" y="177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2"/>
            <p:cNvSpPr>
              <a:spLocks noChangeShapeType="1"/>
            </p:cNvSpPr>
            <p:nvPr/>
          </p:nvSpPr>
          <p:spPr bwMode="auto">
            <a:xfrm>
              <a:off x="1248" y="2016"/>
              <a:ext cx="110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43"/>
            <p:cNvSpPr>
              <a:spLocks noChangeShapeType="1"/>
            </p:cNvSpPr>
            <p:nvPr/>
          </p:nvSpPr>
          <p:spPr bwMode="auto">
            <a:xfrm flipV="1">
              <a:off x="1632" y="2352"/>
              <a:ext cx="76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44"/>
            <p:cNvSpPr txBox="1">
              <a:spLocks noChangeArrowheads="1"/>
            </p:cNvSpPr>
            <p:nvPr/>
          </p:nvSpPr>
          <p:spPr bwMode="auto">
            <a:xfrm>
              <a:off x="288" y="1977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0.13</a:t>
              </a:r>
            </a:p>
          </p:txBody>
        </p:sp>
        <p:sp>
          <p:nvSpPr>
            <p:cNvPr id="37" name="Text Box 45"/>
            <p:cNvSpPr txBox="1">
              <a:spLocks noChangeArrowheads="1"/>
            </p:cNvSpPr>
            <p:nvPr/>
          </p:nvSpPr>
          <p:spPr bwMode="auto">
            <a:xfrm>
              <a:off x="902" y="1703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</a:t>
              </a:r>
              <a:r>
                <a:rPr lang="en-US" altLang="zh-CN"/>
                <a:t>10</a:t>
              </a:r>
              <a:endParaRPr lang="en-US">
                <a:ea typeface="宋体" pitchFamily="2" charset="-122"/>
              </a:endParaRPr>
            </a:p>
          </p:txBody>
        </p:sp>
        <p:sp>
          <p:nvSpPr>
            <p:cNvPr id="38" name="Text Box 46"/>
            <p:cNvSpPr txBox="1">
              <a:spLocks noChangeArrowheads="1"/>
            </p:cNvSpPr>
            <p:nvPr/>
          </p:nvSpPr>
          <p:spPr bwMode="auto">
            <a:xfrm>
              <a:off x="1524" y="2217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0.13</a:t>
              </a:r>
            </a:p>
          </p:txBody>
        </p:sp>
        <p:sp>
          <p:nvSpPr>
            <p:cNvPr id="39" name="Text Box 47"/>
            <p:cNvSpPr txBox="1">
              <a:spLocks noChangeArrowheads="1"/>
            </p:cNvSpPr>
            <p:nvPr/>
          </p:nvSpPr>
          <p:spPr bwMode="auto">
            <a:xfrm>
              <a:off x="1152" y="3072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0.13</a:t>
              </a:r>
            </a:p>
          </p:txBody>
        </p:sp>
        <p:sp>
          <p:nvSpPr>
            <p:cNvPr id="40" name="Text Box 48"/>
            <p:cNvSpPr txBox="1">
              <a:spLocks noChangeArrowheads="1"/>
            </p:cNvSpPr>
            <p:nvPr/>
          </p:nvSpPr>
          <p:spPr bwMode="auto">
            <a:xfrm>
              <a:off x="2352" y="2784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</a:t>
              </a:r>
              <a:r>
                <a:rPr lang="en-US" altLang="zh-CN"/>
                <a:t>05</a:t>
              </a:r>
            </a:p>
          </p:txBody>
        </p:sp>
        <p:sp>
          <p:nvSpPr>
            <p:cNvPr id="41" name="Text Box 49"/>
            <p:cNvSpPr txBox="1">
              <a:spLocks noChangeArrowheads="1"/>
            </p:cNvSpPr>
            <p:nvPr/>
          </p:nvSpPr>
          <p:spPr bwMode="auto">
            <a:xfrm>
              <a:off x="2208" y="3456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</a:t>
              </a:r>
              <a:r>
                <a:rPr lang="en-US" altLang="zh-CN"/>
                <a:t>05</a:t>
              </a:r>
            </a:p>
          </p:txBody>
        </p:sp>
        <p:sp>
          <p:nvSpPr>
            <p:cNvPr id="42" name="Text Box 50"/>
            <p:cNvSpPr txBox="1">
              <a:spLocks noChangeArrowheads="1"/>
            </p:cNvSpPr>
            <p:nvPr/>
          </p:nvSpPr>
          <p:spPr bwMode="auto">
            <a:xfrm>
              <a:off x="2496" y="1968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</a:t>
              </a:r>
              <a:r>
                <a:rPr lang="en-US" altLang="zh-CN"/>
                <a:t>08</a:t>
              </a:r>
            </a:p>
          </p:txBody>
        </p:sp>
        <p:sp>
          <p:nvSpPr>
            <p:cNvPr id="43" name="Text Box 51"/>
            <p:cNvSpPr txBox="1">
              <a:spLocks noChangeArrowheads="1"/>
            </p:cNvSpPr>
            <p:nvPr/>
          </p:nvSpPr>
          <p:spPr bwMode="auto">
            <a:xfrm>
              <a:off x="2304" y="1440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</a:t>
              </a:r>
              <a:r>
                <a:rPr lang="en-US" altLang="zh-CN"/>
                <a:t>04</a:t>
              </a:r>
            </a:p>
          </p:txBody>
        </p:sp>
        <p:sp>
          <p:nvSpPr>
            <p:cNvPr id="44" name="Text Box 52"/>
            <p:cNvSpPr txBox="1">
              <a:spLocks noChangeArrowheads="1"/>
            </p:cNvSpPr>
            <p:nvPr/>
          </p:nvSpPr>
          <p:spPr bwMode="auto">
            <a:xfrm>
              <a:off x="3792" y="1968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</a:t>
              </a:r>
              <a:r>
                <a:rPr lang="en-US" altLang="zh-CN"/>
                <a:t>02</a:t>
              </a:r>
            </a:p>
          </p:txBody>
        </p:sp>
        <p:sp>
          <p:nvSpPr>
            <p:cNvPr id="45" name="Text Box 53"/>
            <p:cNvSpPr txBox="1">
              <a:spLocks noChangeArrowheads="1"/>
            </p:cNvSpPr>
            <p:nvPr/>
          </p:nvSpPr>
          <p:spPr bwMode="auto">
            <a:xfrm>
              <a:off x="3216" y="2352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</a:t>
              </a:r>
              <a:r>
                <a:rPr lang="en-US" altLang="zh-CN"/>
                <a:t>04</a:t>
              </a:r>
            </a:p>
          </p:txBody>
        </p:sp>
        <p:sp>
          <p:nvSpPr>
            <p:cNvPr id="46" name="Text Box 54"/>
            <p:cNvSpPr txBox="1">
              <a:spLocks noChangeArrowheads="1"/>
            </p:cNvSpPr>
            <p:nvPr/>
          </p:nvSpPr>
          <p:spPr bwMode="auto">
            <a:xfrm>
              <a:off x="3024" y="1335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0.</a:t>
              </a:r>
              <a:r>
                <a:rPr lang="en-US" altLang="zh-CN" dirty="0"/>
                <a:t>03</a:t>
              </a:r>
            </a:p>
          </p:txBody>
        </p:sp>
      </p:grp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6629400" y="4604805"/>
            <a:ext cx="2659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Ranking vector </a:t>
            </a:r>
          </a:p>
        </p:txBody>
      </p:sp>
      <p:sp>
        <p:nvSpPr>
          <p:cNvPr id="48" name="Text Box 56"/>
          <p:cNvSpPr txBox="1">
            <a:spLocks noChangeArrowheads="1"/>
          </p:cNvSpPr>
          <p:nvPr/>
        </p:nvSpPr>
        <p:spPr bwMode="auto">
          <a:xfrm>
            <a:off x="625475" y="5171332"/>
            <a:ext cx="398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More red, more relevant</a:t>
            </a:r>
          </a:p>
        </p:txBody>
      </p:sp>
      <p:sp>
        <p:nvSpPr>
          <p:cNvPr id="49" name="Text Box 57"/>
          <p:cNvSpPr txBox="1">
            <a:spLocks noChangeArrowheads="1"/>
          </p:cNvSpPr>
          <p:nvPr/>
        </p:nvSpPr>
        <p:spPr bwMode="auto">
          <a:xfrm>
            <a:off x="609600" y="4637932"/>
            <a:ext cx="4740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Nearby nodes, higher scores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280221" y="5091147"/>
            <a:ext cx="667805" cy="240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323958" y="0"/>
            <a:ext cx="1820040" cy="762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Background</a:t>
            </a:r>
          </a:p>
        </p:txBody>
      </p:sp>
      <p:pic>
        <p:nvPicPr>
          <p:cNvPr id="53" name="Picture 58" descr="r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5230923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311347" y="5100904"/>
            <a:ext cx="904298" cy="269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0" y="6306846"/>
            <a:ext cx="9144000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H. Tong, C. </a:t>
            </a:r>
            <a:r>
              <a:rPr lang="en-US" sz="1500" dirty="0" err="1">
                <a:solidFill>
                  <a:schemeClr val="bg1"/>
                </a:solidFill>
              </a:rPr>
              <a:t>Faloutsos</a:t>
            </a:r>
            <a:r>
              <a:rPr lang="en-US" sz="1500" dirty="0">
                <a:solidFill>
                  <a:schemeClr val="bg1"/>
                </a:solidFill>
              </a:rPr>
              <a:t>, J.-Y. Pan: Fast Random Walk with Restart and Its Applications. ICDM 2006. </a:t>
            </a:r>
          </a:p>
          <a:p>
            <a:r>
              <a:rPr lang="en-US" sz="1500" dirty="0">
                <a:solidFill>
                  <a:schemeClr val="bg1"/>
                </a:solidFill>
              </a:rPr>
              <a:t>(best paper award at ICDM 2006, ICDM 2015 10-Yeart Highest Impact Paper Award)</a:t>
            </a:r>
          </a:p>
        </p:txBody>
      </p:sp>
    </p:spTree>
    <p:extLst>
      <p:ext uri="{BB962C8B-B14F-4D97-AF65-F5344CB8AC3E}">
        <p14:creationId xmlns:p14="http://schemas.microsoft.com/office/powerpoint/2010/main" val="1276999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36" y="112713"/>
            <a:ext cx="8229600" cy="800100"/>
          </a:xfrm>
        </p:spPr>
        <p:txBody>
          <a:bodyPr/>
          <a:lstStyle/>
          <a:p>
            <a:r>
              <a:rPr lang="en-US" dirty="0"/>
              <a:t>Ranking on a Single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 smtClean="0"/>
              <a:pPr>
                <a:defRPr/>
              </a:pPr>
              <a:t>17</a:t>
            </a:fld>
            <a:r>
              <a:rPr lang="en-US"/>
              <a:t> -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82696293"/>
              </p:ext>
            </p:extLst>
          </p:nvPr>
        </p:nvGraphicFramePr>
        <p:xfrm>
          <a:off x="6781800" y="1118444"/>
          <a:ext cx="1905000" cy="3515043"/>
        </p:xfrm>
        <a:graphic>
          <a:graphicData uri="http://schemas.openxmlformats.org/drawingml/2006/table">
            <a:tbl>
              <a:tblPr/>
              <a:tblGrid>
                <a:gridCol w="1122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4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9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10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11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Node 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D6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D6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D6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D60000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SimSun" pitchFamily="2" charset="-122"/>
                          <a:cs typeface="Times New Roman" pitchFamily="18" charset="0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381000" y="966044"/>
            <a:ext cx="6191250" cy="3733799"/>
            <a:chOff x="288" y="1335"/>
            <a:chExt cx="3900" cy="2352"/>
          </a:xfrm>
        </p:grpSpPr>
        <p:sp>
          <p:nvSpPr>
            <p:cNvPr id="7" name="Oval 15"/>
            <p:cNvSpPr>
              <a:spLocks noChangeArrowheads="1"/>
            </p:cNvSpPr>
            <p:nvPr/>
          </p:nvSpPr>
          <p:spPr bwMode="auto">
            <a:xfrm>
              <a:off x="480" y="2160"/>
              <a:ext cx="288" cy="240"/>
            </a:xfrm>
            <a:prstGeom prst="ellipse">
              <a:avLst/>
            </a:prstGeom>
            <a:solidFill>
              <a:srgbClr val="D6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1</a:t>
              </a:r>
            </a:p>
          </p:txBody>
        </p:sp>
        <p:sp>
          <p:nvSpPr>
            <p:cNvPr id="8" name="Oval 16"/>
            <p:cNvSpPr>
              <a:spLocks noChangeArrowheads="1"/>
            </p:cNvSpPr>
            <p:nvPr/>
          </p:nvSpPr>
          <p:spPr bwMode="auto">
            <a:xfrm>
              <a:off x="816" y="2592"/>
              <a:ext cx="288" cy="24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9" name="Oval 17"/>
            <p:cNvSpPr>
              <a:spLocks noChangeArrowheads="1"/>
            </p:cNvSpPr>
            <p:nvPr/>
          </p:nvSpPr>
          <p:spPr bwMode="auto">
            <a:xfrm>
              <a:off x="1296" y="2304"/>
              <a:ext cx="288" cy="240"/>
            </a:xfrm>
            <a:prstGeom prst="ellipse">
              <a:avLst/>
            </a:prstGeom>
            <a:solidFill>
              <a:srgbClr val="D6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3</a:t>
              </a:r>
            </a:p>
          </p:txBody>
        </p:sp>
        <p:sp>
          <p:nvSpPr>
            <p:cNvPr id="10" name="Oval 18"/>
            <p:cNvSpPr>
              <a:spLocks noChangeArrowheads="1"/>
            </p:cNvSpPr>
            <p:nvPr/>
          </p:nvSpPr>
          <p:spPr bwMode="auto">
            <a:xfrm>
              <a:off x="960" y="1920"/>
              <a:ext cx="288" cy="240"/>
            </a:xfrm>
            <a:prstGeom prst="ellipse">
              <a:avLst/>
            </a:prstGeom>
            <a:solidFill>
              <a:srgbClr val="FE5144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2</a:t>
              </a:r>
            </a:p>
          </p:txBody>
        </p:sp>
        <p:sp>
          <p:nvSpPr>
            <p:cNvPr id="11" name="Oval 19"/>
            <p:cNvSpPr>
              <a:spLocks noChangeArrowheads="1"/>
            </p:cNvSpPr>
            <p:nvPr/>
          </p:nvSpPr>
          <p:spPr bwMode="auto">
            <a:xfrm>
              <a:off x="1488" y="2976"/>
              <a:ext cx="288" cy="240"/>
            </a:xfrm>
            <a:prstGeom prst="ellipse">
              <a:avLst/>
            </a:prstGeom>
            <a:solidFill>
              <a:srgbClr val="D6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5</a:t>
              </a:r>
            </a:p>
          </p:txBody>
        </p:sp>
        <p:sp>
          <p:nvSpPr>
            <p:cNvPr id="12" name="Oval 20"/>
            <p:cNvSpPr>
              <a:spLocks noChangeArrowheads="1"/>
            </p:cNvSpPr>
            <p:nvPr/>
          </p:nvSpPr>
          <p:spPr bwMode="auto">
            <a:xfrm>
              <a:off x="2112" y="2880"/>
              <a:ext cx="288" cy="240"/>
            </a:xfrm>
            <a:prstGeom prst="ellipse">
              <a:avLst/>
            </a:prstGeom>
            <a:solidFill>
              <a:srgbClr val="FDD4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6</a:t>
              </a:r>
            </a:p>
          </p:txBody>
        </p:sp>
        <p:sp>
          <p:nvSpPr>
            <p:cNvPr id="13" name="Oval 21"/>
            <p:cNvSpPr>
              <a:spLocks noChangeArrowheads="1"/>
            </p:cNvSpPr>
            <p:nvPr/>
          </p:nvSpPr>
          <p:spPr bwMode="auto">
            <a:xfrm>
              <a:off x="1968" y="3360"/>
              <a:ext cx="288" cy="240"/>
            </a:xfrm>
            <a:prstGeom prst="ellipse">
              <a:avLst/>
            </a:prstGeom>
            <a:solidFill>
              <a:srgbClr val="FDD4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7</a:t>
              </a:r>
            </a:p>
          </p:txBody>
        </p:sp>
        <p:sp>
          <p:nvSpPr>
            <p:cNvPr id="14" name="Oval 22"/>
            <p:cNvSpPr>
              <a:spLocks noChangeArrowheads="1"/>
            </p:cNvSpPr>
            <p:nvPr/>
          </p:nvSpPr>
          <p:spPr bwMode="auto">
            <a:xfrm>
              <a:off x="2304" y="1632"/>
              <a:ext cx="288" cy="240"/>
            </a:xfrm>
            <a:prstGeom prst="ellipse">
              <a:avLst/>
            </a:prstGeom>
            <a:solidFill>
              <a:srgbClr val="FEEF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9</a:t>
              </a:r>
            </a:p>
          </p:txBody>
        </p:sp>
        <p:sp>
          <p:nvSpPr>
            <p:cNvPr id="15" name="Oval 23"/>
            <p:cNvSpPr>
              <a:spLocks noChangeArrowheads="1"/>
            </p:cNvSpPr>
            <p:nvPr/>
          </p:nvSpPr>
          <p:spPr bwMode="auto">
            <a:xfrm>
              <a:off x="2976" y="1536"/>
              <a:ext cx="288" cy="240"/>
            </a:xfrm>
            <a:prstGeom prst="ellipse">
              <a:avLst/>
            </a:prstGeom>
            <a:solidFill>
              <a:srgbClr val="FEEF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10</a:t>
              </a:r>
            </a:p>
          </p:txBody>
        </p:sp>
        <p:sp>
          <p:nvSpPr>
            <p:cNvPr id="16" name="Oval 24"/>
            <p:cNvSpPr>
              <a:spLocks noChangeArrowheads="1"/>
            </p:cNvSpPr>
            <p:nvPr/>
          </p:nvSpPr>
          <p:spPr bwMode="auto">
            <a:xfrm>
              <a:off x="2352" y="2112"/>
              <a:ext cx="288" cy="240"/>
            </a:xfrm>
            <a:prstGeom prst="ellipse">
              <a:avLst/>
            </a:prstGeom>
            <a:solidFill>
              <a:srgbClr val="FE989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8</a:t>
              </a:r>
            </a:p>
          </p:txBody>
        </p:sp>
        <p:sp>
          <p:nvSpPr>
            <p:cNvPr id="17" name="Oval 25"/>
            <p:cNvSpPr>
              <a:spLocks noChangeArrowheads="1"/>
            </p:cNvSpPr>
            <p:nvPr/>
          </p:nvSpPr>
          <p:spPr bwMode="auto">
            <a:xfrm>
              <a:off x="2976" y="2256"/>
              <a:ext cx="288" cy="240"/>
            </a:xfrm>
            <a:prstGeom prst="ellipse">
              <a:avLst/>
            </a:prstGeom>
            <a:solidFill>
              <a:srgbClr val="FEEF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1</a:t>
              </a:r>
              <a:r>
                <a:rPr lang="en-US" altLang="zh-CN"/>
                <a:t>1</a:t>
              </a:r>
            </a:p>
          </p:txBody>
        </p:sp>
        <p:sp>
          <p:nvSpPr>
            <p:cNvPr id="18" name="Oval 26"/>
            <p:cNvSpPr>
              <a:spLocks noChangeArrowheads="1"/>
            </p:cNvSpPr>
            <p:nvPr/>
          </p:nvSpPr>
          <p:spPr bwMode="auto">
            <a:xfrm>
              <a:off x="3600" y="1824"/>
              <a:ext cx="288" cy="240"/>
            </a:xfrm>
            <a:prstGeom prst="ellipse">
              <a:avLst/>
            </a:prstGeom>
            <a:solidFill>
              <a:srgbClr val="FEEFE8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/>
                <a:t>1</a:t>
              </a:r>
              <a:r>
                <a:rPr lang="en-US" altLang="zh-CN"/>
                <a:t>2</a:t>
              </a:r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>
              <a:off x="624" y="2400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>
              <a:off x="768" y="2256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 flipV="1">
              <a:off x="672" y="2064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0"/>
            <p:cNvSpPr>
              <a:spLocks noChangeShapeType="1"/>
            </p:cNvSpPr>
            <p:nvPr/>
          </p:nvSpPr>
          <p:spPr bwMode="auto">
            <a:xfrm>
              <a:off x="1248" y="2064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 flipV="1">
              <a:off x="1104" y="2544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2"/>
            <p:cNvSpPr>
              <a:spLocks noChangeShapeType="1"/>
            </p:cNvSpPr>
            <p:nvPr/>
          </p:nvSpPr>
          <p:spPr bwMode="auto">
            <a:xfrm>
              <a:off x="1056" y="2784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3"/>
            <p:cNvSpPr>
              <a:spLocks noChangeShapeType="1"/>
            </p:cNvSpPr>
            <p:nvPr/>
          </p:nvSpPr>
          <p:spPr bwMode="auto">
            <a:xfrm flipV="1">
              <a:off x="1776" y="2976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4"/>
            <p:cNvSpPr>
              <a:spLocks noChangeShapeType="1"/>
            </p:cNvSpPr>
            <p:nvPr/>
          </p:nvSpPr>
          <p:spPr bwMode="auto">
            <a:xfrm>
              <a:off x="1728" y="3216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5"/>
            <p:cNvSpPr>
              <a:spLocks noChangeShapeType="1"/>
            </p:cNvSpPr>
            <p:nvPr/>
          </p:nvSpPr>
          <p:spPr bwMode="auto">
            <a:xfrm flipH="1">
              <a:off x="2160" y="3120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6"/>
            <p:cNvSpPr>
              <a:spLocks noChangeShapeType="1"/>
            </p:cNvSpPr>
            <p:nvPr/>
          </p:nvSpPr>
          <p:spPr bwMode="auto">
            <a:xfrm>
              <a:off x="2640" y="2304"/>
              <a:ext cx="33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7"/>
            <p:cNvSpPr>
              <a:spLocks noChangeShapeType="1"/>
            </p:cNvSpPr>
            <p:nvPr/>
          </p:nvSpPr>
          <p:spPr bwMode="auto">
            <a:xfrm flipV="1">
              <a:off x="3264" y="2064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8"/>
            <p:cNvSpPr>
              <a:spLocks noChangeShapeType="1"/>
            </p:cNvSpPr>
            <p:nvPr/>
          </p:nvSpPr>
          <p:spPr bwMode="auto">
            <a:xfrm>
              <a:off x="3264" y="1680"/>
              <a:ext cx="38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9"/>
            <p:cNvSpPr>
              <a:spLocks noChangeShapeType="1"/>
            </p:cNvSpPr>
            <p:nvPr/>
          </p:nvSpPr>
          <p:spPr bwMode="auto">
            <a:xfrm flipV="1">
              <a:off x="2592" y="1632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0"/>
            <p:cNvSpPr>
              <a:spLocks noChangeShapeType="1"/>
            </p:cNvSpPr>
            <p:nvPr/>
          </p:nvSpPr>
          <p:spPr bwMode="auto">
            <a:xfrm>
              <a:off x="2448" y="187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41"/>
            <p:cNvSpPr>
              <a:spLocks noChangeShapeType="1"/>
            </p:cNvSpPr>
            <p:nvPr/>
          </p:nvSpPr>
          <p:spPr bwMode="auto">
            <a:xfrm>
              <a:off x="3120" y="177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2"/>
            <p:cNvSpPr>
              <a:spLocks noChangeShapeType="1"/>
            </p:cNvSpPr>
            <p:nvPr/>
          </p:nvSpPr>
          <p:spPr bwMode="auto">
            <a:xfrm>
              <a:off x="1248" y="2016"/>
              <a:ext cx="110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43"/>
            <p:cNvSpPr>
              <a:spLocks noChangeShapeType="1"/>
            </p:cNvSpPr>
            <p:nvPr/>
          </p:nvSpPr>
          <p:spPr bwMode="auto">
            <a:xfrm flipV="1">
              <a:off x="1632" y="2352"/>
              <a:ext cx="76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44"/>
            <p:cNvSpPr txBox="1">
              <a:spLocks noChangeArrowheads="1"/>
            </p:cNvSpPr>
            <p:nvPr/>
          </p:nvSpPr>
          <p:spPr bwMode="auto">
            <a:xfrm>
              <a:off x="288" y="1977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0.13</a:t>
              </a:r>
            </a:p>
          </p:txBody>
        </p:sp>
        <p:sp>
          <p:nvSpPr>
            <p:cNvPr id="37" name="Text Box 45"/>
            <p:cNvSpPr txBox="1">
              <a:spLocks noChangeArrowheads="1"/>
            </p:cNvSpPr>
            <p:nvPr/>
          </p:nvSpPr>
          <p:spPr bwMode="auto">
            <a:xfrm>
              <a:off x="902" y="1703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</a:t>
              </a:r>
              <a:r>
                <a:rPr lang="en-US" altLang="zh-CN"/>
                <a:t>10</a:t>
              </a:r>
              <a:endParaRPr lang="en-US">
                <a:ea typeface="宋体" pitchFamily="2" charset="-122"/>
              </a:endParaRPr>
            </a:p>
          </p:txBody>
        </p:sp>
        <p:sp>
          <p:nvSpPr>
            <p:cNvPr id="38" name="Text Box 46"/>
            <p:cNvSpPr txBox="1">
              <a:spLocks noChangeArrowheads="1"/>
            </p:cNvSpPr>
            <p:nvPr/>
          </p:nvSpPr>
          <p:spPr bwMode="auto">
            <a:xfrm>
              <a:off x="1524" y="2217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0.13</a:t>
              </a:r>
            </a:p>
          </p:txBody>
        </p:sp>
        <p:sp>
          <p:nvSpPr>
            <p:cNvPr id="39" name="Text Box 47"/>
            <p:cNvSpPr txBox="1">
              <a:spLocks noChangeArrowheads="1"/>
            </p:cNvSpPr>
            <p:nvPr/>
          </p:nvSpPr>
          <p:spPr bwMode="auto">
            <a:xfrm>
              <a:off x="1152" y="3072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0.13</a:t>
              </a:r>
            </a:p>
          </p:txBody>
        </p:sp>
        <p:sp>
          <p:nvSpPr>
            <p:cNvPr id="40" name="Text Box 48"/>
            <p:cNvSpPr txBox="1">
              <a:spLocks noChangeArrowheads="1"/>
            </p:cNvSpPr>
            <p:nvPr/>
          </p:nvSpPr>
          <p:spPr bwMode="auto">
            <a:xfrm>
              <a:off x="2352" y="2784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</a:t>
              </a:r>
              <a:r>
                <a:rPr lang="en-US" altLang="zh-CN"/>
                <a:t>05</a:t>
              </a:r>
            </a:p>
          </p:txBody>
        </p:sp>
        <p:sp>
          <p:nvSpPr>
            <p:cNvPr id="41" name="Text Box 49"/>
            <p:cNvSpPr txBox="1">
              <a:spLocks noChangeArrowheads="1"/>
            </p:cNvSpPr>
            <p:nvPr/>
          </p:nvSpPr>
          <p:spPr bwMode="auto">
            <a:xfrm>
              <a:off x="2208" y="3456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</a:t>
              </a:r>
              <a:r>
                <a:rPr lang="en-US" altLang="zh-CN"/>
                <a:t>05</a:t>
              </a:r>
            </a:p>
          </p:txBody>
        </p:sp>
        <p:sp>
          <p:nvSpPr>
            <p:cNvPr id="42" name="Text Box 50"/>
            <p:cNvSpPr txBox="1">
              <a:spLocks noChangeArrowheads="1"/>
            </p:cNvSpPr>
            <p:nvPr/>
          </p:nvSpPr>
          <p:spPr bwMode="auto">
            <a:xfrm>
              <a:off x="2496" y="1968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</a:t>
              </a:r>
              <a:r>
                <a:rPr lang="en-US" altLang="zh-CN"/>
                <a:t>08</a:t>
              </a:r>
            </a:p>
          </p:txBody>
        </p:sp>
        <p:sp>
          <p:nvSpPr>
            <p:cNvPr id="43" name="Text Box 51"/>
            <p:cNvSpPr txBox="1">
              <a:spLocks noChangeArrowheads="1"/>
            </p:cNvSpPr>
            <p:nvPr/>
          </p:nvSpPr>
          <p:spPr bwMode="auto">
            <a:xfrm>
              <a:off x="2304" y="1440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</a:t>
              </a:r>
              <a:r>
                <a:rPr lang="en-US" altLang="zh-CN"/>
                <a:t>04</a:t>
              </a:r>
            </a:p>
          </p:txBody>
        </p:sp>
        <p:sp>
          <p:nvSpPr>
            <p:cNvPr id="44" name="Text Box 52"/>
            <p:cNvSpPr txBox="1">
              <a:spLocks noChangeArrowheads="1"/>
            </p:cNvSpPr>
            <p:nvPr/>
          </p:nvSpPr>
          <p:spPr bwMode="auto">
            <a:xfrm>
              <a:off x="3792" y="1968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</a:t>
              </a:r>
              <a:r>
                <a:rPr lang="en-US" altLang="zh-CN"/>
                <a:t>02</a:t>
              </a:r>
            </a:p>
          </p:txBody>
        </p:sp>
        <p:sp>
          <p:nvSpPr>
            <p:cNvPr id="45" name="Text Box 53"/>
            <p:cNvSpPr txBox="1">
              <a:spLocks noChangeArrowheads="1"/>
            </p:cNvSpPr>
            <p:nvPr/>
          </p:nvSpPr>
          <p:spPr bwMode="auto">
            <a:xfrm>
              <a:off x="3216" y="2352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0.</a:t>
              </a:r>
              <a:r>
                <a:rPr lang="en-US" altLang="zh-CN"/>
                <a:t>04</a:t>
              </a:r>
            </a:p>
          </p:txBody>
        </p:sp>
        <p:sp>
          <p:nvSpPr>
            <p:cNvPr id="46" name="Text Box 54"/>
            <p:cNvSpPr txBox="1">
              <a:spLocks noChangeArrowheads="1"/>
            </p:cNvSpPr>
            <p:nvPr/>
          </p:nvSpPr>
          <p:spPr bwMode="auto">
            <a:xfrm>
              <a:off x="3024" y="1335"/>
              <a:ext cx="3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0.</a:t>
              </a:r>
              <a:r>
                <a:rPr lang="en-US" altLang="zh-CN" dirty="0"/>
                <a:t>03</a:t>
              </a:r>
            </a:p>
          </p:txBody>
        </p:sp>
      </p:grp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6629400" y="4604805"/>
            <a:ext cx="2659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Ranking vector </a:t>
            </a:r>
          </a:p>
        </p:txBody>
      </p:sp>
      <p:sp>
        <p:nvSpPr>
          <p:cNvPr id="48" name="Text Box 56"/>
          <p:cNvSpPr txBox="1">
            <a:spLocks noChangeArrowheads="1"/>
          </p:cNvSpPr>
          <p:nvPr/>
        </p:nvSpPr>
        <p:spPr bwMode="auto">
          <a:xfrm>
            <a:off x="625475" y="5171332"/>
            <a:ext cx="3987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More red, more relevant</a:t>
            </a:r>
          </a:p>
        </p:txBody>
      </p:sp>
      <p:sp>
        <p:nvSpPr>
          <p:cNvPr id="49" name="Text Box 57"/>
          <p:cNvSpPr txBox="1">
            <a:spLocks noChangeArrowheads="1"/>
          </p:cNvSpPr>
          <p:nvPr/>
        </p:nvSpPr>
        <p:spPr bwMode="auto">
          <a:xfrm>
            <a:off x="609600" y="4637932"/>
            <a:ext cx="4740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Nearby nodes, higher scores</a:t>
            </a:r>
          </a:p>
        </p:txBody>
      </p:sp>
      <p:pic>
        <p:nvPicPr>
          <p:cNvPr id="50" name="Picture 58" descr="r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5134703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50"/>
          <p:cNvSpPr/>
          <p:nvPr/>
        </p:nvSpPr>
        <p:spPr>
          <a:xfrm>
            <a:off x="7280221" y="5039777"/>
            <a:ext cx="667805" cy="2408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323958" y="0"/>
            <a:ext cx="1820040" cy="762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Background</a:t>
            </a:r>
          </a:p>
        </p:txBody>
      </p:sp>
      <p:sp>
        <p:nvSpPr>
          <p:cNvPr id="53" name="Rectangle 52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Footnote: “Maxwell Equation” for Web [</a:t>
            </a:r>
            <a:r>
              <a:rPr lang="en-US" sz="2400" dirty="0" err="1">
                <a:solidFill>
                  <a:schemeClr val="bg1"/>
                </a:solidFill>
              </a:rPr>
              <a:t>Soumen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Chakrabarti</a:t>
            </a:r>
            <a:r>
              <a:rPr lang="en-US" sz="2400" dirty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386621" y="5726177"/>
            <a:ext cx="5041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>
                <a:solidFill>
                  <a:srgbClr val="FF0000"/>
                </a:solidFill>
              </a:rPr>
              <a:t>r</a:t>
            </a:r>
            <a:r>
              <a:rPr lang="en-US" sz="3600" i="1" baseline="-25000" dirty="0" err="1">
                <a:solidFill>
                  <a:srgbClr val="FF0000"/>
                </a:solidFill>
              </a:rPr>
              <a:t>i</a:t>
            </a:r>
            <a:r>
              <a:rPr lang="en-US" sz="3600" dirty="0">
                <a:solidFill>
                  <a:srgbClr val="FF0000"/>
                </a:solidFill>
              </a:rPr>
              <a:t> = </a:t>
            </a:r>
            <a:r>
              <a:rPr lang="en-US" sz="3600" i="1" dirty="0">
                <a:solidFill>
                  <a:srgbClr val="FF0000"/>
                </a:solidFill>
              </a:rPr>
              <a:t>c</a:t>
            </a:r>
            <a:r>
              <a:rPr lang="en-US" sz="3600" dirty="0">
                <a:solidFill>
                  <a:srgbClr val="FF0000"/>
                </a:solidFill>
              </a:rPr>
              <a:t> x </a:t>
            </a:r>
            <a:r>
              <a:rPr lang="en-US" sz="3600" i="1" dirty="0">
                <a:solidFill>
                  <a:srgbClr val="FF0000"/>
                </a:solidFill>
              </a:rPr>
              <a:t>A</a:t>
            </a:r>
            <a:r>
              <a:rPr lang="en-US" sz="3600" dirty="0">
                <a:solidFill>
                  <a:srgbClr val="FF0000"/>
                </a:solidFill>
              </a:rPr>
              <a:t> x </a:t>
            </a:r>
            <a:r>
              <a:rPr lang="en-US" sz="3600" i="1" dirty="0" err="1">
                <a:solidFill>
                  <a:srgbClr val="FF0000"/>
                </a:solidFill>
              </a:rPr>
              <a:t>r</a:t>
            </a:r>
            <a:r>
              <a:rPr lang="en-US" sz="3600" i="1" baseline="-25000" dirty="0" err="1">
                <a:solidFill>
                  <a:srgbClr val="FF0000"/>
                </a:solidFill>
              </a:rPr>
              <a:t>i</a:t>
            </a:r>
            <a:r>
              <a:rPr lang="en-US" sz="3600" dirty="0">
                <a:solidFill>
                  <a:srgbClr val="FF0000"/>
                </a:solidFill>
              </a:rPr>
              <a:t> + (</a:t>
            </a:r>
            <a:r>
              <a:rPr lang="en-US" sz="3600" i="1" dirty="0">
                <a:solidFill>
                  <a:srgbClr val="FF0000"/>
                </a:solidFill>
              </a:rPr>
              <a:t>1-c</a:t>
            </a:r>
            <a:r>
              <a:rPr lang="en-US" sz="3600" dirty="0">
                <a:solidFill>
                  <a:srgbClr val="FF0000"/>
                </a:solidFill>
              </a:rPr>
              <a:t>) x </a:t>
            </a:r>
            <a:r>
              <a:rPr lang="en-US" sz="3600" i="1" dirty="0" err="1">
                <a:solidFill>
                  <a:srgbClr val="FF0000"/>
                </a:solidFill>
              </a:rPr>
              <a:t>e</a:t>
            </a:r>
            <a:r>
              <a:rPr lang="en-US" sz="3600" i="1" baseline="-25000" dirty="0" err="1">
                <a:solidFill>
                  <a:srgbClr val="FF0000"/>
                </a:solidFill>
              </a:rPr>
              <a:t>i</a:t>
            </a:r>
            <a:endParaRPr lang="en-US" sz="3600" i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79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36" y="112713"/>
            <a:ext cx="8229600" cy="800100"/>
          </a:xfrm>
        </p:spPr>
        <p:txBody>
          <a:bodyPr/>
          <a:lstStyle/>
          <a:p>
            <a:r>
              <a:rPr lang="en-US" dirty="0"/>
              <a:t>Ranking on a Single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 smtClean="0"/>
              <a:pPr>
                <a:defRPr/>
              </a:pPr>
              <a:t>18</a:t>
            </a:fld>
            <a:r>
              <a:rPr lang="en-US"/>
              <a:t> -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323958" y="0"/>
            <a:ext cx="1820040" cy="762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Background</a:t>
            </a:r>
          </a:p>
        </p:txBody>
      </p:sp>
      <p:sp>
        <p:nvSpPr>
          <p:cNvPr id="53" name="Rectangle 52"/>
          <p:cNvSpPr/>
          <p:nvPr/>
        </p:nvSpPr>
        <p:spPr>
          <a:xfrm>
            <a:off x="0" y="6440131"/>
            <a:ext cx="9144000" cy="43088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An Optimization Viewpoint of “Maxwell Equation” for Web (Symmetric </a:t>
            </a:r>
            <a:r>
              <a:rPr lang="en-US" sz="2200" i="1" dirty="0">
                <a:solidFill>
                  <a:schemeClr val="bg1"/>
                </a:solidFill>
              </a:rPr>
              <a:t>A</a:t>
            </a:r>
            <a:r>
              <a:rPr lang="en-US" sz="2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61286" y="3852607"/>
            <a:ext cx="86708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>
                <a:solidFill>
                  <a:srgbClr val="000000"/>
                </a:solidFill>
              </a:rPr>
              <a:t>r</a:t>
            </a:r>
            <a:r>
              <a:rPr lang="en-US" sz="3600" i="1" baseline="-25000" dirty="0" err="1">
                <a:solidFill>
                  <a:srgbClr val="000000"/>
                </a:solidFill>
              </a:rPr>
              <a:t>i</a:t>
            </a:r>
            <a:r>
              <a:rPr lang="en-US" sz="3600" dirty="0">
                <a:solidFill>
                  <a:srgbClr val="000000"/>
                </a:solidFill>
              </a:rPr>
              <a:t> =</a:t>
            </a:r>
            <a:r>
              <a:rPr lang="en-US" sz="3600" dirty="0"/>
              <a:t> </a:t>
            </a:r>
            <a:r>
              <a:rPr lang="en-US" sz="3600" i="1" dirty="0"/>
              <a:t>c</a:t>
            </a:r>
            <a:r>
              <a:rPr lang="en-US" sz="3600" dirty="0"/>
              <a:t> x </a:t>
            </a:r>
            <a:r>
              <a:rPr lang="en-US" sz="3600" i="1" dirty="0"/>
              <a:t>A</a:t>
            </a:r>
            <a:r>
              <a:rPr lang="en-US" sz="3600" dirty="0"/>
              <a:t> x </a:t>
            </a:r>
            <a:r>
              <a:rPr lang="en-US" sz="3600" i="1" dirty="0" err="1"/>
              <a:t>r</a:t>
            </a:r>
            <a:r>
              <a:rPr lang="en-US" sz="3600" i="1" baseline="-25000" dirty="0" err="1"/>
              <a:t>i</a:t>
            </a:r>
            <a:r>
              <a:rPr lang="en-US" sz="3600" dirty="0"/>
              <a:t> + (</a:t>
            </a:r>
            <a:r>
              <a:rPr lang="en-US" sz="3600" i="1" dirty="0"/>
              <a:t>1-c</a:t>
            </a:r>
            <a:r>
              <a:rPr lang="en-US" sz="3600" dirty="0"/>
              <a:t>) x </a:t>
            </a:r>
            <a:r>
              <a:rPr lang="en-US" sz="3600" i="1" dirty="0" err="1"/>
              <a:t>e</a:t>
            </a:r>
            <a:r>
              <a:rPr lang="en-US" sz="3600" i="1" baseline="-25000" dirty="0" err="1"/>
              <a:t>i</a:t>
            </a:r>
            <a:endParaRPr lang="en-US" sz="3600" i="1" baseline="-25000" dirty="0"/>
          </a:p>
          <a:p>
            <a:r>
              <a:rPr lang="en-US" sz="3600" i="1" baseline="-25000" dirty="0">
                <a:solidFill>
                  <a:srgbClr val="FF0000"/>
                </a:solidFill>
              </a:rPr>
              <a:t>    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dirty="0">
                <a:solidFill>
                  <a:srgbClr val="000000"/>
                </a:solidFill>
              </a:rPr>
              <a:t>=</a:t>
            </a:r>
            <a:r>
              <a:rPr lang="en-US" sz="3600" i="1" dirty="0">
                <a:solidFill>
                  <a:srgbClr val="000000"/>
                </a:solidFill>
              </a:rPr>
              <a:t> </a:t>
            </a:r>
            <a:r>
              <a:rPr lang="en-US" sz="3600" b="1" dirty="0" err="1">
                <a:solidFill>
                  <a:srgbClr val="000000"/>
                </a:solidFill>
              </a:rPr>
              <a:t>argmin</a:t>
            </a:r>
            <a:r>
              <a:rPr lang="en-US" sz="3600" i="1" dirty="0">
                <a:solidFill>
                  <a:srgbClr val="000000"/>
                </a:solidFill>
              </a:rPr>
              <a:t>  </a:t>
            </a:r>
            <a:r>
              <a:rPr lang="en-US" sz="3600" i="1" dirty="0">
                <a:solidFill>
                  <a:srgbClr val="FF0000"/>
                </a:solidFill>
              </a:rPr>
              <a:t>cr</a:t>
            </a:r>
            <a:r>
              <a:rPr lang="en-US" sz="3600" i="1" baseline="-25000" dirty="0">
                <a:solidFill>
                  <a:srgbClr val="FF0000"/>
                </a:solidFill>
              </a:rPr>
              <a:t>i</a:t>
            </a:r>
            <a:r>
              <a:rPr lang="en-US" sz="3600" i="1" dirty="0">
                <a:solidFill>
                  <a:srgbClr val="FF0000"/>
                </a:solidFill>
              </a:rPr>
              <a:t>'(I</a:t>
            </a:r>
            <a:r>
              <a:rPr lang="en-US" sz="3600" dirty="0">
                <a:solidFill>
                  <a:srgbClr val="FF0000"/>
                </a:solidFill>
              </a:rPr>
              <a:t> – </a:t>
            </a:r>
            <a:r>
              <a:rPr lang="en-US" sz="3600" i="1" dirty="0">
                <a:solidFill>
                  <a:srgbClr val="FF0000"/>
                </a:solidFill>
              </a:rPr>
              <a:t>A</a:t>
            </a:r>
            <a:r>
              <a:rPr lang="en-US" sz="3600" dirty="0">
                <a:solidFill>
                  <a:srgbClr val="FF0000"/>
                </a:solidFill>
              </a:rPr>
              <a:t>)</a:t>
            </a:r>
            <a:r>
              <a:rPr lang="en-US" sz="3600" i="1" dirty="0" err="1">
                <a:solidFill>
                  <a:srgbClr val="FF0000"/>
                </a:solidFill>
              </a:rPr>
              <a:t>r</a:t>
            </a:r>
            <a:r>
              <a:rPr lang="en-US" sz="3600" i="1" baseline="-25000" dirty="0" err="1">
                <a:solidFill>
                  <a:srgbClr val="FF0000"/>
                </a:solidFill>
              </a:rPr>
              <a:t>i</a:t>
            </a:r>
            <a:r>
              <a:rPr lang="en-US" sz="3600" i="1" baseline="-25000" dirty="0">
                <a:solidFill>
                  <a:srgbClr val="FF0000"/>
                </a:solidFill>
              </a:rPr>
              <a:t>  </a:t>
            </a:r>
            <a:r>
              <a:rPr lang="en-US" sz="3600" dirty="0">
                <a:solidFill>
                  <a:srgbClr val="FF0000"/>
                </a:solidFill>
              </a:rPr>
              <a:t>+  (</a:t>
            </a:r>
            <a:r>
              <a:rPr lang="en-US" sz="3600" i="1" dirty="0">
                <a:solidFill>
                  <a:srgbClr val="FF0000"/>
                </a:solidFill>
              </a:rPr>
              <a:t>1-c</a:t>
            </a:r>
            <a:r>
              <a:rPr lang="en-US" sz="3600" dirty="0">
                <a:solidFill>
                  <a:srgbClr val="FF0000"/>
                </a:solidFill>
              </a:rPr>
              <a:t>) x||</a:t>
            </a:r>
            <a:r>
              <a:rPr lang="en-US" sz="3600" i="1" dirty="0" err="1">
                <a:solidFill>
                  <a:srgbClr val="FF0000"/>
                </a:solidFill>
              </a:rPr>
              <a:t>r</a:t>
            </a:r>
            <a:r>
              <a:rPr lang="en-US" sz="3600" i="1" baseline="-25000" dirty="0" err="1">
                <a:solidFill>
                  <a:srgbClr val="FF0000"/>
                </a:solidFill>
              </a:rPr>
              <a:t>i</a:t>
            </a:r>
            <a:r>
              <a:rPr lang="en-US" sz="3600" dirty="0">
                <a:solidFill>
                  <a:srgbClr val="FF0000"/>
                </a:solidFill>
              </a:rPr>
              <a:t> – </a:t>
            </a:r>
            <a:r>
              <a:rPr lang="en-US" sz="3600" i="1" dirty="0" err="1">
                <a:solidFill>
                  <a:srgbClr val="FF0000"/>
                </a:solidFill>
              </a:rPr>
              <a:t>e</a:t>
            </a:r>
            <a:r>
              <a:rPr lang="en-US" sz="3600" i="1" baseline="-25000" dirty="0" err="1">
                <a:solidFill>
                  <a:srgbClr val="FF0000"/>
                </a:solidFill>
              </a:rPr>
              <a:t>i</a:t>
            </a:r>
            <a:r>
              <a:rPr lang="en-US" sz="3600" dirty="0">
                <a:solidFill>
                  <a:srgbClr val="FF0000"/>
                </a:solidFill>
              </a:rPr>
              <a:t>||</a:t>
            </a:r>
            <a:r>
              <a:rPr lang="en-US" sz="3600" baseline="30000" dirty="0">
                <a:solidFill>
                  <a:srgbClr val="FF0000"/>
                </a:solidFill>
              </a:rPr>
              <a:t>2</a:t>
            </a:r>
            <a:endParaRPr lang="en-US" sz="3600" i="1" baseline="30000" dirty="0">
              <a:solidFill>
                <a:srgbClr val="FF0000"/>
              </a:solidFill>
            </a:endParaRPr>
          </a:p>
          <a:p>
            <a:endParaRPr lang="en-US" sz="3600" baseline="-25000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 Shot 2015-03-12 at 11.03.4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729" y="1097895"/>
            <a:ext cx="5486400" cy="2839162"/>
          </a:xfrm>
          <a:prstGeom prst="rect">
            <a:avLst/>
          </a:prstGeom>
        </p:spPr>
      </p:pic>
      <p:sp>
        <p:nvSpPr>
          <p:cNvPr id="55" name="Right Brace 54"/>
          <p:cNvSpPr/>
          <p:nvPr/>
        </p:nvSpPr>
        <p:spPr>
          <a:xfrm rot="5400000">
            <a:off x="3817970" y="4583527"/>
            <a:ext cx="465290" cy="1445085"/>
          </a:xfrm>
          <a:prstGeom prst="rightBrace">
            <a:avLst>
              <a:gd name="adj1" fmla="val 2651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Brace 55"/>
          <p:cNvSpPr/>
          <p:nvPr/>
        </p:nvSpPr>
        <p:spPr>
          <a:xfrm rot="5400000">
            <a:off x="7622241" y="4560748"/>
            <a:ext cx="465290" cy="1445085"/>
          </a:xfrm>
          <a:prstGeom prst="rightBrace">
            <a:avLst>
              <a:gd name="adj1" fmla="val 26517"/>
              <a:gd name="adj2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594574" y="5615347"/>
            <a:ext cx="3109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Network Smoothness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556882" y="5625413"/>
            <a:ext cx="261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Query Preference</a:t>
            </a:r>
          </a:p>
        </p:txBody>
      </p:sp>
    </p:spTree>
    <p:extLst>
      <p:ext uri="{BB962C8B-B14F-4D97-AF65-F5344CB8AC3E}">
        <p14:creationId xmlns:p14="http://schemas.microsoft.com/office/powerpoint/2010/main" val="80645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/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3-12 at 1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21" y="1619460"/>
            <a:ext cx="6400800" cy="23619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on </a:t>
            </a:r>
            <a:r>
              <a:rPr lang="en-US" dirty="0" err="1"/>
              <a:t>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Optimization Formulation: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Intuition:</a:t>
            </a:r>
          </a:p>
          <a:p>
            <a:pPr lvl="1"/>
            <a:r>
              <a:rPr lang="en-US" sz="2400" dirty="0"/>
              <a:t>Similar ranking scores for an overlapped node, if their </a:t>
            </a:r>
            <a:r>
              <a:rPr lang="en-US" sz="2400" i="1" dirty="0"/>
              <a:t>G(</a:t>
            </a:r>
            <a:r>
              <a:rPr lang="en-US" sz="2400" i="1" dirty="0" err="1"/>
              <a:t>i,j</a:t>
            </a:r>
            <a:r>
              <a:rPr lang="en-US" sz="2400" i="1" dirty="0"/>
              <a:t>)</a:t>
            </a:r>
            <a:r>
              <a:rPr lang="en-US" sz="2400" dirty="0"/>
              <a:t> is high. </a:t>
            </a:r>
          </a:p>
          <a:p>
            <a:pPr lvl="1"/>
            <a:r>
              <a:rPr lang="en-US" sz="2400" dirty="0"/>
              <a:t>A set of correlated </a:t>
            </a:r>
            <a:r>
              <a:rPr lang="en-US" sz="2400" i="1" dirty="0"/>
              <a:t>g</a:t>
            </a:r>
            <a:r>
              <a:rPr lang="en-US" sz="2400" dirty="0"/>
              <a:t> random walks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 smtClean="0"/>
              <a:pPr>
                <a:defRPr/>
              </a:pPr>
              <a:t>19</a:t>
            </a:fld>
            <a:r>
              <a:rPr lang="en-US"/>
              <a:t> -</a:t>
            </a:r>
          </a:p>
        </p:txBody>
      </p:sp>
      <p:pic>
        <p:nvPicPr>
          <p:cNvPr id="5" name="Picture 4" descr="Screen Shot 2015-03-11 at 9.22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87" y="0"/>
            <a:ext cx="2294213" cy="2743200"/>
          </a:xfrm>
          <a:prstGeom prst="rect">
            <a:avLst/>
          </a:prstGeom>
        </p:spPr>
      </p:pic>
      <p:sp>
        <p:nvSpPr>
          <p:cNvPr id="12" name="Left Brace 11"/>
          <p:cNvSpPr/>
          <p:nvPr/>
        </p:nvSpPr>
        <p:spPr>
          <a:xfrm>
            <a:off x="1598349" y="2003614"/>
            <a:ext cx="394113" cy="1182461"/>
          </a:xfrm>
          <a:prstGeom prst="leftBrace">
            <a:avLst>
              <a:gd name="adj1" fmla="val 36114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72955" y="2583896"/>
            <a:ext cx="1280136" cy="2999948"/>
          </a:xfrm>
          <a:custGeom>
            <a:avLst/>
            <a:gdLst>
              <a:gd name="connsiteX0" fmla="*/ 1280136 w 1280136"/>
              <a:gd name="connsiteY0" fmla="*/ 0 h 2999948"/>
              <a:gd name="connsiteX1" fmla="*/ 97793 w 1280136"/>
              <a:gd name="connsiteY1" fmla="*/ 492692 h 2999948"/>
              <a:gd name="connsiteX2" fmla="*/ 119688 w 1280136"/>
              <a:gd name="connsiteY2" fmla="*/ 2496307 h 2999948"/>
              <a:gd name="connsiteX3" fmla="*/ 546645 w 1280136"/>
              <a:gd name="connsiteY3" fmla="*/ 2999948 h 299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136" h="2999948">
                <a:moveTo>
                  <a:pt x="1280136" y="0"/>
                </a:moveTo>
                <a:cubicBezTo>
                  <a:pt x="785668" y="38320"/>
                  <a:pt x="291201" y="76641"/>
                  <a:pt x="97793" y="492692"/>
                </a:cubicBezTo>
                <a:cubicBezTo>
                  <a:pt x="-95615" y="908743"/>
                  <a:pt x="44879" y="2078431"/>
                  <a:pt x="119688" y="2496307"/>
                </a:cubicBezTo>
                <a:cubicBezTo>
                  <a:pt x="194497" y="2914183"/>
                  <a:pt x="546645" y="2999948"/>
                  <a:pt x="546645" y="2999948"/>
                </a:cubicBezTo>
              </a:path>
            </a:pathLst>
          </a:custGeom>
          <a:ln w="47625">
            <a:solidFill>
              <a:srgbClr val="FF0000"/>
            </a:solidFill>
            <a:headEnd type="none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05883" y="2967097"/>
            <a:ext cx="810070" cy="372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047584" y="3933961"/>
            <a:ext cx="262743" cy="52553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190151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J. Ni, H. Tong, W. Fan, X. Zhang: Inside the atoms: ranking on a network of networks. KDD 2014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J. Ni, M. </a:t>
            </a:r>
            <a:r>
              <a:rPr lang="en-US" sz="1200" dirty="0" err="1">
                <a:solidFill>
                  <a:schemeClr val="bg1"/>
                </a:solidFill>
              </a:rPr>
              <a:t>Koyuturk</a:t>
            </a:r>
            <a:r>
              <a:rPr lang="en-US" sz="1200" dirty="0">
                <a:solidFill>
                  <a:schemeClr val="bg1"/>
                </a:solidFill>
              </a:rPr>
              <a:t>, H. Tong, J. Haines, R. Xu, X. Zhang: Disease gene prioritization by integrating tissue-specific molecular networks using a robust multi-network model. BMC bioinformatics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9146" y="2470100"/>
            <a:ext cx="300154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#1: within-network smoothness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88450" y="2500735"/>
            <a:ext cx="207811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#2: query preference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88450" y="2483340"/>
            <a:ext cx="207811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#2: query preference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14162" y="3731625"/>
            <a:ext cx="293291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#3: cross-network consistency</a:t>
            </a:r>
          </a:p>
        </p:txBody>
      </p:sp>
    </p:spTree>
    <p:extLst>
      <p:ext uri="{BB962C8B-B14F-4D97-AF65-F5344CB8AC3E}">
        <p14:creationId xmlns:p14="http://schemas.microsoft.com/office/powerpoint/2010/main" val="310075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31" y="1204472"/>
            <a:ext cx="2508987" cy="2103120"/>
          </a:xfrm>
          <a:prstGeom prst="rect">
            <a:avLst/>
          </a:prstGeom>
        </p:spPr>
      </p:pic>
      <p:pic>
        <p:nvPicPr>
          <p:cNvPr id="76804" name="Picture 4" descr="USA National Grid Map - FEM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0" t="8873" r="-1396" b="32315"/>
          <a:stretch/>
        </p:blipFill>
        <p:spPr bwMode="auto">
          <a:xfrm>
            <a:off x="3753745" y="1184751"/>
            <a:ext cx="2906131" cy="2103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138" y="3287804"/>
            <a:ext cx="342238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6305208" y="5943528"/>
            <a:ext cx="275267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0000CC"/>
                </a:solidFill>
              </a:rPr>
              <a:t>Hospital Networks </a:t>
            </a: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3766972" y="3303169"/>
            <a:ext cx="2238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0000CC"/>
                </a:solidFill>
              </a:rPr>
              <a:t>US Power Grid</a:t>
            </a: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2990476" y="5944110"/>
            <a:ext cx="29594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0000CC"/>
                </a:solidFill>
              </a:rPr>
              <a:t>Biological Networks 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48928" y="3303169"/>
            <a:ext cx="34563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0000CC"/>
                </a:solidFill>
              </a:rPr>
              <a:t>Collaboration Networks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28600" y="0"/>
            <a:ext cx="876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chemeClr val="tx1"/>
                </a:solidFill>
              </a:rPr>
              <a:t>Observation: Graphs are everywhere!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86525"/>
            <a:ext cx="684213" cy="371475"/>
          </a:xfrm>
        </p:spPr>
        <p:txBody>
          <a:bodyPr/>
          <a:lstStyle/>
          <a:p>
            <a:pPr>
              <a:defRPr/>
            </a:pPr>
            <a:r>
              <a:rPr lang="en-US" dirty="0"/>
              <a:t>- </a:t>
            </a:r>
            <a:fld id="{5702A24C-C4CD-4510-A1DD-CEB556D2535A}" type="slidenum">
              <a:rPr lang="en-US" smtClean="0"/>
              <a:pPr>
                <a:defRPr/>
              </a:pPr>
              <a:t>2</a:t>
            </a:fld>
            <a:r>
              <a:rPr lang="en-US" dirty="0"/>
              <a:t> -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662329" y="3300299"/>
            <a:ext cx="22371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0000CC"/>
                </a:solidFill>
              </a:rPr>
              <a:t>Traffic Network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350938" y="5943528"/>
            <a:ext cx="2358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400" dirty="0">
                <a:solidFill>
                  <a:srgbClr val="0000CC"/>
                </a:solidFill>
              </a:rPr>
              <a:t>Brain Networks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0029" y="1224075"/>
            <a:ext cx="2438514" cy="2103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30" y="4077795"/>
            <a:ext cx="2638095" cy="1895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9788" y="3961353"/>
            <a:ext cx="2106169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04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3-12 at 1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3" y="1466174"/>
            <a:ext cx="6400800" cy="23619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on </a:t>
            </a:r>
            <a:r>
              <a:rPr lang="en-US" dirty="0" err="1"/>
              <a:t>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Optimization Formulation: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Equivalence: J(</a:t>
            </a:r>
            <a:r>
              <a:rPr lang="en-US" i="1" dirty="0"/>
              <a:t>r</a:t>
            </a:r>
            <a:r>
              <a:rPr lang="en-US" dirty="0"/>
              <a:t>) = J(</a:t>
            </a:r>
            <a:r>
              <a:rPr lang="en-US" i="1" dirty="0"/>
              <a:t>r</a:t>
            </a:r>
            <a:r>
              <a:rPr lang="en-US" i="1" baseline="-25000" dirty="0"/>
              <a:t>1</a:t>
            </a:r>
            <a:r>
              <a:rPr lang="en-US" i="1" dirty="0"/>
              <a:t>,…,</a:t>
            </a:r>
            <a:r>
              <a:rPr lang="en-US" i="1" dirty="0" err="1"/>
              <a:t>r</a:t>
            </a:r>
            <a:r>
              <a:rPr lang="en-US" i="1" baseline="-25000" dirty="0" err="1"/>
              <a:t>g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Intuition</a:t>
            </a:r>
            <a:r>
              <a:rPr lang="en-US" sz="2400" dirty="0"/>
              <a:t>: a single R.W. on the integrated graph </a:t>
            </a:r>
            <a:r>
              <a:rPr lang="en-US" sz="2400" i="1" dirty="0"/>
              <a:t>A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Property</a:t>
            </a:r>
            <a:r>
              <a:rPr lang="en-US" sz="2400" dirty="0"/>
              <a:t>: J(</a:t>
            </a:r>
            <a:r>
              <a:rPr lang="en-US" sz="2400" i="1" dirty="0"/>
              <a:t>r</a:t>
            </a:r>
            <a:r>
              <a:rPr lang="en-US" sz="2400" dirty="0"/>
              <a:t>) is positive-definite!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 smtClean="0"/>
              <a:pPr>
                <a:defRPr/>
              </a:pPr>
              <a:t>20</a:t>
            </a:fld>
            <a:r>
              <a:rPr lang="en-US"/>
              <a:t> -</a:t>
            </a:r>
          </a:p>
        </p:txBody>
      </p:sp>
      <p:pic>
        <p:nvPicPr>
          <p:cNvPr id="5" name="Picture 4" descr="Screen Shot 2015-03-11 at 9.22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87" y="0"/>
            <a:ext cx="2294213" cy="2743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294935" y="2813811"/>
            <a:ext cx="810070" cy="372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5-03-12 at 11.35.4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30" y="4327250"/>
            <a:ext cx="7315200" cy="615120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6272987" y="2956152"/>
            <a:ext cx="448897" cy="1456179"/>
          </a:xfrm>
          <a:custGeom>
            <a:avLst/>
            <a:gdLst>
              <a:gd name="connsiteX0" fmla="*/ 21895 w 448897"/>
              <a:gd name="connsiteY0" fmla="*/ 0 h 1456179"/>
              <a:gd name="connsiteX1" fmla="*/ 448852 w 448897"/>
              <a:gd name="connsiteY1" fmla="*/ 569334 h 1456179"/>
              <a:gd name="connsiteX2" fmla="*/ 0 w 448897"/>
              <a:gd name="connsiteY2" fmla="*/ 1456179 h 145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8897" h="1456179">
                <a:moveTo>
                  <a:pt x="21895" y="0"/>
                </a:moveTo>
                <a:cubicBezTo>
                  <a:pt x="237198" y="163319"/>
                  <a:pt x="452501" y="326638"/>
                  <a:pt x="448852" y="569334"/>
                </a:cubicBezTo>
                <a:cubicBezTo>
                  <a:pt x="445203" y="812030"/>
                  <a:pt x="0" y="1456179"/>
                  <a:pt x="0" y="1456179"/>
                </a:cubicBezTo>
              </a:path>
            </a:pathLst>
          </a:custGeom>
          <a:ln w="38100">
            <a:solidFill>
              <a:srgbClr val="FF0000"/>
            </a:solidFill>
            <a:headEnd type="arrow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741797" y="4740325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~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05883" y="2967097"/>
            <a:ext cx="810070" cy="372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04770" y="2330940"/>
            <a:ext cx="300154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#1: within-network smoothness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18866" y="2361575"/>
            <a:ext cx="207811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#2: query preference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96766" y="3540280"/>
            <a:ext cx="293291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#3: cross-network consistency</a:t>
            </a:r>
          </a:p>
        </p:txBody>
      </p:sp>
    </p:spTree>
    <p:extLst>
      <p:ext uri="{BB962C8B-B14F-4D97-AF65-F5344CB8AC3E}">
        <p14:creationId xmlns:p14="http://schemas.microsoft.com/office/powerpoint/2010/main" val="2255630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on </a:t>
            </a:r>
            <a:r>
              <a:rPr lang="en-US" dirty="0" err="1"/>
              <a:t>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41" y="407913"/>
            <a:ext cx="8649798" cy="51069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Equivalence: J(</a:t>
            </a:r>
            <a:r>
              <a:rPr lang="en-US" i="1" dirty="0"/>
              <a:t>r</a:t>
            </a:r>
            <a:r>
              <a:rPr lang="en-US" dirty="0"/>
              <a:t>) = J(</a:t>
            </a:r>
            <a:r>
              <a:rPr lang="en-US" i="1" dirty="0"/>
              <a:t>r</a:t>
            </a:r>
            <a:r>
              <a:rPr lang="en-US" i="1" baseline="-25000" dirty="0"/>
              <a:t>1</a:t>
            </a:r>
            <a:r>
              <a:rPr lang="en-US" i="1" dirty="0"/>
              <a:t>,…,</a:t>
            </a:r>
            <a:r>
              <a:rPr lang="en-US" i="1" dirty="0" err="1"/>
              <a:t>r</a:t>
            </a:r>
            <a:r>
              <a:rPr lang="en-US" i="1" baseline="-25000" dirty="0" err="1"/>
              <a:t>g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sz="2400" b="1" dirty="0"/>
              <a:t>Intuition</a:t>
            </a:r>
            <a:r>
              <a:rPr lang="en-US" sz="2400" dirty="0"/>
              <a:t>: One single random walk on the integrated graph </a:t>
            </a:r>
            <a:r>
              <a:rPr lang="en-US" sz="2400" i="1" dirty="0"/>
              <a:t>A</a:t>
            </a:r>
          </a:p>
          <a:p>
            <a:pPr lvl="1"/>
            <a:r>
              <a:rPr lang="en-US" sz="2400" b="1" dirty="0"/>
              <a:t>Property</a:t>
            </a:r>
            <a:r>
              <a:rPr lang="en-US" sz="2400" dirty="0"/>
              <a:t>: J(</a:t>
            </a:r>
            <a:r>
              <a:rPr lang="en-US" sz="2400" i="1" dirty="0"/>
              <a:t>r</a:t>
            </a:r>
            <a:r>
              <a:rPr lang="en-US" sz="2400" dirty="0"/>
              <a:t>) is positive-definite!</a:t>
            </a:r>
          </a:p>
          <a:p>
            <a:r>
              <a:rPr lang="en-US" dirty="0"/>
              <a:t>Algorithms: </a:t>
            </a:r>
          </a:p>
          <a:p>
            <a:pPr lvl="1"/>
            <a:r>
              <a:rPr lang="en-US" sz="2400" dirty="0"/>
              <a:t>#1: A </a:t>
            </a:r>
            <a:r>
              <a:rPr lang="en-US" sz="2400" b="1" dirty="0"/>
              <a:t>linear</a:t>
            </a:r>
            <a:r>
              <a:rPr lang="en-US" sz="2400" dirty="0"/>
              <a:t> algorithm </a:t>
            </a:r>
            <a:r>
              <a:rPr lang="en-US" sz="2400" dirty="0">
                <a:sym typeface="Wingdings"/>
              </a:rPr>
              <a:t></a:t>
            </a:r>
            <a:r>
              <a:rPr lang="en-US" sz="2400" dirty="0"/>
              <a:t> the </a:t>
            </a:r>
            <a:r>
              <a:rPr lang="en-US" sz="2400" b="1" dirty="0"/>
              <a:t>optimal</a:t>
            </a:r>
            <a:r>
              <a:rPr lang="en-US" sz="2400" dirty="0"/>
              <a:t> solution</a:t>
            </a:r>
          </a:p>
          <a:p>
            <a:pPr lvl="1"/>
            <a:r>
              <a:rPr lang="en-US" sz="2400" dirty="0"/>
              <a:t>#2: </a:t>
            </a:r>
            <a:r>
              <a:rPr lang="en-US" sz="2400" b="1" dirty="0"/>
              <a:t>Any</a:t>
            </a:r>
            <a:r>
              <a:rPr lang="en-US" sz="2400" dirty="0"/>
              <a:t> existing fast solution on a single network</a:t>
            </a:r>
          </a:p>
          <a:p>
            <a:pPr lvl="1"/>
            <a:r>
              <a:rPr lang="en-US" sz="2400" dirty="0"/>
              <a:t>#3: Further Speedup:</a:t>
            </a:r>
            <a:r>
              <a:rPr lang="en-US" sz="2400" dirty="0">
                <a:sym typeface="Wingdings"/>
              </a:rPr>
              <a:t> O(</a:t>
            </a:r>
            <a:r>
              <a:rPr lang="en-US" sz="2400" i="1" dirty="0">
                <a:sym typeface="Wingdings"/>
              </a:rPr>
              <a:t>T</a:t>
            </a:r>
            <a:r>
              <a:rPr lang="en-US" sz="2400" dirty="0">
                <a:sym typeface="Wingdings"/>
              </a:rPr>
              <a:t>(</a:t>
            </a:r>
            <a:r>
              <a:rPr lang="en-US" sz="2400" i="1" dirty="0" err="1">
                <a:sym typeface="Wingdings"/>
              </a:rPr>
              <a:t>m</a:t>
            </a:r>
            <a:r>
              <a:rPr lang="en-US" sz="2400" dirty="0" err="1">
                <a:sym typeface="Wingdings"/>
              </a:rPr>
              <a:t>+</a:t>
            </a:r>
            <a:r>
              <a:rPr lang="en-US" sz="2400" i="1" dirty="0" err="1">
                <a:sym typeface="Wingdings"/>
              </a:rPr>
              <a:t>ng</a:t>
            </a:r>
            <a:r>
              <a:rPr lang="en-US" sz="2400" dirty="0">
                <a:sym typeface="Wingdings"/>
              </a:rPr>
              <a:t>))  O(</a:t>
            </a:r>
            <a:r>
              <a:rPr lang="en-US" sz="2400" i="1" dirty="0">
                <a:sym typeface="Wingdings"/>
              </a:rPr>
              <a:t>T</a:t>
            </a:r>
            <a:r>
              <a:rPr lang="en-US" sz="2400" dirty="0">
                <a:sym typeface="Wingdings"/>
              </a:rPr>
              <a:t>(</a:t>
            </a:r>
            <a:r>
              <a:rPr lang="en-US" sz="2400" i="1" dirty="0">
                <a:sym typeface="Wingdings"/>
              </a:rPr>
              <a:t>g</a:t>
            </a:r>
            <a:r>
              <a:rPr lang="en-US" sz="2400" dirty="0">
                <a:sym typeface="Wingdings"/>
              </a:rPr>
              <a:t> log(</a:t>
            </a:r>
            <a:r>
              <a:rPr lang="en-US" sz="2400" i="1" dirty="0">
                <a:sym typeface="Wingdings"/>
              </a:rPr>
              <a:t>g</a:t>
            </a:r>
            <a:r>
              <a:rPr lang="en-US" sz="2400" dirty="0">
                <a:sym typeface="Wingdings"/>
              </a:rPr>
              <a:t>) + </a:t>
            </a:r>
            <a:r>
              <a:rPr lang="en-US" sz="2400" i="1" dirty="0">
                <a:sym typeface="Wingdings"/>
              </a:rPr>
              <a:t>z</a:t>
            </a:r>
            <a:r>
              <a:rPr lang="en-US" sz="2400" dirty="0">
                <a:sym typeface="Wingdings"/>
              </a:rPr>
              <a:t>))</a:t>
            </a:r>
          </a:p>
          <a:p>
            <a:pPr lvl="2"/>
            <a:r>
              <a:rPr lang="en-US" sz="1800" i="1" dirty="0">
                <a:sym typeface="Wingdings"/>
              </a:rPr>
              <a:t>g </a:t>
            </a:r>
            <a:r>
              <a:rPr lang="en-US" sz="1800" dirty="0">
                <a:sym typeface="Wingdings"/>
              </a:rPr>
              <a:t>&lt;</a:t>
            </a:r>
            <a:r>
              <a:rPr lang="en-US" sz="1800">
                <a:sym typeface="Wingdings"/>
              </a:rPr>
              <a:t>&lt; </a:t>
            </a:r>
            <a:r>
              <a:rPr lang="en-US" sz="1800" i="1" dirty="0">
                <a:sym typeface="Wingdings"/>
              </a:rPr>
              <a:t>n</a:t>
            </a:r>
            <a:r>
              <a:rPr lang="en-US" sz="1800">
                <a:sym typeface="Wingdings"/>
              </a:rPr>
              <a:t>; </a:t>
            </a:r>
            <a:r>
              <a:rPr lang="en-US" sz="1800" dirty="0">
                <a:sym typeface="Wingdings"/>
              </a:rPr>
              <a:t>and </a:t>
            </a:r>
            <a:r>
              <a:rPr lang="en-US" sz="1800" i="1" dirty="0">
                <a:sym typeface="Wingdings"/>
              </a:rPr>
              <a:t>z</a:t>
            </a:r>
            <a:r>
              <a:rPr lang="en-US" sz="1800" dirty="0">
                <a:sym typeface="Wingdings"/>
              </a:rPr>
              <a:t> &lt;&lt; </a:t>
            </a:r>
            <a:r>
              <a:rPr lang="en-US" sz="1800" i="1" dirty="0">
                <a:sym typeface="Wingdings"/>
              </a:rPr>
              <a:t>m </a:t>
            </a:r>
            <a:r>
              <a:rPr lang="en-US" sz="1800" dirty="0">
                <a:sym typeface="Wingdings"/>
              </a:rPr>
              <a:t>(key idea: using main network to do pruning)</a:t>
            </a: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 smtClean="0"/>
              <a:pPr>
                <a:defRPr/>
              </a:pPr>
              <a:t>21</a:t>
            </a:fld>
            <a:r>
              <a:rPr lang="en-US"/>
              <a:t> -</a:t>
            </a:r>
          </a:p>
        </p:txBody>
      </p:sp>
      <p:pic>
        <p:nvPicPr>
          <p:cNvPr id="5" name="Picture 4" descr="Screen Shot 2015-03-11 at 9.22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967" y="0"/>
            <a:ext cx="1911844" cy="2286000"/>
          </a:xfrm>
          <a:prstGeom prst="rect">
            <a:avLst/>
          </a:prstGeom>
        </p:spPr>
      </p:pic>
      <p:pic>
        <p:nvPicPr>
          <p:cNvPr id="7" name="Picture 6" descr="Screen Shot 2015-03-12 at 11.35.4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97" y="1852843"/>
            <a:ext cx="6858000" cy="576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13388" y="2666359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~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634586" y="3918331"/>
            <a:ext cx="262743" cy="52553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27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4705418" y="1004814"/>
            <a:ext cx="4318230" cy="5327760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94298" y="997558"/>
            <a:ext cx="4318230" cy="5327760"/>
          </a:xfrm>
          <a:prstGeom prst="roundRect">
            <a:avLst/>
          </a:prstGeom>
          <a:solidFill>
            <a:srgbClr val="FF9B11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NoN</a:t>
            </a:r>
            <a:r>
              <a:rPr lang="en-US" dirty="0"/>
              <a:t> Ranking -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 smtClean="0"/>
              <a:pPr>
                <a:defRPr/>
              </a:pPr>
              <a:t>22</a:t>
            </a:fld>
            <a:r>
              <a:rPr lang="en-US"/>
              <a:t> 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275" y="1153332"/>
            <a:ext cx="44079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A1: Candidate Gene Prioritization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 genes are most relevant </a:t>
            </a:r>
            <a:r>
              <a:rPr lang="en-US" sz="16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wrt</a:t>
            </a:r>
            <a:r>
              <a:rPr lang="en-US" sz="16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disease a?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4080" y="5486400"/>
            <a:ext cx="3700006" cy="461665"/>
          </a:xfrm>
          <a:prstGeom prst="rect">
            <a:avLst/>
          </a:prstGeom>
          <a:solidFill>
            <a:srgbClr val="FF9B1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 Curve Comparison</a:t>
            </a:r>
          </a:p>
        </p:txBody>
      </p:sp>
      <p:pic>
        <p:nvPicPr>
          <p:cNvPr id="12" name="Picture 11" descr="Screen Shot 2015-03-12 at 12.36.3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12"/>
          <a:stretch/>
        </p:blipFill>
        <p:spPr>
          <a:xfrm>
            <a:off x="4820199" y="2257162"/>
            <a:ext cx="4114800" cy="31565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7053" y="5124251"/>
            <a:ext cx="2955857" cy="400110"/>
          </a:xfrm>
          <a:prstGeom prst="rect">
            <a:avLst/>
          </a:prstGeom>
          <a:solidFill>
            <a:srgbClr val="FF9B1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9B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953798" y="3462885"/>
            <a:ext cx="2955857" cy="369332"/>
          </a:xfrm>
          <a:prstGeom prst="rect">
            <a:avLst/>
          </a:prstGeom>
          <a:solidFill>
            <a:srgbClr val="FF9B11"/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8029" y="1131901"/>
            <a:ext cx="4345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A2: Co-authorship Prediction</a:t>
            </a:r>
          </a:p>
          <a:p>
            <a:pPr marL="342900" indent="-342900">
              <a:buFont typeface="Arial"/>
              <a:buChar char="•"/>
            </a:pPr>
            <a:r>
              <a:rPr lang="en-US" sz="1600" i="1" dirty="0">
                <a:solidFill>
                  <a:schemeClr val="bg1"/>
                </a:solidFill>
                <a:cs typeface="Times New Roman" panose="02020603050405020304" pitchFamily="18" charset="0"/>
              </a:rPr>
              <a:t>Which DM authors are most likely to collaborate with a given Med author?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23190" y="5486400"/>
            <a:ext cx="3841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AUC and Accuracy</a:t>
            </a:r>
          </a:p>
        </p:txBody>
      </p:sp>
      <p:pic>
        <p:nvPicPr>
          <p:cNvPr id="3" name="Picture 2" descr="Screen Shot 2015-04-23 at 10.51.2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67" y="2236140"/>
            <a:ext cx="3720594" cy="32403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9564761">
            <a:off x="379021" y="2470498"/>
            <a:ext cx="1787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389542" y="2785778"/>
            <a:ext cx="173964" cy="20874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604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620743" y="1113624"/>
            <a:ext cx="4480555" cy="5202936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687" y="1118654"/>
            <a:ext cx="4480555" cy="5202921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Screen Shot 2015-03-12 at 12.58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01" y="2149507"/>
            <a:ext cx="4389110" cy="2871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NoN</a:t>
            </a:r>
            <a:r>
              <a:rPr lang="en-US" dirty="0"/>
              <a:t> Mining -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865" y="1298746"/>
            <a:ext cx="8229600" cy="1119166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Obj. Function: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 smtClean="0"/>
              <a:pPr>
                <a:defRPr/>
              </a:pPr>
              <a:t>23</a:t>
            </a:fld>
            <a:r>
              <a:rPr lang="en-US"/>
              <a:t>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13940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</a:rPr>
              <a:t>J. Ni, H. Tong, W. Fan, X. Zhang: Flexible and Robust Multi-Network Clustering. KDD 2015</a:t>
            </a:r>
          </a:p>
        </p:txBody>
      </p:sp>
      <p:pic>
        <p:nvPicPr>
          <p:cNvPr id="8" name="Picture 7" descr="Screen Shot 2015-03-12 at 12.57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1" y="2404955"/>
            <a:ext cx="4399998" cy="18713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6153" y="5238483"/>
            <a:ext cx="2459628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Similar Intuition 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28295" y="5159221"/>
            <a:ext cx="4075941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P-value vs. (biologically meaningful) clusters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21205" y="1261298"/>
            <a:ext cx="1980029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C00000"/>
              </a:buClr>
              <a:buSzPct val="110000"/>
              <a:buFont typeface="Wingdings" pitchFamily="2" charset="2"/>
              <a:buChar char="§"/>
            </a:pPr>
            <a:r>
              <a:rPr lang="en-US" sz="3200" kern="0" dirty="0">
                <a:solidFill>
                  <a:srgbClr val="FFFFFF"/>
                </a:solidFill>
                <a:latin typeface="Arial"/>
                <a:cs typeface="Arial"/>
              </a:rPr>
              <a:t>Results: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8130" y="4736271"/>
            <a:ext cx="25133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903" y="0"/>
            <a:ext cx="768096" cy="91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72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213560"/>
            <a:ext cx="8229600" cy="5106988"/>
          </a:xfrm>
        </p:spPr>
        <p:txBody>
          <a:bodyPr/>
          <a:lstStyle/>
          <a:p>
            <a:r>
              <a:rPr lang="en-US" sz="3600" dirty="0"/>
              <a:t>Motivations</a:t>
            </a:r>
          </a:p>
          <a:p>
            <a:r>
              <a:rPr lang="en-US" sz="3600" dirty="0" err="1"/>
              <a:t>NoN</a:t>
            </a:r>
            <a:r>
              <a:rPr lang="en-US" sz="3600" dirty="0"/>
              <a:t>: A Network of Networks</a:t>
            </a:r>
            <a:endParaRPr lang="en-US" sz="3200" dirty="0"/>
          </a:p>
          <a:p>
            <a:r>
              <a:rPr lang="en-US" sz="4000" dirty="0"/>
              <a:t>Beyond </a:t>
            </a:r>
            <a:r>
              <a:rPr lang="en-US" sz="4000" dirty="0" err="1"/>
              <a:t>NoN</a:t>
            </a:r>
            <a:r>
              <a:rPr lang="en-US" sz="4000" dirty="0"/>
              <a:t>: From </a:t>
            </a:r>
            <a:r>
              <a:rPr lang="en-US" sz="4000" dirty="0" err="1"/>
              <a:t>NoN</a:t>
            </a:r>
            <a:r>
              <a:rPr lang="en-US" sz="4000" dirty="0"/>
              <a:t> to </a:t>
            </a:r>
            <a:r>
              <a:rPr lang="en-US" sz="4000" dirty="0" err="1"/>
              <a:t>NoX</a:t>
            </a:r>
            <a:endParaRPr lang="en-US" sz="4000" dirty="0"/>
          </a:p>
          <a:p>
            <a:pPr lvl="1"/>
            <a:r>
              <a:rPr lang="en-US" sz="3600" dirty="0"/>
              <a:t>NOT</a:t>
            </a:r>
          </a:p>
          <a:p>
            <a:pPr lvl="1"/>
            <a:r>
              <a:rPr lang="en-US" sz="3600" dirty="0" err="1"/>
              <a:t>iBall</a:t>
            </a:r>
            <a:endParaRPr lang="en-US" sz="3600" dirty="0"/>
          </a:p>
          <a:p>
            <a:pPr lvl="1"/>
            <a:r>
              <a:rPr lang="en-US" sz="3600" dirty="0"/>
              <a:t>Fascinate</a:t>
            </a:r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 smtClean="0"/>
              <a:pPr>
                <a:defRPr/>
              </a:pPr>
              <a:t>24</a:t>
            </a:fld>
            <a:r>
              <a:rPr lang="en-US"/>
              <a:t> -</a:t>
            </a:r>
          </a:p>
        </p:txBody>
      </p:sp>
      <p:sp>
        <p:nvSpPr>
          <p:cNvPr id="5" name="Right Arrow 4"/>
          <p:cNvSpPr/>
          <p:nvPr/>
        </p:nvSpPr>
        <p:spPr>
          <a:xfrm>
            <a:off x="72577" y="2934045"/>
            <a:ext cx="747021" cy="4295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5-03-11 at 9.22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87" y="0"/>
            <a:ext cx="229421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7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4645275" y="1062906"/>
            <a:ext cx="4480555" cy="2505456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0553" y="1060704"/>
            <a:ext cx="4480555" cy="2514600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756" y="3654172"/>
            <a:ext cx="9144000" cy="2646812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NoT</a:t>
            </a:r>
            <a:r>
              <a:rPr lang="en-US" dirty="0"/>
              <a:t>: A Network of Time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051560"/>
            <a:ext cx="4023085" cy="601082"/>
          </a:xfrm>
        </p:spPr>
        <p:txBody>
          <a:bodyPr/>
          <a:lstStyle/>
          <a:p>
            <a:r>
              <a:rPr lang="en-US" sz="2800" dirty="0">
                <a:solidFill>
                  <a:srgbClr val="FFFFFF"/>
                </a:solidFill>
              </a:rPr>
              <a:t>Problem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 smtClean="0"/>
              <a:pPr>
                <a:defRPr/>
              </a:pPr>
              <a:t>25</a:t>
            </a:fld>
            <a:r>
              <a:rPr lang="en-US"/>
              <a:t>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09747"/>
            <a:ext cx="9144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Y. </a:t>
            </a:r>
            <a:r>
              <a:rPr lang="en-US" sz="1200" dirty="0" err="1">
                <a:solidFill>
                  <a:schemeClr val="bg1"/>
                </a:solidFill>
              </a:rPr>
              <a:t>Cai</a:t>
            </a:r>
            <a:r>
              <a:rPr lang="en-US" sz="1200" dirty="0">
                <a:solidFill>
                  <a:schemeClr val="bg1"/>
                </a:solidFill>
              </a:rPr>
              <a:t>, H. Tong, W. Fan and P. </a:t>
            </a:r>
            <a:r>
              <a:rPr lang="en-US" sz="1200" dirty="0" err="1">
                <a:solidFill>
                  <a:schemeClr val="bg1"/>
                </a:solidFill>
              </a:rPr>
              <a:t>Ji</a:t>
            </a:r>
            <a:r>
              <a:rPr lang="en-US" sz="1200" dirty="0">
                <a:solidFill>
                  <a:schemeClr val="bg1"/>
                </a:solidFill>
              </a:rPr>
              <a:t>: Fast Mining of a Network of Coevolving Time Series. </a:t>
            </a:r>
            <a:r>
              <a:rPr lang="en-US" sz="1200" i="1" dirty="0">
                <a:solidFill>
                  <a:schemeClr val="bg1"/>
                </a:solidFill>
              </a:rPr>
              <a:t>SDM 2015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Y. </a:t>
            </a:r>
            <a:r>
              <a:rPr lang="en-US" sz="1200" dirty="0" err="1">
                <a:solidFill>
                  <a:schemeClr val="bg1"/>
                </a:solidFill>
              </a:rPr>
              <a:t>Cai</a:t>
            </a:r>
            <a:r>
              <a:rPr lang="en-US" sz="1200" dirty="0">
                <a:solidFill>
                  <a:schemeClr val="bg1"/>
                </a:solidFill>
              </a:rPr>
              <a:t>, H. Tong, W. Fan, P. </a:t>
            </a:r>
            <a:r>
              <a:rPr lang="en-US" sz="1200" dirty="0" err="1">
                <a:solidFill>
                  <a:schemeClr val="bg1"/>
                </a:solidFill>
              </a:rPr>
              <a:t>Ji</a:t>
            </a:r>
            <a:r>
              <a:rPr lang="en-US" sz="1200" dirty="0">
                <a:solidFill>
                  <a:schemeClr val="bg1"/>
                </a:solidFill>
              </a:rPr>
              <a:t>, Q. He: Facets: Fast Comprehensive Mining of Coevolving High-order Time Series. KDD 2015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338" y="1724809"/>
            <a:ext cx="2036436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34" y="1718143"/>
            <a:ext cx="2249424" cy="137160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0" y="4456278"/>
            <a:ext cx="2247073" cy="60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Arial" charset="0"/>
              <a:buChar char="–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US" sz="2800" kern="0" dirty="0">
                <a:solidFill>
                  <a:srgbClr val="FFFFFF"/>
                </a:solidFill>
              </a:rPr>
              <a:t>Models &amp; </a:t>
            </a:r>
          </a:p>
          <a:p>
            <a:pPr marL="0" indent="0" algn="ctr">
              <a:buNone/>
            </a:pPr>
            <a:r>
              <a:rPr lang="en-US" sz="2800" kern="0" dirty="0">
                <a:solidFill>
                  <a:srgbClr val="FFFFFF"/>
                </a:solidFill>
              </a:rPr>
              <a:t>Algorithms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074999" y="1051560"/>
            <a:ext cx="4572000" cy="60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Arial" charset="0"/>
              <a:buChar char="–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kern="0" dirty="0">
                <a:solidFill>
                  <a:srgbClr val="FFFFFF"/>
                </a:solidFill>
              </a:rPr>
              <a:t>Results</a:t>
            </a:r>
          </a:p>
        </p:txBody>
      </p:sp>
      <p:pic>
        <p:nvPicPr>
          <p:cNvPr id="16" name="Picture 15" descr="motion_running_missing_example_3-eps-converted-to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509" y="1611986"/>
            <a:ext cx="2294467" cy="1828800"/>
          </a:xfrm>
          <a:prstGeom prst="rect">
            <a:avLst/>
          </a:prstGeom>
        </p:spPr>
      </p:pic>
      <p:pic>
        <p:nvPicPr>
          <p:cNvPr id="17" name="Content Placeholder 3" descr="markerpos.pdf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06" r="-2279"/>
          <a:stretch/>
        </p:blipFill>
        <p:spPr bwMode="auto">
          <a:xfrm>
            <a:off x="8052436" y="1690504"/>
            <a:ext cx="914400" cy="171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>
            <a:stCxn id="17" idx="1"/>
          </p:cNvCxnSpPr>
          <p:nvPr/>
        </p:nvCxnSpPr>
        <p:spPr>
          <a:xfrm flipH="1" flipV="1">
            <a:off x="7278563" y="2344511"/>
            <a:ext cx="773873" cy="20294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ycai.ws.gc.cuny.edu/files/2012/08/smetro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2" b="18848"/>
          <a:stretch/>
        </p:blipFill>
        <p:spPr bwMode="auto">
          <a:xfrm>
            <a:off x="8215086" y="-14513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Shot 2015-04-23 at 5.33.42 PM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88"/>
          <a:stretch/>
        </p:blipFill>
        <p:spPr>
          <a:xfrm>
            <a:off x="2224607" y="3692667"/>
            <a:ext cx="2980778" cy="2569464"/>
          </a:xfrm>
          <a:prstGeom prst="rect">
            <a:avLst/>
          </a:prstGeom>
        </p:spPr>
      </p:pic>
      <p:pic>
        <p:nvPicPr>
          <p:cNvPr id="22" name="Picture 21" descr="Screen Shot 2015-04-23 at 5.33.42 PM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/>
          <a:stretch/>
        </p:blipFill>
        <p:spPr>
          <a:xfrm>
            <a:off x="5733474" y="3697603"/>
            <a:ext cx="2749291" cy="25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98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4299" y="800218"/>
            <a:ext cx="4480555" cy="256032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640778" y="812144"/>
            <a:ext cx="4480555" cy="2560320"/>
          </a:xfrm>
          <a:prstGeom prst="roundRect">
            <a:avLst/>
          </a:prstGeom>
          <a:solidFill>
            <a:srgbClr val="FF9B11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9810" y="3438900"/>
            <a:ext cx="9144000" cy="2470816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71" y="23505"/>
            <a:ext cx="8229600" cy="800100"/>
          </a:xfrm>
        </p:spPr>
        <p:txBody>
          <a:bodyPr/>
          <a:lstStyle/>
          <a:p>
            <a:r>
              <a:rPr lang="en-US" sz="3200" dirty="0" err="1"/>
              <a:t>iBall</a:t>
            </a:r>
            <a:r>
              <a:rPr lang="en-US" sz="3200" dirty="0"/>
              <a:t>: A Network of Regression Models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289295"/>
            <a:ext cx="684213" cy="371475"/>
          </a:xfrm>
        </p:spPr>
        <p:txBody>
          <a:bodyPr/>
          <a:lstStyle/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 smtClean="0"/>
              <a:pPr>
                <a:defRPr/>
              </a:pPr>
              <a:t>26</a:t>
            </a:fld>
            <a:r>
              <a:rPr lang="en-US"/>
              <a:t> 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70792"/>
            <a:ext cx="9144000" cy="86177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</a:rPr>
              <a:t>Y. Yao, H. Tong, F. Xu, J. Lu: Scalable Algorithms for CQA Post Voting Prediction. TKDE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</a:rPr>
              <a:t>L. Li, H. Tong, Y. Wang, C. Shi, N. Cao and N. </a:t>
            </a:r>
            <a:r>
              <a:rPr lang="en-US" sz="1000" dirty="0" err="1">
                <a:solidFill>
                  <a:schemeClr val="bg1"/>
                </a:solidFill>
              </a:rPr>
              <a:t>Buchler</a:t>
            </a:r>
            <a:r>
              <a:rPr lang="en-US" sz="1000" dirty="0">
                <a:solidFill>
                  <a:schemeClr val="bg1"/>
                </a:solidFill>
              </a:rPr>
              <a:t>: Is the Whole Greater Than the Sum of Its Parts? KDD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</a:rPr>
              <a:t>L. Li, H. Tong: The Child is Father of the Man: Foresee the Success at the Early Stage. KDD </a:t>
            </a:r>
            <a:r>
              <a:rPr lang="en-US" sz="1000" i="1" dirty="0">
                <a:solidFill>
                  <a:schemeClr val="bg1"/>
                </a:solidFill>
              </a:rPr>
              <a:t>2015</a:t>
            </a:r>
            <a:endParaRPr lang="en-US" sz="1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</a:rPr>
              <a:t>Y. Yao, H. Tong, F. Xu, J. Lu: Predicting long-term impact of CQA posts: a comprehensive viewpoint. KDD 2014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</a:rPr>
              <a:t>“Data Mining Reveals the Secret to Getting Good Answers”, MIT Technology Review,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177" y="1540392"/>
            <a:ext cx="4389120" cy="147852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76725" y="3318761"/>
            <a:ext cx="3639417" cy="60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Arial" charset="0"/>
              <a:buChar char="–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kern="0" dirty="0">
                <a:solidFill>
                  <a:srgbClr val="FFFFFF"/>
                </a:solidFill>
              </a:rPr>
              <a:t>Results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830318" y="749788"/>
            <a:ext cx="3798022" cy="60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Arial" charset="0"/>
              <a:buChar char="–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kern="0" dirty="0">
                <a:solidFill>
                  <a:srgbClr val="FFFFFF"/>
                </a:solidFill>
              </a:rPr>
              <a:t>Models &amp; Algorithms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17982" y="748251"/>
            <a:ext cx="3639417" cy="60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Arial" charset="0"/>
              <a:buChar char="–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kern="0" dirty="0">
                <a:solidFill>
                  <a:srgbClr val="FFFFFF"/>
                </a:solidFill>
              </a:rPr>
              <a:t>Problem Definition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148" y="3861082"/>
            <a:ext cx="2408168" cy="19202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126" y="3855721"/>
            <a:ext cx="2650848" cy="19202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513" y="3870999"/>
            <a:ext cx="2674143" cy="192023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11110" y="1346046"/>
            <a:ext cx="3105078" cy="1856530"/>
            <a:chOff x="711110" y="1557915"/>
            <a:chExt cx="3105078" cy="18565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1110" y="1557915"/>
              <a:ext cx="3105078" cy="1828800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1999183" y="1993187"/>
              <a:ext cx="54864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/>
                <a:t>D1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1997473" y="2957245"/>
              <a:ext cx="54864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/>
                <a:t>D3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379310" y="2441825"/>
              <a:ext cx="54864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/>
                <a:t>D2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631043" y="2460663"/>
              <a:ext cx="54864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/>
                <a:t>D4</a:t>
              </a:r>
            </a:p>
          </p:txBody>
        </p:sp>
      </p:grpSp>
      <p:pic>
        <p:nvPicPr>
          <p:cNvPr id="24" name="Picture 2" descr="https://scholar.google.com/citations?view_op=view_photo&amp;user=xkx5nVQAAAAJ&amp;citpid=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8"/>
          <a:stretch/>
        </p:blipFill>
        <p:spPr bwMode="auto">
          <a:xfrm>
            <a:off x="8543985" y="0"/>
            <a:ext cx="611977" cy="731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329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889" y="84491"/>
            <a:ext cx="7775221" cy="800100"/>
          </a:xfrm>
        </p:spPr>
        <p:txBody>
          <a:bodyPr/>
          <a:lstStyle/>
          <a:p>
            <a:r>
              <a:rPr lang="en-US" sz="3200" dirty="0"/>
              <a:t>Fascinate: Cross-Layer Dependence Inference on Multi-Layered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 smtClean="0"/>
              <a:pPr>
                <a:defRPr/>
              </a:pPr>
              <a:t>27</a:t>
            </a:fld>
            <a:r>
              <a:rPr lang="en-US"/>
              <a:t> -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04152" y="988040"/>
            <a:ext cx="4175541" cy="2743200"/>
          </a:xfrm>
          <a:prstGeom prst="roundRect">
            <a:avLst/>
          </a:prstGeom>
          <a:solidFill>
            <a:srgbClr val="FF9B11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4699" y="988040"/>
            <a:ext cx="4175541" cy="2743200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74117" y="3815380"/>
            <a:ext cx="8405575" cy="2452910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 rot="16200000">
            <a:off x="-205202" y="4740521"/>
            <a:ext cx="1759724" cy="60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Arial" charset="0"/>
              <a:buChar char="–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US" sz="2800" kern="0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622429" y="934693"/>
            <a:ext cx="2009789" cy="60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Arial" charset="0"/>
              <a:buChar char="–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US" sz="2800" kern="0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46204" y="893213"/>
            <a:ext cx="3639417" cy="60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Pct val="90000"/>
              <a:buFont typeface="Arial" charset="0"/>
              <a:buChar char="–"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kern="0" dirty="0">
                <a:solidFill>
                  <a:srgbClr val="FFFFFF"/>
                </a:solidFill>
              </a:rPr>
              <a:t>Problem Definition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53" y="1489655"/>
            <a:ext cx="2850184" cy="1828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7724" y="3315486"/>
            <a:ext cx="3879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Infer Unobserved Cross-Layer Links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5348" y="3284442"/>
            <a:ext cx="410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Cross-Layer Inference = Collective CF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68" y="3908470"/>
            <a:ext cx="5011398" cy="20116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889" y="3902826"/>
            <a:ext cx="2330914" cy="20116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35785" y="5904567"/>
            <a:ext cx="155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Effectiveness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65041" y="590174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Efficiency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2" y="1487310"/>
            <a:ext cx="3737113" cy="1828800"/>
          </a:xfrm>
          <a:prstGeom prst="rect">
            <a:avLst/>
          </a:prstGeom>
        </p:spPr>
      </p:pic>
      <p:sp>
        <p:nvSpPr>
          <p:cNvPr id="24" name="TextBox 142"/>
          <p:cNvSpPr txBox="1">
            <a:spLocks noChangeArrowheads="1"/>
          </p:cNvSpPr>
          <p:nvPr/>
        </p:nvSpPr>
        <p:spPr bwMode="auto">
          <a:xfrm>
            <a:off x="0" y="6322770"/>
            <a:ext cx="9144000" cy="50783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en-US" altLang="zh-CN" sz="900" dirty="0">
                <a:solidFill>
                  <a:prstClr val="white"/>
                </a:solidFill>
              </a:rPr>
              <a:t>C. Chen, J. He, N. Bliss and H. Tong: “On the Connectivity of Multi-layered Networks: Models, Measures and Optimal Control” ICDM15. 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white"/>
                </a:solidFill>
              </a:rPr>
              <a:t>C. Chen, H. Tong, L. </a:t>
            </a:r>
            <a:r>
              <a:rPr lang="en-US" sz="900" dirty="0" err="1">
                <a:solidFill>
                  <a:prstClr val="white"/>
                </a:solidFill>
              </a:rPr>
              <a:t>Xie</a:t>
            </a:r>
            <a:r>
              <a:rPr lang="en-US" sz="900" dirty="0">
                <a:solidFill>
                  <a:prstClr val="white"/>
                </a:solidFill>
              </a:rPr>
              <a:t>, L. Ying and Q. He: “FASCINATE: Fast Cross-Layer Dependence Inference on Multi-layered Networks”, KDD16, </a:t>
            </a:r>
            <a:r>
              <a:rPr lang="zh-CN" altLang="en-US" sz="900" dirty="0">
                <a:solidFill>
                  <a:srgbClr val="FF0000"/>
                </a:solidFill>
              </a:rPr>
              <a:t>‘</a:t>
            </a:r>
            <a:r>
              <a:rPr lang="en-US" altLang="zh-CN" sz="900" dirty="0">
                <a:solidFill>
                  <a:srgbClr val="FF0000"/>
                </a:solidFill>
              </a:rPr>
              <a:t>Bests</a:t>
            </a:r>
            <a:r>
              <a:rPr lang="zh-CN" altLang="en-US" sz="900" dirty="0">
                <a:solidFill>
                  <a:srgbClr val="FF0000"/>
                </a:solidFill>
              </a:rPr>
              <a:t> </a:t>
            </a:r>
            <a:r>
              <a:rPr lang="en-US" altLang="zh-CN" sz="900" dirty="0">
                <a:solidFill>
                  <a:srgbClr val="FF0000"/>
                </a:solidFill>
              </a:rPr>
              <a:t>of KDD 2016</a:t>
            </a:r>
            <a:r>
              <a:rPr lang="zh-CN" altLang="en-US" sz="900" dirty="0">
                <a:solidFill>
                  <a:srgbClr val="FF0000"/>
                </a:solidFill>
              </a:rPr>
              <a:t>’</a:t>
            </a:r>
            <a:endParaRPr lang="en-US" altLang="zh-CN" sz="900" dirty="0">
              <a:solidFill>
                <a:srgbClr val="FF0000"/>
              </a:solidFill>
            </a:endParaRP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C. Chen, H. Tong, L. </a:t>
            </a:r>
            <a:r>
              <a:rPr lang="en-US" sz="900" dirty="0" err="1">
                <a:solidFill>
                  <a:schemeClr val="bg1"/>
                </a:solidFill>
              </a:rPr>
              <a:t>Xie</a:t>
            </a:r>
            <a:r>
              <a:rPr lang="en-US" sz="900" dirty="0">
                <a:solidFill>
                  <a:schemeClr val="bg1"/>
                </a:solidFill>
              </a:rPr>
              <a:t>, L. Ying and Q. He: Cross-Dependency Inference in Multi-layered Networks: A Collaborative Filtering Perspective. ACM TKDD 2017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5861" y="6994"/>
            <a:ext cx="931413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39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</a:t>
            </a:r>
            <a:r>
              <a:rPr lang="en-US" dirty="0">
                <a:solidFill>
                  <a:srgbClr val="FF0000"/>
                </a:solidFill>
              </a:rPr>
              <a:t>a Network of 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3450"/>
            <a:ext cx="9143999" cy="5106988"/>
          </a:xfrm>
        </p:spPr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 err="1"/>
              <a:t>NoN</a:t>
            </a:r>
            <a:r>
              <a:rPr lang="en-US" dirty="0"/>
              <a:t>: Network + Networks</a:t>
            </a:r>
          </a:p>
          <a:p>
            <a:pPr lvl="1"/>
            <a:r>
              <a:rPr lang="en-US" dirty="0" err="1"/>
              <a:t>NoT</a:t>
            </a:r>
            <a:r>
              <a:rPr lang="en-US" dirty="0"/>
              <a:t>: Network + Time Series</a:t>
            </a:r>
          </a:p>
          <a:p>
            <a:pPr lvl="1"/>
            <a:r>
              <a:rPr lang="en-US" dirty="0" err="1"/>
              <a:t>iBall</a:t>
            </a:r>
            <a:r>
              <a:rPr lang="en-US" dirty="0"/>
              <a:t>: Network + Regression</a:t>
            </a:r>
          </a:p>
          <a:p>
            <a:pPr lvl="1"/>
            <a:r>
              <a:rPr lang="en-US" dirty="0"/>
              <a:t>Fascinate: Network + Inference</a:t>
            </a:r>
          </a:p>
          <a:p>
            <a:r>
              <a:rPr lang="en-US" dirty="0"/>
              <a:t>Take</a:t>
            </a:r>
            <a:r>
              <a:rPr lang="zh-CN" altLang="en-US" dirty="0"/>
              <a:t> </a:t>
            </a:r>
            <a:r>
              <a:rPr lang="en-US" altLang="zh-CN" dirty="0"/>
              <a:t>Home</a:t>
            </a:r>
            <a:r>
              <a:rPr lang="zh-CN" altLang="en-US" dirty="0"/>
              <a:t> </a:t>
            </a:r>
            <a:r>
              <a:rPr lang="en-US" altLang="zh-CN" dirty="0"/>
              <a:t>Messages</a:t>
            </a:r>
          </a:p>
          <a:p>
            <a:pPr lvl="1"/>
            <a:r>
              <a:rPr lang="en-US" dirty="0"/>
              <a:t>Modeling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`</a:t>
            </a:r>
            <a:r>
              <a:rPr lang="en-US" altLang="zh-CN" b="1" dirty="0">
                <a:solidFill>
                  <a:srgbClr val="FF0000"/>
                </a:solidFill>
              </a:rPr>
              <a:t>No</a:t>
            </a:r>
            <a:r>
              <a:rPr lang="en-US" altLang="zh-CN" b="1" dirty="0"/>
              <a:t>’</a:t>
            </a:r>
            <a:r>
              <a:rPr lang="zh-CN" altLang="en-US" dirty="0"/>
              <a:t> </a:t>
            </a:r>
            <a:r>
              <a:rPr lang="en-US" altLang="zh-CN" dirty="0"/>
              <a:t>(i.e.,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N</a:t>
            </a:r>
            <a:r>
              <a:rPr lang="en-US" altLang="zh-CN" dirty="0"/>
              <a:t>etwork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o</a:t>
            </a:r>
            <a:r>
              <a:rPr lang="en-US" altLang="zh-CN" dirty="0"/>
              <a:t>f</a:t>
            </a:r>
            <a:r>
              <a:rPr lang="zh-CN" altLang="en-US" dirty="0"/>
              <a:t> </a:t>
            </a:r>
            <a:r>
              <a:rPr lang="en-US" altLang="zh-CN" dirty="0"/>
              <a:t>X)</a:t>
            </a:r>
            <a:r>
              <a:rPr lang="zh-CN" altLang="en-US" dirty="0"/>
              <a:t> </a:t>
            </a:r>
            <a:r>
              <a:rPr lang="en-US" altLang="zh-CN" dirty="0"/>
              <a:t>as the answer</a:t>
            </a:r>
          </a:p>
          <a:p>
            <a:pPr lvl="2"/>
            <a:r>
              <a:rPr lang="en-US" altLang="zh-CN" dirty="0"/>
              <a:t>Networks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data </a:t>
            </a:r>
            <a:r>
              <a:rPr lang="en-US" altLang="zh-CN" dirty="0">
                <a:sym typeface="Wingdings" panose="05000000000000000000" pitchFamily="2" charset="2"/>
              </a:rPr>
              <a:t> as </a:t>
            </a:r>
            <a:r>
              <a:rPr lang="en-US" altLang="zh-CN" dirty="0"/>
              <a:t>context</a:t>
            </a:r>
          </a:p>
          <a:p>
            <a:pPr lvl="1"/>
            <a:r>
              <a:rPr lang="en-US" dirty="0"/>
              <a:t>Algorithms</a:t>
            </a:r>
            <a:r>
              <a:rPr lang="en-US" altLang="zh-CN" dirty="0"/>
              <a:t>:</a:t>
            </a:r>
            <a:r>
              <a:rPr lang="zh-CN" altLang="en-US" dirty="0"/>
              <a:t>  </a:t>
            </a:r>
            <a:r>
              <a:rPr lang="en-US" altLang="zh-CN" dirty="0"/>
              <a:t>Networks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contextual</a:t>
            </a:r>
            <a:r>
              <a:rPr lang="en-US" altLang="zh-CN" dirty="0"/>
              <a:t> </a:t>
            </a:r>
            <a:r>
              <a:rPr lang="en-US" altLang="zh-CN" dirty="0" err="1"/>
              <a:t>regularizer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 smtClean="0"/>
              <a:pPr>
                <a:defRPr/>
              </a:pPr>
              <a:t>28</a:t>
            </a:fld>
            <a:r>
              <a:rPr lang="en-US"/>
              <a:t> -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406" y="1239306"/>
            <a:ext cx="3119594" cy="109728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487333" y="804334"/>
            <a:ext cx="2794000" cy="91722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348111" y="3048001"/>
            <a:ext cx="1227667" cy="12699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164667" y="2088446"/>
            <a:ext cx="790222" cy="31044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creen Shot 2015-04-29 at 9.14.4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" b="3767"/>
          <a:stretch/>
        </p:blipFill>
        <p:spPr>
          <a:xfrm>
            <a:off x="6740411" y="2392808"/>
            <a:ext cx="1790971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870" y="0"/>
            <a:ext cx="1309037" cy="109728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5020734" y="3990621"/>
            <a:ext cx="1425222" cy="32455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0584" y="3719212"/>
            <a:ext cx="171011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64" y="452063"/>
            <a:ext cx="4559823" cy="800100"/>
          </a:xfrm>
        </p:spPr>
        <p:txBody>
          <a:bodyPr/>
          <a:lstStyle/>
          <a:p>
            <a:pPr algn="just"/>
            <a:r>
              <a:rPr lang="en-US" sz="1600" dirty="0">
                <a:latin typeface="+mn-lt"/>
              </a:rPr>
              <a:t>Joint work with </a:t>
            </a:r>
            <a:r>
              <a:rPr lang="en-US" sz="1400" b="0" dirty="0" err="1"/>
              <a:t>Nadya</a:t>
            </a:r>
            <a:r>
              <a:rPr lang="en-US" sz="1400" b="0" dirty="0"/>
              <a:t> Bliss, </a:t>
            </a:r>
            <a:r>
              <a:rPr lang="en-US" sz="1400" b="0" dirty="0" err="1"/>
              <a:t>Norbou</a:t>
            </a:r>
            <a:r>
              <a:rPr lang="en-US" sz="1400" b="0" dirty="0"/>
              <a:t> </a:t>
            </a:r>
            <a:r>
              <a:rPr lang="en-US" sz="1400" b="0" dirty="0" err="1"/>
              <a:t>Buchler</a:t>
            </a:r>
            <a:r>
              <a:rPr lang="en-US" sz="1400" b="0" dirty="0"/>
              <a:t>, Nan Cao, Kate Ehrlich, Wei Fan, Ping Ji, Qing He, </a:t>
            </a:r>
            <a:r>
              <a:rPr lang="en-US" sz="1400" b="0" dirty="0" err="1"/>
              <a:t>Danai</a:t>
            </a:r>
            <a:r>
              <a:rPr lang="en-US" sz="1400" b="0" dirty="0"/>
              <a:t> </a:t>
            </a:r>
            <a:r>
              <a:rPr lang="en-US" sz="1400" b="0" dirty="0" err="1"/>
              <a:t>Koutra</a:t>
            </a:r>
            <a:r>
              <a:rPr lang="en-US" sz="1400" b="0" dirty="0"/>
              <a:t>, Yu-Ru Lin, </a:t>
            </a:r>
            <a:r>
              <a:rPr lang="en-US" sz="1400" b="0" dirty="0" err="1"/>
              <a:t>Conglei</a:t>
            </a:r>
            <a:r>
              <a:rPr lang="en-US" sz="1400" b="0" dirty="0"/>
              <a:t> Shi, Lei </a:t>
            </a:r>
            <a:r>
              <a:rPr lang="en-US" sz="1400" b="0" dirty="0" err="1"/>
              <a:t>Xie</a:t>
            </a:r>
            <a:r>
              <a:rPr lang="en-US" sz="1400" b="0" dirty="0"/>
              <a:t>, Yuan Yao, Yong Wang, Feng Xu, Lei Ying, Xiang Zhang and more </a:t>
            </a:r>
            <a:br>
              <a:rPr lang="en-US" sz="1600" b="0" dirty="0"/>
            </a:br>
            <a:br>
              <a:rPr lang="en-US" sz="1600" dirty="0"/>
            </a:br>
            <a:r>
              <a:rPr lang="en-US" sz="16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3951036"/>
            <a:ext cx="8229600" cy="178460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Inside the atom is a whole new world!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 smtClean="0"/>
              <a:pPr>
                <a:defRPr/>
              </a:pPr>
              <a:t>29</a:t>
            </a:fld>
            <a:r>
              <a:rPr lang="en-US"/>
              <a:t> -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076" y="1537267"/>
            <a:ext cx="2411129" cy="2286000"/>
          </a:xfrm>
          <a:prstGeom prst="rect">
            <a:avLst/>
          </a:prstGeom>
        </p:spPr>
      </p:pic>
      <p:pic>
        <p:nvPicPr>
          <p:cNvPr id="7" name="Picture 6" descr="Screen Shot 2015-04-13 at 11.18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572000"/>
            <a:ext cx="3361765" cy="2286000"/>
          </a:xfrm>
          <a:prstGeom prst="rect">
            <a:avLst/>
          </a:prstGeom>
        </p:spPr>
      </p:pic>
      <p:pic>
        <p:nvPicPr>
          <p:cNvPr id="8" name="Picture 7" descr="Screen Shot 2015-04-13 at 11.18.5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70" y="251723"/>
            <a:ext cx="2468880" cy="36439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80358" y="4535587"/>
            <a:ext cx="4572000" cy="18364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00"/>
                </a:solidFill>
              </a:rPr>
              <a:t>“A whole new world 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00"/>
                </a:solidFill>
              </a:rPr>
              <a:t>Every turn a surprise 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00"/>
                </a:solidFill>
              </a:rPr>
              <a:t>With new horizons to pursue 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00"/>
                </a:solidFill>
              </a:rPr>
              <a:t>Every moment red-letter</a:t>
            </a:r>
          </a:p>
          <a:p>
            <a:r>
              <a:rPr lang="en-US" sz="2000" b="1" i="1" dirty="0">
                <a:solidFill>
                  <a:srgbClr val="000000"/>
                </a:solidFill>
              </a:rPr>
              <a:t>      ……”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7061" y="4981639"/>
            <a:ext cx="228600" cy="2524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7061" y="5686489"/>
            <a:ext cx="228600" cy="2524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7061" y="4609658"/>
            <a:ext cx="228600" cy="3233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7061" y="5285698"/>
            <a:ext cx="228600" cy="3233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30220" y="4478694"/>
            <a:ext cx="4973217" cy="1838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" y="6467585"/>
            <a:ext cx="1529502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prstClr val="white"/>
                </a:solidFill>
              </a:rPr>
              <a:t>Supported by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7489" y="6392485"/>
            <a:ext cx="441702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7522" y="6392485"/>
            <a:ext cx="669303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2681" y="6400514"/>
            <a:ext cx="1108710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91471" y="6412757"/>
            <a:ext cx="462064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95361" y="6417685"/>
            <a:ext cx="899652" cy="457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84614" y="6413467"/>
            <a:ext cx="463990" cy="457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87062" y="6395177"/>
            <a:ext cx="867103" cy="457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21635" y="6392483"/>
            <a:ext cx="1353312" cy="457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41201" y="640079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069 L -0.16875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0.19305 -0.0013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8 0.01667 L -0.43333 0.12616 L -0.78038 0.1544 L -1.07621 0.02408 L -1.2118 -0.26481 L -1.15225 -0.58842 L -0.98385 -0.81319 L -0.77482 -0.84004 L -0.7052 -0.63495 L -0.66128 -0.44629 " pathEditMode="relative" rAng="0" ptsTypes="AAAAAAA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84" y="-3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Mining: An</a:t>
            </a:r>
            <a:r>
              <a:rPr lang="zh-CN" altLang="en-US" dirty="0"/>
              <a:t> </a:t>
            </a:r>
            <a:r>
              <a:rPr lang="en-US" dirty="0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 smtClean="0"/>
              <a:pPr>
                <a:defRPr/>
              </a:pPr>
              <a:t>3</a:t>
            </a:fld>
            <a:r>
              <a:rPr lang="en-US"/>
              <a:t> -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9412" y="5246517"/>
            <a:ext cx="8806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Observation</a:t>
            </a:r>
            <a:r>
              <a:rPr lang="en-US" sz="2800" dirty="0">
                <a:solidFill>
                  <a:srgbClr val="000000"/>
                </a:solidFill>
              </a:rPr>
              <a:t>: Mining stops at nodes/links (atom) level.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7864" y="5706789"/>
            <a:ext cx="7079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Q: Is there a </a:t>
            </a:r>
            <a:r>
              <a:rPr lang="en-US" sz="2800">
                <a:solidFill>
                  <a:srgbClr val="FF0000"/>
                </a:solidFill>
              </a:rPr>
              <a:t>level x (x=4, 5, …)? </a:t>
            </a:r>
            <a:r>
              <a:rPr lang="en-US" sz="2800" dirty="0">
                <a:solidFill>
                  <a:srgbClr val="FF0000"/>
                </a:solidFill>
              </a:rPr>
              <a:t>What is it?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4" y="1498857"/>
            <a:ext cx="9144000" cy="3699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3200" y="17653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graph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7864" y="345440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subgraph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7864" y="480126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node/link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6467585"/>
            <a:ext cx="2663371" cy="3385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zh-CN" sz="1600" b="1" dirty="0">
                <a:solidFill>
                  <a:prstClr val="white"/>
                </a:solidFill>
              </a:rPr>
              <a:t>Picture Credit: Nan Cao</a:t>
            </a:r>
          </a:p>
        </p:txBody>
      </p:sp>
    </p:spTree>
    <p:extLst>
      <p:ext uri="{BB962C8B-B14F-4D97-AF65-F5344CB8AC3E}">
        <p14:creationId xmlns:p14="http://schemas.microsoft.com/office/powerpoint/2010/main" val="375419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800100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2800" dirty="0"/>
              <a:t>A Motivating Example: Cross-Network Association </a:t>
            </a:r>
            <a:br>
              <a:rPr lang="en-US" sz="2800" dirty="0"/>
            </a:br>
            <a:r>
              <a:rPr lang="en-US" sz="2800" b="0" dirty="0"/>
              <a:t>(e.g., candidate gene prioritization problem)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 smtClean="0"/>
              <a:pPr>
                <a:defRPr/>
              </a:pPr>
              <a:t>4</a:t>
            </a:fld>
            <a:r>
              <a:rPr lang="en-US"/>
              <a:t> -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2709" y="1228494"/>
            <a:ext cx="8229600" cy="5106988"/>
          </a:xfrm>
        </p:spPr>
        <p:txBody>
          <a:bodyPr/>
          <a:lstStyle/>
          <a:p>
            <a:pPr algn="just"/>
            <a:r>
              <a:rPr lang="en-US" sz="2800" b="1" dirty="0"/>
              <a:t>Problem Definition</a:t>
            </a:r>
          </a:p>
          <a:p>
            <a:pPr lvl="1" algn="just"/>
            <a:r>
              <a:rPr lang="en-US" altLang="zh-CN" sz="2400" b="1" dirty="0"/>
              <a:t>Given</a:t>
            </a:r>
            <a:r>
              <a:rPr lang="en-US" altLang="zh-CN" sz="2400" dirty="0"/>
              <a:t>: (1) two networks </a:t>
            </a:r>
            <a:r>
              <a:rPr lang="en-US" altLang="zh-CN" sz="2400" b="1" i="1" dirty="0">
                <a:solidFill>
                  <a:srgbClr val="33CC33"/>
                </a:solidFill>
              </a:rPr>
              <a:t>P</a:t>
            </a:r>
            <a:r>
              <a:rPr lang="en-US" altLang="zh-CN" sz="2400" dirty="0"/>
              <a:t> and </a:t>
            </a:r>
            <a:r>
              <a:rPr lang="en-US" altLang="zh-CN" sz="2400" b="1" i="1" dirty="0">
                <a:solidFill>
                  <a:srgbClr val="0000FF"/>
                </a:solidFill>
              </a:rPr>
              <a:t>G</a:t>
            </a:r>
            <a:r>
              <a:rPr lang="en-US" altLang="zh-CN" sz="2400" dirty="0"/>
              <a:t>, </a:t>
            </a:r>
          </a:p>
          <a:p>
            <a:pPr marL="457200" lvl="1" indent="0" algn="just">
              <a:buNone/>
            </a:pPr>
            <a:r>
              <a:rPr lang="en-US" altLang="zh-CN" sz="2400" dirty="0"/>
              <a:t>   and (2) their </a:t>
            </a:r>
            <a:r>
              <a:rPr lang="en-US" altLang="zh-CN" sz="2400" i="1" dirty="0">
                <a:solidFill>
                  <a:srgbClr val="FF0000"/>
                </a:solidFill>
              </a:rPr>
              <a:t>partial</a:t>
            </a:r>
            <a:r>
              <a:rPr lang="en-US" altLang="zh-CN" sz="2400" dirty="0"/>
              <a:t> association </a:t>
            </a:r>
            <a:r>
              <a:rPr lang="en-US" altLang="zh-CN" sz="2400" b="1" i="1" dirty="0">
                <a:solidFill>
                  <a:srgbClr val="FF0000"/>
                </a:solidFill>
              </a:rPr>
              <a:t>A</a:t>
            </a:r>
            <a:r>
              <a:rPr lang="en-US" altLang="zh-CN" sz="2400" dirty="0"/>
              <a:t>;</a:t>
            </a:r>
          </a:p>
          <a:p>
            <a:pPr lvl="1" algn="just"/>
            <a:r>
              <a:rPr lang="en-US" sz="2400" b="1" dirty="0"/>
              <a:t>Find</a:t>
            </a:r>
            <a:r>
              <a:rPr lang="en-US" sz="2400" dirty="0"/>
              <a:t>: missing associations in </a:t>
            </a:r>
            <a:r>
              <a:rPr lang="en-US" sz="2400" b="1" i="1" dirty="0">
                <a:solidFill>
                  <a:srgbClr val="FF0000"/>
                </a:solidFill>
              </a:rPr>
              <a:t>A.</a:t>
            </a:r>
            <a:endParaRPr lang="en-US" sz="700" dirty="0"/>
          </a:p>
          <a:p>
            <a:pPr algn="just"/>
            <a:r>
              <a:rPr lang="en-US" sz="2800" b="1" dirty="0"/>
              <a:t>Solutions: Graph Ranking</a:t>
            </a:r>
          </a:p>
          <a:p>
            <a:pPr lvl="1" algn="just"/>
            <a:r>
              <a:rPr lang="en-US" sz="2400" b="1" dirty="0"/>
              <a:t>Given: </a:t>
            </a:r>
            <a:r>
              <a:rPr lang="en-US" sz="2400" dirty="0"/>
              <a:t>a </a:t>
            </a:r>
            <a:r>
              <a:rPr lang="en-US" sz="2400" dirty="0">
                <a:solidFill>
                  <a:srgbClr val="008000"/>
                </a:solidFill>
              </a:rPr>
              <a:t>green</a:t>
            </a:r>
            <a:r>
              <a:rPr lang="en-US" sz="2400" dirty="0"/>
              <a:t> node (disease);</a:t>
            </a:r>
            <a:r>
              <a:rPr lang="en-US" sz="2400" b="1" dirty="0"/>
              <a:t> </a:t>
            </a:r>
          </a:p>
          <a:p>
            <a:pPr lvl="1" algn="just"/>
            <a:r>
              <a:rPr lang="en-US" sz="2400" b="1" dirty="0"/>
              <a:t>Find: </a:t>
            </a:r>
            <a:r>
              <a:rPr lang="en-US" sz="2400" dirty="0"/>
              <a:t>the most relevant </a:t>
            </a:r>
            <a:r>
              <a:rPr lang="en-US" sz="2400" dirty="0">
                <a:solidFill>
                  <a:srgbClr val="0000FF"/>
                </a:solidFill>
              </a:rPr>
              <a:t>blue</a:t>
            </a:r>
            <a:r>
              <a:rPr lang="en-US" sz="2400" dirty="0"/>
              <a:t> nodes (genes).</a:t>
            </a:r>
          </a:p>
          <a:p>
            <a:pPr algn="just"/>
            <a:endParaRPr lang="en-US" sz="2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6423480" y="927180"/>
            <a:ext cx="2644320" cy="3776900"/>
            <a:chOff x="6423480" y="626004"/>
            <a:chExt cx="2644320" cy="3776900"/>
          </a:xfrm>
        </p:grpSpPr>
        <p:grpSp>
          <p:nvGrpSpPr>
            <p:cNvPr id="40" name="Group 39"/>
            <p:cNvGrpSpPr/>
            <p:nvPr/>
          </p:nvGrpSpPr>
          <p:grpSpPr>
            <a:xfrm>
              <a:off x="6423480" y="626004"/>
              <a:ext cx="2644320" cy="3776900"/>
              <a:chOff x="6423480" y="-246300"/>
              <a:chExt cx="2644320" cy="3776900"/>
            </a:xfrm>
          </p:grpSpPr>
          <p:sp>
            <p:nvSpPr>
              <p:cNvPr id="42" name="Oval 41"/>
              <p:cNvSpPr/>
              <p:nvPr/>
            </p:nvSpPr>
            <p:spPr bwMode="auto">
              <a:xfrm>
                <a:off x="6900052" y="1670149"/>
                <a:ext cx="330200" cy="330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6900052" y="2132112"/>
                <a:ext cx="330200" cy="330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6900052" y="1141512"/>
                <a:ext cx="330200" cy="330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6900052" y="2660749"/>
                <a:ext cx="330200" cy="330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6900052" y="3124200"/>
                <a:ext cx="330200" cy="330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6900052" y="547787"/>
                <a:ext cx="330200" cy="330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6900052" y="127000"/>
                <a:ext cx="330200" cy="330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8484377" y="877987"/>
                <a:ext cx="396875" cy="330200"/>
              </a:xfrm>
              <a:prstGeom prst="rect">
                <a:avLst/>
              </a:prstGeom>
              <a:solidFill>
                <a:srgbClr val="0000FF"/>
              </a:solidFill>
              <a:ln/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8484377" y="1736824"/>
                <a:ext cx="396875" cy="330200"/>
              </a:xfrm>
              <a:prstGeom prst="rect">
                <a:avLst/>
              </a:prstGeom>
              <a:solidFill>
                <a:srgbClr val="0000FF"/>
              </a:solidFill>
              <a:ln/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8484377" y="2528987"/>
                <a:ext cx="396875" cy="330200"/>
              </a:xfrm>
              <a:prstGeom prst="rect">
                <a:avLst/>
              </a:prstGeom>
              <a:solidFill>
                <a:srgbClr val="0000FF"/>
              </a:solidFill>
              <a:ln/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8484377" y="3200400"/>
                <a:ext cx="396875" cy="330200"/>
              </a:xfrm>
              <a:prstGeom prst="rect">
                <a:avLst/>
              </a:prstGeom>
              <a:solidFill>
                <a:srgbClr val="0000FF"/>
              </a:solidFill>
              <a:ln/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53" name="Straight Connector 52"/>
              <p:cNvCxnSpPr>
                <a:stCxn id="48" idx="6"/>
                <a:endCxn id="49" idx="1"/>
              </p:cNvCxnSpPr>
              <p:nvPr/>
            </p:nvCxnSpPr>
            <p:spPr bwMode="auto">
              <a:xfrm>
                <a:off x="7230252" y="292100"/>
                <a:ext cx="1254125" cy="75098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47" idx="6"/>
                <a:endCxn id="49" idx="1"/>
              </p:cNvCxnSpPr>
              <p:nvPr/>
            </p:nvCxnSpPr>
            <p:spPr bwMode="auto">
              <a:xfrm>
                <a:off x="7230252" y="712887"/>
                <a:ext cx="1254125" cy="3302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44" idx="6"/>
                <a:endCxn id="49" idx="1"/>
              </p:cNvCxnSpPr>
              <p:nvPr/>
            </p:nvCxnSpPr>
            <p:spPr bwMode="auto">
              <a:xfrm flipV="1">
                <a:off x="7230252" y="1043088"/>
                <a:ext cx="1254125" cy="26352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49" idx="1"/>
                <a:endCxn id="45" idx="6"/>
              </p:cNvCxnSpPr>
              <p:nvPr/>
            </p:nvCxnSpPr>
            <p:spPr bwMode="auto">
              <a:xfrm rot="10800000" flipV="1">
                <a:off x="7230252" y="1043088"/>
                <a:ext cx="1254125" cy="178276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42" idx="6"/>
                <a:endCxn id="50" idx="1"/>
              </p:cNvCxnSpPr>
              <p:nvPr/>
            </p:nvCxnSpPr>
            <p:spPr bwMode="auto">
              <a:xfrm>
                <a:off x="7230252" y="1835250"/>
                <a:ext cx="1254125" cy="6667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stCxn id="50" idx="1"/>
                <a:endCxn id="43" idx="6"/>
              </p:cNvCxnSpPr>
              <p:nvPr/>
            </p:nvCxnSpPr>
            <p:spPr bwMode="auto">
              <a:xfrm rot="10800000" flipV="1">
                <a:off x="7230252" y="1901924"/>
                <a:ext cx="1254125" cy="3952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>
                <a:stCxn id="50" idx="1"/>
                <a:endCxn id="44" idx="6"/>
              </p:cNvCxnSpPr>
              <p:nvPr/>
            </p:nvCxnSpPr>
            <p:spPr bwMode="auto">
              <a:xfrm rot="10800000">
                <a:off x="7230252" y="1306612"/>
                <a:ext cx="1254125" cy="59531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stCxn id="52" idx="1"/>
                <a:endCxn id="46" idx="6"/>
              </p:cNvCxnSpPr>
              <p:nvPr/>
            </p:nvCxnSpPr>
            <p:spPr bwMode="auto">
              <a:xfrm flipH="1" flipV="1">
                <a:off x="7230252" y="3289300"/>
                <a:ext cx="1254125" cy="762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>
                <a:stCxn id="51" idx="1"/>
                <a:endCxn id="46" idx="6"/>
              </p:cNvCxnSpPr>
              <p:nvPr/>
            </p:nvCxnSpPr>
            <p:spPr bwMode="auto">
              <a:xfrm flipH="1">
                <a:off x="7230252" y="2694087"/>
                <a:ext cx="1254125" cy="59521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51" idx="1"/>
                <a:endCxn id="45" idx="6"/>
              </p:cNvCxnSpPr>
              <p:nvPr/>
            </p:nvCxnSpPr>
            <p:spPr bwMode="auto">
              <a:xfrm rot="10800000" flipV="1">
                <a:off x="7230252" y="2694087"/>
                <a:ext cx="1254125" cy="13176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52" idx="1"/>
                <a:endCxn id="43" idx="6"/>
              </p:cNvCxnSpPr>
              <p:nvPr/>
            </p:nvCxnSpPr>
            <p:spPr bwMode="auto">
              <a:xfrm flipH="1" flipV="1">
                <a:off x="7230252" y="2297212"/>
                <a:ext cx="1254125" cy="10682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Freeform 63"/>
              <p:cNvSpPr/>
              <p:nvPr/>
            </p:nvSpPr>
            <p:spPr>
              <a:xfrm>
                <a:off x="8835532" y="1018141"/>
                <a:ext cx="232268" cy="870857"/>
              </a:xfrm>
              <a:custGeom>
                <a:avLst/>
                <a:gdLst>
                  <a:gd name="connsiteX0" fmla="*/ 0 w 232268"/>
                  <a:gd name="connsiteY0" fmla="*/ 0 h 870857"/>
                  <a:gd name="connsiteX1" fmla="*/ 232229 w 232268"/>
                  <a:gd name="connsiteY1" fmla="*/ 449942 h 870857"/>
                  <a:gd name="connsiteX2" fmla="*/ 14514 w 232268"/>
                  <a:gd name="connsiteY2" fmla="*/ 870857 h 870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2268" h="870857">
                    <a:moveTo>
                      <a:pt x="0" y="0"/>
                    </a:moveTo>
                    <a:cubicBezTo>
                      <a:pt x="114905" y="152399"/>
                      <a:pt x="229810" y="304799"/>
                      <a:pt x="232229" y="449942"/>
                    </a:cubicBezTo>
                    <a:cubicBezTo>
                      <a:pt x="234648" y="595085"/>
                      <a:pt x="124581" y="732971"/>
                      <a:pt x="14514" y="870857"/>
                    </a:cubicBezTo>
                  </a:path>
                </a:pathLst>
              </a:cu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8835532" y="1903512"/>
                <a:ext cx="232268" cy="870857"/>
              </a:xfrm>
              <a:custGeom>
                <a:avLst/>
                <a:gdLst>
                  <a:gd name="connsiteX0" fmla="*/ 0 w 232268"/>
                  <a:gd name="connsiteY0" fmla="*/ 0 h 870857"/>
                  <a:gd name="connsiteX1" fmla="*/ 232229 w 232268"/>
                  <a:gd name="connsiteY1" fmla="*/ 449942 h 870857"/>
                  <a:gd name="connsiteX2" fmla="*/ 14514 w 232268"/>
                  <a:gd name="connsiteY2" fmla="*/ 870857 h 870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2268" h="870857">
                    <a:moveTo>
                      <a:pt x="0" y="0"/>
                    </a:moveTo>
                    <a:cubicBezTo>
                      <a:pt x="114905" y="152399"/>
                      <a:pt x="229810" y="304799"/>
                      <a:pt x="232229" y="449942"/>
                    </a:cubicBezTo>
                    <a:cubicBezTo>
                      <a:pt x="234648" y="595085"/>
                      <a:pt x="124581" y="732971"/>
                      <a:pt x="14514" y="870857"/>
                    </a:cubicBezTo>
                  </a:path>
                </a:pathLst>
              </a:cu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8835532" y="1903513"/>
                <a:ext cx="123392" cy="1449288"/>
              </a:xfrm>
              <a:custGeom>
                <a:avLst/>
                <a:gdLst>
                  <a:gd name="connsiteX0" fmla="*/ 0 w 232268"/>
                  <a:gd name="connsiteY0" fmla="*/ 0 h 870857"/>
                  <a:gd name="connsiteX1" fmla="*/ 232229 w 232268"/>
                  <a:gd name="connsiteY1" fmla="*/ 449942 h 870857"/>
                  <a:gd name="connsiteX2" fmla="*/ 14514 w 232268"/>
                  <a:gd name="connsiteY2" fmla="*/ 870857 h 870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2268" h="870857">
                    <a:moveTo>
                      <a:pt x="0" y="0"/>
                    </a:moveTo>
                    <a:cubicBezTo>
                      <a:pt x="114905" y="152399"/>
                      <a:pt x="229810" y="304799"/>
                      <a:pt x="232229" y="449942"/>
                    </a:cubicBezTo>
                    <a:cubicBezTo>
                      <a:pt x="234648" y="595085"/>
                      <a:pt x="124581" y="732971"/>
                      <a:pt x="14514" y="870857"/>
                    </a:cubicBezTo>
                  </a:path>
                </a:pathLst>
              </a:cu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6647509" y="238780"/>
                <a:ext cx="261291" cy="2085646"/>
              </a:xfrm>
              <a:custGeom>
                <a:avLst/>
                <a:gdLst>
                  <a:gd name="connsiteX0" fmla="*/ 246777 w 261291"/>
                  <a:gd name="connsiteY0" fmla="*/ 0 h 2162628"/>
                  <a:gd name="connsiteX1" fmla="*/ 34 w 261291"/>
                  <a:gd name="connsiteY1" fmla="*/ 696685 h 2162628"/>
                  <a:gd name="connsiteX2" fmla="*/ 261291 w 261291"/>
                  <a:gd name="connsiteY2" fmla="*/ 2162628 h 216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291" h="2162628">
                    <a:moveTo>
                      <a:pt x="246777" y="0"/>
                    </a:moveTo>
                    <a:cubicBezTo>
                      <a:pt x="122196" y="168123"/>
                      <a:pt x="-2385" y="336247"/>
                      <a:pt x="34" y="696685"/>
                    </a:cubicBezTo>
                    <a:cubicBezTo>
                      <a:pt x="2453" y="1057123"/>
                      <a:pt x="131872" y="1609875"/>
                      <a:pt x="261291" y="2162628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6611134" y="1293912"/>
                <a:ext cx="279558" cy="1568570"/>
              </a:xfrm>
              <a:custGeom>
                <a:avLst/>
                <a:gdLst>
                  <a:gd name="connsiteX0" fmla="*/ 246777 w 261291"/>
                  <a:gd name="connsiteY0" fmla="*/ 0 h 2162628"/>
                  <a:gd name="connsiteX1" fmla="*/ 34 w 261291"/>
                  <a:gd name="connsiteY1" fmla="*/ 696685 h 2162628"/>
                  <a:gd name="connsiteX2" fmla="*/ 261291 w 261291"/>
                  <a:gd name="connsiteY2" fmla="*/ 2162628 h 216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291" h="2162628">
                    <a:moveTo>
                      <a:pt x="246777" y="0"/>
                    </a:moveTo>
                    <a:cubicBezTo>
                      <a:pt x="122196" y="168123"/>
                      <a:pt x="-2385" y="336247"/>
                      <a:pt x="34" y="696685"/>
                    </a:cubicBezTo>
                    <a:cubicBezTo>
                      <a:pt x="2453" y="1057123"/>
                      <a:pt x="131872" y="1609875"/>
                      <a:pt x="261291" y="2162628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6444324" y="669798"/>
                <a:ext cx="464476" cy="2603510"/>
              </a:xfrm>
              <a:custGeom>
                <a:avLst/>
                <a:gdLst>
                  <a:gd name="connsiteX0" fmla="*/ 449962 w 464476"/>
                  <a:gd name="connsiteY0" fmla="*/ 0 h 2148114"/>
                  <a:gd name="connsiteX1" fmla="*/ 19 w 464476"/>
                  <a:gd name="connsiteY1" fmla="*/ 914400 h 2148114"/>
                  <a:gd name="connsiteX2" fmla="*/ 464476 w 464476"/>
                  <a:gd name="connsiteY2" fmla="*/ 2148114 h 214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4476" h="2148114">
                    <a:moveTo>
                      <a:pt x="449962" y="0"/>
                    </a:moveTo>
                    <a:cubicBezTo>
                      <a:pt x="223781" y="278190"/>
                      <a:pt x="-2400" y="556381"/>
                      <a:pt x="19" y="914400"/>
                    </a:cubicBezTo>
                    <a:cubicBezTo>
                      <a:pt x="2438" y="1272419"/>
                      <a:pt x="233457" y="1710266"/>
                      <a:pt x="464476" y="2148114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423480" y="-246300"/>
                <a:ext cx="4978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rgbClr val="008000"/>
                    </a:solidFill>
                  </a:rPr>
                  <a:t>P</a:t>
                </a:r>
                <a:endParaRPr lang="en-US" sz="2800" b="1" i="1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8478401" y="184117"/>
                <a:ext cx="4635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rgbClr val="0000FF"/>
                    </a:solidFill>
                  </a:rPr>
                  <a:t>G</a:t>
                </a:r>
                <a:endParaRPr lang="en-US" sz="2800" b="1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785248" y="238780"/>
                <a:ext cx="4443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rgbClr val="FF0000"/>
                    </a:solidFill>
                  </a:rPr>
                  <a:t>A</a:t>
                </a:r>
                <a:endParaRPr lang="en-US" sz="2800" b="1" i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1" name="Freeform 40"/>
            <p:cNvSpPr/>
            <p:nvPr/>
          </p:nvSpPr>
          <p:spPr>
            <a:xfrm>
              <a:off x="6480406" y="1134282"/>
              <a:ext cx="412710" cy="415654"/>
            </a:xfrm>
            <a:custGeom>
              <a:avLst/>
              <a:gdLst>
                <a:gd name="connsiteX0" fmla="*/ 449962 w 464476"/>
                <a:gd name="connsiteY0" fmla="*/ 0 h 2148114"/>
                <a:gd name="connsiteX1" fmla="*/ 19 w 464476"/>
                <a:gd name="connsiteY1" fmla="*/ 914400 h 2148114"/>
                <a:gd name="connsiteX2" fmla="*/ 464476 w 464476"/>
                <a:gd name="connsiteY2" fmla="*/ 2148114 h 214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4476" h="2148114">
                  <a:moveTo>
                    <a:pt x="449962" y="0"/>
                  </a:moveTo>
                  <a:cubicBezTo>
                    <a:pt x="223781" y="278190"/>
                    <a:pt x="-2400" y="556381"/>
                    <a:pt x="19" y="914400"/>
                  </a:cubicBezTo>
                  <a:cubicBezTo>
                    <a:pt x="2438" y="1272419"/>
                    <a:pt x="233457" y="1710266"/>
                    <a:pt x="464476" y="2148114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0" y="6503705"/>
            <a:ext cx="9144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 Powerful Primitive in (A1) drug discovery; (A2) social recommendation; (3) QA post-tagging, etc.</a:t>
            </a:r>
          </a:p>
        </p:txBody>
      </p:sp>
      <p:sp>
        <p:nvSpPr>
          <p:cNvPr id="74" name="Rectangle 73"/>
          <p:cNvSpPr/>
          <p:nvPr/>
        </p:nvSpPr>
        <p:spPr>
          <a:xfrm>
            <a:off x="8375115" y="1736802"/>
            <a:ext cx="7688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(PPI)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730719" y="970643"/>
            <a:ext cx="1666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8000"/>
                </a:solidFill>
              </a:rPr>
              <a:t>(Phenotype)</a:t>
            </a:r>
            <a:endParaRPr lang="en-US" sz="2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66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800100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2800" dirty="0"/>
              <a:t>A Motivating Example: Cross-Network Association </a:t>
            </a:r>
            <a:br>
              <a:rPr lang="en-US" sz="2800" dirty="0"/>
            </a:br>
            <a:r>
              <a:rPr lang="en-US" sz="2800" b="0" dirty="0"/>
              <a:t>(e.g., candidate gene prioritization problem)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 smtClean="0"/>
              <a:pPr>
                <a:defRPr/>
              </a:pPr>
              <a:t>5</a:t>
            </a:fld>
            <a:r>
              <a:rPr lang="en-US"/>
              <a:t> -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8069" y="1228494"/>
            <a:ext cx="8229600" cy="5106988"/>
          </a:xfrm>
        </p:spPr>
        <p:txBody>
          <a:bodyPr/>
          <a:lstStyle/>
          <a:p>
            <a:pPr algn="just"/>
            <a:r>
              <a:rPr lang="en-US" sz="2800" b="1" dirty="0"/>
              <a:t>Problem Definition</a:t>
            </a:r>
          </a:p>
          <a:p>
            <a:pPr lvl="1" algn="just"/>
            <a:r>
              <a:rPr lang="en-US" altLang="zh-CN" sz="2400" b="1" dirty="0"/>
              <a:t>Given</a:t>
            </a:r>
            <a:r>
              <a:rPr lang="en-US" altLang="zh-CN" sz="2400" dirty="0"/>
              <a:t>: (1) two networks </a:t>
            </a:r>
            <a:r>
              <a:rPr lang="en-US" altLang="zh-CN" sz="2400" b="1" i="1" dirty="0">
                <a:solidFill>
                  <a:srgbClr val="33CC33"/>
                </a:solidFill>
              </a:rPr>
              <a:t>P</a:t>
            </a:r>
            <a:r>
              <a:rPr lang="en-US" altLang="zh-CN" sz="2400" dirty="0"/>
              <a:t> and </a:t>
            </a:r>
            <a:r>
              <a:rPr lang="en-US" altLang="zh-CN" sz="2400" b="1" i="1" dirty="0">
                <a:solidFill>
                  <a:srgbClr val="0000FF"/>
                </a:solidFill>
              </a:rPr>
              <a:t>G</a:t>
            </a:r>
            <a:r>
              <a:rPr lang="en-US" altLang="zh-CN" sz="2400" dirty="0"/>
              <a:t>, </a:t>
            </a:r>
          </a:p>
          <a:p>
            <a:pPr marL="457200" lvl="1" indent="0" algn="just">
              <a:buNone/>
            </a:pPr>
            <a:r>
              <a:rPr lang="en-US" altLang="zh-CN" sz="2400" dirty="0"/>
              <a:t>   and (2) their </a:t>
            </a:r>
            <a:r>
              <a:rPr lang="en-US" altLang="zh-CN" sz="2400" i="1" dirty="0">
                <a:solidFill>
                  <a:srgbClr val="FF0000"/>
                </a:solidFill>
              </a:rPr>
              <a:t>partial</a:t>
            </a:r>
            <a:r>
              <a:rPr lang="en-US" altLang="zh-CN" sz="2400" dirty="0"/>
              <a:t> association </a:t>
            </a:r>
            <a:r>
              <a:rPr lang="en-US" altLang="zh-CN" sz="2400" b="1" i="1" dirty="0">
                <a:solidFill>
                  <a:srgbClr val="FF0000"/>
                </a:solidFill>
              </a:rPr>
              <a:t>A</a:t>
            </a:r>
            <a:r>
              <a:rPr lang="en-US" altLang="zh-CN" sz="2400" dirty="0"/>
              <a:t>;</a:t>
            </a:r>
          </a:p>
          <a:p>
            <a:pPr lvl="1" algn="just"/>
            <a:r>
              <a:rPr lang="en-US" sz="2400" b="1" dirty="0"/>
              <a:t>Find</a:t>
            </a:r>
            <a:r>
              <a:rPr lang="en-US" sz="2400" dirty="0"/>
              <a:t>: missing associations in </a:t>
            </a:r>
            <a:r>
              <a:rPr lang="en-US" sz="2400" b="1" i="1" dirty="0">
                <a:solidFill>
                  <a:srgbClr val="FF0000"/>
                </a:solidFill>
              </a:rPr>
              <a:t>A.</a:t>
            </a:r>
            <a:endParaRPr lang="en-US" sz="700" dirty="0"/>
          </a:p>
          <a:p>
            <a:pPr algn="just"/>
            <a:r>
              <a:rPr lang="en-US" sz="2800" b="1" dirty="0"/>
              <a:t>Solutions: Graph Ranking</a:t>
            </a:r>
          </a:p>
          <a:p>
            <a:pPr lvl="1" algn="just"/>
            <a:r>
              <a:rPr lang="en-US" sz="2400" b="1" dirty="0"/>
              <a:t>Given: </a:t>
            </a:r>
            <a:r>
              <a:rPr lang="en-US" sz="2400" dirty="0"/>
              <a:t>a </a:t>
            </a:r>
            <a:r>
              <a:rPr lang="en-US" sz="2400" dirty="0">
                <a:solidFill>
                  <a:srgbClr val="008000"/>
                </a:solidFill>
              </a:rPr>
              <a:t>green</a:t>
            </a:r>
            <a:r>
              <a:rPr lang="en-US" sz="2400" dirty="0"/>
              <a:t> node (disease);</a:t>
            </a:r>
            <a:r>
              <a:rPr lang="en-US" sz="2400" b="1" dirty="0"/>
              <a:t> </a:t>
            </a:r>
          </a:p>
          <a:p>
            <a:pPr lvl="1" algn="just"/>
            <a:r>
              <a:rPr lang="en-US" sz="2400" b="1" dirty="0"/>
              <a:t>Find: </a:t>
            </a:r>
            <a:r>
              <a:rPr lang="en-US" sz="2400" dirty="0"/>
              <a:t>the most relevant </a:t>
            </a:r>
            <a:r>
              <a:rPr lang="en-US" sz="2400" dirty="0">
                <a:solidFill>
                  <a:srgbClr val="0000FF"/>
                </a:solidFill>
              </a:rPr>
              <a:t>blue</a:t>
            </a:r>
            <a:r>
              <a:rPr lang="en-US" sz="2400" dirty="0"/>
              <a:t> nodes (genes).</a:t>
            </a:r>
          </a:p>
          <a:p>
            <a:pPr algn="just"/>
            <a:r>
              <a:rPr lang="en-US" sz="2800" b="1" dirty="0"/>
              <a:t>Limitations: </a:t>
            </a:r>
            <a:r>
              <a:rPr lang="en-US" sz="2800" dirty="0">
                <a:solidFill>
                  <a:srgbClr val="FF0000"/>
                </a:solidFill>
              </a:rPr>
              <a:t>Each green node (disease) might have its own PPI network!</a:t>
            </a:r>
          </a:p>
          <a:p>
            <a:pPr algn="just"/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6349705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O. </a:t>
            </a:r>
            <a:r>
              <a:rPr lang="en-US" sz="1400" dirty="0" err="1">
                <a:solidFill>
                  <a:schemeClr val="bg1"/>
                </a:solidFill>
              </a:rPr>
              <a:t>Magger</a:t>
            </a:r>
            <a:r>
              <a:rPr lang="en-US" sz="1400" dirty="0">
                <a:solidFill>
                  <a:schemeClr val="bg1"/>
                </a:solidFill>
              </a:rPr>
              <a:t>, Y. Y. Waldman, E. </a:t>
            </a:r>
            <a:r>
              <a:rPr lang="en-US" sz="1400" dirty="0" err="1">
                <a:solidFill>
                  <a:schemeClr val="bg1"/>
                </a:solidFill>
              </a:rPr>
              <a:t>Ruppin</a:t>
            </a:r>
            <a:r>
              <a:rPr lang="en-US" sz="1400" dirty="0">
                <a:solidFill>
                  <a:schemeClr val="bg1"/>
                </a:solidFill>
              </a:rPr>
              <a:t>, and R. </a:t>
            </a:r>
            <a:r>
              <a:rPr lang="en-US" sz="1400" dirty="0" err="1">
                <a:solidFill>
                  <a:schemeClr val="bg1"/>
                </a:solidFill>
              </a:rPr>
              <a:t>Sharan</a:t>
            </a:r>
            <a:r>
              <a:rPr lang="en-US" sz="1400" dirty="0">
                <a:solidFill>
                  <a:schemeClr val="bg1"/>
                </a:solidFill>
              </a:rPr>
              <a:t>. Enhancing the prioritization of disease-causing genes through tissue specific protein interaction networks. </a:t>
            </a:r>
            <a:r>
              <a:rPr lang="en-US" sz="1400" i="1" dirty="0" err="1">
                <a:solidFill>
                  <a:schemeClr val="bg1"/>
                </a:solidFill>
              </a:rPr>
              <a:t>PLoS</a:t>
            </a:r>
            <a:r>
              <a:rPr lang="en-US" sz="1400" i="1" dirty="0">
                <a:solidFill>
                  <a:schemeClr val="bg1"/>
                </a:solidFill>
              </a:rPr>
              <a:t> Computational Biology</a:t>
            </a:r>
            <a:r>
              <a:rPr lang="en-US" sz="1400" dirty="0">
                <a:solidFill>
                  <a:schemeClr val="bg1"/>
                </a:solidFill>
              </a:rPr>
              <a:t>, 8(9), 2012.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00800" y="1097280"/>
            <a:ext cx="2667000" cy="3606800"/>
            <a:chOff x="6400800" y="796104"/>
            <a:chExt cx="2667000" cy="3606800"/>
          </a:xfrm>
        </p:grpSpPr>
        <p:grpSp>
          <p:nvGrpSpPr>
            <p:cNvPr id="7" name="Group 6"/>
            <p:cNvGrpSpPr/>
            <p:nvPr/>
          </p:nvGrpSpPr>
          <p:grpSpPr>
            <a:xfrm>
              <a:off x="6400800" y="796104"/>
              <a:ext cx="2667000" cy="3606800"/>
              <a:chOff x="6400800" y="-76200"/>
              <a:chExt cx="2667000" cy="3606800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6900052" y="1670149"/>
                <a:ext cx="330200" cy="330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6900052" y="2132112"/>
                <a:ext cx="330200" cy="330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>
                <a:off x="6900052" y="1141512"/>
                <a:ext cx="330200" cy="330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6900052" y="2660749"/>
                <a:ext cx="330200" cy="330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>
                <a:off x="6900052" y="3124200"/>
                <a:ext cx="330200" cy="330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6900052" y="547787"/>
                <a:ext cx="330200" cy="330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6900052" y="127000"/>
                <a:ext cx="330200" cy="330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8484377" y="877987"/>
                <a:ext cx="396875" cy="330200"/>
              </a:xfrm>
              <a:prstGeom prst="rect">
                <a:avLst/>
              </a:prstGeom>
              <a:solidFill>
                <a:srgbClr val="0000FF"/>
              </a:solidFill>
              <a:ln/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8484377" y="1736824"/>
                <a:ext cx="396875" cy="330200"/>
              </a:xfrm>
              <a:prstGeom prst="rect">
                <a:avLst/>
              </a:prstGeom>
              <a:solidFill>
                <a:srgbClr val="0000FF"/>
              </a:solidFill>
              <a:ln/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8484377" y="2528987"/>
                <a:ext cx="396875" cy="330200"/>
              </a:xfrm>
              <a:prstGeom prst="rect">
                <a:avLst/>
              </a:prstGeom>
              <a:solidFill>
                <a:srgbClr val="0000FF"/>
              </a:solidFill>
              <a:ln/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8484377" y="3200400"/>
                <a:ext cx="396875" cy="330200"/>
              </a:xfrm>
              <a:prstGeom prst="rect">
                <a:avLst/>
              </a:prstGeom>
              <a:solidFill>
                <a:srgbClr val="0000FF"/>
              </a:solidFill>
              <a:ln/>
              <a:effectLst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19" name="Straight Connector 18"/>
              <p:cNvCxnSpPr>
                <a:stCxn id="14" idx="6"/>
                <a:endCxn id="15" idx="1"/>
              </p:cNvCxnSpPr>
              <p:nvPr/>
            </p:nvCxnSpPr>
            <p:spPr bwMode="auto">
              <a:xfrm>
                <a:off x="7230252" y="292100"/>
                <a:ext cx="1254125" cy="75098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3" idx="6"/>
                <a:endCxn id="15" idx="1"/>
              </p:cNvCxnSpPr>
              <p:nvPr/>
            </p:nvCxnSpPr>
            <p:spPr bwMode="auto">
              <a:xfrm>
                <a:off x="7230252" y="712887"/>
                <a:ext cx="1254125" cy="3302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0" idx="6"/>
                <a:endCxn id="15" idx="1"/>
              </p:cNvCxnSpPr>
              <p:nvPr/>
            </p:nvCxnSpPr>
            <p:spPr bwMode="auto">
              <a:xfrm flipV="1">
                <a:off x="7230252" y="1043088"/>
                <a:ext cx="1254125" cy="26352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15" idx="1"/>
                <a:endCxn id="11" idx="6"/>
              </p:cNvCxnSpPr>
              <p:nvPr/>
            </p:nvCxnSpPr>
            <p:spPr bwMode="auto">
              <a:xfrm rot="10800000" flipV="1">
                <a:off x="7230252" y="1043088"/>
                <a:ext cx="1254125" cy="178276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8" idx="6"/>
                <a:endCxn id="16" idx="1"/>
              </p:cNvCxnSpPr>
              <p:nvPr/>
            </p:nvCxnSpPr>
            <p:spPr bwMode="auto">
              <a:xfrm>
                <a:off x="7230252" y="1835250"/>
                <a:ext cx="1254125" cy="6667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6" idx="1"/>
                <a:endCxn id="9" idx="6"/>
              </p:cNvCxnSpPr>
              <p:nvPr/>
            </p:nvCxnSpPr>
            <p:spPr bwMode="auto">
              <a:xfrm rot="10800000" flipV="1">
                <a:off x="7230252" y="1901924"/>
                <a:ext cx="1254125" cy="3952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16" idx="1"/>
                <a:endCxn id="10" idx="6"/>
              </p:cNvCxnSpPr>
              <p:nvPr/>
            </p:nvCxnSpPr>
            <p:spPr bwMode="auto">
              <a:xfrm rot="10800000">
                <a:off x="7230252" y="1306612"/>
                <a:ext cx="1254125" cy="59531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8" idx="1"/>
                <a:endCxn id="12" idx="6"/>
              </p:cNvCxnSpPr>
              <p:nvPr/>
            </p:nvCxnSpPr>
            <p:spPr bwMode="auto">
              <a:xfrm flipH="1" flipV="1">
                <a:off x="7230252" y="3289300"/>
                <a:ext cx="1254125" cy="7620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7" idx="1"/>
                <a:endCxn id="12" idx="6"/>
              </p:cNvCxnSpPr>
              <p:nvPr/>
            </p:nvCxnSpPr>
            <p:spPr bwMode="auto">
              <a:xfrm flipH="1">
                <a:off x="7230252" y="2694087"/>
                <a:ext cx="1254125" cy="59521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17" idx="1"/>
                <a:endCxn id="11" idx="6"/>
              </p:cNvCxnSpPr>
              <p:nvPr/>
            </p:nvCxnSpPr>
            <p:spPr bwMode="auto">
              <a:xfrm rot="10800000" flipV="1">
                <a:off x="7230252" y="2694087"/>
                <a:ext cx="1254125" cy="13176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8" idx="1"/>
                <a:endCxn id="9" idx="6"/>
              </p:cNvCxnSpPr>
              <p:nvPr/>
            </p:nvCxnSpPr>
            <p:spPr bwMode="auto">
              <a:xfrm flipH="1" flipV="1">
                <a:off x="7230252" y="2297212"/>
                <a:ext cx="1254125" cy="10682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Freeform 29"/>
              <p:cNvSpPr/>
              <p:nvPr/>
            </p:nvSpPr>
            <p:spPr>
              <a:xfrm>
                <a:off x="8835532" y="1018141"/>
                <a:ext cx="232268" cy="870857"/>
              </a:xfrm>
              <a:custGeom>
                <a:avLst/>
                <a:gdLst>
                  <a:gd name="connsiteX0" fmla="*/ 0 w 232268"/>
                  <a:gd name="connsiteY0" fmla="*/ 0 h 870857"/>
                  <a:gd name="connsiteX1" fmla="*/ 232229 w 232268"/>
                  <a:gd name="connsiteY1" fmla="*/ 449942 h 870857"/>
                  <a:gd name="connsiteX2" fmla="*/ 14514 w 232268"/>
                  <a:gd name="connsiteY2" fmla="*/ 870857 h 870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2268" h="870857">
                    <a:moveTo>
                      <a:pt x="0" y="0"/>
                    </a:moveTo>
                    <a:cubicBezTo>
                      <a:pt x="114905" y="152399"/>
                      <a:pt x="229810" y="304799"/>
                      <a:pt x="232229" y="449942"/>
                    </a:cubicBezTo>
                    <a:cubicBezTo>
                      <a:pt x="234648" y="595085"/>
                      <a:pt x="124581" y="732971"/>
                      <a:pt x="14514" y="870857"/>
                    </a:cubicBezTo>
                  </a:path>
                </a:pathLst>
              </a:cu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8835532" y="1903512"/>
                <a:ext cx="232268" cy="870857"/>
              </a:xfrm>
              <a:custGeom>
                <a:avLst/>
                <a:gdLst>
                  <a:gd name="connsiteX0" fmla="*/ 0 w 232268"/>
                  <a:gd name="connsiteY0" fmla="*/ 0 h 870857"/>
                  <a:gd name="connsiteX1" fmla="*/ 232229 w 232268"/>
                  <a:gd name="connsiteY1" fmla="*/ 449942 h 870857"/>
                  <a:gd name="connsiteX2" fmla="*/ 14514 w 232268"/>
                  <a:gd name="connsiteY2" fmla="*/ 870857 h 870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2268" h="870857">
                    <a:moveTo>
                      <a:pt x="0" y="0"/>
                    </a:moveTo>
                    <a:cubicBezTo>
                      <a:pt x="114905" y="152399"/>
                      <a:pt x="229810" y="304799"/>
                      <a:pt x="232229" y="449942"/>
                    </a:cubicBezTo>
                    <a:cubicBezTo>
                      <a:pt x="234648" y="595085"/>
                      <a:pt x="124581" y="732971"/>
                      <a:pt x="14514" y="870857"/>
                    </a:cubicBezTo>
                  </a:path>
                </a:pathLst>
              </a:cu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8835532" y="1903513"/>
                <a:ext cx="123392" cy="1449288"/>
              </a:xfrm>
              <a:custGeom>
                <a:avLst/>
                <a:gdLst>
                  <a:gd name="connsiteX0" fmla="*/ 0 w 232268"/>
                  <a:gd name="connsiteY0" fmla="*/ 0 h 870857"/>
                  <a:gd name="connsiteX1" fmla="*/ 232229 w 232268"/>
                  <a:gd name="connsiteY1" fmla="*/ 449942 h 870857"/>
                  <a:gd name="connsiteX2" fmla="*/ 14514 w 232268"/>
                  <a:gd name="connsiteY2" fmla="*/ 870857 h 870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2268" h="870857">
                    <a:moveTo>
                      <a:pt x="0" y="0"/>
                    </a:moveTo>
                    <a:cubicBezTo>
                      <a:pt x="114905" y="152399"/>
                      <a:pt x="229810" y="304799"/>
                      <a:pt x="232229" y="449942"/>
                    </a:cubicBezTo>
                    <a:cubicBezTo>
                      <a:pt x="234648" y="595085"/>
                      <a:pt x="124581" y="732971"/>
                      <a:pt x="14514" y="870857"/>
                    </a:cubicBezTo>
                  </a:path>
                </a:pathLst>
              </a:cu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6647509" y="238780"/>
                <a:ext cx="261291" cy="2085646"/>
              </a:xfrm>
              <a:custGeom>
                <a:avLst/>
                <a:gdLst>
                  <a:gd name="connsiteX0" fmla="*/ 246777 w 261291"/>
                  <a:gd name="connsiteY0" fmla="*/ 0 h 2162628"/>
                  <a:gd name="connsiteX1" fmla="*/ 34 w 261291"/>
                  <a:gd name="connsiteY1" fmla="*/ 696685 h 2162628"/>
                  <a:gd name="connsiteX2" fmla="*/ 261291 w 261291"/>
                  <a:gd name="connsiteY2" fmla="*/ 2162628 h 216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291" h="2162628">
                    <a:moveTo>
                      <a:pt x="246777" y="0"/>
                    </a:moveTo>
                    <a:cubicBezTo>
                      <a:pt x="122196" y="168123"/>
                      <a:pt x="-2385" y="336247"/>
                      <a:pt x="34" y="696685"/>
                    </a:cubicBezTo>
                    <a:cubicBezTo>
                      <a:pt x="2453" y="1057123"/>
                      <a:pt x="131872" y="1609875"/>
                      <a:pt x="261291" y="2162628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6611134" y="1293912"/>
                <a:ext cx="279558" cy="1568570"/>
              </a:xfrm>
              <a:custGeom>
                <a:avLst/>
                <a:gdLst>
                  <a:gd name="connsiteX0" fmla="*/ 246777 w 261291"/>
                  <a:gd name="connsiteY0" fmla="*/ 0 h 2162628"/>
                  <a:gd name="connsiteX1" fmla="*/ 34 w 261291"/>
                  <a:gd name="connsiteY1" fmla="*/ 696685 h 2162628"/>
                  <a:gd name="connsiteX2" fmla="*/ 261291 w 261291"/>
                  <a:gd name="connsiteY2" fmla="*/ 2162628 h 216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291" h="2162628">
                    <a:moveTo>
                      <a:pt x="246777" y="0"/>
                    </a:moveTo>
                    <a:cubicBezTo>
                      <a:pt x="122196" y="168123"/>
                      <a:pt x="-2385" y="336247"/>
                      <a:pt x="34" y="696685"/>
                    </a:cubicBezTo>
                    <a:cubicBezTo>
                      <a:pt x="2453" y="1057123"/>
                      <a:pt x="131872" y="1609875"/>
                      <a:pt x="261291" y="2162628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6444324" y="669798"/>
                <a:ext cx="464476" cy="2603510"/>
              </a:xfrm>
              <a:custGeom>
                <a:avLst/>
                <a:gdLst>
                  <a:gd name="connsiteX0" fmla="*/ 449962 w 464476"/>
                  <a:gd name="connsiteY0" fmla="*/ 0 h 2148114"/>
                  <a:gd name="connsiteX1" fmla="*/ 19 w 464476"/>
                  <a:gd name="connsiteY1" fmla="*/ 914400 h 2148114"/>
                  <a:gd name="connsiteX2" fmla="*/ 464476 w 464476"/>
                  <a:gd name="connsiteY2" fmla="*/ 2148114 h 214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4476" h="2148114">
                    <a:moveTo>
                      <a:pt x="449962" y="0"/>
                    </a:moveTo>
                    <a:cubicBezTo>
                      <a:pt x="223781" y="278190"/>
                      <a:pt x="-2400" y="556381"/>
                      <a:pt x="19" y="914400"/>
                    </a:cubicBezTo>
                    <a:cubicBezTo>
                      <a:pt x="2438" y="1272419"/>
                      <a:pt x="233457" y="1710266"/>
                      <a:pt x="464476" y="2148114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400800" y="-76200"/>
                <a:ext cx="4235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rgbClr val="00B050"/>
                    </a:solidFill>
                  </a:rPr>
                  <a:t>P</a:t>
                </a:r>
                <a:endParaRPr lang="en-US" sz="2800" b="1" i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8478401" y="286177"/>
                <a:ext cx="4635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rgbClr val="0000FF"/>
                    </a:solidFill>
                  </a:rPr>
                  <a:t>G</a:t>
                </a:r>
                <a:endParaRPr lang="en-US" sz="2800" b="1" i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785248" y="238780"/>
                <a:ext cx="4443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rgbClr val="FF0000"/>
                    </a:solidFill>
                  </a:rPr>
                  <a:t>A</a:t>
                </a:r>
                <a:endParaRPr lang="en-US" sz="2800" b="1" i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0" name="Freeform 39"/>
            <p:cNvSpPr/>
            <p:nvPr/>
          </p:nvSpPr>
          <p:spPr>
            <a:xfrm>
              <a:off x="6480406" y="1134282"/>
              <a:ext cx="412710" cy="415654"/>
            </a:xfrm>
            <a:custGeom>
              <a:avLst/>
              <a:gdLst>
                <a:gd name="connsiteX0" fmla="*/ 449962 w 464476"/>
                <a:gd name="connsiteY0" fmla="*/ 0 h 2148114"/>
                <a:gd name="connsiteX1" fmla="*/ 19 w 464476"/>
                <a:gd name="connsiteY1" fmla="*/ 914400 h 2148114"/>
                <a:gd name="connsiteX2" fmla="*/ 464476 w 464476"/>
                <a:gd name="connsiteY2" fmla="*/ 2148114 h 214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4476" h="2148114">
                  <a:moveTo>
                    <a:pt x="449962" y="0"/>
                  </a:moveTo>
                  <a:cubicBezTo>
                    <a:pt x="223781" y="278190"/>
                    <a:pt x="-2400" y="556381"/>
                    <a:pt x="19" y="914400"/>
                  </a:cubicBezTo>
                  <a:cubicBezTo>
                    <a:pt x="2438" y="1272419"/>
                    <a:pt x="233457" y="1710266"/>
                    <a:pt x="464476" y="2148114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384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713"/>
            <a:ext cx="9144000" cy="800100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2800" dirty="0"/>
              <a:t>A Motivating Example: Cross-Network Association </a:t>
            </a:r>
            <a:br>
              <a:rPr lang="en-US" sz="2800" dirty="0"/>
            </a:br>
            <a:r>
              <a:rPr lang="en-US" sz="2800" b="0" dirty="0"/>
              <a:t>(e.g., candidate gene prioritization problem)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 smtClean="0"/>
              <a:pPr>
                <a:defRPr/>
              </a:pPr>
              <a:t>6</a:t>
            </a:fld>
            <a:r>
              <a:rPr lang="en-US"/>
              <a:t> -</a:t>
            </a:r>
          </a:p>
        </p:txBody>
      </p:sp>
      <p:sp>
        <p:nvSpPr>
          <p:cNvPr id="5" name="Rectangle 4"/>
          <p:cNvSpPr/>
          <p:nvPr/>
        </p:nvSpPr>
        <p:spPr>
          <a:xfrm>
            <a:off x="-253887" y="5107055"/>
            <a:ext cx="51095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Arial"/>
              <a:buChar char="•"/>
            </a:pPr>
            <a:r>
              <a:rPr lang="en-US" altLang="zh-CN" sz="2800" dirty="0">
                <a:latin typeface="Calibri"/>
                <a:cs typeface="Calibri"/>
              </a:rPr>
              <a:t>A Disease Network </a:t>
            </a:r>
            <a:r>
              <a:rPr lang="en-US" altLang="zh-CN" sz="2800" b="1" i="1" dirty="0">
                <a:solidFill>
                  <a:srgbClr val="33CC33"/>
                </a:solidFill>
                <a:latin typeface="Calibri"/>
                <a:cs typeface="Calibri"/>
              </a:rPr>
              <a:t>P</a:t>
            </a:r>
            <a:r>
              <a:rPr lang="en-US" altLang="zh-CN" sz="2800" dirty="0">
                <a:latin typeface="Calibri"/>
                <a:cs typeface="Calibri"/>
              </a:rPr>
              <a:t>  </a:t>
            </a:r>
          </a:p>
          <a:p>
            <a:pPr marL="800100" lvl="1" indent="-342900" algn="just">
              <a:buFont typeface="Arial"/>
              <a:buChar char="•"/>
            </a:pPr>
            <a:r>
              <a:rPr lang="en-US" altLang="zh-CN" sz="2800" dirty="0">
                <a:latin typeface="Calibri"/>
                <a:cs typeface="Calibri"/>
              </a:rPr>
              <a:t>A PPI Network </a:t>
            </a:r>
            <a:r>
              <a:rPr lang="en-US" altLang="zh-CN" sz="2800" b="1" i="1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427492" y="1359330"/>
            <a:ext cx="2608093" cy="3585118"/>
            <a:chOff x="950420" y="1359330"/>
            <a:chExt cx="2608093" cy="3585118"/>
          </a:xfrm>
        </p:grpSpPr>
        <p:sp>
          <p:nvSpPr>
            <p:cNvPr id="15" name="Rectangle 14"/>
            <p:cNvSpPr/>
            <p:nvPr/>
          </p:nvSpPr>
          <p:spPr bwMode="auto">
            <a:xfrm>
              <a:off x="2975090" y="2291835"/>
              <a:ext cx="396875" cy="330200"/>
            </a:xfrm>
            <a:prstGeom prst="rect">
              <a:avLst/>
            </a:prstGeom>
            <a:solidFill>
              <a:srgbClr val="0000FF"/>
            </a:solidFill>
            <a:ln/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0" tIns="0" rIns="0" bIns="45720" anchor="ctr"/>
            <a:lstStyle/>
            <a:p>
              <a:pPr algn="ctr">
                <a:defRPr/>
              </a:pPr>
              <a:r>
                <a:rPr lang="en-US" sz="2400" dirty="0"/>
                <a:t>a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975090" y="3150672"/>
              <a:ext cx="396875" cy="330200"/>
            </a:xfrm>
            <a:prstGeom prst="rect">
              <a:avLst/>
            </a:prstGeom>
            <a:solidFill>
              <a:srgbClr val="0000FF"/>
            </a:solidFill>
            <a:ln/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0" tIns="0" rIns="0" bIns="45720" anchor="ctr"/>
            <a:lstStyle/>
            <a:p>
              <a:pPr algn="ctr">
                <a:defRPr/>
              </a:pPr>
              <a:r>
                <a:rPr lang="en-US" sz="2400" dirty="0"/>
                <a:t>b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975090" y="3942835"/>
              <a:ext cx="396875" cy="330200"/>
            </a:xfrm>
            <a:prstGeom prst="rect">
              <a:avLst/>
            </a:prstGeom>
            <a:solidFill>
              <a:srgbClr val="0000FF"/>
            </a:solidFill>
            <a:ln/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0" tIns="0" rIns="0" bIns="45720" anchor="ctr"/>
            <a:lstStyle/>
            <a:p>
              <a:pPr algn="ctr">
                <a:defRPr/>
              </a:pPr>
              <a:r>
                <a:rPr lang="en-US" sz="2400" dirty="0"/>
                <a:t>c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975090" y="4614248"/>
              <a:ext cx="396875" cy="330200"/>
            </a:xfrm>
            <a:prstGeom prst="rect">
              <a:avLst/>
            </a:prstGeom>
            <a:solidFill>
              <a:srgbClr val="0000FF"/>
            </a:solidFill>
            <a:ln/>
            <a:effec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0" tIns="0" rIns="0" bIns="45720" anchor="ctr"/>
            <a:lstStyle/>
            <a:p>
              <a:pPr algn="ctr">
                <a:defRPr/>
              </a:pPr>
              <a:r>
                <a:rPr lang="en-US" sz="2400" dirty="0"/>
                <a:t>d</a:t>
              </a:r>
            </a:p>
          </p:txBody>
        </p:sp>
        <p:cxnSp>
          <p:nvCxnSpPr>
            <p:cNvPr id="19" name="Straight Connector 18"/>
            <p:cNvCxnSpPr>
              <a:endCxn id="15" idx="1"/>
            </p:cNvCxnSpPr>
            <p:nvPr/>
          </p:nvCxnSpPr>
          <p:spPr bwMode="auto">
            <a:xfrm>
              <a:off x="1720965" y="1705948"/>
              <a:ext cx="1254125" cy="75098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15" idx="1"/>
            </p:cNvCxnSpPr>
            <p:nvPr/>
          </p:nvCxnSpPr>
          <p:spPr bwMode="auto">
            <a:xfrm>
              <a:off x="1720965" y="2126735"/>
              <a:ext cx="1254125" cy="3302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15" idx="1"/>
            </p:cNvCxnSpPr>
            <p:nvPr/>
          </p:nvCxnSpPr>
          <p:spPr bwMode="auto">
            <a:xfrm flipV="1">
              <a:off x="1720965" y="2456936"/>
              <a:ext cx="1254125" cy="2635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5" idx="1"/>
            </p:cNvCxnSpPr>
            <p:nvPr/>
          </p:nvCxnSpPr>
          <p:spPr bwMode="auto">
            <a:xfrm rot="10800000" flipV="1">
              <a:off x="1720965" y="2456936"/>
              <a:ext cx="1254125" cy="178276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16" idx="1"/>
            </p:cNvCxnSpPr>
            <p:nvPr/>
          </p:nvCxnSpPr>
          <p:spPr bwMode="auto">
            <a:xfrm>
              <a:off x="1720965" y="3249098"/>
              <a:ext cx="1254125" cy="6667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6" idx="1"/>
            </p:cNvCxnSpPr>
            <p:nvPr/>
          </p:nvCxnSpPr>
          <p:spPr bwMode="auto">
            <a:xfrm rot="10800000" flipV="1">
              <a:off x="1720965" y="3315772"/>
              <a:ext cx="1254125" cy="3952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6" idx="1"/>
            </p:cNvCxnSpPr>
            <p:nvPr/>
          </p:nvCxnSpPr>
          <p:spPr bwMode="auto">
            <a:xfrm rot="10800000">
              <a:off x="1720965" y="2720460"/>
              <a:ext cx="1254125" cy="59531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8" idx="1"/>
            </p:cNvCxnSpPr>
            <p:nvPr/>
          </p:nvCxnSpPr>
          <p:spPr bwMode="auto">
            <a:xfrm flipH="1" flipV="1">
              <a:off x="1720965" y="4703148"/>
              <a:ext cx="1254125" cy="762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7" idx="1"/>
            </p:cNvCxnSpPr>
            <p:nvPr/>
          </p:nvCxnSpPr>
          <p:spPr bwMode="auto">
            <a:xfrm flipH="1">
              <a:off x="1720965" y="4107935"/>
              <a:ext cx="1254125" cy="59521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7" idx="1"/>
            </p:cNvCxnSpPr>
            <p:nvPr/>
          </p:nvCxnSpPr>
          <p:spPr bwMode="auto">
            <a:xfrm rot="10800000" flipV="1">
              <a:off x="1720965" y="4107935"/>
              <a:ext cx="1254125" cy="13176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8" idx="1"/>
            </p:cNvCxnSpPr>
            <p:nvPr/>
          </p:nvCxnSpPr>
          <p:spPr bwMode="auto">
            <a:xfrm flipH="1" flipV="1">
              <a:off x="1720965" y="3711060"/>
              <a:ext cx="1254125" cy="10682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3326245" y="2431989"/>
              <a:ext cx="232268" cy="870857"/>
            </a:xfrm>
            <a:custGeom>
              <a:avLst/>
              <a:gdLst>
                <a:gd name="connsiteX0" fmla="*/ 0 w 232268"/>
                <a:gd name="connsiteY0" fmla="*/ 0 h 870857"/>
                <a:gd name="connsiteX1" fmla="*/ 232229 w 232268"/>
                <a:gd name="connsiteY1" fmla="*/ 449942 h 870857"/>
                <a:gd name="connsiteX2" fmla="*/ 14514 w 232268"/>
                <a:gd name="connsiteY2" fmla="*/ 870857 h 87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268" h="870857">
                  <a:moveTo>
                    <a:pt x="0" y="0"/>
                  </a:moveTo>
                  <a:cubicBezTo>
                    <a:pt x="114905" y="152399"/>
                    <a:pt x="229810" y="304799"/>
                    <a:pt x="232229" y="449942"/>
                  </a:cubicBezTo>
                  <a:cubicBezTo>
                    <a:pt x="234648" y="595085"/>
                    <a:pt x="124581" y="732971"/>
                    <a:pt x="14514" y="870857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326245" y="3317360"/>
              <a:ext cx="232268" cy="870857"/>
            </a:xfrm>
            <a:custGeom>
              <a:avLst/>
              <a:gdLst>
                <a:gd name="connsiteX0" fmla="*/ 0 w 232268"/>
                <a:gd name="connsiteY0" fmla="*/ 0 h 870857"/>
                <a:gd name="connsiteX1" fmla="*/ 232229 w 232268"/>
                <a:gd name="connsiteY1" fmla="*/ 449942 h 870857"/>
                <a:gd name="connsiteX2" fmla="*/ 14514 w 232268"/>
                <a:gd name="connsiteY2" fmla="*/ 870857 h 87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268" h="870857">
                  <a:moveTo>
                    <a:pt x="0" y="0"/>
                  </a:moveTo>
                  <a:cubicBezTo>
                    <a:pt x="114905" y="152399"/>
                    <a:pt x="229810" y="304799"/>
                    <a:pt x="232229" y="449942"/>
                  </a:cubicBezTo>
                  <a:cubicBezTo>
                    <a:pt x="234648" y="595085"/>
                    <a:pt x="124581" y="732971"/>
                    <a:pt x="14514" y="870857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326245" y="3317361"/>
              <a:ext cx="123392" cy="1449288"/>
            </a:xfrm>
            <a:custGeom>
              <a:avLst/>
              <a:gdLst>
                <a:gd name="connsiteX0" fmla="*/ 0 w 232268"/>
                <a:gd name="connsiteY0" fmla="*/ 0 h 870857"/>
                <a:gd name="connsiteX1" fmla="*/ 232229 w 232268"/>
                <a:gd name="connsiteY1" fmla="*/ 449942 h 870857"/>
                <a:gd name="connsiteX2" fmla="*/ 14514 w 232268"/>
                <a:gd name="connsiteY2" fmla="*/ 870857 h 87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268" h="870857">
                  <a:moveTo>
                    <a:pt x="0" y="0"/>
                  </a:moveTo>
                  <a:cubicBezTo>
                    <a:pt x="114905" y="152399"/>
                    <a:pt x="229810" y="304799"/>
                    <a:pt x="232229" y="449942"/>
                  </a:cubicBezTo>
                  <a:cubicBezTo>
                    <a:pt x="234648" y="595085"/>
                    <a:pt x="124581" y="732971"/>
                    <a:pt x="14514" y="870857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720"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969114" y="1700025"/>
              <a:ext cx="4635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srgbClr val="0000FF"/>
                  </a:solidFill>
                </a:rPr>
                <a:t>G</a:t>
              </a:r>
              <a:endParaRPr lang="en-US" sz="2800" b="1" i="1" dirty="0">
                <a:solidFill>
                  <a:srgbClr val="0000FF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275961" y="1652628"/>
              <a:ext cx="4443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i="1" dirty="0">
                  <a:solidFill>
                    <a:srgbClr val="FF0000"/>
                  </a:solidFill>
                </a:rPr>
                <a:t>A</a:t>
              </a:r>
              <a:endParaRPr lang="en-US" sz="2800" b="1" i="1" dirty="0">
                <a:solidFill>
                  <a:srgbClr val="FF0000"/>
                </a:solidFill>
              </a:endParaRP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950420" y="1359330"/>
              <a:ext cx="829452" cy="3530600"/>
              <a:chOff x="3228892" y="1452700"/>
              <a:chExt cx="829452" cy="3530600"/>
            </a:xfrm>
          </p:grpSpPr>
          <p:sp>
            <p:nvSpPr>
              <p:cNvPr id="73" name="Oval 72"/>
              <p:cNvSpPr/>
              <p:nvPr/>
            </p:nvSpPr>
            <p:spPr bwMode="auto">
              <a:xfrm>
                <a:off x="3728144" y="3199049"/>
                <a:ext cx="330200" cy="330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anchor="ctr"/>
              <a:lstStyle/>
              <a:p>
                <a:pPr algn="ctr">
                  <a:defRPr/>
                </a:pPr>
                <a:r>
                  <a:rPr lang="en-US" sz="2400" dirty="0"/>
                  <a:t>4</a:t>
                </a:r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>
                <a:off x="3728144" y="3661012"/>
                <a:ext cx="330200" cy="330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anchor="ctr"/>
              <a:lstStyle/>
              <a:p>
                <a:pPr algn="ctr">
                  <a:defRPr/>
                </a:pPr>
                <a:r>
                  <a:rPr lang="en-US" sz="2400" dirty="0"/>
                  <a:t>5</a:t>
                </a: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3728144" y="2670412"/>
                <a:ext cx="330200" cy="330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anchor="ctr"/>
              <a:lstStyle/>
              <a:p>
                <a:pPr algn="ctr">
                  <a:defRPr/>
                </a:pPr>
                <a:r>
                  <a:rPr lang="en-US" sz="2400" dirty="0"/>
                  <a:t>3</a:t>
                </a:r>
              </a:p>
            </p:txBody>
          </p:sp>
          <p:sp>
            <p:nvSpPr>
              <p:cNvPr id="76" name="Oval 75"/>
              <p:cNvSpPr/>
              <p:nvPr/>
            </p:nvSpPr>
            <p:spPr bwMode="auto">
              <a:xfrm>
                <a:off x="3728144" y="4189649"/>
                <a:ext cx="330200" cy="330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anchor="ctr"/>
              <a:lstStyle/>
              <a:p>
                <a:pPr algn="ctr">
                  <a:defRPr/>
                </a:pPr>
                <a:r>
                  <a:rPr lang="en-US" sz="2400" dirty="0"/>
                  <a:t>6</a:t>
                </a: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3728144" y="4653100"/>
                <a:ext cx="330200" cy="330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anchor="ctr"/>
              <a:lstStyle/>
              <a:p>
                <a:pPr algn="ctr">
                  <a:defRPr/>
                </a:pPr>
                <a:r>
                  <a:rPr lang="en-US" sz="2400" dirty="0"/>
                  <a:t>7</a:t>
                </a: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3728144" y="2076687"/>
                <a:ext cx="330200" cy="330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anchor="ctr"/>
              <a:lstStyle/>
              <a:p>
                <a:pPr algn="ctr">
                  <a:defRPr/>
                </a:pPr>
                <a:r>
                  <a:rPr lang="en-US" sz="2400" dirty="0"/>
                  <a:t>2</a:t>
                </a: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3728144" y="1655900"/>
                <a:ext cx="330200" cy="3302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45720" anchor="ctr"/>
              <a:lstStyle/>
              <a:p>
                <a:pPr algn="ctr">
                  <a:defRPr/>
                </a:pPr>
                <a:r>
                  <a:rPr lang="en-US" sz="2400" dirty="0"/>
                  <a:t>1</a:t>
                </a:r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3475601" y="1767680"/>
                <a:ext cx="261291" cy="2085646"/>
              </a:xfrm>
              <a:custGeom>
                <a:avLst/>
                <a:gdLst>
                  <a:gd name="connsiteX0" fmla="*/ 246777 w 261291"/>
                  <a:gd name="connsiteY0" fmla="*/ 0 h 2162628"/>
                  <a:gd name="connsiteX1" fmla="*/ 34 w 261291"/>
                  <a:gd name="connsiteY1" fmla="*/ 696685 h 2162628"/>
                  <a:gd name="connsiteX2" fmla="*/ 261291 w 261291"/>
                  <a:gd name="connsiteY2" fmla="*/ 2162628 h 216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291" h="2162628">
                    <a:moveTo>
                      <a:pt x="246777" y="0"/>
                    </a:moveTo>
                    <a:cubicBezTo>
                      <a:pt x="122196" y="168123"/>
                      <a:pt x="-2385" y="336247"/>
                      <a:pt x="34" y="696685"/>
                    </a:cubicBezTo>
                    <a:cubicBezTo>
                      <a:pt x="2453" y="1057123"/>
                      <a:pt x="131872" y="1609875"/>
                      <a:pt x="261291" y="2162628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436368" y="2822812"/>
                <a:ext cx="282415" cy="1565561"/>
              </a:xfrm>
              <a:custGeom>
                <a:avLst/>
                <a:gdLst>
                  <a:gd name="connsiteX0" fmla="*/ 246777 w 261291"/>
                  <a:gd name="connsiteY0" fmla="*/ 0 h 2162628"/>
                  <a:gd name="connsiteX1" fmla="*/ 34 w 261291"/>
                  <a:gd name="connsiteY1" fmla="*/ 696685 h 2162628"/>
                  <a:gd name="connsiteX2" fmla="*/ 261291 w 261291"/>
                  <a:gd name="connsiteY2" fmla="*/ 2162628 h 216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291" h="2162628">
                    <a:moveTo>
                      <a:pt x="246777" y="0"/>
                    </a:moveTo>
                    <a:cubicBezTo>
                      <a:pt x="122196" y="168123"/>
                      <a:pt x="-2385" y="336247"/>
                      <a:pt x="34" y="696685"/>
                    </a:cubicBezTo>
                    <a:cubicBezTo>
                      <a:pt x="2453" y="1057123"/>
                      <a:pt x="131872" y="1609875"/>
                      <a:pt x="261291" y="2162628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3272416" y="2198698"/>
                <a:ext cx="464476" cy="2619176"/>
              </a:xfrm>
              <a:custGeom>
                <a:avLst/>
                <a:gdLst>
                  <a:gd name="connsiteX0" fmla="*/ 449962 w 464476"/>
                  <a:gd name="connsiteY0" fmla="*/ 0 h 2148114"/>
                  <a:gd name="connsiteX1" fmla="*/ 19 w 464476"/>
                  <a:gd name="connsiteY1" fmla="*/ 914400 h 2148114"/>
                  <a:gd name="connsiteX2" fmla="*/ 464476 w 464476"/>
                  <a:gd name="connsiteY2" fmla="*/ 2148114 h 214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4476" h="2148114">
                    <a:moveTo>
                      <a:pt x="449962" y="0"/>
                    </a:moveTo>
                    <a:cubicBezTo>
                      <a:pt x="223781" y="278190"/>
                      <a:pt x="-2400" y="556381"/>
                      <a:pt x="19" y="914400"/>
                    </a:cubicBezTo>
                    <a:cubicBezTo>
                      <a:pt x="2438" y="1272419"/>
                      <a:pt x="233457" y="1710266"/>
                      <a:pt x="464476" y="2148114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3228892" y="1452700"/>
                <a:ext cx="4235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rgbClr val="00B050"/>
                    </a:solidFill>
                  </a:rPr>
                  <a:t>P</a:t>
                </a:r>
                <a:endParaRPr lang="en-US" sz="2800" b="1" i="1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187" name="Rectangle 186"/>
          <p:cNvSpPr/>
          <p:nvPr/>
        </p:nvSpPr>
        <p:spPr>
          <a:xfrm>
            <a:off x="3988456" y="5035367"/>
            <a:ext cx="51095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Arial"/>
              <a:buChar char="•"/>
            </a:pPr>
            <a:r>
              <a:rPr lang="en-US" altLang="zh-CN" sz="2800" dirty="0">
                <a:latin typeface="Calibri"/>
                <a:cs typeface="Calibri"/>
              </a:rPr>
              <a:t>A Disease Network </a:t>
            </a:r>
            <a:r>
              <a:rPr lang="en-US" altLang="zh-CN" sz="2800" b="1" i="1" dirty="0">
                <a:solidFill>
                  <a:srgbClr val="33CC33"/>
                </a:solidFill>
                <a:latin typeface="Calibri"/>
                <a:cs typeface="Calibri"/>
              </a:rPr>
              <a:t>P</a:t>
            </a:r>
            <a:r>
              <a:rPr lang="en-US" altLang="zh-CN" sz="2800" dirty="0">
                <a:latin typeface="Calibri"/>
                <a:cs typeface="Calibri"/>
              </a:rPr>
              <a:t>  </a:t>
            </a:r>
          </a:p>
          <a:p>
            <a:pPr marL="800100" lvl="1" indent="-342900" algn="just">
              <a:buFont typeface="Arial"/>
              <a:buChar char="•"/>
            </a:pPr>
            <a:r>
              <a:rPr lang="en-US" altLang="zh-CN" sz="2800" b="1" dirty="0">
                <a:latin typeface="Calibri"/>
                <a:cs typeface="Calibri"/>
              </a:rPr>
              <a:t>A set of </a:t>
            </a:r>
            <a:r>
              <a:rPr lang="en-US" altLang="zh-CN" sz="2800" dirty="0">
                <a:latin typeface="Calibri"/>
                <a:cs typeface="Calibri"/>
              </a:rPr>
              <a:t>tissue-specific PPI Networks </a:t>
            </a:r>
            <a:r>
              <a:rPr lang="en-US" altLang="zh-CN" sz="2800" b="1" i="1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lang="en-US" altLang="zh-CN" sz="2800" b="1" i="1" baseline="-25000" dirty="0">
                <a:solidFill>
                  <a:srgbClr val="0000FF"/>
                </a:solidFill>
                <a:latin typeface="Calibri"/>
                <a:cs typeface="Calibri"/>
              </a:rPr>
              <a:t>1</a:t>
            </a:r>
            <a:r>
              <a:rPr lang="en-US" altLang="zh-CN" sz="2800" b="1" i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altLang="zh-CN" sz="2800" b="1" i="1" dirty="0">
                <a:latin typeface="Calibri"/>
                <a:cs typeface="Calibri"/>
              </a:rPr>
              <a:t>,</a:t>
            </a:r>
            <a:r>
              <a:rPr lang="en-US" altLang="zh-CN" sz="2800" dirty="0">
                <a:latin typeface="Calibri"/>
                <a:cs typeface="Calibri"/>
              </a:rPr>
              <a:t>…, </a:t>
            </a:r>
            <a:r>
              <a:rPr lang="en-US" altLang="zh-CN" sz="2800" b="1" i="1" dirty="0">
                <a:solidFill>
                  <a:srgbClr val="0000FF"/>
                </a:solidFill>
                <a:latin typeface="Calibri"/>
                <a:cs typeface="Calibri"/>
              </a:rPr>
              <a:t>G</a:t>
            </a:r>
            <a:r>
              <a:rPr lang="en-US" altLang="zh-CN" sz="2800" b="1" i="1" baseline="-25000" dirty="0">
                <a:solidFill>
                  <a:srgbClr val="0000FF"/>
                </a:solidFill>
                <a:latin typeface="Calibri"/>
                <a:cs typeface="Calibri"/>
              </a:rPr>
              <a:t>7</a:t>
            </a:r>
            <a:endParaRPr lang="en-US" sz="2000" baseline="-25000" dirty="0">
              <a:latin typeface="Calibri"/>
              <a:cs typeface="Calibri"/>
            </a:endParaRPr>
          </a:p>
        </p:txBody>
      </p:sp>
      <p:sp>
        <p:nvSpPr>
          <p:cNvPr id="188" name="Right Arrow 187"/>
          <p:cNvSpPr/>
          <p:nvPr/>
        </p:nvSpPr>
        <p:spPr>
          <a:xfrm>
            <a:off x="3361590" y="3193242"/>
            <a:ext cx="765696" cy="485522"/>
          </a:xfrm>
          <a:prstGeom prst="rightArrow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ight Arrow 188"/>
          <p:cNvSpPr/>
          <p:nvPr/>
        </p:nvSpPr>
        <p:spPr>
          <a:xfrm>
            <a:off x="3551341" y="5549166"/>
            <a:ext cx="765696" cy="485522"/>
          </a:xfrm>
          <a:prstGeom prst="rightArrow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237396" y="1176458"/>
            <a:ext cx="4788864" cy="3964900"/>
            <a:chOff x="4237396" y="1176458"/>
            <a:chExt cx="4788864" cy="3964900"/>
          </a:xfrm>
        </p:grpSpPr>
        <p:grpSp>
          <p:nvGrpSpPr>
            <p:cNvPr id="135" name="Group 134"/>
            <p:cNvGrpSpPr/>
            <p:nvPr/>
          </p:nvGrpSpPr>
          <p:grpSpPr>
            <a:xfrm>
              <a:off x="4237396" y="1176458"/>
              <a:ext cx="4788864" cy="3964900"/>
              <a:chOff x="3714468" y="1288502"/>
              <a:chExt cx="4788864" cy="3964900"/>
            </a:xfrm>
          </p:grpSpPr>
          <p:cxnSp>
            <p:nvCxnSpPr>
              <p:cNvPr id="136" name="Straight Connector 135"/>
              <p:cNvCxnSpPr>
                <a:stCxn id="181" idx="6"/>
                <a:endCxn id="166" idx="2"/>
              </p:cNvCxnSpPr>
              <p:nvPr/>
            </p:nvCxnSpPr>
            <p:spPr bwMode="auto">
              <a:xfrm>
                <a:off x="4543920" y="1821000"/>
                <a:ext cx="927994" cy="1838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stCxn id="180" idx="6"/>
                <a:endCxn id="163" idx="2"/>
              </p:cNvCxnSpPr>
              <p:nvPr/>
            </p:nvCxnSpPr>
            <p:spPr bwMode="auto">
              <a:xfrm>
                <a:off x="4543920" y="2241787"/>
                <a:ext cx="912310" cy="79574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>
                <a:stCxn id="154" idx="2"/>
                <a:endCxn id="179" idx="6"/>
              </p:cNvCxnSpPr>
              <p:nvPr/>
            </p:nvCxnSpPr>
            <p:spPr bwMode="auto">
              <a:xfrm flipH="1">
                <a:off x="4543920" y="4702521"/>
                <a:ext cx="933978" cy="11567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9" name="Group 138"/>
              <p:cNvGrpSpPr/>
              <p:nvPr/>
            </p:nvGrpSpPr>
            <p:grpSpPr>
              <a:xfrm>
                <a:off x="3714468" y="1452700"/>
                <a:ext cx="829452" cy="3530600"/>
                <a:chOff x="3228892" y="1452700"/>
                <a:chExt cx="829452" cy="3530600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>
                  <a:off x="3728144" y="3199049"/>
                  <a:ext cx="330200" cy="3302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anchor="ctr"/>
                <a:lstStyle/>
                <a:p>
                  <a:pPr algn="ctr">
                    <a:defRPr/>
                  </a:pPr>
                  <a:r>
                    <a:rPr lang="en-US" sz="2400" dirty="0"/>
                    <a:t>4</a:t>
                  </a:r>
                </a:p>
              </p:txBody>
            </p:sp>
            <p:sp>
              <p:nvSpPr>
                <p:cNvPr id="176" name="Oval 175"/>
                <p:cNvSpPr/>
                <p:nvPr/>
              </p:nvSpPr>
              <p:spPr bwMode="auto">
                <a:xfrm>
                  <a:off x="3728144" y="3661012"/>
                  <a:ext cx="330200" cy="3302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anchor="ctr"/>
                <a:lstStyle/>
                <a:p>
                  <a:pPr algn="ctr">
                    <a:defRPr/>
                  </a:pPr>
                  <a:r>
                    <a:rPr lang="en-US" sz="2400" dirty="0"/>
                    <a:t>5</a:t>
                  </a:r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>
                  <a:off x="3728144" y="2670412"/>
                  <a:ext cx="330200" cy="3302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anchor="ctr"/>
                <a:lstStyle/>
                <a:p>
                  <a:pPr algn="ctr">
                    <a:defRPr/>
                  </a:pPr>
                  <a:r>
                    <a:rPr lang="en-US" sz="2400" dirty="0"/>
                    <a:t>3</a:t>
                  </a:r>
                </a:p>
              </p:txBody>
            </p:sp>
            <p:sp>
              <p:nvSpPr>
                <p:cNvPr id="178" name="Oval 177"/>
                <p:cNvSpPr/>
                <p:nvPr/>
              </p:nvSpPr>
              <p:spPr bwMode="auto">
                <a:xfrm>
                  <a:off x="3728144" y="4189649"/>
                  <a:ext cx="330200" cy="3302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anchor="ctr"/>
                <a:lstStyle/>
                <a:p>
                  <a:pPr algn="ctr">
                    <a:defRPr/>
                  </a:pPr>
                  <a:r>
                    <a:rPr lang="en-US" sz="2400" dirty="0"/>
                    <a:t>6</a:t>
                  </a:r>
                </a:p>
              </p:txBody>
            </p:sp>
            <p:sp>
              <p:nvSpPr>
                <p:cNvPr id="179" name="Oval 178"/>
                <p:cNvSpPr/>
                <p:nvPr/>
              </p:nvSpPr>
              <p:spPr bwMode="auto">
                <a:xfrm>
                  <a:off x="3728144" y="4653100"/>
                  <a:ext cx="330200" cy="3302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anchor="ctr"/>
                <a:lstStyle/>
                <a:p>
                  <a:pPr algn="ctr">
                    <a:defRPr/>
                  </a:pPr>
                  <a:r>
                    <a:rPr lang="en-US" sz="2400" dirty="0"/>
                    <a:t>7</a:t>
                  </a:r>
                </a:p>
              </p:txBody>
            </p:sp>
            <p:sp>
              <p:nvSpPr>
                <p:cNvPr id="180" name="Oval 179"/>
                <p:cNvSpPr/>
                <p:nvPr/>
              </p:nvSpPr>
              <p:spPr bwMode="auto">
                <a:xfrm>
                  <a:off x="3728144" y="2076687"/>
                  <a:ext cx="330200" cy="3302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anchor="ctr"/>
                <a:lstStyle/>
                <a:p>
                  <a:pPr algn="ctr">
                    <a:defRPr/>
                  </a:pPr>
                  <a:r>
                    <a:rPr lang="en-US" sz="2400" dirty="0"/>
                    <a:t>2</a:t>
                  </a:r>
                </a:p>
              </p:txBody>
            </p:sp>
            <p:sp>
              <p:nvSpPr>
                <p:cNvPr id="181" name="Oval 180"/>
                <p:cNvSpPr/>
                <p:nvPr/>
              </p:nvSpPr>
              <p:spPr bwMode="auto">
                <a:xfrm>
                  <a:off x="3728144" y="1655900"/>
                  <a:ext cx="330200" cy="3302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45720" anchor="ctr"/>
                <a:lstStyle/>
                <a:p>
                  <a:pPr algn="ctr">
                    <a:defRPr/>
                  </a:pPr>
                  <a:r>
                    <a:rPr lang="en-US" sz="2400" dirty="0"/>
                    <a:t>1</a:t>
                  </a:r>
                </a:p>
              </p:txBody>
            </p:sp>
            <p:sp>
              <p:nvSpPr>
                <p:cNvPr id="182" name="Freeform 181"/>
                <p:cNvSpPr/>
                <p:nvPr/>
              </p:nvSpPr>
              <p:spPr>
                <a:xfrm>
                  <a:off x="3475601" y="1767680"/>
                  <a:ext cx="261291" cy="2085646"/>
                </a:xfrm>
                <a:custGeom>
                  <a:avLst/>
                  <a:gdLst>
                    <a:gd name="connsiteX0" fmla="*/ 246777 w 261291"/>
                    <a:gd name="connsiteY0" fmla="*/ 0 h 2162628"/>
                    <a:gd name="connsiteX1" fmla="*/ 34 w 261291"/>
                    <a:gd name="connsiteY1" fmla="*/ 696685 h 2162628"/>
                    <a:gd name="connsiteX2" fmla="*/ 261291 w 261291"/>
                    <a:gd name="connsiteY2" fmla="*/ 2162628 h 216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1291" h="2162628">
                      <a:moveTo>
                        <a:pt x="246777" y="0"/>
                      </a:moveTo>
                      <a:cubicBezTo>
                        <a:pt x="122196" y="168123"/>
                        <a:pt x="-2385" y="336247"/>
                        <a:pt x="34" y="696685"/>
                      </a:cubicBezTo>
                      <a:cubicBezTo>
                        <a:pt x="2453" y="1057123"/>
                        <a:pt x="131872" y="1609875"/>
                        <a:pt x="261291" y="2162628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Freeform 182"/>
                <p:cNvSpPr/>
                <p:nvPr/>
              </p:nvSpPr>
              <p:spPr>
                <a:xfrm>
                  <a:off x="3417594" y="2822812"/>
                  <a:ext cx="301189" cy="1565561"/>
                </a:xfrm>
                <a:custGeom>
                  <a:avLst/>
                  <a:gdLst>
                    <a:gd name="connsiteX0" fmla="*/ 246777 w 261291"/>
                    <a:gd name="connsiteY0" fmla="*/ 0 h 2162628"/>
                    <a:gd name="connsiteX1" fmla="*/ 34 w 261291"/>
                    <a:gd name="connsiteY1" fmla="*/ 696685 h 2162628"/>
                    <a:gd name="connsiteX2" fmla="*/ 261291 w 261291"/>
                    <a:gd name="connsiteY2" fmla="*/ 2162628 h 216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1291" h="2162628">
                      <a:moveTo>
                        <a:pt x="246777" y="0"/>
                      </a:moveTo>
                      <a:cubicBezTo>
                        <a:pt x="122196" y="168123"/>
                        <a:pt x="-2385" y="336247"/>
                        <a:pt x="34" y="696685"/>
                      </a:cubicBezTo>
                      <a:cubicBezTo>
                        <a:pt x="2453" y="1057123"/>
                        <a:pt x="131872" y="1609875"/>
                        <a:pt x="261291" y="2162628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Freeform 183"/>
                <p:cNvSpPr/>
                <p:nvPr/>
              </p:nvSpPr>
              <p:spPr>
                <a:xfrm>
                  <a:off x="3272416" y="2198698"/>
                  <a:ext cx="464476" cy="2600502"/>
                </a:xfrm>
                <a:custGeom>
                  <a:avLst/>
                  <a:gdLst>
                    <a:gd name="connsiteX0" fmla="*/ 449962 w 464476"/>
                    <a:gd name="connsiteY0" fmla="*/ 0 h 2148114"/>
                    <a:gd name="connsiteX1" fmla="*/ 19 w 464476"/>
                    <a:gd name="connsiteY1" fmla="*/ 914400 h 2148114"/>
                    <a:gd name="connsiteX2" fmla="*/ 464476 w 464476"/>
                    <a:gd name="connsiteY2" fmla="*/ 2148114 h 2148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4476" h="2148114">
                      <a:moveTo>
                        <a:pt x="449962" y="0"/>
                      </a:moveTo>
                      <a:cubicBezTo>
                        <a:pt x="223781" y="278190"/>
                        <a:pt x="-2400" y="556381"/>
                        <a:pt x="19" y="914400"/>
                      </a:cubicBezTo>
                      <a:cubicBezTo>
                        <a:pt x="2438" y="1272419"/>
                        <a:pt x="233457" y="1710266"/>
                        <a:pt x="464476" y="2148114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3228892" y="1452700"/>
                  <a:ext cx="4235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 dirty="0">
                      <a:solidFill>
                        <a:srgbClr val="00B050"/>
                      </a:solidFill>
                    </a:rPr>
                    <a:t>P</a:t>
                  </a:r>
                  <a:endParaRPr lang="en-US" sz="2800" b="1" i="1" dirty="0">
                    <a:solidFill>
                      <a:srgbClr val="00B050"/>
                    </a:solidFill>
                  </a:endParaRPr>
                </a:p>
              </p:txBody>
            </p:sp>
          </p:grpSp>
          <p:sp>
            <p:nvSpPr>
              <p:cNvPr id="140" name="Rectangle 139"/>
              <p:cNvSpPr/>
              <p:nvPr/>
            </p:nvSpPr>
            <p:spPr>
              <a:xfrm>
                <a:off x="4781424" y="1767680"/>
                <a:ext cx="4443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rgbClr val="FF0000"/>
                    </a:solidFill>
                  </a:rPr>
                  <a:t>A</a:t>
                </a:r>
                <a:endParaRPr lang="en-US" sz="2800" b="1" i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41" name="Group 140"/>
              <p:cNvGrpSpPr/>
              <p:nvPr/>
            </p:nvGrpSpPr>
            <p:grpSpPr>
              <a:xfrm>
                <a:off x="5471914" y="1288502"/>
                <a:ext cx="3025434" cy="1101762"/>
                <a:chOff x="5938814" y="1195132"/>
                <a:chExt cx="3025434" cy="1101762"/>
              </a:xfrm>
            </p:grpSpPr>
            <p:sp>
              <p:nvSpPr>
                <p:cNvPr id="164" name="Rectangle 163"/>
                <p:cNvSpPr/>
                <p:nvPr/>
              </p:nvSpPr>
              <p:spPr>
                <a:xfrm>
                  <a:off x="6168581" y="1500627"/>
                  <a:ext cx="6637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 dirty="0">
                      <a:solidFill>
                        <a:srgbClr val="0000FF"/>
                      </a:solidFill>
                    </a:rPr>
                    <a:t>G</a:t>
                  </a:r>
                  <a:r>
                    <a:rPr lang="en-US" altLang="zh-CN" sz="2800" b="1" i="1" baseline="-25000" dirty="0">
                      <a:solidFill>
                        <a:srgbClr val="0000FF"/>
                      </a:solidFill>
                    </a:rPr>
                    <a:t>1</a:t>
                  </a:r>
                  <a:endParaRPr lang="en-US" sz="2800" b="1" i="1" baseline="-25000" dirty="0">
                    <a:solidFill>
                      <a:srgbClr val="0000FF"/>
                    </a:solidFill>
                  </a:endParaRPr>
                </a:p>
              </p:txBody>
            </p:sp>
            <p:grpSp>
              <p:nvGrpSpPr>
                <p:cNvPr id="165" name="Group 164"/>
                <p:cNvGrpSpPr/>
                <p:nvPr/>
              </p:nvGrpSpPr>
              <p:grpSpPr>
                <a:xfrm>
                  <a:off x="6977608" y="1292463"/>
                  <a:ext cx="1672812" cy="946442"/>
                  <a:chOff x="6286613" y="1497877"/>
                  <a:chExt cx="1672812" cy="946442"/>
                </a:xfrm>
              </p:grpSpPr>
              <p:sp>
                <p:nvSpPr>
                  <p:cNvPr id="167" name="Rectangle 166"/>
                  <p:cNvSpPr/>
                  <p:nvPr/>
                </p:nvSpPr>
                <p:spPr bwMode="auto">
                  <a:xfrm>
                    <a:off x="6286613" y="1849675"/>
                    <a:ext cx="396875" cy="330200"/>
                  </a:xfrm>
                  <a:prstGeom prst="rect">
                    <a:avLst/>
                  </a:prstGeom>
                  <a:solidFill>
                    <a:srgbClr val="0000FF"/>
                  </a:solidFill>
                  <a:ln/>
                  <a:effectLst/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lIns="0" tIns="0" rIns="0" bIns="45720" anchor="ctr"/>
                  <a:lstStyle/>
                  <a:p>
                    <a:pPr algn="ctr">
                      <a:defRPr/>
                    </a:pPr>
                    <a:r>
                      <a:rPr lang="en-US" sz="2400" dirty="0"/>
                      <a:t>a</a:t>
                    </a:r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 bwMode="auto">
                  <a:xfrm>
                    <a:off x="6924589" y="1497877"/>
                    <a:ext cx="396875" cy="330200"/>
                  </a:xfrm>
                  <a:prstGeom prst="rect">
                    <a:avLst/>
                  </a:prstGeom>
                  <a:solidFill>
                    <a:srgbClr val="0000FF"/>
                  </a:solidFill>
                  <a:ln/>
                  <a:effectLst/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lIns="0" tIns="0" rIns="0" bIns="45720" anchor="ctr"/>
                  <a:lstStyle/>
                  <a:p>
                    <a:pPr algn="ctr">
                      <a:defRPr/>
                    </a:pPr>
                    <a:r>
                      <a:rPr lang="en-US" sz="2400" dirty="0"/>
                      <a:t>b</a:t>
                    </a:r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 bwMode="auto">
                  <a:xfrm>
                    <a:off x="6831209" y="2114119"/>
                    <a:ext cx="396875" cy="330200"/>
                  </a:xfrm>
                  <a:prstGeom prst="rect">
                    <a:avLst/>
                  </a:prstGeom>
                  <a:solidFill>
                    <a:srgbClr val="0000FF"/>
                  </a:solidFill>
                  <a:ln/>
                  <a:effectLst/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lIns="0" tIns="0" rIns="0" bIns="45720" anchor="ctr"/>
                  <a:lstStyle/>
                  <a:p>
                    <a:pPr algn="ctr">
                      <a:defRPr/>
                    </a:pPr>
                    <a:r>
                      <a:rPr lang="en-US" sz="2400" dirty="0"/>
                      <a:t>d</a:t>
                    </a:r>
                  </a:p>
                </p:txBody>
              </p:sp>
              <p:sp>
                <p:nvSpPr>
                  <p:cNvPr id="170" name="Rectangle 169"/>
                  <p:cNvSpPr/>
                  <p:nvPr/>
                </p:nvSpPr>
                <p:spPr bwMode="auto">
                  <a:xfrm>
                    <a:off x="7562550" y="1724975"/>
                    <a:ext cx="396875" cy="330200"/>
                  </a:xfrm>
                  <a:prstGeom prst="rect">
                    <a:avLst/>
                  </a:prstGeom>
                  <a:solidFill>
                    <a:srgbClr val="0000FF"/>
                  </a:solidFill>
                  <a:ln/>
                  <a:effectLst/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lIns="0" tIns="0" rIns="0" bIns="45720" anchor="ctr"/>
                  <a:lstStyle/>
                  <a:p>
                    <a:pPr algn="ctr">
                      <a:defRPr/>
                    </a:pPr>
                    <a:r>
                      <a:rPr lang="en-US" sz="2400" dirty="0"/>
                      <a:t>c</a:t>
                    </a:r>
                  </a:p>
                </p:txBody>
              </p:sp>
              <p:cxnSp>
                <p:nvCxnSpPr>
                  <p:cNvPr id="171" name="Straight Connector 170"/>
                  <p:cNvCxnSpPr>
                    <a:stCxn id="167" idx="0"/>
                    <a:endCxn id="168" idx="1"/>
                  </p:cNvCxnSpPr>
                  <p:nvPr/>
                </p:nvCxnSpPr>
                <p:spPr>
                  <a:xfrm flipV="1">
                    <a:off x="6485051" y="1662977"/>
                    <a:ext cx="439538" cy="186698"/>
                  </a:xfrm>
                  <a:prstGeom prst="line">
                    <a:avLst/>
                  </a:prstGeom>
                  <a:ln w="19050" cmpd="sng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>
                    <a:stCxn id="168" idx="3"/>
                    <a:endCxn id="170" idx="0"/>
                  </p:cNvCxnSpPr>
                  <p:nvPr/>
                </p:nvCxnSpPr>
                <p:spPr>
                  <a:xfrm>
                    <a:off x="7321464" y="1662977"/>
                    <a:ext cx="439524" cy="61998"/>
                  </a:xfrm>
                  <a:prstGeom prst="line">
                    <a:avLst/>
                  </a:prstGeom>
                  <a:ln w="19050" cmpd="sng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/>
                  <p:cNvCxnSpPr>
                    <a:stCxn id="167" idx="2"/>
                    <a:endCxn id="169" idx="1"/>
                  </p:cNvCxnSpPr>
                  <p:nvPr/>
                </p:nvCxnSpPr>
                <p:spPr>
                  <a:xfrm>
                    <a:off x="6485051" y="2179875"/>
                    <a:ext cx="346158" cy="99344"/>
                  </a:xfrm>
                  <a:prstGeom prst="line">
                    <a:avLst/>
                  </a:prstGeom>
                  <a:ln w="19050" cmpd="sng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Straight Connector 173"/>
                  <p:cNvCxnSpPr>
                    <a:stCxn id="169" idx="3"/>
                    <a:endCxn id="170" idx="2"/>
                  </p:cNvCxnSpPr>
                  <p:nvPr/>
                </p:nvCxnSpPr>
                <p:spPr>
                  <a:xfrm flipV="1">
                    <a:off x="7228084" y="2055175"/>
                    <a:ext cx="532904" cy="224044"/>
                  </a:xfrm>
                  <a:prstGeom prst="line">
                    <a:avLst/>
                  </a:prstGeom>
                  <a:ln w="19050" cmpd="sng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6" name="Oval 165"/>
                <p:cNvSpPr/>
                <p:nvPr/>
              </p:nvSpPr>
              <p:spPr>
                <a:xfrm>
                  <a:off x="5938814" y="1195132"/>
                  <a:ext cx="3025434" cy="1101762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2" name="Group 141"/>
              <p:cNvGrpSpPr/>
              <p:nvPr/>
            </p:nvGrpSpPr>
            <p:grpSpPr>
              <a:xfrm>
                <a:off x="5456230" y="2486646"/>
                <a:ext cx="3025434" cy="1108824"/>
                <a:chOff x="5923130" y="2393276"/>
                <a:chExt cx="3025434" cy="1108824"/>
              </a:xfrm>
            </p:grpSpPr>
            <p:sp>
              <p:nvSpPr>
                <p:cNvPr id="155" name="Rectangle 154"/>
                <p:cNvSpPr/>
                <p:nvPr/>
              </p:nvSpPr>
              <p:spPr>
                <a:xfrm>
                  <a:off x="6899918" y="2978880"/>
                  <a:ext cx="6637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 dirty="0">
                      <a:solidFill>
                        <a:srgbClr val="0000FF"/>
                      </a:solidFill>
                    </a:rPr>
                    <a:t>G</a:t>
                  </a:r>
                  <a:r>
                    <a:rPr lang="en-US" altLang="zh-CN" sz="2800" b="1" i="1" baseline="-25000" dirty="0">
                      <a:solidFill>
                        <a:srgbClr val="0000FF"/>
                      </a:solidFill>
                    </a:rPr>
                    <a:t>2</a:t>
                  </a:r>
                  <a:endParaRPr lang="en-US" sz="2800" b="1" i="1" baseline="-25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56" name="Rectangle 155"/>
                <p:cNvSpPr/>
                <p:nvPr/>
              </p:nvSpPr>
              <p:spPr bwMode="auto">
                <a:xfrm>
                  <a:off x="6326940" y="2842405"/>
                  <a:ext cx="396875" cy="330200"/>
                </a:xfrm>
                <a:prstGeom prst="rect">
                  <a:avLst/>
                </a:prstGeom>
                <a:solidFill>
                  <a:srgbClr val="0000FF"/>
                </a:solidFill>
                <a:ln/>
                <a:effectLst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45720" anchor="ctr"/>
                <a:lstStyle/>
                <a:p>
                  <a:pPr algn="ctr">
                    <a:defRPr/>
                  </a:pPr>
                  <a:r>
                    <a:rPr lang="en-US" sz="2400" dirty="0"/>
                    <a:t>a</a:t>
                  </a:r>
                </a:p>
              </p:txBody>
            </p:sp>
            <p:sp>
              <p:nvSpPr>
                <p:cNvPr id="157" name="Rectangle 156"/>
                <p:cNvSpPr/>
                <p:nvPr/>
              </p:nvSpPr>
              <p:spPr bwMode="auto">
                <a:xfrm>
                  <a:off x="6964916" y="2490607"/>
                  <a:ext cx="396875" cy="330200"/>
                </a:xfrm>
                <a:prstGeom prst="rect">
                  <a:avLst/>
                </a:prstGeom>
                <a:solidFill>
                  <a:srgbClr val="0000FF"/>
                </a:solidFill>
                <a:ln/>
                <a:effectLst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45720" anchor="ctr"/>
                <a:lstStyle/>
                <a:p>
                  <a:pPr algn="ctr">
                    <a:defRPr/>
                  </a:pPr>
                  <a:r>
                    <a:rPr lang="en-US" sz="2400" dirty="0"/>
                    <a:t>c</a:t>
                  </a:r>
                </a:p>
              </p:txBody>
            </p:sp>
            <p:sp>
              <p:nvSpPr>
                <p:cNvPr id="158" name="Rectangle 157"/>
                <p:cNvSpPr/>
                <p:nvPr/>
              </p:nvSpPr>
              <p:spPr bwMode="auto">
                <a:xfrm>
                  <a:off x="8440280" y="2789392"/>
                  <a:ext cx="396875" cy="330200"/>
                </a:xfrm>
                <a:prstGeom prst="rect">
                  <a:avLst/>
                </a:prstGeom>
                <a:solidFill>
                  <a:srgbClr val="0000FF"/>
                </a:solidFill>
                <a:ln/>
                <a:effectLst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45720" anchor="ctr"/>
                <a:lstStyle/>
                <a:p>
                  <a:pPr algn="ctr">
                    <a:defRPr/>
                  </a:pPr>
                  <a:r>
                    <a:rPr lang="en-US" sz="2400" dirty="0"/>
                    <a:t>d</a:t>
                  </a:r>
                </a:p>
              </p:txBody>
            </p:sp>
            <p:sp>
              <p:nvSpPr>
                <p:cNvPr id="159" name="Rectangle 158"/>
                <p:cNvSpPr/>
                <p:nvPr/>
              </p:nvSpPr>
              <p:spPr bwMode="auto">
                <a:xfrm>
                  <a:off x="7602877" y="2717705"/>
                  <a:ext cx="396875" cy="330200"/>
                </a:xfrm>
                <a:prstGeom prst="rect">
                  <a:avLst/>
                </a:prstGeom>
                <a:solidFill>
                  <a:srgbClr val="0000FF"/>
                </a:solidFill>
                <a:ln/>
                <a:effectLst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45720" anchor="ctr"/>
                <a:lstStyle/>
                <a:p>
                  <a:pPr algn="ctr">
                    <a:defRPr/>
                  </a:pPr>
                  <a:r>
                    <a:rPr lang="en-US" sz="2400" dirty="0"/>
                    <a:t>b</a:t>
                  </a:r>
                </a:p>
              </p:txBody>
            </p:sp>
            <p:cxnSp>
              <p:nvCxnSpPr>
                <p:cNvPr id="160" name="Straight Connector 159"/>
                <p:cNvCxnSpPr>
                  <a:stCxn id="156" idx="0"/>
                  <a:endCxn id="157" idx="1"/>
                </p:cNvCxnSpPr>
                <p:nvPr/>
              </p:nvCxnSpPr>
              <p:spPr>
                <a:xfrm flipV="1">
                  <a:off x="6525378" y="2655707"/>
                  <a:ext cx="439538" cy="186698"/>
                </a:xfrm>
                <a:prstGeom prst="line">
                  <a:avLst/>
                </a:prstGeom>
                <a:ln w="190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>
                  <a:stCxn id="157" idx="3"/>
                  <a:endCxn id="159" idx="0"/>
                </p:cNvCxnSpPr>
                <p:nvPr/>
              </p:nvCxnSpPr>
              <p:spPr>
                <a:xfrm>
                  <a:off x="7361791" y="2655707"/>
                  <a:ext cx="439524" cy="61998"/>
                </a:xfrm>
                <a:prstGeom prst="line">
                  <a:avLst/>
                </a:prstGeom>
                <a:ln w="190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>
                  <a:stCxn id="158" idx="1"/>
                  <a:endCxn id="159" idx="3"/>
                </p:cNvCxnSpPr>
                <p:nvPr/>
              </p:nvCxnSpPr>
              <p:spPr>
                <a:xfrm flipH="1" flipV="1">
                  <a:off x="7999752" y="2882805"/>
                  <a:ext cx="440528" cy="71687"/>
                </a:xfrm>
                <a:prstGeom prst="line">
                  <a:avLst/>
                </a:prstGeom>
                <a:ln w="190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3" name="Oval 162"/>
                <p:cNvSpPr/>
                <p:nvPr/>
              </p:nvSpPr>
              <p:spPr>
                <a:xfrm>
                  <a:off x="5923130" y="2393276"/>
                  <a:ext cx="3025434" cy="1101762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3" name="Group 142"/>
              <p:cNvGrpSpPr/>
              <p:nvPr/>
            </p:nvGrpSpPr>
            <p:grpSpPr>
              <a:xfrm>
                <a:off x="5477898" y="4151640"/>
                <a:ext cx="3025434" cy="1101762"/>
                <a:chOff x="5944798" y="4058270"/>
                <a:chExt cx="3025434" cy="1101762"/>
              </a:xfrm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6174565" y="4419787"/>
                  <a:ext cx="6637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 dirty="0">
                      <a:solidFill>
                        <a:srgbClr val="0000FF"/>
                      </a:solidFill>
                    </a:rPr>
                    <a:t>G</a:t>
                  </a:r>
                  <a:r>
                    <a:rPr lang="en-US" altLang="zh-CN" sz="2800" b="1" i="1" baseline="-25000" dirty="0">
                      <a:solidFill>
                        <a:srgbClr val="0000FF"/>
                      </a:solidFill>
                    </a:rPr>
                    <a:t>7</a:t>
                  </a:r>
                  <a:endParaRPr lang="en-US" sz="2800" b="1" i="1" baseline="-25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47" name="Rectangle 146"/>
                <p:cNvSpPr/>
                <p:nvPr/>
              </p:nvSpPr>
              <p:spPr bwMode="auto">
                <a:xfrm>
                  <a:off x="6983592" y="4563421"/>
                  <a:ext cx="396875" cy="330200"/>
                </a:xfrm>
                <a:prstGeom prst="rect">
                  <a:avLst/>
                </a:prstGeom>
                <a:solidFill>
                  <a:srgbClr val="0000FF"/>
                </a:solidFill>
                <a:ln/>
                <a:effectLst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45720" anchor="ctr"/>
                <a:lstStyle/>
                <a:p>
                  <a:pPr algn="ctr">
                    <a:defRPr/>
                  </a:pPr>
                  <a:r>
                    <a:rPr lang="en-US" sz="2400" dirty="0"/>
                    <a:t>a</a:t>
                  </a:r>
                </a:p>
              </p:txBody>
            </p:sp>
            <p:sp>
              <p:nvSpPr>
                <p:cNvPr id="148" name="Rectangle 147"/>
                <p:cNvSpPr/>
                <p:nvPr/>
              </p:nvSpPr>
              <p:spPr bwMode="auto">
                <a:xfrm>
                  <a:off x="7621568" y="4211623"/>
                  <a:ext cx="396875" cy="330200"/>
                </a:xfrm>
                <a:prstGeom prst="rect">
                  <a:avLst/>
                </a:prstGeom>
                <a:solidFill>
                  <a:srgbClr val="0000FF"/>
                </a:solidFill>
                <a:ln/>
                <a:effectLst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45720" anchor="ctr"/>
                <a:lstStyle/>
                <a:p>
                  <a:pPr algn="ctr">
                    <a:defRPr/>
                  </a:pPr>
                  <a:r>
                    <a:rPr lang="en-US" sz="2400" dirty="0"/>
                    <a:t>b</a:t>
                  </a:r>
                </a:p>
              </p:txBody>
            </p:sp>
            <p:sp>
              <p:nvSpPr>
                <p:cNvPr id="149" name="Rectangle 148"/>
                <p:cNvSpPr/>
                <p:nvPr/>
              </p:nvSpPr>
              <p:spPr bwMode="auto">
                <a:xfrm>
                  <a:off x="7528188" y="4827865"/>
                  <a:ext cx="396875" cy="330200"/>
                </a:xfrm>
                <a:prstGeom prst="rect">
                  <a:avLst/>
                </a:prstGeom>
                <a:solidFill>
                  <a:srgbClr val="0000FF"/>
                </a:solidFill>
                <a:ln/>
                <a:effectLst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45720" anchor="ctr"/>
                <a:lstStyle/>
                <a:p>
                  <a:pPr algn="ctr">
                    <a:defRPr/>
                  </a:pPr>
                  <a:r>
                    <a:rPr lang="en-US" sz="2400" dirty="0"/>
                    <a:t>d</a:t>
                  </a: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8259529" y="4438721"/>
                  <a:ext cx="396875" cy="330200"/>
                </a:xfrm>
                <a:prstGeom prst="rect">
                  <a:avLst/>
                </a:prstGeom>
                <a:solidFill>
                  <a:srgbClr val="0000FF"/>
                </a:solidFill>
                <a:ln/>
                <a:effectLst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45720" anchor="ctr"/>
                <a:lstStyle/>
                <a:p>
                  <a:pPr algn="ctr">
                    <a:defRPr/>
                  </a:pPr>
                  <a:r>
                    <a:rPr lang="en-US" sz="2400" dirty="0"/>
                    <a:t>c</a:t>
                  </a:r>
                </a:p>
              </p:txBody>
            </p:sp>
            <p:cxnSp>
              <p:nvCxnSpPr>
                <p:cNvPr id="151" name="Straight Connector 150"/>
                <p:cNvCxnSpPr>
                  <a:stCxn id="147" idx="0"/>
                  <a:endCxn id="148" idx="1"/>
                </p:cNvCxnSpPr>
                <p:nvPr/>
              </p:nvCxnSpPr>
              <p:spPr>
                <a:xfrm flipV="1">
                  <a:off x="7182030" y="4376723"/>
                  <a:ext cx="439538" cy="186698"/>
                </a:xfrm>
                <a:prstGeom prst="line">
                  <a:avLst/>
                </a:prstGeom>
                <a:ln w="190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>
                  <a:stCxn id="150" idx="1"/>
                  <a:endCxn id="147" idx="3"/>
                </p:cNvCxnSpPr>
                <p:nvPr/>
              </p:nvCxnSpPr>
              <p:spPr>
                <a:xfrm flipH="1">
                  <a:off x="7380467" y="4603821"/>
                  <a:ext cx="879062" cy="124700"/>
                </a:xfrm>
                <a:prstGeom prst="line">
                  <a:avLst/>
                </a:prstGeom>
                <a:ln w="190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>
                  <a:stCxn id="147" idx="2"/>
                  <a:endCxn id="149" idx="1"/>
                </p:cNvCxnSpPr>
                <p:nvPr/>
              </p:nvCxnSpPr>
              <p:spPr>
                <a:xfrm>
                  <a:off x="7182030" y="4893621"/>
                  <a:ext cx="346158" cy="99344"/>
                </a:xfrm>
                <a:prstGeom prst="line">
                  <a:avLst/>
                </a:prstGeom>
                <a:ln w="190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4" name="Oval 153"/>
                <p:cNvSpPr/>
                <p:nvPr/>
              </p:nvSpPr>
              <p:spPr>
                <a:xfrm>
                  <a:off x="5944798" y="4058270"/>
                  <a:ext cx="3025434" cy="1101762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44" name="TextBox 143"/>
              <p:cNvSpPr txBox="1"/>
              <p:nvPr/>
            </p:nvSpPr>
            <p:spPr>
              <a:xfrm>
                <a:off x="6368351" y="3436001"/>
                <a:ext cx="12362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… …</a:t>
                </a: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 rot="5400000">
                <a:off x="4485067" y="3420335"/>
                <a:ext cx="12362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… …</a:t>
                </a:r>
              </a:p>
            </p:txBody>
          </p:sp>
        </p:grpSp>
        <p:sp>
          <p:nvSpPr>
            <p:cNvPr id="92" name="Freeform 91"/>
            <p:cNvSpPr/>
            <p:nvPr/>
          </p:nvSpPr>
          <p:spPr>
            <a:xfrm>
              <a:off x="4388694" y="1619806"/>
              <a:ext cx="412710" cy="415654"/>
            </a:xfrm>
            <a:custGeom>
              <a:avLst/>
              <a:gdLst>
                <a:gd name="connsiteX0" fmla="*/ 449962 w 464476"/>
                <a:gd name="connsiteY0" fmla="*/ 0 h 2148114"/>
                <a:gd name="connsiteX1" fmla="*/ 19 w 464476"/>
                <a:gd name="connsiteY1" fmla="*/ 914400 h 2148114"/>
                <a:gd name="connsiteX2" fmla="*/ 464476 w 464476"/>
                <a:gd name="connsiteY2" fmla="*/ 2148114 h 214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4476" h="2148114">
                  <a:moveTo>
                    <a:pt x="449962" y="0"/>
                  </a:moveTo>
                  <a:cubicBezTo>
                    <a:pt x="223781" y="278190"/>
                    <a:pt x="-2400" y="556381"/>
                    <a:pt x="19" y="914400"/>
                  </a:cubicBezTo>
                  <a:cubicBezTo>
                    <a:pt x="2438" y="1272419"/>
                    <a:pt x="233457" y="1710266"/>
                    <a:pt x="464476" y="2148114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Freeform 92"/>
          <p:cNvSpPr/>
          <p:nvPr/>
        </p:nvSpPr>
        <p:spPr>
          <a:xfrm>
            <a:off x="563106" y="1660162"/>
            <a:ext cx="412710" cy="415654"/>
          </a:xfrm>
          <a:custGeom>
            <a:avLst/>
            <a:gdLst>
              <a:gd name="connsiteX0" fmla="*/ 449962 w 464476"/>
              <a:gd name="connsiteY0" fmla="*/ 0 h 2148114"/>
              <a:gd name="connsiteX1" fmla="*/ 19 w 464476"/>
              <a:gd name="connsiteY1" fmla="*/ 914400 h 2148114"/>
              <a:gd name="connsiteX2" fmla="*/ 464476 w 464476"/>
              <a:gd name="connsiteY2" fmla="*/ 2148114 h 214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476" h="2148114">
                <a:moveTo>
                  <a:pt x="449962" y="0"/>
                </a:moveTo>
                <a:cubicBezTo>
                  <a:pt x="223781" y="278190"/>
                  <a:pt x="-2400" y="556381"/>
                  <a:pt x="19" y="914400"/>
                </a:cubicBezTo>
                <a:cubicBezTo>
                  <a:pt x="2438" y="1272419"/>
                  <a:pt x="233457" y="1710266"/>
                  <a:pt x="464476" y="2148114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64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>
            <a:spLocks/>
          </p:cNvSpPr>
          <p:nvPr/>
        </p:nvSpPr>
        <p:spPr>
          <a:xfrm>
            <a:off x="301752" y="3743670"/>
            <a:ext cx="4023360" cy="2560320"/>
          </a:xfrm>
          <a:prstGeom prst="roundRect">
            <a:avLst/>
          </a:prstGeom>
          <a:solidFill>
            <a:srgbClr val="00B050"/>
          </a:solidFill>
          <a:ln/>
          <a:effectLst>
            <a:outerShdw blurRad="152400" dist="50800" dir="5400000" algn="tl" rotWithShape="0">
              <a:srgbClr val="000000">
                <a:alpha val="43137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>
            <a:spLocks/>
          </p:cNvSpPr>
          <p:nvPr/>
        </p:nvSpPr>
        <p:spPr>
          <a:xfrm>
            <a:off x="4713776" y="1005840"/>
            <a:ext cx="4023360" cy="2560320"/>
          </a:xfrm>
          <a:prstGeom prst="roundRect">
            <a:avLst/>
          </a:prstGeom>
          <a:solidFill>
            <a:srgbClr val="FF0000"/>
          </a:solidFill>
          <a:ln/>
          <a:effectLst>
            <a:outerShdw blurRad="152400" dist="50800" dir="5400000" algn="tl" rotWithShape="0">
              <a:srgbClr val="000000">
                <a:alpha val="43137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>
            <a:spLocks/>
          </p:cNvSpPr>
          <p:nvPr/>
        </p:nvSpPr>
        <p:spPr>
          <a:xfrm>
            <a:off x="4718304" y="3740245"/>
            <a:ext cx="4023360" cy="2560320"/>
          </a:xfrm>
          <a:prstGeom prst="roundRect">
            <a:avLst/>
          </a:prstGeom>
          <a:solidFill>
            <a:srgbClr val="FF9B11"/>
          </a:solidFill>
          <a:ln/>
          <a:effectLst>
            <a:outerShdw blurRad="152400" dist="50800" dir="5400000" algn="tl" rotWithShape="0">
              <a:srgbClr val="000000">
                <a:alpha val="43137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>
            <a:spLocks/>
          </p:cNvSpPr>
          <p:nvPr/>
        </p:nvSpPr>
        <p:spPr>
          <a:xfrm>
            <a:off x="297873" y="1005840"/>
            <a:ext cx="4023360" cy="2560320"/>
          </a:xfrm>
          <a:prstGeom prst="roundRect">
            <a:avLst/>
          </a:prstGeom>
          <a:solidFill>
            <a:srgbClr val="00B0F0"/>
          </a:solidFill>
          <a:ln/>
          <a:effectLst>
            <a:outerShdw blurRad="152400" dist="50800" dir="5400000" algn="tl" rotWithShape="0">
              <a:srgbClr val="000000">
                <a:alpha val="43137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Screen Shot 2015-03-09 at 11.23.41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15" y="1123444"/>
            <a:ext cx="2813282" cy="2011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9" y="112713"/>
            <a:ext cx="8915812" cy="800100"/>
          </a:xfrm>
        </p:spPr>
        <p:txBody>
          <a:bodyPr/>
          <a:lstStyle/>
          <a:p>
            <a:pPr algn="ctr"/>
            <a:r>
              <a:rPr lang="en-US" sz="3600" dirty="0"/>
              <a:t>A Set of Networks: More Applications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 smtClean="0"/>
              <a:pPr>
                <a:defRPr/>
              </a:pPr>
              <a:t>7</a:t>
            </a:fld>
            <a:r>
              <a:rPr lang="en-US"/>
              <a:t> 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0771" y="3143597"/>
            <a:ext cx="2156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Collaborations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552" y="5698747"/>
            <a:ext cx="2818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System of Systems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69292" y="3145536"/>
            <a:ext cx="227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Brain Networks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8238" y="5875925"/>
            <a:ext cx="3434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Cyber-Physics Systems</a:t>
            </a:r>
          </a:p>
        </p:txBody>
      </p:sp>
      <p:pic>
        <p:nvPicPr>
          <p:cNvPr id="24" name="Picture 23" descr="Screen Shot 2015-03-09 at 10.53.4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71" y="3952675"/>
            <a:ext cx="2685081" cy="19202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601" y="1116054"/>
            <a:ext cx="2399901" cy="2011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458" y="3965349"/>
            <a:ext cx="3649651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72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213560"/>
            <a:ext cx="8229600" cy="5106988"/>
          </a:xfrm>
        </p:spPr>
        <p:txBody>
          <a:bodyPr/>
          <a:lstStyle/>
          <a:p>
            <a:r>
              <a:rPr lang="en-US" sz="3600" dirty="0"/>
              <a:t>Motivations</a:t>
            </a:r>
          </a:p>
          <a:p>
            <a:r>
              <a:rPr lang="en-US" sz="3600" dirty="0" err="1"/>
              <a:t>NoN</a:t>
            </a:r>
            <a:r>
              <a:rPr lang="en-US" sz="3600" dirty="0"/>
              <a:t>: A Network of Networks</a:t>
            </a:r>
          </a:p>
          <a:p>
            <a:pPr lvl="1"/>
            <a:r>
              <a:rPr lang="en-US" sz="3200" dirty="0" err="1"/>
              <a:t>NoN</a:t>
            </a:r>
            <a:r>
              <a:rPr lang="en-US" sz="3200" dirty="0"/>
              <a:t> Modeling</a:t>
            </a:r>
          </a:p>
          <a:p>
            <a:pPr lvl="1"/>
            <a:r>
              <a:rPr lang="en-US" sz="3200" dirty="0" err="1"/>
              <a:t>NoN</a:t>
            </a:r>
            <a:r>
              <a:rPr lang="en-US" sz="3200" dirty="0"/>
              <a:t> Mining </a:t>
            </a:r>
          </a:p>
          <a:p>
            <a:r>
              <a:rPr lang="en-US" sz="4000" dirty="0"/>
              <a:t>Beyond </a:t>
            </a:r>
            <a:r>
              <a:rPr lang="en-US" sz="4000" dirty="0" err="1"/>
              <a:t>NoN</a:t>
            </a:r>
            <a:endParaRPr lang="en-US" sz="4000" dirty="0"/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 smtClean="0"/>
              <a:pPr>
                <a:defRPr/>
              </a:pPr>
              <a:t>8</a:t>
            </a:fld>
            <a:r>
              <a:rPr lang="en-US"/>
              <a:t> -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6028" y="2184851"/>
            <a:ext cx="747021" cy="4295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06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</a:t>
            </a:r>
            <a:r>
              <a:rPr lang="en-US" dirty="0" err="1"/>
              <a:t>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4" y="1138864"/>
            <a:ext cx="8696325" cy="5106988"/>
          </a:xfrm>
        </p:spPr>
        <p:txBody>
          <a:bodyPr/>
          <a:lstStyle/>
          <a:p>
            <a:r>
              <a:rPr lang="en-US" sz="2800" dirty="0"/>
              <a:t>Q: How to represent a set of inter-connected networks (e.g., Tissue-Specific PPI Networks)?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- </a:t>
            </a:r>
            <a:fld id="{5702A24C-C4CD-4510-A1DD-CEB556D2535A}" type="slidenum">
              <a:rPr lang="en-US" smtClean="0"/>
              <a:pPr>
                <a:defRPr/>
              </a:pPr>
              <a:t>9</a:t>
            </a:fld>
            <a:r>
              <a:rPr lang="en-US"/>
              <a:t> -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2220388" y="2278224"/>
            <a:ext cx="4788864" cy="3964900"/>
            <a:chOff x="4237396" y="1176458"/>
            <a:chExt cx="4788864" cy="3964900"/>
          </a:xfrm>
        </p:grpSpPr>
        <p:grpSp>
          <p:nvGrpSpPr>
            <p:cNvPr id="159" name="Group 158"/>
            <p:cNvGrpSpPr/>
            <p:nvPr/>
          </p:nvGrpSpPr>
          <p:grpSpPr>
            <a:xfrm>
              <a:off x="4237396" y="1176458"/>
              <a:ext cx="4788864" cy="3964900"/>
              <a:chOff x="3714468" y="1288502"/>
              <a:chExt cx="4788864" cy="3964900"/>
            </a:xfrm>
          </p:grpSpPr>
          <p:cxnSp>
            <p:nvCxnSpPr>
              <p:cNvPr id="161" name="Straight Connector 160"/>
              <p:cNvCxnSpPr>
                <a:stCxn id="206" idx="6"/>
                <a:endCxn id="191" idx="2"/>
              </p:cNvCxnSpPr>
              <p:nvPr/>
            </p:nvCxnSpPr>
            <p:spPr bwMode="auto">
              <a:xfrm>
                <a:off x="4543920" y="1821000"/>
                <a:ext cx="927994" cy="1838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>
                <a:stCxn id="205" idx="6"/>
                <a:endCxn id="188" idx="2"/>
              </p:cNvCxnSpPr>
              <p:nvPr/>
            </p:nvCxnSpPr>
            <p:spPr bwMode="auto">
              <a:xfrm>
                <a:off x="4543920" y="2241787"/>
                <a:ext cx="912310" cy="79574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>
                <a:stCxn id="179" idx="2"/>
                <a:endCxn id="204" idx="6"/>
              </p:cNvCxnSpPr>
              <p:nvPr/>
            </p:nvCxnSpPr>
            <p:spPr bwMode="auto">
              <a:xfrm flipH="1">
                <a:off x="4543920" y="4702521"/>
                <a:ext cx="933978" cy="11567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4" name="Group 163"/>
              <p:cNvGrpSpPr/>
              <p:nvPr/>
            </p:nvGrpSpPr>
            <p:grpSpPr>
              <a:xfrm>
                <a:off x="3714468" y="1452700"/>
                <a:ext cx="829452" cy="3530600"/>
                <a:chOff x="3228892" y="1452700"/>
                <a:chExt cx="829452" cy="3530600"/>
              </a:xfrm>
            </p:grpSpPr>
            <p:sp>
              <p:nvSpPr>
                <p:cNvPr id="200" name="Oval 199"/>
                <p:cNvSpPr/>
                <p:nvPr/>
              </p:nvSpPr>
              <p:spPr bwMode="auto">
                <a:xfrm>
                  <a:off x="3728144" y="3199049"/>
                  <a:ext cx="330200" cy="3302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anchor="ctr"/>
                <a:lstStyle/>
                <a:p>
                  <a:pPr algn="ctr">
                    <a:defRPr/>
                  </a:pPr>
                  <a:r>
                    <a:rPr lang="en-US" sz="2400" dirty="0"/>
                    <a:t>4</a:t>
                  </a:r>
                </a:p>
              </p:txBody>
            </p:sp>
            <p:sp>
              <p:nvSpPr>
                <p:cNvPr id="201" name="Oval 200"/>
                <p:cNvSpPr/>
                <p:nvPr/>
              </p:nvSpPr>
              <p:spPr bwMode="auto">
                <a:xfrm>
                  <a:off x="3728144" y="3661012"/>
                  <a:ext cx="330200" cy="3302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anchor="ctr"/>
                <a:lstStyle/>
                <a:p>
                  <a:pPr algn="ctr">
                    <a:defRPr/>
                  </a:pPr>
                  <a:r>
                    <a:rPr lang="en-US" sz="2400" dirty="0"/>
                    <a:t>5</a:t>
                  </a:r>
                </a:p>
              </p:txBody>
            </p:sp>
            <p:sp>
              <p:nvSpPr>
                <p:cNvPr id="202" name="Oval 201"/>
                <p:cNvSpPr/>
                <p:nvPr/>
              </p:nvSpPr>
              <p:spPr bwMode="auto">
                <a:xfrm>
                  <a:off x="3728144" y="2670412"/>
                  <a:ext cx="330200" cy="3302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anchor="ctr"/>
                <a:lstStyle/>
                <a:p>
                  <a:pPr algn="ctr">
                    <a:defRPr/>
                  </a:pPr>
                  <a:r>
                    <a:rPr lang="en-US" sz="2400" dirty="0"/>
                    <a:t>3</a:t>
                  </a:r>
                </a:p>
              </p:txBody>
            </p:sp>
            <p:sp>
              <p:nvSpPr>
                <p:cNvPr id="203" name="Oval 202"/>
                <p:cNvSpPr/>
                <p:nvPr/>
              </p:nvSpPr>
              <p:spPr bwMode="auto">
                <a:xfrm>
                  <a:off x="3728144" y="4189649"/>
                  <a:ext cx="330200" cy="3302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anchor="ctr"/>
                <a:lstStyle/>
                <a:p>
                  <a:pPr algn="ctr">
                    <a:defRPr/>
                  </a:pPr>
                  <a:r>
                    <a:rPr lang="en-US" sz="2400" dirty="0"/>
                    <a:t>6</a:t>
                  </a:r>
                </a:p>
              </p:txBody>
            </p:sp>
            <p:sp>
              <p:nvSpPr>
                <p:cNvPr id="204" name="Oval 203"/>
                <p:cNvSpPr/>
                <p:nvPr/>
              </p:nvSpPr>
              <p:spPr bwMode="auto">
                <a:xfrm>
                  <a:off x="3728144" y="4653100"/>
                  <a:ext cx="330200" cy="3302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anchor="ctr"/>
                <a:lstStyle/>
                <a:p>
                  <a:pPr algn="ctr">
                    <a:defRPr/>
                  </a:pPr>
                  <a:r>
                    <a:rPr lang="en-US" sz="2400" dirty="0"/>
                    <a:t>7</a:t>
                  </a:r>
                </a:p>
              </p:txBody>
            </p:sp>
            <p:sp>
              <p:nvSpPr>
                <p:cNvPr id="205" name="Oval 204"/>
                <p:cNvSpPr/>
                <p:nvPr/>
              </p:nvSpPr>
              <p:spPr bwMode="auto">
                <a:xfrm>
                  <a:off x="3728144" y="2076687"/>
                  <a:ext cx="330200" cy="3302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anchor="ctr"/>
                <a:lstStyle/>
                <a:p>
                  <a:pPr algn="ctr">
                    <a:defRPr/>
                  </a:pPr>
                  <a:r>
                    <a:rPr lang="en-US" sz="2400" dirty="0"/>
                    <a:t>2</a:t>
                  </a:r>
                </a:p>
              </p:txBody>
            </p:sp>
            <p:sp>
              <p:nvSpPr>
                <p:cNvPr id="206" name="Oval 205"/>
                <p:cNvSpPr/>
                <p:nvPr/>
              </p:nvSpPr>
              <p:spPr bwMode="auto">
                <a:xfrm>
                  <a:off x="3728144" y="1655900"/>
                  <a:ext cx="330200" cy="3302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45720" anchor="ctr"/>
                <a:lstStyle/>
                <a:p>
                  <a:pPr algn="ctr">
                    <a:defRPr/>
                  </a:pPr>
                  <a:r>
                    <a:rPr lang="en-US" sz="2400" dirty="0"/>
                    <a:t>1</a:t>
                  </a:r>
                </a:p>
              </p:txBody>
            </p:sp>
            <p:sp>
              <p:nvSpPr>
                <p:cNvPr id="207" name="Freeform 206"/>
                <p:cNvSpPr/>
                <p:nvPr/>
              </p:nvSpPr>
              <p:spPr>
                <a:xfrm>
                  <a:off x="3475601" y="1767680"/>
                  <a:ext cx="261291" cy="2085646"/>
                </a:xfrm>
                <a:custGeom>
                  <a:avLst/>
                  <a:gdLst>
                    <a:gd name="connsiteX0" fmla="*/ 246777 w 261291"/>
                    <a:gd name="connsiteY0" fmla="*/ 0 h 2162628"/>
                    <a:gd name="connsiteX1" fmla="*/ 34 w 261291"/>
                    <a:gd name="connsiteY1" fmla="*/ 696685 h 2162628"/>
                    <a:gd name="connsiteX2" fmla="*/ 261291 w 261291"/>
                    <a:gd name="connsiteY2" fmla="*/ 2162628 h 216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1291" h="2162628">
                      <a:moveTo>
                        <a:pt x="246777" y="0"/>
                      </a:moveTo>
                      <a:cubicBezTo>
                        <a:pt x="122196" y="168123"/>
                        <a:pt x="-2385" y="336247"/>
                        <a:pt x="34" y="696685"/>
                      </a:cubicBezTo>
                      <a:cubicBezTo>
                        <a:pt x="2453" y="1057123"/>
                        <a:pt x="131872" y="1609875"/>
                        <a:pt x="261291" y="2162628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Freeform 207"/>
                <p:cNvSpPr/>
                <p:nvPr/>
              </p:nvSpPr>
              <p:spPr>
                <a:xfrm>
                  <a:off x="3417594" y="2822812"/>
                  <a:ext cx="301189" cy="1565561"/>
                </a:xfrm>
                <a:custGeom>
                  <a:avLst/>
                  <a:gdLst>
                    <a:gd name="connsiteX0" fmla="*/ 246777 w 261291"/>
                    <a:gd name="connsiteY0" fmla="*/ 0 h 2162628"/>
                    <a:gd name="connsiteX1" fmla="*/ 34 w 261291"/>
                    <a:gd name="connsiteY1" fmla="*/ 696685 h 2162628"/>
                    <a:gd name="connsiteX2" fmla="*/ 261291 w 261291"/>
                    <a:gd name="connsiteY2" fmla="*/ 2162628 h 216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1291" h="2162628">
                      <a:moveTo>
                        <a:pt x="246777" y="0"/>
                      </a:moveTo>
                      <a:cubicBezTo>
                        <a:pt x="122196" y="168123"/>
                        <a:pt x="-2385" y="336247"/>
                        <a:pt x="34" y="696685"/>
                      </a:cubicBezTo>
                      <a:cubicBezTo>
                        <a:pt x="2453" y="1057123"/>
                        <a:pt x="131872" y="1609875"/>
                        <a:pt x="261291" y="2162628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Freeform 208"/>
                <p:cNvSpPr/>
                <p:nvPr/>
              </p:nvSpPr>
              <p:spPr>
                <a:xfrm>
                  <a:off x="3272416" y="2198698"/>
                  <a:ext cx="464476" cy="2600502"/>
                </a:xfrm>
                <a:custGeom>
                  <a:avLst/>
                  <a:gdLst>
                    <a:gd name="connsiteX0" fmla="*/ 449962 w 464476"/>
                    <a:gd name="connsiteY0" fmla="*/ 0 h 2148114"/>
                    <a:gd name="connsiteX1" fmla="*/ 19 w 464476"/>
                    <a:gd name="connsiteY1" fmla="*/ 914400 h 2148114"/>
                    <a:gd name="connsiteX2" fmla="*/ 464476 w 464476"/>
                    <a:gd name="connsiteY2" fmla="*/ 2148114 h 2148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4476" h="2148114">
                      <a:moveTo>
                        <a:pt x="449962" y="0"/>
                      </a:moveTo>
                      <a:cubicBezTo>
                        <a:pt x="223781" y="278190"/>
                        <a:pt x="-2400" y="556381"/>
                        <a:pt x="19" y="914400"/>
                      </a:cubicBezTo>
                      <a:cubicBezTo>
                        <a:pt x="2438" y="1272419"/>
                        <a:pt x="233457" y="1710266"/>
                        <a:pt x="464476" y="2148114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3228892" y="1452700"/>
                  <a:ext cx="4235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 dirty="0">
                      <a:solidFill>
                        <a:srgbClr val="00B050"/>
                      </a:solidFill>
                    </a:rPr>
                    <a:t>P</a:t>
                  </a:r>
                  <a:endParaRPr lang="en-US" sz="2800" b="1" i="1" dirty="0">
                    <a:solidFill>
                      <a:srgbClr val="00B050"/>
                    </a:solidFill>
                  </a:endParaRPr>
                </a:p>
              </p:txBody>
            </p:sp>
          </p:grpSp>
          <p:sp>
            <p:nvSpPr>
              <p:cNvPr id="165" name="Rectangle 164"/>
              <p:cNvSpPr/>
              <p:nvPr/>
            </p:nvSpPr>
            <p:spPr>
              <a:xfrm>
                <a:off x="4781424" y="1767680"/>
                <a:ext cx="4443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i="1" dirty="0">
                    <a:solidFill>
                      <a:srgbClr val="FF0000"/>
                    </a:solidFill>
                  </a:rPr>
                  <a:t>A</a:t>
                </a:r>
                <a:endParaRPr lang="en-US" sz="2800" b="1" i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66" name="Group 165"/>
              <p:cNvGrpSpPr/>
              <p:nvPr/>
            </p:nvGrpSpPr>
            <p:grpSpPr>
              <a:xfrm>
                <a:off x="5471914" y="1288502"/>
                <a:ext cx="3025434" cy="1101762"/>
                <a:chOff x="5938814" y="1195132"/>
                <a:chExt cx="3025434" cy="1101762"/>
              </a:xfrm>
            </p:grpSpPr>
            <p:sp>
              <p:nvSpPr>
                <p:cNvPr id="189" name="Rectangle 188"/>
                <p:cNvSpPr/>
                <p:nvPr/>
              </p:nvSpPr>
              <p:spPr>
                <a:xfrm>
                  <a:off x="6168581" y="1500627"/>
                  <a:ext cx="6637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 dirty="0">
                      <a:solidFill>
                        <a:srgbClr val="0000FF"/>
                      </a:solidFill>
                    </a:rPr>
                    <a:t>G</a:t>
                  </a:r>
                  <a:r>
                    <a:rPr lang="en-US" altLang="zh-CN" sz="2800" b="1" i="1" baseline="-25000" dirty="0">
                      <a:solidFill>
                        <a:srgbClr val="0000FF"/>
                      </a:solidFill>
                    </a:rPr>
                    <a:t>1</a:t>
                  </a:r>
                  <a:endParaRPr lang="en-US" sz="2800" b="1" i="1" baseline="-25000" dirty="0">
                    <a:solidFill>
                      <a:srgbClr val="0000FF"/>
                    </a:solidFill>
                  </a:endParaRPr>
                </a:p>
              </p:txBody>
            </p:sp>
            <p:grpSp>
              <p:nvGrpSpPr>
                <p:cNvPr id="190" name="Group 189"/>
                <p:cNvGrpSpPr/>
                <p:nvPr/>
              </p:nvGrpSpPr>
              <p:grpSpPr>
                <a:xfrm>
                  <a:off x="6977608" y="1292463"/>
                  <a:ext cx="1672812" cy="946442"/>
                  <a:chOff x="6286613" y="1497877"/>
                  <a:chExt cx="1672812" cy="946442"/>
                </a:xfrm>
              </p:grpSpPr>
              <p:sp>
                <p:nvSpPr>
                  <p:cNvPr id="192" name="Rectangle 191"/>
                  <p:cNvSpPr/>
                  <p:nvPr/>
                </p:nvSpPr>
                <p:spPr bwMode="auto">
                  <a:xfrm>
                    <a:off x="6286613" y="1849675"/>
                    <a:ext cx="396875" cy="330200"/>
                  </a:xfrm>
                  <a:prstGeom prst="rect">
                    <a:avLst/>
                  </a:prstGeom>
                  <a:solidFill>
                    <a:srgbClr val="0000FF"/>
                  </a:solidFill>
                  <a:ln/>
                  <a:effectLst/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lIns="0" tIns="0" rIns="0" bIns="45720" anchor="ctr"/>
                  <a:lstStyle/>
                  <a:p>
                    <a:pPr algn="ctr">
                      <a:defRPr/>
                    </a:pPr>
                    <a:r>
                      <a:rPr lang="en-US" sz="2400" dirty="0"/>
                      <a:t>a</a:t>
                    </a:r>
                  </a:p>
                </p:txBody>
              </p:sp>
              <p:sp>
                <p:nvSpPr>
                  <p:cNvPr id="193" name="Rectangle 192"/>
                  <p:cNvSpPr/>
                  <p:nvPr/>
                </p:nvSpPr>
                <p:spPr bwMode="auto">
                  <a:xfrm>
                    <a:off x="6924589" y="1497877"/>
                    <a:ext cx="396875" cy="330200"/>
                  </a:xfrm>
                  <a:prstGeom prst="rect">
                    <a:avLst/>
                  </a:prstGeom>
                  <a:solidFill>
                    <a:srgbClr val="0000FF"/>
                  </a:solidFill>
                  <a:ln/>
                  <a:effectLst/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lIns="0" tIns="0" rIns="0" bIns="45720" anchor="ctr"/>
                  <a:lstStyle/>
                  <a:p>
                    <a:pPr algn="ctr">
                      <a:defRPr/>
                    </a:pPr>
                    <a:r>
                      <a:rPr lang="en-US" sz="2400" dirty="0"/>
                      <a:t>b</a:t>
                    </a:r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 bwMode="auto">
                  <a:xfrm>
                    <a:off x="6831209" y="2114119"/>
                    <a:ext cx="396875" cy="330200"/>
                  </a:xfrm>
                  <a:prstGeom prst="rect">
                    <a:avLst/>
                  </a:prstGeom>
                  <a:solidFill>
                    <a:srgbClr val="0000FF"/>
                  </a:solidFill>
                  <a:ln/>
                  <a:effectLst/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lIns="0" tIns="0" rIns="0" bIns="45720" anchor="ctr"/>
                  <a:lstStyle/>
                  <a:p>
                    <a:pPr algn="ctr">
                      <a:defRPr/>
                    </a:pPr>
                    <a:r>
                      <a:rPr lang="en-US" sz="2400" dirty="0"/>
                      <a:t>d</a:t>
                    </a:r>
                  </a:p>
                </p:txBody>
              </p:sp>
              <p:sp>
                <p:nvSpPr>
                  <p:cNvPr id="195" name="Rectangle 194"/>
                  <p:cNvSpPr/>
                  <p:nvPr/>
                </p:nvSpPr>
                <p:spPr bwMode="auto">
                  <a:xfrm>
                    <a:off x="7562550" y="1724975"/>
                    <a:ext cx="396875" cy="330200"/>
                  </a:xfrm>
                  <a:prstGeom prst="rect">
                    <a:avLst/>
                  </a:prstGeom>
                  <a:solidFill>
                    <a:srgbClr val="0000FF"/>
                  </a:solidFill>
                  <a:ln/>
                  <a:effectLst/>
                </p:spPr>
                <p:style>
                  <a:lnRef idx="3">
                    <a:schemeClr val="lt1"/>
                  </a:lnRef>
                  <a:fillRef idx="1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lIns="0" tIns="0" rIns="0" bIns="45720" anchor="ctr"/>
                  <a:lstStyle/>
                  <a:p>
                    <a:pPr algn="ctr">
                      <a:defRPr/>
                    </a:pPr>
                    <a:r>
                      <a:rPr lang="en-US" sz="2400" dirty="0"/>
                      <a:t>c</a:t>
                    </a:r>
                  </a:p>
                </p:txBody>
              </p:sp>
              <p:cxnSp>
                <p:nvCxnSpPr>
                  <p:cNvPr id="196" name="Straight Connector 195"/>
                  <p:cNvCxnSpPr>
                    <a:stCxn id="192" idx="0"/>
                    <a:endCxn id="193" idx="1"/>
                  </p:cNvCxnSpPr>
                  <p:nvPr/>
                </p:nvCxnSpPr>
                <p:spPr>
                  <a:xfrm flipV="1">
                    <a:off x="6485051" y="1662977"/>
                    <a:ext cx="439538" cy="186698"/>
                  </a:xfrm>
                  <a:prstGeom prst="line">
                    <a:avLst/>
                  </a:prstGeom>
                  <a:ln w="19050" cmpd="sng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/>
                  <p:cNvCxnSpPr>
                    <a:stCxn id="193" idx="3"/>
                    <a:endCxn id="195" idx="0"/>
                  </p:cNvCxnSpPr>
                  <p:nvPr/>
                </p:nvCxnSpPr>
                <p:spPr>
                  <a:xfrm>
                    <a:off x="7321464" y="1662977"/>
                    <a:ext cx="439524" cy="61998"/>
                  </a:xfrm>
                  <a:prstGeom prst="line">
                    <a:avLst/>
                  </a:prstGeom>
                  <a:ln w="19050" cmpd="sng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/>
                  <p:cNvCxnSpPr>
                    <a:stCxn id="192" idx="2"/>
                    <a:endCxn id="194" idx="1"/>
                  </p:cNvCxnSpPr>
                  <p:nvPr/>
                </p:nvCxnSpPr>
                <p:spPr>
                  <a:xfrm>
                    <a:off x="6485051" y="2179875"/>
                    <a:ext cx="346158" cy="99344"/>
                  </a:xfrm>
                  <a:prstGeom prst="line">
                    <a:avLst/>
                  </a:prstGeom>
                  <a:ln w="19050" cmpd="sng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/>
                  <p:cNvCxnSpPr>
                    <a:stCxn id="194" idx="3"/>
                    <a:endCxn id="195" idx="2"/>
                  </p:cNvCxnSpPr>
                  <p:nvPr/>
                </p:nvCxnSpPr>
                <p:spPr>
                  <a:xfrm flipV="1">
                    <a:off x="7228084" y="2055175"/>
                    <a:ext cx="532904" cy="224044"/>
                  </a:xfrm>
                  <a:prstGeom prst="line">
                    <a:avLst/>
                  </a:prstGeom>
                  <a:ln w="19050" cmpd="sng">
                    <a:solidFill>
                      <a:srgbClr val="0000FF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1" name="Oval 190"/>
                <p:cNvSpPr/>
                <p:nvPr/>
              </p:nvSpPr>
              <p:spPr>
                <a:xfrm>
                  <a:off x="5938814" y="1195132"/>
                  <a:ext cx="3025434" cy="1101762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7" name="Group 166"/>
              <p:cNvGrpSpPr/>
              <p:nvPr/>
            </p:nvGrpSpPr>
            <p:grpSpPr>
              <a:xfrm>
                <a:off x="5456230" y="2486646"/>
                <a:ext cx="3025434" cy="1108824"/>
                <a:chOff x="5923130" y="2393276"/>
                <a:chExt cx="3025434" cy="1108824"/>
              </a:xfrm>
            </p:grpSpPr>
            <p:sp>
              <p:nvSpPr>
                <p:cNvPr id="180" name="Rectangle 179"/>
                <p:cNvSpPr/>
                <p:nvPr/>
              </p:nvSpPr>
              <p:spPr>
                <a:xfrm>
                  <a:off x="6899918" y="2978880"/>
                  <a:ext cx="6637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 dirty="0">
                      <a:solidFill>
                        <a:srgbClr val="0000FF"/>
                      </a:solidFill>
                    </a:rPr>
                    <a:t>G</a:t>
                  </a:r>
                  <a:r>
                    <a:rPr lang="en-US" altLang="zh-CN" sz="2800" b="1" i="1" baseline="-25000" dirty="0">
                      <a:solidFill>
                        <a:srgbClr val="0000FF"/>
                      </a:solidFill>
                    </a:rPr>
                    <a:t>2</a:t>
                  </a:r>
                  <a:endParaRPr lang="en-US" sz="2800" b="1" i="1" baseline="-25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81" name="Rectangle 180"/>
                <p:cNvSpPr/>
                <p:nvPr/>
              </p:nvSpPr>
              <p:spPr bwMode="auto">
                <a:xfrm>
                  <a:off x="6326940" y="2842405"/>
                  <a:ext cx="396875" cy="330200"/>
                </a:xfrm>
                <a:prstGeom prst="rect">
                  <a:avLst/>
                </a:prstGeom>
                <a:solidFill>
                  <a:srgbClr val="0000FF"/>
                </a:solidFill>
                <a:ln/>
                <a:effectLst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45720" anchor="ctr"/>
                <a:lstStyle/>
                <a:p>
                  <a:pPr algn="ctr">
                    <a:defRPr/>
                  </a:pPr>
                  <a:r>
                    <a:rPr lang="en-US" sz="2400" dirty="0"/>
                    <a:t>a</a:t>
                  </a:r>
                </a:p>
              </p:txBody>
            </p:sp>
            <p:sp>
              <p:nvSpPr>
                <p:cNvPr id="182" name="Rectangle 181"/>
                <p:cNvSpPr/>
                <p:nvPr/>
              </p:nvSpPr>
              <p:spPr bwMode="auto">
                <a:xfrm>
                  <a:off x="6964916" y="2490607"/>
                  <a:ext cx="396875" cy="330200"/>
                </a:xfrm>
                <a:prstGeom prst="rect">
                  <a:avLst/>
                </a:prstGeom>
                <a:solidFill>
                  <a:srgbClr val="0000FF"/>
                </a:solidFill>
                <a:ln/>
                <a:effectLst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45720" anchor="ctr"/>
                <a:lstStyle/>
                <a:p>
                  <a:pPr algn="ctr">
                    <a:defRPr/>
                  </a:pPr>
                  <a:r>
                    <a:rPr lang="en-US" sz="2400" dirty="0"/>
                    <a:t>c</a:t>
                  </a:r>
                </a:p>
              </p:txBody>
            </p:sp>
            <p:sp>
              <p:nvSpPr>
                <p:cNvPr id="183" name="Rectangle 182"/>
                <p:cNvSpPr/>
                <p:nvPr/>
              </p:nvSpPr>
              <p:spPr bwMode="auto">
                <a:xfrm>
                  <a:off x="8440280" y="2789392"/>
                  <a:ext cx="396875" cy="330200"/>
                </a:xfrm>
                <a:prstGeom prst="rect">
                  <a:avLst/>
                </a:prstGeom>
                <a:solidFill>
                  <a:srgbClr val="0000FF"/>
                </a:solidFill>
                <a:ln/>
                <a:effectLst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45720" anchor="ctr"/>
                <a:lstStyle/>
                <a:p>
                  <a:pPr algn="ctr">
                    <a:defRPr/>
                  </a:pPr>
                  <a:r>
                    <a:rPr lang="en-US" sz="2400" dirty="0"/>
                    <a:t>d</a:t>
                  </a:r>
                </a:p>
              </p:txBody>
            </p:sp>
            <p:sp>
              <p:nvSpPr>
                <p:cNvPr id="184" name="Rectangle 183"/>
                <p:cNvSpPr/>
                <p:nvPr/>
              </p:nvSpPr>
              <p:spPr bwMode="auto">
                <a:xfrm>
                  <a:off x="7602877" y="2717705"/>
                  <a:ext cx="396875" cy="330200"/>
                </a:xfrm>
                <a:prstGeom prst="rect">
                  <a:avLst/>
                </a:prstGeom>
                <a:solidFill>
                  <a:srgbClr val="0000FF"/>
                </a:solidFill>
                <a:ln/>
                <a:effectLst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45720" anchor="ctr"/>
                <a:lstStyle/>
                <a:p>
                  <a:pPr algn="ctr">
                    <a:defRPr/>
                  </a:pPr>
                  <a:r>
                    <a:rPr lang="en-US" sz="2400" dirty="0"/>
                    <a:t>b</a:t>
                  </a:r>
                </a:p>
              </p:txBody>
            </p:sp>
            <p:cxnSp>
              <p:nvCxnSpPr>
                <p:cNvPr id="185" name="Straight Connector 184"/>
                <p:cNvCxnSpPr>
                  <a:stCxn id="181" idx="0"/>
                  <a:endCxn id="182" idx="1"/>
                </p:cNvCxnSpPr>
                <p:nvPr/>
              </p:nvCxnSpPr>
              <p:spPr>
                <a:xfrm flipV="1">
                  <a:off x="6525378" y="2655707"/>
                  <a:ext cx="439538" cy="186698"/>
                </a:xfrm>
                <a:prstGeom prst="line">
                  <a:avLst/>
                </a:prstGeom>
                <a:ln w="190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>
                  <a:stCxn id="182" idx="3"/>
                  <a:endCxn id="184" idx="0"/>
                </p:cNvCxnSpPr>
                <p:nvPr/>
              </p:nvCxnSpPr>
              <p:spPr>
                <a:xfrm>
                  <a:off x="7361791" y="2655707"/>
                  <a:ext cx="439524" cy="61998"/>
                </a:xfrm>
                <a:prstGeom prst="line">
                  <a:avLst/>
                </a:prstGeom>
                <a:ln w="190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>
                  <a:stCxn id="183" idx="1"/>
                  <a:endCxn id="184" idx="3"/>
                </p:cNvCxnSpPr>
                <p:nvPr/>
              </p:nvCxnSpPr>
              <p:spPr>
                <a:xfrm flipH="1" flipV="1">
                  <a:off x="7999752" y="2882805"/>
                  <a:ext cx="440528" cy="71687"/>
                </a:xfrm>
                <a:prstGeom prst="line">
                  <a:avLst/>
                </a:prstGeom>
                <a:ln w="190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8" name="Oval 187"/>
                <p:cNvSpPr/>
                <p:nvPr/>
              </p:nvSpPr>
              <p:spPr>
                <a:xfrm>
                  <a:off x="5923130" y="2393276"/>
                  <a:ext cx="3025434" cy="1101762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8" name="Group 167"/>
              <p:cNvGrpSpPr/>
              <p:nvPr/>
            </p:nvGrpSpPr>
            <p:grpSpPr>
              <a:xfrm>
                <a:off x="5477898" y="4151640"/>
                <a:ext cx="3025434" cy="1101762"/>
                <a:chOff x="5944798" y="4058270"/>
                <a:chExt cx="3025434" cy="1101762"/>
              </a:xfrm>
            </p:grpSpPr>
            <p:sp>
              <p:nvSpPr>
                <p:cNvPr id="171" name="Rectangle 170"/>
                <p:cNvSpPr/>
                <p:nvPr/>
              </p:nvSpPr>
              <p:spPr>
                <a:xfrm>
                  <a:off x="6174565" y="4419787"/>
                  <a:ext cx="6637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CN" sz="2800" b="1" i="1" dirty="0">
                      <a:solidFill>
                        <a:srgbClr val="0000FF"/>
                      </a:solidFill>
                    </a:rPr>
                    <a:t>G</a:t>
                  </a:r>
                  <a:r>
                    <a:rPr lang="en-US" altLang="zh-CN" sz="2800" b="1" i="1" baseline="-25000" dirty="0">
                      <a:solidFill>
                        <a:srgbClr val="0000FF"/>
                      </a:solidFill>
                    </a:rPr>
                    <a:t>7</a:t>
                  </a:r>
                  <a:endParaRPr lang="en-US" sz="2800" b="1" i="1" baseline="-250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72" name="Rectangle 171"/>
                <p:cNvSpPr/>
                <p:nvPr/>
              </p:nvSpPr>
              <p:spPr bwMode="auto">
                <a:xfrm>
                  <a:off x="6983592" y="4563421"/>
                  <a:ext cx="396875" cy="330200"/>
                </a:xfrm>
                <a:prstGeom prst="rect">
                  <a:avLst/>
                </a:prstGeom>
                <a:solidFill>
                  <a:srgbClr val="0000FF"/>
                </a:solidFill>
                <a:ln/>
                <a:effectLst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45720" anchor="ctr"/>
                <a:lstStyle/>
                <a:p>
                  <a:pPr algn="ctr">
                    <a:defRPr/>
                  </a:pPr>
                  <a:r>
                    <a:rPr lang="en-US" sz="2400" dirty="0"/>
                    <a:t>a</a:t>
                  </a:r>
                </a:p>
              </p:txBody>
            </p:sp>
            <p:sp>
              <p:nvSpPr>
                <p:cNvPr id="173" name="Rectangle 172"/>
                <p:cNvSpPr/>
                <p:nvPr/>
              </p:nvSpPr>
              <p:spPr bwMode="auto">
                <a:xfrm>
                  <a:off x="7621568" y="4211623"/>
                  <a:ext cx="396875" cy="330200"/>
                </a:xfrm>
                <a:prstGeom prst="rect">
                  <a:avLst/>
                </a:prstGeom>
                <a:solidFill>
                  <a:srgbClr val="0000FF"/>
                </a:solidFill>
                <a:ln/>
                <a:effectLst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45720" anchor="ctr"/>
                <a:lstStyle/>
                <a:p>
                  <a:pPr algn="ctr">
                    <a:defRPr/>
                  </a:pPr>
                  <a:r>
                    <a:rPr lang="en-US" sz="2400" dirty="0"/>
                    <a:t>b</a:t>
                  </a:r>
                </a:p>
              </p:txBody>
            </p:sp>
            <p:sp>
              <p:nvSpPr>
                <p:cNvPr id="174" name="Rectangle 173"/>
                <p:cNvSpPr/>
                <p:nvPr/>
              </p:nvSpPr>
              <p:spPr bwMode="auto">
                <a:xfrm>
                  <a:off x="7528188" y="4827865"/>
                  <a:ext cx="396875" cy="330200"/>
                </a:xfrm>
                <a:prstGeom prst="rect">
                  <a:avLst/>
                </a:prstGeom>
                <a:solidFill>
                  <a:srgbClr val="0000FF"/>
                </a:solidFill>
                <a:ln/>
                <a:effectLst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45720" anchor="ctr"/>
                <a:lstStyle/>
                <a:p>
                  <a:pPr algn="ctr">
                    <a:defRPr/>
                  </a:pPr>
                  <a:r>
                    <a:rPr lang="en-US" sz="2400" dirty="0"/>
                    <a:t>d</a:t>
                  </a:r>
                </a:p>
              </p:txBody>
            </p:sp>
            <p:sp>
              <p:nvSpPr>
                <p:cNvPr id="175" name="Rectangle 174"/>
                <p:cNvSpPr/>
                <p:nvPr/>
              </p:nvSpPr>
              <p:spPr bwMode="auto">
                <a:xfrm>
                  <a:off x="8259529" y="4438721"/>
                  <a:ext cx="396875" cy="330200"/>
                </a:xfrm>
                <a:prstGeom prst="rect">
                  <a:avLst/>
                </a:prstGeom>
                <a:solidFill>
                  <a:srgbClr val="0000FF"/>
                </a:solidFill>
                <a:ln/>
                <a:effectLst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lIns="0" tIns="0" rIns="0" bIns="45720" anchor="ctr"/>
                <a:lstStyle/>
                <a:p>
                  <a:pPr algn="ctr">
                    <a:defRPr/>
                  </a:pPr>
                  <a:r>
                    <a:rPr lang="en-US" sz="2400" dirty="0"/>
                    <a:t>c</a:t>
                  </a:r>
                </a:p>
              </p:txBody>
            </p:sp>
            <p:cxnSp>
              <p:nvCxnSpPr>
                <p:cNvPr id="176" name="Straight Connector 175"/>
                <p:cNvCxnSpPr>
                  <a:stCxn id="172" idx="0"/>
                  <a:endCxn id="173" idx="1"/>
                </p:cNvCxnSpPr>
                <p:nvPr/>
              </p:nvCxnSpPr>
              <p:spPr>
                <a:xfrm flipV="1">
                  <a:off x="7182030" y="4376723"/>
                  <a:ext cx="439538" cy="186698"/>
                </a:xfrm>
                <a:prstGeom prst="line">
                  <a:avLst/>
                </a:prstGeom>
                <a:ln w="190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>
                  <a:stCxn id="175" idx="1"/>
                  <a:endCxn id="172" idx="3"/>
                </p:cNvCxnSpPr>
                <p:nvPr/>
              </p:nvCxnSpPr>
              <p:spPr>
                <a:xfrm flipH="1">
                  <a:off x="7380467" y="4603821"/>
                  <a:ext cx="879062" cy="124700"/>
                </a:xfrm>
                <a:prstGeom prst="line">
                  <a:avLst/>
                </a:prstGeom>
                <a:ln w="190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>
                  <a:stCxn id="172" idx="2"/>
                  <a:endCxn id="174" idx="1"/>
                </p:cNvCxnSpPr>
                <p:nvPr/>
              </p:nvCxnSpPr>
              <p:spPr>
                <a:xfrm>
                  <a:off x="7182030" y="4893621"/>
                  <a:ext cx="346158" cy="99344"/>
                </a:xfrm>
                <a:prstGeom prst="line">
                  <a:avLst/>
                </a:prstGeom>
                <a:ln w="19050" cmpd="sng">
                  <a:solidFill>
                    <a:srgbClr val="0000FF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9" name="Oval 178"/>
                <p:cNvSpPr/>
                <p:nvPr/>
              </p:nvSpPr>
              <p:spPr>
                <a:xfrm>
                  <a:off x="5944798" y="4058270"/>
                  <a:ext cx="3025434" cy="1101762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9" name="TextBox 168"/>
              <p:cNvSpPr txBox="1"/>
              <p:nvPr/>
            </p:nvSpPr>
            <p:spPr>
              <a:xfrm>
                <a:off x="6368351" y="3436001"/>
                <a:ext cx="12362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… …</a:t>
                </a: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 rot="5400000">
                <a:off x="4485067" y="3420335"/>
                <a:ext cx="12362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… …</a:t>
                </a:r>
              </a:p>
            </p:txBody>
          </p:sp>
        </p:grpSp>
        <p:sp>
          <p:nvSpPr>
            <p:cNvPr id="160" name="Freeform 159"/>
            <p:cNvSpPr/>
            <p:nvPr/>
          </p:nvSpPr>
          <p:spPr>
            <a:xfrm>
              <a:off x="4388694" y="1619806"/>
              <a:ext cx="412710" cy="415654"/>
            </a:xfrm>
            <a:custGeom>
              <a:avLst/>
              <a:gdLst>
                <a:gd name="connsiteX0" fmla="*/ 449962 w 464476"/>
                <a:gd name="connsiteY0" fmla="*/ 0 h 2148114"/>
                <a:gd name="connsiteX1" fmla="*/ 19 w 464476"/>
                <a:gd name="connsiteY1" fmla="*/ 914400 h 2148114"/>
                <a:gd name="connsiteX2" fmla="*/ 464476 w 464476"/>
                <a:gd name="connsiteY2" fmla="*/ 2148114 h 214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4476" h="2148114">
                  <a:moveTo>
                    <a:pt x="449962" y="0"/>
                  </a:moveTo>
                  <a:cubicBezTo>
                    <a:pt x="223781" y="278190"/>
                    <a:pt x="-2400" y="556381"/>
                    <a:pt x="19" y="914400"/>
                  </a:cubicBezTo>
                  <a:cubicBezTo>
                    <a:pt x="2438" y="1272419"/>
                    <a:pt x="233457" y="1710266"/>
                    <a:pt x="464476" y="2148114"/>
                  </a:cubicBez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779608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81437</TotalTime>
  <Words>2257</Words>
  <Application>Microsoft Macintosh PowerPoint</Application>
  <PresentationFormat>On-screen Show (4:3)</PresentationFormat>
  <Paragraphs>475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宋体</vt:lpstr>
      <vt:lpstr>宋体</vt:lpstr>
      <vt:lpstr>Arial</vt:lpstr>
      <vt:lpstr>Calibri</vt:lpstr>
      <vt:lpstr>Times New Roman</vt:lpstr>
      <vt:lpstr>Wingdings</vt:lpstr>
      <vt:lpstr>Default Design</vt:lpstr>
      <vt:lpstr>Inside the Atoms: Mining  a Network of Networks and Beyond</vt:lpstr>
      <vt:lpstr>PowerPoint Presentation</vt:lpstr>
      <vt:lpstr>Graph Mining: An Overview</vt:lpstr>
      <vt:lpstr>A Motivating Example: Cross-Network Association  (e.g., candidate gene prioritization problem)</vt:lpstr>
      <vt:lpstr>A Motivating Example: Cross-Network Association  (e.g., candidate gene prioritization problem)</vt:lpstr>
      <vt:lpstr>A Motivating Example: Cross-Network Association  (e.g., candidate gene prioritization problem)</vt:lpstr>
      <vt:lpstr>A Set of Networks: More Applications </vt:lpstr>
      <vt:lpstr>Roadmap </vt:lpstr>
      <vt:lpstr>Modeling NoN</vt:lpstr>
      <vt:lpstr>Introducing the NoN Model</vt:lpstr>
      <vt:lpstr>NoN Models: Examples</vt:lpstr>
      <vt:lpstr>NoN - Generalizations</vt:lpstr>
      <vt:lpstr>NoN vs. Some Popular Multi-Network Models</vt:lpstr>
      <vt:lpstr>Roadmap </vt:lpstr>
      <vt:lpstr>NoN Mining - Ranking </vt:lpstr>
      <vt:lpstr>Ranking on a Single Network</vt:lpstr>
      <vt:lpstr>Ranking on a Single Network</vt:lpstr>
      <vt:lpstr>Ranking on a Single Network</vt:lpstr>
      <vt:lpstr>Ranking on NoN</vt:lpstr>
      <vt:lpstr>Ranking on NoN</vt:lpstr>
      <vt:lpstr>Ranking on NoN</vt:lpstr>
      <vt:lpstr>NoN Ranking - Results</vt:lpstr>
      <vt:lpstr>NoN Mining - Clustering</vt:lpstr>
      <vt:lpstr>Roadmap </vt:lpstr>
      <vt:lpstr>NoT: A Network of Time Series</vt:lpstr>
      <vt:lpstr>iBall: A Network of Regression Models </vt:lpstr>
      <vt:lpstr>Fascinate: Cross-Layer Dependence Inference on Multi-Layered Networks</vt:lpstr>
      <vt:lpstr>Conclusion: a Network of X</vt:lpstr>
      <vt:lpstr>Joint work with Nadya Bliss, Norbou Buchler, Nan Cao, Kate Ehrlich, Wei Fan, Ping Ji, Qing He, Danai Koutra, Yu-Ru Lin, Conglei Shi, Lei Xie, Yuan Yao, Yong Wang, Feng Xu, Lei Ying, Xiang Zhang and more    </vt:lpstr>
    </vt:vector>
  </TitlesOfParts>
  <Company>Arizona State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Desktop Systems Technology</dc:creator>
  <cp:lastModifiedBy>Tong, Hanghang</cp:lastModifiedBy>
  <cp:revision>3746</cp:revision>
  <cp:lastPrinted>2015-04-07T18:33:27Z</cp:lastPrinted>
  <dcterms:created xsi:type="dcterms:W3CDTF">2005-12-06T00:19:44Z</dcterms:created>
  <dcterms:modified xsi:type="dcterms:W3CDTF">2020-10-30T16:13:47Z</dcterms:modified>
</cp:coreProperties>
</file>