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 id="2147483690" r:id="rId3"/>
  </p:sldMasterIdLst>
  <p:notesMasterIdLst>
    <p:notesMasterId r:id="rId213"/>
  </p:notesMasterIdLst>
  <p:handoutMasterIdLst>
    <p:handoutMasterId r:id="rId214"/>
  </p:handoutMasterIdLst>
  <p:sldIdLst>
    <p:sldId id="257" r:id="rId4"/>
    <p:sldId id="540" r:id="rId5"/>
    <p:sldId id="377" r:id="rId6"/>
    <p:sldId id="260" r:id="rId7"/>
    <p:sldId id="341" r:id="rId8"/>
    <p:sldId id="259" r:id="rId9"/>
    <p:sldId id="261" r:id="rId10"/>
    <p:sldId id="262" r:id="rId11"/>
    <p:sldId id="468" r:id="rId12"/>
    <p:sldId id="376" r:id="rId13"/>
    <p:sldId id="393" r:id="rId14"/>
    <p:sldId id="394" r:id="rId15"/>
    <p:sldId id="395" r:id="rId16"/>
    <p:sldId id="396" r:id="rId17"/>
    <p:sldId id="397" r:id="rId18"/>
    <p:sldId id="398" r:id="rId19"/>
    <p:sldId id="400" r:id="rId20"/>
    <p:sldId id="378" r:id="rId21"/>
    <p:sldId id="402" r:id="rId22"/>
    <p:sldId id="403" r:id="rId23"/>
    <p:sldId id="404" r:id="rId24"/>
    <p:sldId id="405" r:id="rId25"/>
    <p:sldId id="421" r:id="rId26"/>
    <p:sldId id="422" r:id="rId27"/>
    <p:sldId id="423" r:id="rId28"/>
    <p:sldId id="424" r:id="rId29"/>
    <p:sldId id="425" r:id="rId30"/>
    <p:sldId id="426" r:id="rId31"/>
    <p:sldId id="427" r:id="rId32"/>
    <p:sldId id="428" r:id="rId33"/>
    <p:sldId id="429" r:id="rId34"/>
    <p:sldId id="430" r:id="rId35"/>
    <p:sldId id="431" r:id="rId36"/>
    <p:sldId id="432" r:id="rId37"/>
    <p:sldId id="433" r:id="rId38"/>
    <p:sldId id="434" r:id="rId39"/>
    <p:sldId id="342" r:id="rId40"/>
    <p:sldId id="267" r:id="rId41"/>
    <p:sldId id="469" r:id="rId42"/>
    <p:sldId id="470" r:id="rId43"/>
    <p:sldId id="435" r:id="rId44"/>
    <p:sldId id="379" r:id="rId45"/>
    <p:sldId id="436" r:id="rId46"/>
    <p:sldId id="381" r:id="rId47"/>
    <p:sldId id="382" r:id="rId48"/>
    <p:sldId id="383" r:id="rId49"/>
    <p:sldId id="384" r:id="rId50"/>
    <p:sldId id="385" r:id="rId51"/>
    <p:sldId id="386" r:id="rId52"/>
    <p:sldId id="387" r:id="rId53"/>
    <p:sldId id="388" r:id="rId54"/>
    <p:sldId id="389" r:id="rId55"/>
    <p:sldId id="437" r:id="rId56"/>
    <p:sldId id="438" r:id="rId57"/>
    <p:sldId id="390" r:id="rId58"/>
    <p:sldId id="391" r:id="rId59"/>
    <p:sldId id="392" r:id="rId60"/>
    <p:sldId id="439" r:id="rId61"/>
    <p:sldId id="440" r:id="rId62"/>
    <p:sldId id="441" r:id="rId63"/>
    <p:sldId id="442" r:id="rId64"/>
    <p:sldId id="443" r:id="rId65"/>
    <p:sldId id="444" r:id="rId66"/>
    <p:sldId id="445" r:id="rId67"/>
    <p:sldId id="270" r:id="rId68"/>
    <p:sldId id="273" r:id="rId69"/>
    <p:sldId id="274" r:id="rId70"/>
    <p:sldId id="275" r:id="rId71"/>
    <p:sldId id="276" r:id="rId72"/>
    <p:sldId id="277" r:id="rId73"/>
    <p:sldId id="349" r:id="rId74"/>
    <p:sldId id="350" r:id="rId75"/>
    <p:sldId id="351" r:id="rId76"/>
    <p:sldId id="352" r:id="rId77"/>
    <p:sldId id="353" r:id="rId78"/>
    <p:sldId id="354" r:id="rId79"/>
    <p:sldId id="355" r:id="rId80"/>
    <p:sldId id="356" r:id="rId81"/>
    <p:sldId id="359" r:id="rId82"/>
    <p:sldId id="360" r:id="rId83"/>
    <p:sldId id="361" r:id="rId84"/>
    <p:sldId id="363" r:id="rId85"/>
    <p:sldId id="406" r:id="rId86"/>
    <p:sldId id="407" r:id="rId87"/>
    <p:sldId id="474" r:id="rId88"/>
    <p:sldId id="475" r:id="rId89"/>
    <p:sldId id="410" r:id="rId90"/>
    <p:sldId id="411" r:id="rId91"/>
    <p:sldId id="412" r:id="rId92"/>
    <p:sldId id="413" r:id="rId93"/>
    <p:sldId id="414" r:id="rId94"/>
    <p:sldId id="415" r:id="rId95"/>
    <p:sldId id="416" r:id="rId96"/>
    <p:sldId id="417" r:id="rId97"/>
    <p:sldId id="418" r:id="rId98"/>
    <p:sldId id="419" r:id="rId99"/>
    <p:sldId id="420" r:id="rId100"/>
    <p:sldId id="476" r:id="rId101"/>
    <p:sldId id="477" r:id="rId102"/>
    <p:sldId id="478" r:id="rId103"/>
    <p:sldId id="479" r:id="rId104"/>
    <p:sldId id="480" r:id="rId105"/>
    <p:sldId id="481" r:id="rId106"/>
    <p:sldId id="482" r:id="rId107"/>
    <p:sldId id="483" r:id="rId108"/>
    <p:sldId id="484" r:id="rId109"/>
    <p:sldId id="485" r:id="rId110"/>
    <p:sldId id="486" r:id="rId111"/>
    <p:sldId id="487" r:id="rId112"/>
    <p:sldId id="488" r:id="rId113"/>
    <p:sldId id="489" r:id="rId114"/>
    <p:sldId id="490" r:id="rId115"/>
    <p:sldId id="491" r:id="rId116"/>
    <p:sldId id="492" r:id="rId117"/>
    <p:sldId id="493" r:id="rId118"/>
    <p:sldId id="494" r:id="rId119"/>
    <p:sldId id="495" r:id="rId120"/>
    <p:sldId id="496" r:id="rId121"/>
    <p:sldId id="497" r:id="rId122"/>
    <p:sldId id="539" r:id="rId123"/>
    <p:sldId id="498" r:id="rId124"/>
    <p:sldId id="499" r:id="rId125"/>
    <p:sldId id="500" r:id="rId126"/>
    <p:sldId id="501" r:id="rId127"/>
    <p:sldId id="502" r:id="rId128"/>
    <p:sldId id="503" r:id="rId129"/>
    <p:sldId id="504" r:id="rId130"/>
    <p:sldId id="471" r:id="rId131"/>
    <p:sldId id="472" r:id="rId132"/>
    <p:sldId id="459" r:id="rId133"/>
    <p:sldId id="460" r:id="rId134"/>
    <p:sldId id="461" r:id="rId135"/>
    <p:sldId id="446" r:id="rId136"/>
    <p:sldId id="447" r:id="rId137"/>
    <p:sldId id="448" r:id="rId138"/>
    <p:sldId id="449" r:id="rId139"/>
    <p:sldId id="462" r:id="rId140"/>
    <p:sldId id="463" r:id="rId141"/>
    <p:sldId id="450" r:id="rId142"/>
    <p:sldId id="451" r:id="rId143"/>
    <p:sldId id="452" r:id="rId144"/>
    <p:sldId id="464" r:id="rId145"/>
    <p:sldId id="453" r:id="rId146"/>
    <p:sldId id="454" r:id="rId147"/>
    <p:sldId id="455" r:id="rId148"/>
    <p:sldId id="456" r:id="rId149"/>
    <p:sldId id="457" r:id="rId150"/>
    <p:sldId id="458" r:id="rId151"/>
    <p:sldId id="465" r:id="rId152"/>
    <p:sldId id="466" r:id="rId153"/>
    <p:sldId id="467" r:id="rId154"/>
    <p:sldId id="506" r:id="rId155"/>
    <p:sldId id="507" r:id="rId156"/>
    <p:sldId id="508" r:id="rId157"/>
    <p:sldId id="509" r:id="rId158"/>
    <p:sldId id="303" r:id="rId159"/>
    <p:sldId id="305" r:id="rId160"/>
    <p:sldId id="306" r:id="rId161"/>
    <p:sldId id="307" r:id="rId162"/>
    <p:sldId id="308" r:id="rId163"/>
    <p:sldId id="309" r:id="rId164"/>
    <p:sldId id="310" r:id="rId165"/>
    <p:sldId id="311" r:id="rId166"/>
    <p:sldId id="312" r:id="rId167"/>
    <p:sldId id="313" r:id="rId168"/>
    <p:sldId id="314" r:id="rId169"/>
    <p:sldId id="317" r:id="rId170"/>
    <p:sldId id="318" r:id="rId171"/>
    <p:sldId id="319" r:id="rId172"/>
    <p:sldId id="321" r:id="rId173"/>
    <p:sldId id="326" r:id="rId174"/>
    <p:sldId id="329" r:id="rId175"/>
    <p:sldId id="331" r:id="rId176"/>
    <p:sldId id="333" r:id="rId177"/>
    <p:sldId id="335" r:id="rId178"/>
    <p:sldId id="337" r:id="rId179"/>
    <p:sldId id="339" r:id="rId180"/>
    <p:sldId id="340" r:id="rId181"/>
    <p:sldId id="510" r:id="rId182"/>
    <p:sldId id="512" r:id="rId183"/>
    <p:sldId id="511" r:id="rId184"/>
    <p:sldId id="514" r:id="rId185"/>
    <p:sldId id="513" r:id="rId186"/>
    <p:sldId id="505" r:id="rId187"/>
    <p:sldId id="536" r:id="rId188"/>
    <p:sldId id="516" r:id="rId189"/>
    <p:sldId id="517" r:id="rId190"/>
    <p:sldId id="518" r:id="rId191"/>
    <p:sldId id="519" r:id="rId192"/>
    <p:sldId id="520" r:id="rId193"/>
    <p:sldId id="521" r:id="rId194"/>
    <p:sldId id="522" r:id="rId195"/>
    <p:sldId id="523" r:id="rId196"/>
    <p:sldId id="524" r:id="rId197"/>
    <p:sldId id="525" r:id="rId198"/>
    <p:sldId id="526" r:id="rId199"/>
    <p:sldId id="527" r:id="rId200"/>
    <p:sldId id="528" r:id="rId201"/>
    <p:sldId id="515" r:id="rId202"/>
    <p:sldId id="529" r:id="rId203"/>
    <p:sldId id="530" r:id="rId204"/>
    <p:sldId id="531" r:id="rId205"/>
    <p:sldId id="532" r:id="rId206"/>
    <p:sldId id="537" r:id="rId207"/>
    <p:sldId id="401" r:id="rId208"/>
    <p:sldId id="538" r:id="rId209"/>
    <p:sldId id="380" r:id="rId210"/>
    <p:sldId id="534" r:id="rId211"/>
    <p:sldId id="535" r:id="rId212"/>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66"/>
    <a:srgbClr val="6699FF"/>
    <a:srgbClr val="3366FF"/>
    <a:srgbClr val="3399FF"/>
    <a:srgbClr val="0066FF"/>
    <a:srgbClr val="FF75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45" autoAdjust="0"/>
    <p:restoredTop sz="58838" autoAdjust="0"/>
  </p:normalViewPr>
  <p:slideViewPr>
    <p:cSldViewPr snapToGrid="0" snapToObjects="1">
      <p:cViewPr>
        <p:scale>
          <a:sx n="63" d="100"/>
          <a:sy n="63" d="100"/>
        </p:scale>
        <p:origin x="2344" y="14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9.xml"/><Relationship Id="rId143" Type="http://schemas.openxmlformats.org/officeDocument/2006/relationships/slide" Target="slides/slide140.xml"/><Relationship Id="rId144" Type="http://schemas.openxmlformats.org/officeDocument/2006/relationships/slide" Target="slides/slide141.xml"/><Relationship Id="rId145" Type="http://schemas.openxmlformats.org/officeDocument/2006/relationships/slide" Target="slides/slide142.xml"/><Relationship Id="rId146" Type="http://schemas.openxmlformats.org/officeDocument/2006/relationships/slide" Target="slides/slide143.xml"/><Relationship Id="rId147" Type="http://schemas.openxmlformats.org/officeDocument/2006/relationships/slide" Target="slides/slide144.xml"/><Relationship Id="rId148" Type="http://schemas.openxmlformats.org/officeDocument/2006/relationships/slide" Target="slides/slide145.xml"/><Relationship Id="rId149" Type="http://schemas.openxmlformats.org/officeDocument/2006/relationships/slide" Target="slides/slide146.xml"/><Relationship Id="rId180" Type="http://schemas.openxmlformats.org/officeDocument/2006/relationships/slide" Target="slides/slide177.xml"/><Relationship Id="rId181" Type="http://schemas.openxmlformats.org/officeDocument/2006/relationships/slide" Target="slides/slide178.xml"/><Relationship Id="rId182" Type="http://schemas.openxmlformats.org/officeDocument/2006/relationships/slide" Target="slides/slide179.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83" Type="http://schemas.openxmlformats.org/officeDocument/2006/relationships/slide" Target="slides/slide180.xml"/><Relationship Id="rId184" Type="http://schemas.openxmlformats.org/officeDocument/2006/relationships/slide" Target="slides/slide181.xml"/><Relationship Id="rId185" Type="http://schemas.openxmlformats.org/officeDocument/2006/relationships/slide" Target="slides/slide182.xml"/><Relationship Id="rId186" Type="http://schemas.openxmlformats.org/officeDocument/2006/relationships/slide" Target="slides/slide183.xml"/><Relationship Id="rId187" Type="http://schemas.openxmlformats.org/officeDocument/2006/relationships/slide" Target="slides/slide184.xml"/><Relationship Id="rId188" Type="http://schemas.openxmlformats.org/officeDocument/2006/relationships/slide" Target="slides/slide185.xml"/><Relationship Id="rId189" Type="http://schemas.openxmlformats.org/officeDocument/2006/relationships/slide" Target="slides/slide18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150" Type="http://schemas.openxmlformats.org/officeDocument/2006/relationships/slide" Target="slides/slide147.xml"/><Relationship Id="rId151" Type="http://schemas.openxmlformats.org/officeDocument/2006/relationships/slide" Target="slides/slide148.xml"/><Relationship Id="rId152" Type="http://schemas.openxmlformats.org/officeDocument/2006/relationships/slide" Target="slides/slide14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53" Type="http://schemas.openxmlformats.org/officeDocument/2006/relationships/slide" Target="slides/slide150.xml"/><Relationship Id="rId154" Type="http://schemas.openxmlformats.org/officeDocument/2006/relationships/slide" Target="slides/slide151.xml"/><Relationship Id="rId155" Type="http://schemas.openxmlformats.org/officeDocument/2006/relationships/slide" Target="slides/slide152.xml"/><Relationship Id="rId156" Type="http://schemas.openxmlformats.org/officeDocument/2006/relationships/slide" Target="slides/slide153.xml"/><Relationship Id="rId157" Type="http://schemas.openxmlformats.org/officeDocument/2006/relationships/slide" Target="slides/slide154.xml"/><Relationship Id="rId158" Type="http://schemas.openxmlformats.org/officeDocument/2006/relationships/slide" Target="slides/slide155.xml"/><Relationship Id="rId159" Type="http://schemas.openxmlformats.org/officeDocument/2006/relationships/slide" Target="slides/slide156.xml"/><Relationship Id="rId190" Type="http://schemas.openxmlformats.org/officeDocument/2006/relationships/slide" Target="slides/slide187.xml"/><Relationship Id="rId191" Type="http://schemas.openxmlformats.org/officeDocument/2006/relationships/slide" Target="slides/slide188.xml"/><Relationship Id="rId192" Type="http://schemas.openxmlformats.org/officeDocument/2006/relationships/slide" Target="slides/slide189.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93" Type="http://schemas.openxmlformats.org/officeDocument/2006/relationships/slide" Target="slides/slide190.xml"/><Relationship Id="rId194" Type="http://schemas.openxmlformats.org/officeDocument/2006/relationships/slide" Target="slides/slide191.xml"/><Relationship Id="rId195" Type="http://schemas.openxmlformats.org/officeDocument/2006/relationships/slide" Target="slides/slide192.xml"/><Relationship Id="rId196" Type="http://schemas.openxmlformats.org/officeDocument/2006/relationships/slide" Target="slides/slide193.xml"/><Relationship Id="rId197" Type="http://schemas.openxmlformats.org/officeDocument/2006/relationships/slide" Target="slides/slide194.xml"/><Relationship Id="rId198" Type="http://schemas.openxmlformats.org/officeDocument/2006/relationships/slide" Target="slides/slide195.xml"/><Relationship Id="rId199" Type="http://schemas.openxmlformats.org/officeDocument/2006/relationships/slide" Target="slides/slide19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slide" Target="slides/slide124.xml"/><Relationship Id="rId128" Type="http://schemas.openxmlformats.org/officeDocument/2006/relationships/slide" Target="slides/slide125.xml"/><Relationship Id="rId129" Type="http://schemas.openxmlformats.org/officeDocument/2006/relationships/slide" Target="slides/slide126.xml"/><Relationship Id="rId160" Type="http://schemas.openxmlformats.org/officeDocument/2006/relationships/slide" Target="slides/slide157.xml"/><Relationship Id="rId161" Type="http://schemas.openxmlformats.org/officeDocument/2006/relationships/slide" Target="slides/slide158.xml"/><Relationship Id="rId162" Type="http://schemas.openxmlformats.org/officeDocument/2006/relationships/slide" Target="slides/slide15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63" Type="http://schemas.openxmlformats.org/officeDocument/2006/relationships/slide" Target="slides/slide160.xml"/><Relationship Id="rId164" Type="http://schemas.openxmlformats.org/officeDocument/2006/relationships/slide" Target="slides/slide161.xml"/><Relationship Id="rId165" Type="http://schemas.openxmlformats.org/officeDocument/2006/relationships/slide" Target="slides/slide162.xml"/><Relationship Id="rId166" Type="http://schemas.openxmlformats.org/officeDocument/2006/relationships/slide" Target="slides/slide163.xml"/><Relationship Id="rId167" Type="http://schemas.openxmlformats.org/officeDocument/2006/relationships/slide" Target="slides/slide164.xml"/><Relationship Id="rId168" Type="http://schemas.openxmlformats.org/officeDocument/2006/relationships/slide" Target="slides/slide165.xml"/><Relationship Id="rId169" Type="http://schemas.openxmlformats.org/officeDocument/2006/relationships/slide" Target="slides/slide166.xml"/><Relationship Id="rId200" Type="http://schemas.openxmlformats.org/officeDocument/2006/relationships/slide" Target="slides/slide197.xml"/><Relationship Id="rId201" Type="http://schemas.openxmlformats.org/officeDocument/2006/relationships/slide" Target="slides/slide198.xml"/><Relationship Id="rId202" Type="http://schemas.openxmlformats.org/officeDocument/2006/relationships/slide" Target="slides/slide199.xml"/><Relationship Id="rId203" Type="http://schemas.openxmlformats.org/officeDocument/2006/relationships/slide" Target="slides/slide200.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204" Type="http://schemas.openxmlformats.org/officeDocument/2006/relationships/slide" Target="slides/slide201.xml"/><Relationship Id="rId205" Type="http://schemas.openxmlformats.org/officeDocument/2006/relationships/slide" Target="slides/slide202.xml"/><Relationship Id="rId206" Type="http://schemas.openxmlformats.org/officeDocument/2006/relationships/slide" Target="slides/slide203.xml"/><Relationship Id="rId207" Type="http://schemas.openxmlformats.org/officeDocument/2006/relationships/slide" Target="slides/slide204.xml"/><Relationship Id="rId208" Type="http://schemas.openxmlformats.org/officeDocument/2006/relationships/slide" Target="slides/slide205.xml"/><Relationship Id="rId209" Type="http://schemas.openxmlformats.org/officeDocument/2006/relationships/slide" Target="slides/slide206.xml"/><Relationship Id="rId130" Type="http://schemas.openxmlformats.org/officeDocument/2006/relationships/slide" Target="slides/slide127.xml"/><Relationship Id="rId131" Type="http://schemas.openxmlformats.org/officeDocument/2006/relationships/slide" Target="slides/slide128.xml"/><Relationship Id="rId132" Type="http://schemas.openxmlformats.org/officeDocument/2006/relationships/slide" Target="slides/slide129.xml"/><Relationship Id="rId133" Type="http://schemas.openxmlformats.org/officeDocument/2006/relationships/slide" Target="slides/slide130.xml"/><Relationship Id="rId134" Type="http://schemas.openxmlformats.org/officeDocument/2006/relationships/slide" Target="slides/slide131.xml"/><Relationship Id="rId135" Type="http://schemas.openxmlformats.org/officeDocument/2006/relationships/slide" Target="slides/slide132.xml"/><Relationship Id="rId136" Type="http://schemas.openxmlformats.org/officeDocument/2006/relationships/slide" Target="slides/slide133.xml"/><Relationship Id="rId137" Type="http://schemas.openxmlformats.org/officeDocument/2006/relationships/slide" Target="slides/slide134.xml"/><Relationship Id="rId138" Type="http://schemas.openxmlformats.org/officeDocument/2006/relationships/slide" Target="slides/slide135.xml"/><Relationship Id="rId139" Type="http://schemas.openxmlformats.org/officeDocument/2006/relationships/slide" Target="slides/slide136.xml"/><Relationship Id="rId170" Type="http://schemas.openxmlformats.org/officeDocument/2006/relationships/slide" Target="slides/slide167.xml"/><Relationship Id="rId171" Type="http://schemas.openxmlformats.org/officeDocument/2006/relationships/slide" Target="slides/slide168.xml"/><Relationship Id="rId172" Type="http://schemas.openxmlformats.org/officeDocument/2006/relationships/slide" Target="slides/slide169.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173" Type="http://schemas.openxmlformats.org/officeDocument/2006/relationships/slide" Target="slides/slide170.xml"/><Relationship Id="rId174" Type="http://schemas.openxmlformats.org/officeDocument/2006/relationships/slide" Target="slides/slide171.xml"/><Relationship Id="rId175" Type="http://schemas.openxmlformats.org/officeDocument/2006/relationships/slide" Target="slides/slide172.xml"/><Relationship Id="rId176" Type="http://schemas.openxmlformats.org/officeDocument/2006/relationships/slide" Target="slides/slide173.xml"/><Relationship Id="rId177" Type="http://schemas.openxmlformats.org/officeDocument/2006/relationships/slide" Target="slides/slide174.xml"/><Relationship Id="rId178" Type="http://schemas.openxmlformats.org/officeDocument/2006/relationships/slide" Target="slides/slide175.xml"/><Relationship Id="rId179" Type="http://schemas.openxmlformats.org/officeDocument/2006/relationships/slide" Target="slides/slide176.xml"/><Relationship Id="rId210" Type="http://schemas.openxmlformats.org/officeDocument/2006/relationships/slide" Target="slides/slide207.xml"/><Relationship Id="rId211" Type="http://schemas.openxmlformats.org/officeDocument/2006/relationships/slide" Target="slides/slide208.xml"/><Relationship Id="rId212" Type="http://schemas.openxmlformats.org/officeDocument/2006/relationships/slide" Target="slides/slide209.xml"/><Relationship Id="rId213" Type="http://schemas.openxmlformats.org/officeDocument/2006/relationships/notesMaster" Target="notesMasters/notesMaster1.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14" Type="http://schemas.openxmlformats.org/officeDocument/2006/relationships/handoutMaster" Target="handoutMasters/handoutMaster1.xml"/><Relationship Id="rId215" Type="http://schemas.openxmlformats.org/officeDocument/2006/relationships/presProps" Target="presProps.xml"/><Relationship Id="rId216" Type="http://schemas.openxmlformats.org/officeDocument/2006/relationships/viewProps" Target="viewProps.xml"/><Relationship Id="rId217" Type="http://schemas.openxmlformats.org/officeDocument/2006/relationships/theme" Target="theme/theme1.xml"/><Relationship Id="rId2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100" Type="http://schemas.openxmlformats.org/officeDocument/2006/relationships/slide" Target="slides/slide97.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40" Type="http://schemas.openxmlformats.org/officeDocument/2006/relationships/slide" Target="slides/slide137.xml"/><Relationship Id="rId141" Type="http://schemas.openxmlformats.org/officeDocument/2006/relationships/slide" Target="slides/slide1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Series 1</c:v>
                </c:pt>
              </c:strCache>
            </c:strRef>
          </c:tx>
          <c:marker>
            <c:symbol val="circle"/>
            <c:size val="11"/>
          </c:marker>
          <c:cat>
            <c:strRef>
              <c:f>Sheet1!$A$2:$A$5</c:f>
              <c:strCache>
                <c:ptCount val="4"/>
                <c:pt idx="0">
                  <c:v>No user input</c:v>
                </c:pt>
                <c:pt idx="1">
                  <c:v>1 round</c:v>
                </c:pt>
                <c:pt idx="2">
                  <c:v>2 rounds</c:v>
                </c:pt>
                <c:pt idx="3">
                  <c:v>3 rounds</c:v>
                </c:pt>
              </c:strCache>
            </c:strRef>
          </c:cat>
          <c:val>
            <c:numRef>
              <c:f>Sheet1!$D$2:$D$5</c:f>
              <c:numCache>
                <c:formatCode>General</c:formatCode>
                <c:ptCount val="4"/>
                <c:pt idx="0">
                  <c:v>0.57326007326</c:v>
                </c:pt>
                <c:pt idx="1">
                  <c:v>0.65695970696</c:v>
                </c:pt>
                <c:pt idx="2">
                  <c:v>0.729267399267</c:v>
                </c:pt>
                <c:pt idx="3">
                  <c:v>0.742957264957</c:v>
                </c:pt>
              </c:numCache>
            </c:numRef>
          </c:val>
          <c:smooth val="0"/>
        </c:ser>
        <c:ser>
          <c:idx val="1"/>
          <c:order val="1"/>
          <c:tx>
            <c:strRef>
              <c:f>Sheet1!$C$1</c:f>
              <c:strCache>
                <c:ptCount val="1"/>
                <c:pt idx="0">
                  <c:v>Series 2</c:v>
                </c:pt>
              </c:strCache>
            </c:strRef>
          </c:tx>
          <c:marker>
            <c:symbol val="none"/>
          </c:marker>
          <c:cat>
            <c:strRef>
              <c:f>Sheet1!$A$2:$A$5</c:f>
              <c:strCache>
                <c:ptCount val="4"/>
                <c:pt idx="0">
                  <c:v>No user input</c:v>
                </c:pt>
                <c:pt idx="1">
                  <c:v>1 round</c:v>
                </c:pt>
                <c:pt idx="2">
                  <c:v>2 rounds</c:v>
                </c:pt>
                <c:pt idx="3">
                  <c:v>3 rounds</c:v>
                </c:pt>
              </c:strCache>
            </c:strRef>
          </c:cat>
          <c:val>
            <c:numRef>
              <c:f>Sheet1!$B$2:$B$5</c:f>
              <c:numCache>
                <c:formatCode>General</c:formatCode>
                <c:ptCount val="4"/>
                <c:pt idx="0">
                  <c:v>0.57326007326</c:v>
                </c:pt>
                <c:pt idx="1">
                  <c:v>0.57326007326</c:v>
                </c:pt>
                <c:pt idx="2">
                  <c:v>0.57326007326</c:v>
                </c:pt>
                <c:pt idx="3">
                  <c:v>0.57326007326</c:v>
                </c:pt>
              </c:numCache>
            </c:numRef>
          </c:val>
          <c:smooth val="0"/>
        </c:ser>
        <c:ser>
          <c:idx val="2"/>
          <c:order val="2"/>
          <c:tx>
            <c:strRef>
              <c:f>Sheet1!$D$1</c:f>
              <c:strCache>
                <c:ptCount val="1"/>
                <c:pt idx="0">
                  <c:v>Series 3</c:v>
                </c:pt>
              </c:strCache>
            </c:strRef>
          </c:tx>
          <c:marker>
            <c:symbol val="none"/>
          </c:marker>
          <c:cat>
            <c:strRef>
              <c:f>Sheet1!$A$2:$A$5</c:f>
              <c:strCache>
                <c:ptCount val="4"/>
                <c:pt idx="0">
                  <c:v>No user input</c:v>
                </c:pt>
                <c:pt idx="1">
                  <c:v>1 round</c:v>
                </c:pt>
                <c:pt idx="2">
                  <c:v>2 rounds</c:v>
                </c:pt>
                <c:pt idx="3">
                  <c:v>3 rounds</c:v>
                </c:pt>
              </c:strCache>
            </c:strRef>
          </c:cat>
          <c:val>
            <c:numRef>
              <c:f>Sheet1!$C$2:$C$5</c:f>
              <c:numCache>
                <c:formatCode>General</c:formatCode>
                <c:ptCount val="4"/>
                <c:pt idx="0">
                  <c:v>0.69</c:v>
                </c:pt>
                <c:pt idx="1">
                  <c:v>0.69</c:v>
                </c:pt>
                <c:pt idx="2">
                  <c:v>0.69</c:v>
                </c:pt>
                <c:pt idx="3">
                  <c:v>0.69</c:v>
                </c:pt>
              </c:numCache>
            </c:numRef>
          </c:val>
          <c:smooth val="0"/>
        </c:ser>
        <c:dLbls>
          <c:showLegendKey val="0"/>
          <c:showVal val="0"/>
          <c:showCatName val="0"/>
          <c:showSerName val="0"/>
          <c:showPercent val="0"/>
          <c:showBubbleSize val="0"/>
        </c:dLbls>
        <c:marker val="1"/>
        <c:smooth val="0"/>
        <c:axId val="-2086769344"/>
        <c:axId val="-2089249488"/>
      </c:lineChart>
      <c:catAx>
        <c:axId val="-2086769344"/>
        <c:scaling>
          <c:orientation val="minMax"/>
        </c:scaling>
        <c:delete val="0"/>
        <c:axPos val="b"/>
        <c:numFmt formatCode="General" sourceLinked="0"/>
        <c:majorTickMark val="out"/>
        <c:minorTickMark val="none"/>
        <c:tickLblPos val="nextTo"/>
        <c:txPr>
          <a:bodyPr/>
          <a:lstStyle/>
          <a:p>
            <a:pPr>
              <a:defRPr>
                <a:solidFill>
                  <a:schemeClr val="accent1"/>
                </a:solidFill>
              </a:defRPr>
            </a:pPr>
            <a:endParaRPr lang="en-US"/>
          </a:p>
        </c:txPr>
        <c:crossAx val="-2089249488"/>
        <c:crosses val="autoZero"/>
        <c:auto val="1"/>
        <c:lblAlgn val="ctr"/>
        <c:lblOffset val="100"/>
        <c:noMultiLvlLbl val="0"/>
      </c:catAx>
      <c:valAx>
        <c:axId val="-2089249488"/>
        <c:scaling>
          <c:orientation val="minMax"/>
          <c:min val="0.5"/>
        </c:scaling>
        <c:delete val="0"/>
        <c:axPos val="l"/>
        <c:numFmt formatCode="General" sourceLinked="1"/>
        <c:majorTickMark val="out"/>
        <c:minorTickMark val="none"/>
        <c:tickLblPos val="nextTo"/>
        <c:crossAx val="-208676934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952AA-65E9-A541-8BB4-EDF54D0D21C3}" type="doc">
      <dgm:prSet loTypeId="urn:microsoft.com/office/officeart/2005/8/layout/cycle5" loCatId="" qsTypeId="urn:microsoft.com/office/officeart/2005/8/quickstyle/simple4" qsCatId="simple" csTypeId="urn:microsoft.com/office/officeart/2005/8/colors/accent1_1" csCatId="accent1" phldr="1"/>
      <dgm:spPr/>
      <dgm:t>
        <a:bodyPr/>
        <a:lstStyle/>
        <a:p>
          <a:endParaRPr lang="en-US"/>
        </a:p>
      </dgm:t>
    </dgm:pt>
    <dgm:pt modelId="{9C236A88-83B5-8B4D-A65F-8B1C0B5D94D2}">
      <dgm:prSet phldrT="[Text]"/>
      <dgm:spPr>
        <a:gradFill rotWithShape="0">
          <a:gsLst>
            <a:gs pos="0">
              <a:srgbClr val="FFC000"/>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dirty="0" smtClean="0"/>
            <a:t>Optimize for W</a:t>
          </a:r>
          <a:endParaRPr lang="en-US" dirty="0"/>
        </a:p>
      </dgm:t>
    </dgm:pt>
    <dgm:pt modelId="{5C51E1E3-9051-8145-BEBA-F64AD1748A7E}" type="parTrans" cxnId="{59904EFB-AED5-9545-84C2-E4D1F0F136E5}">
      <dgm:prSet/>
      <dgm:spPr/>
      <dgm:t>
        <a:bodyPr/>
        <a:lstStyle/>
        <a:p>
          <a:endParaRPr lang="en-US"/>
        </a:p>
      </dgm:t>
    </dgm:pt>
    <dgm:pt modelId="{A819A918-7CA8-674B-8993-C735510566CE}" type="sibTrans" cxnId="{59904EFB-AED5-9545-84C2-E4D1F0F136E5}">
      <dgm:prSet/>
      <dgm:spPr>
        <a:ln w="38100"/>
      </dgm:spPr>
      <dgm:t>
        <a:bodyPr/>
        <a:lstStyle/>
        <a:p>
          <a:endParaRPr lang="en-US"/>
        </a:p>
      </dgm:t>
    </dgm:pt>
    <dgm:pt modelId="{ACA3D305-4AF7-EA4D-B3C3-D08443CB446A}">
      <dgm:prSet phldrT="[Text]"/>
      <dgm:spPr>
        <a:gradFill rotWithShape="0">
          <a:gsLst>
            <a:gs pos="0">
              <a:srgbClr val="FFC000"/>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dirty="0" smtClean="0"/>
            <a:t>Optimize for B</a:t>
          </a:r>
          <a:endParaRPr lang="en-US" dirty="0"/>
        </a:p>
      </dgm:t>
    </dgm:pt>
    <dgm:pt modelId="{F5F0A454-D057-4346-B4F3-613DEEAB3331}" type="parTrans" cxnId="{78B6F73B-ED97-1943-8C18-BDF322E0B49D}">
      <dgm:prSet/>
      <dgm:spPr/>
      <dgm:t>
        <a:bodyPr/>
        <a:lstStyle/>
        <a:p>
          <a:endParaRPr lang="en-US"/>
        </a:p>
      </dgm:t>
    </dgm:pt>
    <dgm:pt modelId="{6732E496-6490-2F48-A4D1-7856EC1FC8D0}" type="sibTrans" cxnId="{78B6F73B-ED97-1943-8C18-BDF322E0B49D}">
      <dgm:prSet/>
      <dgm:spPr>
        <a:ln w="38100"/>
      </dgm:spPr>
      <dgm:t>
        <a:bodyPr/>
        <a:lstStyle/>
        <a:p>
          <a:endParaRPr lang="en-US"/>
        </a:p>
      </dgm:t>
    </dgm:pt>
    <dgm:pt modelId="{28224537-AC94-E74B-BB31-0B6FF54F3E8F}">
      <dgm:prSet phldrT="[Text]"/>
      <dgm:spPr>
        <a:gradFill rotWithShape="0">
          <a:gsLst>
            <a:gs pos="0">
              <a:srgbClr val="FFC000"/>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r>
            <a:rPr lang="en-US" dirty="0" smtClean="0"/>
            <a:t>Optimize for A</a:t>
          </a:r>
          <a:endParaRPr lang="en-US" dirty="0"/>
        </a:p>
      </dgm:t>
    </dgm:pt>
    <dgm:pt modelId="{616B7C32-65B9-C14B-802F-A0FFA87A819B}" type="parTrans" cxnId="{AEB63DB3-5CFB-8D4F-8DCE-73E68C7BCC36}">
      <dgm:prSet/>
      <dgm:spPr/>
      <dgm:t>
        <a:bodyPr/>
        <a:lstStyle/>
        <a:p>
          <a:endParaRPr lang="en-US"/>
        </a:p>
      </dgm:t>
    </dgm:pt>
    <dgm:pt modelId="{EE8D12EC-C76C-E34B-A5C1-2D3385674269}" type="sibTrans" cxnId="{AEB63DB3-5CFB-8D4F-8DCE-73E68C7BCC36}">
      <dgm:prSet/>
      <dgm:spPr>
        <a:ln w="38100"/>
      </dgm:spPr>
      <dgm:t>
        <a:bodyPr/>
        <a:lstStyle/>
        <a:p>
          <a:endParaRPr lang="en-US"/>
        </a:p>
      </dgm:t>
    </dgm:pt>
    <dgm:pt modelId="{5EEC3515-94E5-5F4F-9931-88C343F8A81A}" type="pres">
      <dgm:prSet presAssocID="{29E952AA-65E9-A541-8BB4-EDF54D0D21C3}" presName="cycle" presStyleCnt="0">
        <dgm:presLayoutVars>
          <dgm:dir/>
          <dgm:resizeHandles val="exact"/>
        </dgm:presLayoutVars>
      </dgm:prSet>
      <dgm:spPr/>
      <dgm:t>
        <a:bodyPr/>
        <a:lstStyle/>
        <a:p>
          <a:endParaRPr lang="en-US"/>
        </a:p>
      </dgm:t>
    </dgm:pt>
    <dgm:pt modelId="{0C987572-43B2-3C46-B7FC-4773E9ECE1E3}" type="pres">
      <dgm:prSet presAssocID="{9C236A88-83B5-8B4D-A65F-8B1C0B5D94D2}" presName="node" presStyleLbl="node1" presStyleIdx="0" presStyleCnt="3">
        <dgm:presLayoutVars>
          <dgm:bulletEnabled val="1"/>
        </dgm:presLayoutVars>
      </dgm:prSet>
      <dgm:spPr/>
      <dgm:t>
        <a:bodyPr/>
        <a:lstStyle/>
        <a:p>
          <a:endParaRPr lang="en-US"/>
        </a:p>
      </dgm:t>
    </dgm:pt>
    <dgm:pt modelId="{664EADDB-F348-094B-A2C6-A3459FC808DD}" type="pres">
      <dgm:prSet presAssocID="{9C236A88-83B5-8B4D-A65F-8B1C0B5D94D2}" presName="spNode" presStyleCnt="0"/>
      <dgm:spPr/>
    </dgm:pt>
    <dgm:pt modelId="{91450794-6947-C440-984C-EEADC9C77182}" type="pres">
      <dgm:prSet presAssocID="{A819A918-7CA8-674B-8993-C735510566CE}" presName="sibTrans" presStyleLbl="sibTrans1D1" presStyleIdx="0" presStyleCnt="3"/>
      <dgm:spPr/>
      <dgm:t>
        <a:bodyPr/>
        <a:lstStyle/>
        <a:p>
          <a:endParaRPr lang="en-US"/>
        </a:p>
      </dgm:t>
    </dgm:pt>
    <dgm:pt modelId="{CF8C8E3B-1482-AE49-9E00-8809CC4D586C}" type="pres">
      <dgm:prSet presAssocID="{ACA3D305-4AF7-EA4D-B3C3-D08443CB446A}" presName="node" presStyleLbl="node1" presStyleIdx="1" presStyleCnt="3">
        <dgm:presLayoutVars>
          <dgm:bulletEnabled val="1"/>
        </dgm:presLayoutVars>
      </dgm:prSet>
      <dgm:spPr/>
      <dgm:t>
        <a:bodyPr/>
        <a:lstStyle/>
        <a:p>
          <a:endParaRPr lang="en-US"/>
        </a:p>
      </dgm:t>
    </dgm:pt>
    <dgm:pt modelId="{893126D0-89BE-FE41-89FF-282EBFBD87F5}" type="pres">
      <dgm:prSet presAssocID="{ACA3D305-4AF7-EA4D-B3C3-D08443CB446A}" presName="spNode" presStyleCnt="0"/>
      <dgm:spPr/>
    </dgm:pt>
    <dgm:pt modelId="{7A39E7D1-6E4D-2D4F-A98A-6FC1A286E519}" type="pres">
      <dgm:prSet presAssocID="{6732E496-6490-2F48-A4D1-7856EC1FC8D0}" presName="sibTrans" presStyleLbl="sibTrans1D1" presStyleIdx="1" presStyleCnt="3"/>
      <dgm:spPr/>
      <dgm:t>
        <a:bodyPr/>
        <a:lstStyle/>
        <a:p>
          <a:endParaRPr lang="en-US"/>
        </a:p>
      </dgm:t>
    </dgm:pt>
    <dgm:pt modelId="{8908F026-F328-EF4E-ACAF-339179502FFD}" type="pres">
      <dgm:prSet presAssocID="{28224537-AC94-E74B-BB31-0B6FF54F3E8F}" presName="node" presStyleLbl="node1" presStyleIdx="2" presStyleCnt="3">
        <dgm:presLayoutVars>
          <dgm:bulletEnabled val="1"/>
        </dgm:presLayoutVars>
      </dgm:prSet>
      <dgm:spPr/>
      <dgm:t>
        <a:bodyPr/>
        <a:lstStyle/>
        <a:p>
          <a:endParaRPr lang="en-US"/>
        </a:p>
      </dgm:t>
    </dgm:pt>
    <dgm:pt modelId="{A37562CA-79D6-5645-A191-9DB3EEC23404}" type="pres">
      <dgm:prSet presAssocID="{28224537-AC94-E74B-BB31-0B6FF54F3E8F}" presName="spNode" presStyleCnt="0"/>
      <dgm:spPr/>
    </dgm:pt>
    <dgm:pt modelId="{AF58DFF4-046D-5A44-9C5C-DEA4A57F6666}" type="pres">
      <dgm:prSet presAssocID="{EE8D12EC-C76C-E34B-A5C1-2D3385674269}" presName="sibTrans" presStyleLbl="sibTrans1D1" presStyleIdx="2" presStyleCnt="3"/>
      <dgm:spPr/>
      <dgm:t>
        <a:bodyPr/>
        <a:lstStyle/>
        <a:p>
          <a:endParaRPr lang="en-US"/>
        </a:p>
      </dgm:t>
    </dgm:pt>
  </dgm:ptLst>
  <dgm:cxnLst>
    <dgm:cxn modelId="{A3158D2A-9720-422E-8009-03702E1650A5}" type="presOf" srcId="{29E952AA-65E9-A541-8BB4-EDF54D0D21C3}" destId="{5EEC3515-94E5-5F4F-9931-88C343F8A81A}" srcOrd="0" destOrd="0" presId="urn:microsoft.com/office/officeart/2005/8/layout/cycle5"/>
    <dgm:cxn modelId="{59904EFB-AED5-9545-84C2-E4D1F0F136E5}" srcId="{29E952AA-65E9-A541-8BB4-EDF54D0D21C3}" destId="{9C236A88-83B5-8B4D-A65F-8B1C0B5D94D2}" srcOrd="0" destOrd="0" parTransId="{5C51E1E3-9051-8145-BEBA-F64AD1748A7E}" sibTransId="{A819A918-7CA8-674B-8993-C735510566CE}"/>
    <dgm:cxn modelId="{DDDA8AE6-C189-4C00-BB9E-A6AEF93D13F2}" type="presOf" srcId="{9C236A88-83B5-8B4D-A65F-8B1C0B5D94D2}" destId="{0C987572-43B2-3C46-B7FC-4773E9ECE1E3}" srcOrd="0" destOrd="0" presId="urn:microsoft.com/office/officeart/2005/8/layout/cycle5"/>
    <dgm:cxn modelId="{7B81C531-6123-4364-B6EC-FDB7160F1383}" type="presOf" srcId="{ACA3D305-4AF7-EA4D-B3C3-D08443CB446A}" destId="{CF8C8E3B-1482-AE49-9E00-8809CC4D586C}" srcOrd="0" destOrd="0" presId="urn:microsoft.com/office/officeart/2005/8/layout/cycle5"/>
    <dgm:cxn modelId="{67E07300-0A3B-42B6-B216-5346AA077962}" type="presOf" srcId="{EE8D12EC-C76C-E34B-A5C1-2D3385674269}" destId="{AF58DFF4-046D-5A44-9C5C-DEA4A57F6666}" srcOrd="0" destOrd="0" presId="urn:microsoft.com/office/officeart/2005/8/layout/cycle5"/>
    <dgm:cxn modelId="{78B6F73B-ED97-1943-8C18-BDF322E0B49D}" srcId="{29E952AA-65E9-A541-8BB4-EDF54D0D21C3}" destId="{ACA3D305-4AF7-EA4D-B3C3-D08443CB446A}" srcOrd="1" destOrd="0" parTransId="{F5F0A454-D057-4346-B4F3-613DEEAB3331}" sibTransId="{6732E496-6490-2F48-A4D1-7856EC1FC8D0}"/>
    <dgm:cxn modelId="{C9D06999-8EC4-4EA6-BA9B-8E653E38909C}" type="presOf" srcId="{A819A918-7CA8-674B-8993-C735510566CE}" destId="{91450794-6947-C440-984C-EEADC9C77182}" srcOrd="0" destOrd="0" presId="urn:microsoft.com/office/officeart/2005/8/layout/cycle5"/>
    <dgm:cxn modelId="{A98489DF-F963-4CF2-B8C9-94B126000D31}" type="presOf" srcId="{28224537-AC94-E74B-BB31-0B6FF54F3E8F}" destId="{8908F026-F328-EF4E-ACAF-339179502FFD}" srcOrd="0" destOrd="0" presId="urn:microsoft.com/office/officeart/2005/8/layout/cycle5"/>
    <dgm:cxn modelId="{AEB63DB3-5CFB-8D4F-8DCE-73E68C7BCC36}" srcId="{29E952AA-65E9-A541-8BB4-EDF54D0D21C3}" destId="{28224537-AC94-E74B-BB31-0B6FF54F3E8F}" srcOrd="2" destOrd="0" parTransId="{616B7C32-65B9-C14B-802F-A0FFA87A819B}" sibTransId="{EE8D12EC-C76C-E34B-A5C1-2D3385674269}"/>
    <dgm:cxn modelId="{68445D8C-8419-46EA-ABE6-79F18BB2DE0C}" type="presOf" srcId="{6732E496-6490-2F48-A4D1-7856EC1FC8D0}" destId="{7A39E7D1-6E4D-2D4F-A98A-6FC1A286E519}" srcOrd="0" destOrd="0" presId="urn:microsoft.com/office/officeart/2005/8/layout/cycle5"/>
    <dgm:cxn modelId="{161D88AE-5044-4687-A960-7BEB915919B4}" type="presParOf" srcId="{5EEC3515-94E5-5F4F-9931-88C343F8A81A}" destId="{0C987572-43B2-3C46-B7FC-4773E9ECE1E3}" srcOrd="0" destOrd="0" presId="urn:microsoft.com/office/officeart/2005/8/layout/cycle5"/>
    <dgm:cxn modelId="{93E0EF39-5957-4334-94EE-97E7A2758BF2}" type="presParOf" srcId="{5EEC3515-94E5-5F4F-9931-88C343F8A81A}" destId="{664EADDB-F348-094B-A2C6-A3459FC808DD}" srcOrd="1" destOrd="0" presId="urn:microsoft.com/office/officeart/2005/8/layout/cycle5"/>
    <dgm:cxn modelId="{1BABC8B5-1FB5-4014-B880-7B90E75A0914}" type="presParOf" srcId="{5EEC3515-94E5-5F4F-9931-88C343F8A81A}" destId="{91450794-6947-C440-984C-EEADC9C77182}" srcOrd="2" destOrd="0" presId="urn:microsoft.com/office/officeart/2005/8/layout/cycle5"/>
    <dgm:cxn modelId="{037AD4A8-C0DD-4890-8269-550BBE96EED4}" type="presParOf" srcId="{5EEC3515-94E5-5F4F-9931-88C343F8A81A}" destId="{CF8C8E3B-1482-AE49-9E00-8809CC4D586C}" srcOrd="3" destOrd="0" presId="urn:microsoft.com/office/officeart/2005/8/layout/cycle5"/>
    <dgm:cxn modelId="{2117C293-5593-417E-BD32-AA0340CC061F}" type="presParOf" srcId="{5EEC3515-94E5-5F4F-9931-88C343F8A81A}" destId="{893126D0-89BE-FE41-89FF-282EBFBD87F5}" srcOrd="4" destOrd="0" presId="urn:microsoft.com/office/officeart/2005/8/layout/cycle5"/>
    <dgm:cxn modelId="{4D657F81-E616-43B9-BEEB-A4E4B8E1D634}" type="presParOf" srcId="{5EEC3515-94E5-5F4F-9931-88C343F8A81A}" destId="{7A39E7D1-6E4D-2D4F-A98A-6FC1A286E519}" srcOrd="5" destOrd="0" presId="urn:microsoft.com/office/officeart/2005/8/layout/cycle5"/>
    <dgm:cxn modelId="{CE6AFDD7-08FE-4654-A411-3DE32E406501}" type="presParOf" srcId="{5EEC3515-94E5-5F4F-9931-88C343F8A81A}" destId="{8908F026-F328-EF4E-ACAF-339179502FFD}" srcOrd="6" destOrd="0" presId="urn:microsoft.com/office/officeart/2005/8/layout/cycle5"/>
    <dgm:cxn modelId="{731E405D-5768-40B8-A72E-C5740A554160}" type="presParOf" srcId="{5EEC3515-94E5-5F4F-9931-88C343F8A81A}" destId="{A37562CA-79D6-5645-A191-9DB3EEC23404}" srcOrd="7" destOrd="0" presId="urn:microsoft.com/office/officeart/2005/8/layout/cycle5"/>
    <dgm:cxn modelId="{D5F05523-7369-4AFB-A9E4-62FD958F6D80}" type="presParOf" srcId="{5EEC3515-94E5-5F4F-9931-88C343F8A81A}" destId="{AF58DFF4-046D-5A44-9C5C-DEA4A57F6666}"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C888DE3-C1FF-B049-9ADE-0F576FD36259}" type="doc">
      <dgm:prSet loTypeId="urn:microsoft.com/office/officeart/2005/8/layout/vList5" loCatId="" qsTypeId="urn:microsoft.com/office/officeart/2005/8/quickstyle/simple1" qsCatId="simple" csTypeId="urn:microsoft.com/office/officeart/2005/8/colors/colorful1" csCatId="colorful" phldr="1"/>
      <dgm:spPr/>
      <dgm:t>
        <a:bodyPr/>
        <a:lstStyle/>
        <a:p>
          <a:endParaRPr lang="en-US"/>
        </a:p>
      </dgm:t>
    </dgm:pt>
    <dgm:pt modelId="{DBC2AE52-B54A-4E4F-926A-CDD7212AEF66}">
      <dgm:prSet/>
      <dgm:spPr/>
      <dgm:t>
        <a:bodyPr/>
        <a:lstStyle/>
        <a:p>
          <a:pPr rtl="0"/>
          <a:r>
            <a:rPr lang="en-US" dirty="0" smtClean="0">
              <a:latin typeface="Calibri" charset="0"/>
              <a:ea typeface="Calibri" charset="0"/>
              <a:cs typeface="Calibri" charset="0"/>
            </a:rPr>
            <a:t>Interpretable</a:t>
          </a:r>
          <a:endParaRPr lang="en-US" dirty="0">
            <a:latin typeface="Calibri" charset="0"/>
            <a:ea typeface="Calibri" charset="0"/>
            <a:cs typeface="Calibri" charset="0"/>
          </a:endParaRPr>
        </a:p>
      </dgm:t>
    </dgm:pt>
    <dgm:pt modelId="{F4B2C398-7850-3840-80FE-BACC21538160}" type="parTrans" cxnId="{A6AB768C-E0DE-A84C-842A-C140ADE87EA9}">
      <dgm:prSet/>
      <dgm:spPr/>
      <dgm:t>
        <a:bodyPr/>
        <a:lstStyle/>
        <a:p>
          <a:endParaRPr lang="en-US">
            <a:latin typeface="Museo Sans 100"/>
            <a:cs typeface="Museo Sans 100"/>
          </a:endParaRPr>
        </a:p>
      </dgm:t>
    </dgm:pt>
    <dgm:pt modelId="{8BACD562-A9B2-9B46-9103-02B18C855A0E}" type="sibTrans" cxnId="{A6AB768C-E0DE-A84C-842A-C140ADE87EA9}">
      <dgm:prSet/>
      <dgm:spPr/>
      <dgm:t>
        <a:bodyPr/>
        <a:lstStyle/>
        <a:p>
          <a:endParaRPr lang="en-US">
            <a:latin typeface="Museo Sans 100"/>
            <a:cs typeface="Museo Sans 100"/>
          </a:endParaRPr>
        </a:p>
      </dgm:t>
    </dgm:pt>
    <dgm:pt modelId="{EE8BD3E5-8165-F740-ADA7-EB9B5D847EE0}">
      <dgm:prSet/>
      <dgm:spPr>
        <a:noFill/>
        <a:ln>
          <a:noFill/>
        </a:ln>
      </dgm:spPr>
      <dgm:t>
        <a:bodyPr/>
        <a:lstStyle/>
        <a:p>
          <a:pPr rtl="0"/>
          <a:r>
            <a:rPr lang="en-US" dirty="0" smtClean="0">
              <a:solidFill>
                <a:schemeClr val="bg1"/>
              </a:solidFill>
              <a:latin typeface="Museo Sans 100"/>
              <a:cs typeface="Museo Sans 100"/>
            </a:rPr>
            <a:t>Faithful</a:t>
          </a:r>
          <a:endParaRPr lang="en-US" dirty="0">
            <a:solidFill>
              <a:schemeClr val="bg1"/>
            </a:solidFill>
            <a:latin typeface="Museo Sans 100"/>
            <a:cs typeface="Museo Sans 100"/>
          </a:endParaRPr>
        </a:p>
      </dgm:t>
    </dgm:pt>
    <dgm:pt modelId="{E58E8674-2906-2548-AE2B-C9F248C576EF}" type="parTrans" cxnId="{28116DFE-1101-BF41-94B9-BC6FF294B668}">
      <dgm:prSet/>
      <dgm:spPr/>
      <dgm:t>
        <a:bodyPr/>
        <a:lstStyle/>
        <a:p>
          <a:endParaRPr lang="en-US">
            <a:latin typeface="Museo Sans 100"/>
            <a:cs typeface="Museo Sans 100"/>
          </a:endParaRPr>
        </a:p>
      </dgm:t>
    </dgm:pt>
    <dgm:pt modelId="{6BBA5CB5-F4F0-3C4E-B116-84AC375FB7D9}" type="sibTrans" cxnId="{28116DFE-1101-BF41-94B9-BC6FF294B668}">
      <dgm:prSet/>
      <dgm:spPr/>
      <dgm:t>
        <a:bodyPr/>
        <a:lstStyle/>
        <a:p>
          <a:endParaRPr lang="en-US">
            <a:latin typeface="Museo Sans 100"/>
            <a:cs typeface="Museo Sans 100"/>
          </a:endParaRPr>
        </a:p>
      </dgm:t>
    </dgm:pt>
    <dgm:pt modelId="{49C50A58-67D7-3D4C-84EB-7A8700CDDF77}">
      <dgm:prSet/>
      <dgm:spPr>
        <a:noFill/>
        <a:ln>
          <a:noFill/>
        </a:ln>
      </dgm:spPr>
      <dgm:t>
        <a:bodyPr/>
        <a:lstStyle/>
        <a:p>
          <a:pPr rtl="0"/>
          <a:r>
            <a:rPr lang="en-US" dirty="0" smtClean="0">
              <a:solidFill>
                <a:schemeClr val="bg1"/>
              </a:solidFill>
              <a:latin typeface="Museo Sans 100"/>
              <a:cs typeface="Museo Sans 100"/>
            </a:rPr>
            <a:t>Model agnostic</a:t>
          </a:r>
          <a:endParaRPr lang="en-US" dirty="0">
            <a:solidFill>
              <a:schemeClr val="bg1"/>
            </a:solidFill>
            <a:latin typeface="Museo Sans 100"/>
            <a:cs typeface="Museo Sans 100"/>
          </a:endParaRPr>
        </a:p>
      </dgm:t>
    </dgm:pt>
    <dgm:pt modelId="{61645278-C243-084B-BFB2-5350A19958D7}" type="parTrans" cxnId="{308B15DC-8F63-3B49-8D34-D7F080850752}">
      <dgm:prSet/>
      <dgm:spPr/>
      <dgm:t>
        <a:bodyPr/>
        <a:lstStyle/>
        <a:p>
          <a:endParaRPr lang="en-US">
            <a:latin typeface="Museo Sans 100"/>
            <a:cs typeface="Museo Sans 100"/>
          </a:endParaRPr>
        </a:p>
      </dgm:t>
    </dgm:pt>
    <dgm:pt modelId="{8959A0F8-A2BF-E34C-9C89-5A58A19D6BA9}" type="sibTrans" cxnId="{308B15DC-8F63-3B49-8D34-D7F080850752}">
      <dgm:prSet/>
      <dgm:spPr/>
      <dgm:t>
        <a:bodyPr/>
        <a:lstStyle/>
        <a:p>
          <a:endParaRPr lang="en-US">
            <a:latin typeface="Museo Sans 100"/>
            <a:cs typeface="Museo Sans 100"/>
          </a:endParaRPr>
        </a:p>
      </dgm:t>
    </dgm:pt>
    <dgm:pt modelId="{453A40FF-5396-B844-90FC-1E1161E69E9F}">
      <dgm:prSet/>
      <dgm:spPr/>
      <dgm:t>
        <a:bodyPr/>
        <a:lstStyle/>
        <a:p>
          <a:pPr rtl="0"/>
          <a:r>
            <a:rPr lang="en-US" dirty="0" smtClean="0">
              <a:latin typeface="Calibri" charset="0"/>
              <a:ea typeface="Calibri" charset="0"/>
              <a:cs typeface="Calibri" charset="0"/>
            </a:rPr>
            <a:t>Humans can easily interpret reasoning</a:t>
          </a:r>
          <a:endParaRPr lang="en-US" dirty="0">
            <a:latin typeface="Calibri" charset="0"/>
            <a:ea typeface="Calibri" charset="0"/>
            <a:cs typeface="Calibri" charset="0"/>
          </a:endParaRPr>
        </a:p>
      </dgm:t>
    </dgm:pt>
    <dgm:pt modelId="{B17428ED-FC1E-684D-AD16-A2B9889E3531}" type="parTrans" cxnId="{0C1FA84D-1033-B345-A5B3-3E55CCF5A74E}">
      <dgm:prSet/>
      <dgm:spPr/>
      <dgm:t>
        <a:bodyPr/>
        <a:lstStyle/>
        <a:p>
          <a:endParaRPr lang="en-US"/>
        </a:p>
      </dgm:t>
    </dgm:pt>
    <dgm:pt modelId="{4D2D01F2-0322-B842-8E10-61456968F21C}" type="sibTrans" cxnId="{0C1FA84D-1033-B345-A5B3-3E55CCF5A74E}">
      <dgm:prSet/>
      <dgm:spPr/>
      <dgm:t>
        <a:bodyPr/>
        <a:lstStyle/>
        <a:p>
          <a:endParaRPr lang="en-US"/>
        </a:p>
      </dgm:t>
    </dgm:pt>
    <dgm:pt modelId="{5FF5423B-72C2-D14C-B4D1-398BB33D9FE6}">
      <dgm:prSet/>
      <dgm:spPr>
        <a:noFill/>
        <a:ln>
          <a:noFill/>
        </a:ln>
      </dgm:spPr>
      <dgm:t>
        <a:bodyPr/>
        <a:lstStyle/>
        <a:p>
          <a:pPr rtl="0"/>
          <a:r>
            <a:rPr lang="en-US" dirty="0" smtClean="0">
              <a:solidFill>
                <a:schemeClr val="bg1"/>
              </a:solidFill>
              <a:latin typeface="Museo Sans 100"/>
              <a:cs typeface="Museo Sans 100"/>
            </a:rPr>
            <a:t>Describes how this model actually behaves</a:t>
          </a:r>
          <a:endParaRPr lang="en-US" dirty="0">
            <a:solidFill>
              <a:schemeClr val="bg1"/>
            </a:solidFill>
            <a:latin typeface="Museo Sans 100"/>
            <a:cs typeface="Museo Sans 100"/>
          </a:endParaRPr>
        </a:p>
      </dgm:t>
    </dgm:pt>
    <dgm:pt modelId="{45CB7A41-001C-3045-BABB-DEF81973131C}" type="parTrans" cxnId="{84AD0F46-733A-0C42-810C-49C26C30787B}">
      <dgm:prSet/>
      <dgm:spPr/>
      <dgm:t>
        <a:bodyPr/>
        <a:lstStyle/>
        <a:p>
          <a:endParaRPr lang="en-US"/>
        </a:p>
      </dgm:t>
    </dgm:pt>
    <dgm:pt modelId="{6851A892-1ADE-CF41-8384-405F156428FD}" type="sibTrans" cxnId="{84AD0F46-733A-0C42-810C-49C26C30787B}">
      <dgm:prSet/>
      <dgm:spPr/>
      <dgm:t>
        <a:bodyPr/>
        <a:lstStyle/>
        <a:p>
          <a:endParaRPr lang="en-US"/>
        </a:p>
      </dgm:t>
    </dgm:pt>
    <dgm:pt modelId="{6E63B876-E13D-5C47-A1FA-DDDC83BD91D1}">
      <dgm:prSet/>
      <dgm:spPr>
        <a:noFill/>
        <a:ln>
          <a:noFill/>
        </a:ln>
      </dgm:spPr>
      <dgm:t>
        <a:bodyPr/>
        <a:lstStyle/>
        <a:p>
          <a:pPr rtl="0"/>
          <a:r>
            <a:rPr lang="en-US" dirty="0" smtClean="0">
              <a:solidFill>
                <a:schemeClr val="bg1"/>
              </a:solidFill>
              <a:latin typeface="Museo Sans 100"/>
              <a:cs typeface="Museo Sans 100"/>
            </a:rPr>
            <a:t>Can be used for </a:t>
          </a:r>
          <a:r>
            <a:rPr lang="en-US" i="1" dirty="0" smtClean="0">
              <a:solidFill>
                <a:schemeClr val="bg1"/>
              </a:solidFill>
              <a:latin typeface="Museo Sans 100"/>
              <a:cs typeface="Museo Sans 100"/>
            </a:rPr>
            <a:t>any</a:t>
          </a:r>
          <a:r>
            <a:rPr lang="en-US" dirty="0" smtClean="0">
              <a:solidFill>
                <a:schemeClr val="bg1"/>
              </a:solidFill>
              <a:latin typeface="Museo Sans 100"/>
              <a:cs typeface="Museo Sans 100"/>
            </a:rPr>
            <a:t> ML model</a:t>
          </a:r>
          <a:endParaRPr lang="en-US" dirty="0">
            <a:solidFill>
              <a:schemeClr val="bg1"/>
            </a:solidFill>
            <a:latin typeface="Museo Sans 100"/>
            <a:cs typeface="Museo Sans 100"/>
          </a:endParaRPr>
        </a:p>
      </dgm:t>
    </dgm:pt>
    <dgm:pt modelId="{EA931182-45F3-C949-B6EC-8457607CEB64}" type="parTrans" cxnId="{90DD232F-63E6-9A4E-934D-C80BFB013B5D}">
      <dgm:prSet/>
      <dgm:spPr/>
      <dgm:t>
        <a:bodyPr/>
        <a:lstStyle/>
        <a:p>
          <a:endParaRPr lang="en-US"/>
        </a:p>
      </dgm:t>
    </dgm:pt>
    <dgm:pt modelId="{525D8827-A7EB-CD4A-8DE4-947526CA195E}" type="sibTrans" cxnId="{90DD232F-63E6-9A4E-934D-C80BFB013B5D}">
      <dgm:prSet/>
      <dgm:spPr/>
      <dgm:t>
        <a:bodyPr/>
        <a:lstStyle/>
        <a:p>
          <a:endParaRPr lang="en-US"/>
        </a:p>
      </dgm:t>
    </dgm:pt>
    <dgm:pt modelId="{FDF98A0B-FE71-D246-A9FB-A35F1E07E439}" type="pres">
      <dgm:prSet presAssocID="{0C888DE3-C1FF-B049-9ADE-0F576FD36259}" presName="Name0" presStyleCnt="0">
        <dgm:presLayoutVars>
          <dgm:dir/>
          <dgm:animLvl val="lvl"/>
          <dgm:resizeHandles val="exact"/>
        </dgm:presLayoutVars>
      </dgm:prSet>
      <dgm:spPr/>
      <dgm:t>
        <a:bodyPr/>
        <a:lstStyle/>
        <a:p>
          <a:endParaRPr lang="en-US"/>
        </a:p>
      </dgm:t>
    </dgm:pt>
    <dgm:pt modelId="{27CF70C9-8DB1-944F-A0EF-F379C82B15F0}" type="pres">
      <dgm:prSet presAssocID="{DBC2AE52-B54A-4E4F-926A-CDD7212AEF66}" presName="linNode" presStyleCnt="0"/>
      <dgm:spPr/>
    </dgm:pt>
    <dgm:pt modelId="{C44C5246-F5DC-6648-8928-8B57A93EBED4}" type="pres">
      <dgm:prSet presAssocID="{DBC2AE52-B54A-4E4F-926A-CDD7212AEF66}" presName="parentText" presStyleLbl="node1" presStyleIdx="0" presStyleCnt="3">
        <dgm:presLayoutVars>
          <dgm:chMax val="1"/>
          <dgm:bulletEnabled val="1"/>
        </dgm:presLayoutVars>
      </dgm:prSet>
      <dgm:spPr/>
      <dgm:t>
        <a:bodyPr/>
        <a:lstStyle/>
        <a:p>
          <a:endParaRPr lang="en-US"/>
        </a:p>
      </dgm:t>
    </dgm:pt>
    <dgm:pt modelId="{3D34557F-5439-0441-B685-AC80579451C1}" type="pres">
      <dgm:prSet presAssocID="{DBC2AE52-B54A-4E4F-926A-CDD7212AEF66}" presName="descendantText" presStyleLbl="alignAccFollowNode1" presStyleIdx="0" presStyleCnt="3" custLinFactNeighborX="0" custLinFactNeighborY="-1859">
        <dgm:presLayoutVars>
          <dgm:bulletEnabled val="1"/>
        </dgm:presLayoutVars>
      </dgm:prSet>
      <dgm:spPr/>
      <dgm:t>
        <a:bodyPr/>
        <a:lstStyle/>
        <a:p>
          <a:endParaRPr lang="en-US"/>
        </a:p>
      </dgm:t>
    </dgm:pt>
    <dgm:pt modelId="{3655BED1-45CB-674D-8D26-3B7A3C410F98}" type="pres">
      <dgm:prSet presAssocID="{8BACD562-A9B2-9B46-9103-02B18C855A0E}" presName="sp" presStyleCnt="0"/>
      <dgm:spPr/>
    </dgm:pt>
    <dgm:pt modelId="{07AAE07F-5C1C-6C41-B6E5-0E73B8B50F29}" type="pres">
      <dgm:prSet presAssocID="{EE8BD3E5-8165-F740-ADA7-EB9B5D847EE0}" presName="linNode" presStyleCnt="0"/>
      <dgm:spPr/>
    </dgm:pt>
    <dgm:pt modelId="{0883BC5F-E928-7741-8185-2D9B2716C47D}" type="pres">
      <dgm:prSet presAssocID="{EE8BD3E5-8165-F740-ADA7-EB9B5D847EE0}" presName="parentText" presStyleLbl="node1" presStyleIdx="1" presStyleCnt="3">
        <dgm:presLayoutVars>
          <dgm:chMax val="1"/>
          <dgm:bulletEnabled val="1"/>
        </dgm:presLayoutVars>
      </dgm:prSet>
      <dgm:spPr/>
      <dgm:t>
        <a:bodyPr/>
        <a:lstStyle/>
        <a:p>
          <a:endParaRPr lang="en-US"/>
        </a:p>
      </dgm:t>
    </dgm:pt>
    <dgm:pt modelId="{DBB179ED-CE76-3843-9A54-1574B597D2B5}" type="pres">
      <dgm:prSet presAssocID="{EE8BD3E5-8165-F740-ADA7-EB9B5D847EE0}" presName="descendantText" presStyleLbl="alignAccFollowNode1" presStyleIdx="1" presStyleCnt="3">
        <dgm:presLayoutVars>
          <dgm:bulletEnabled val="1"/>
        </dgm:presLayoutVars>
      </dgm:prSet>
      <dgm:spPr/>
      <dgm:t>
        <a:bodyPr/>
        <a:lstStyle/>
        <a:p>
          <a:endParaRPr lang="en-US"/>
        </a:p>
      </dgm:t>
    </dgm:pt>
    <dgm:pt modelId="{8A60AC57-CCD5-5E48-BA50-7558EBE573A6}" type="pres">
      <dgm:prSet presAssocID="{6BBA5CB5-F4F0-3C4E-B116-84AC375FB7D9}" presName="sp" presStyleCnt="0"/>
      <dgm:spPr/>
    </dgm:pt>
    <dgm:pt modelId="{AB1CA6CC-94D2-5D49-BD4E-1DE37D63678C}" type="pres">
      <dgm:prSet presAssocID="{49C50A58-67D7-3D4C-84EB-7A8700CDDF77}" presName="linNode" presStyleCnt="0"/>
      <dgm:spPr/>
    </dgm:pt>
    <dgm:pt modelId="{0D010468-B47B-9947-A6AD-128718601E17}" type="pres">
      <dgm:prSet presAssocID="{49C50A58-67D7-3D4C-84EB-7A8700CDDF77}" presName="parentText" presStyleLbl="node1" presStyleIdx="2" presStyleCnt="3">
        <dgm:presLayoutVars>
          <dgm:chMax val="1"/>
          <dgm:bulletEnabled val="1"/>
        </dgm:presLayoutVars>
      </dgm:prSet>
      <dgm:spPr/>
      <dgm:t>
        <a:bodyPr/>
        <a:lstStyle/>
        <a:p>
          <a:endParaRPr lang="en-US"/>
        </a:p>
      </dgm:t>
    </dgm:pt>
    <dgm:pt modelId="{43FA1FA4-2D29-C541-871F-A83672FED4F0}" type="pres">
      <dgm:prSet presAssocID="{49C50A58-67D7-3D4C-84EB-7A8700CDDF77}" presName="descendantText" presStyleLbl="alignAccFollowNode1" presStyleIdx="2" presStyleCnt="3">
        <dgm:presLayoutVars>
          <dgm:bulletEnabled val="1"/>
        </dgm:presLayoutVars>
      </dgm:prSet>
      <dgm:spPr/>
      <dgm:t>
        <a:bodyPr/>
        <a:lstStyle/>
        <a:p>
          <a:endParaRPr lang="en-US"/>
        </a:p>
      </dgm:t>
    </dgm:pt>
  </dgm:ptLst>
  <dgm:cxnLst>
    <dgm:cxn modelId="{E5ECADFA-181F-4F86-9CB8-E694C97967A7}" type="presOf" srcId="{5FF5423B-72C2-D14C-B4D1-398BB33D9FE6}" destId="{DBB179ED-CE76-3843-9A54-1574B597D2B5}" srcOrd="0" destOrd="0" presId="urn:microsoft.com/office/officeart/2005/8/layout/vList5"/>
    <dgm:cxn modelId="{32CEC8C4-241D-42C7-9D4B-4964B243BCC0}" type="presOf" srcId="{DBC2AE52-B54A-4E4F-926A-CDD7212AEF66}" destId="{C44C5246-F5DC-6648-8928-8B57A93EBED4}" srcOrd="0" destOrd="0" presId="urn:microsoft.com/office/officeart/2005/8/layout/vList5"/>
    <dgm:cxn modelId="{308B15DC-8F63-3B49-8D34-D7F080850752}" srcId="{0C888DE3-C1FF-B049-9ADE-0F576FD36259}" destId="{49C50A58-67D7-3D4C-84EB-7A8700CDDF77}" srcOrd="2" destOrd="0" parTransId="{61645278-C243-084B-BFB2-5350A19958D7}" sibTransId="{8959A0F8-A2BF-E34C-9C89-5A58A19D6BA9}"/>
    <dgm:cxn modelId="{90DD232F-63E6-9A4E-934D-C80BFB013B5D}" srcId="{49C50A58-67D7-3D4C-84EB-7A8700CDDF77}" destId="{6E63B876-E13D-5C47-A1FA-DDDC83BD91D1}" srcOrd="0" destOrd="0" parTransId="{EA931182-45F3-C949-B6EC-8457607CEB64}" sibTransId="{525D8827-A7EB-CD4A-8DE4-947526CA195E}"/>
    <dgm:cxn modelId="{E623DF88-1029-4DAA-8C78-06C32518A8DD}" type="presOf" srcId="{6E63B876-E13D-5C47-A1FA-DDDC83BD91D1}" destId="{43FA1FA4-2D29-C541-871F-A83672FED4F0}" srcOrd="0" destOrd="0" presId="urn:microsoft.com/office/officeart/2005/8/layout/vList5"/>
    <dgm:cxn modelId="{84AD0F46-733A-0C42-810C-49C26C30787B}" srcId="{EE8BD3E5-8165-F740-ADA7-EB9B5D847EE0}" destId="{5FF5423B-72C2-D14C-B4D1-398BB33D9FE6}" srcOrd="0" destOrd="0" parTransId="{45CB7A41-001C-3045-BABB-DEF81973131C}" sibTransId="{6851A892-1ADE-CF41-8384-405F156428FD}"/>
    <dgm:cxn modelId="{0B6E6809-1D13-47C1-B13B-8F919BC2A24E}" type="presOf" srcId="{453A40FF-5396-B844-90FC-1E1161E69E9F}" destId="{3D34557F-5439-0441-B685-AC80579451C1}" srcOrd="0" destOrd="0" presId="urn:microsoft.com/office/officeart/2005/8/layout/vList5"/>
    <dgm:cxn modelId="{0C1FA84D-1033-B345-A5B3-3E55CCF5A74E}" srcId="{DBC2AE52-B54A-4E4F-926A-CDD7212AEF66}" destId="{453A40FF-5396-B844-90FC-1E1161E69E9F}" srcOrd="0" destOrd="0" parTransId="{B17428ED-FC1E-684D-AD16-A2B9889E3531}" sibTransId="{4D2D01F2-0322-B842-8E10-61456968F21C}"/>
    <dgm:cxn modelId="{D5A02AEA-AB16-46C5-A59D-D0FD3490DD5F}" type="presOf" srcId="{0C888DE3-C1FF-B049-9ADE-0F576FD36259}" destId="{FDF98A0B-FE71-D246-A9FB-A35F1E07E439}" srcOrd="0" destOrd="0" presId="urn:microsoft.com/office/officeart/2005/8/layout/vList5"/>
    <dgm:cxn modelId="{E06756D0-07ED-483B-A42C-DEE6DB6F94C0}" type="presOf" srcId="{49C50A58-67D7-3D4C-84EB-7A8700CDDF77}" destId="{0D010468-B47B-9947-A6AD-128718601E17}" srcOrd="0" destOrd="0" presId="urn:microsoft.com/office/officeart/2005/8/layout/vList5"/>
    <dgm:cxn modelId="{A6AB768C-E0DE-A84C-842A-C140ADE87EA9}" srcId="{0C888DE3-C1FF-B049-9ADE-0F576FD36259}" destId="{DBC2AE52-B54A-4E4F-926A-CDD7212AEF66}" srcOrd="0" destOrd="0" parTransId="{F4B2C398-7850-3840-80FE-BACC21538160}" sibTransId="{8BACD562-A9B2-9B46-9103-02B18C855A0E}"/>
    <dgm:cxn modelId="{AD96420A-7CF5-406C-873E-7CD41EF10B43}" type="presOf" srcId="{EE8BD3E5-8165-F740-ADA7-EB9B5D847EE0}" destId="{0883BC5F-E928-7741-8185-2D9B2716C47D}" srcOrd="0" destOrd="0" presId="urn:microsoft.com/office/officeart/2005/8/layout/vList5"/>
    <dgm:cxn modelId="{28116DFE-1101-BF41-94B9-BC6FF294B668}" srcId="{0C888DE3-C1FF-B049-9ADE-0F576FD36259}" destId="{EE8BD3E5-8165-F740-ADA7-EB9B5D847EE0}" srcOrd="1" destOrd="0" parTransId="{E58E8674-2906-2548-AE2B-C9F248C576EF}" sibTransId="{6BBA5CB5-F4F0-3C4E-B116-84AC375FB7D9}"/>
    <dgm:cxn modelId="{73C1F328-F234-427E-92A4-D786F469FFAB}" type="presParOf" srcId="{FDF98A0B-FE71-D246-A9FB-A35F1E07E439}" destId="{27CF70C9-8DB1-944F-A0EF-F379C82B15F0}" srcOrd="0" destOrd="0" presId="urn:microsoft.com/office/officeart/2005/8/layout/vList5"/>
    <dgm:cxn modelId="{672871F8-CD8D-460B-A643-3AED4E175CE2}" type="presParOf" srcId="{27CF70C9-8DB1-944F-A0EF-F379C82B15F0}" destId="{C44C5246-F5DC-6648-8928-8B57A93EBED4}" srcOrd="0" destOrd="0" presId="urn:microsoft.com/office/officeart/2005/8/layout/vList5"/>
    <dgm:cxn modelId="{77AE22FB-AFA2-4F96-AF86-5A81A01DD245}" type="presParOf" srcId="{27CF70C9-8DB1-944F-A0EF-F379C82B15F0}" destId="{3D34557F-5439-0441-B685-AC80579451C1}" srcOrd="1" destOrd="0" presId="urn:microsoft.com/office/officeart/2005/8/layout/vList5"/>
    <dgm:cxn modelId="{3F9B7F7F-3D26-4671-87B5-AB3EB05D66CC}" type="presParOf" srcId="{FDF98A0B-FE71-D246-A9FB-A35F1E07E439}" destId="{3655BED1-45CB-674D-8D26-3B7A3C410F98}" srcOrd="1" destOrd="0" presId="urn:microsoft.com/office/officeart/2005/8/layout/vList5"/>
    <dgm:cxn modelId="{7037012E-19F9-457E-84CA-9D3DF53F42BC}" type="presParOf" srcId="{FDF98A0B-FE71-D246-A9FB-A35F1E07E439}" destId="{07AAE07F-5C1C-6C41-B6E5-0E73B8B50F29}" srcOrd="2" destOrd="0" presId="urn:microsoft.com/office/officeart/2005/8/layout/vList5"/>
    <dgm:cxn modelId="{B59858F4-5204-483F-B84F-1AAC38EC312E}" type="presParOf" srcId="{07AAE07F-5C1C-6C41-B6E5-0E73B8B50F29}" destId="{0883BC5F-E928-7741-8185-2D9B2716C47D}" srcOrd="0" destOrd="0" presId="urn:microsoft.com/office/officeart/2005/8/layout/vList5"/>
    <dgm:cxn modelId="{7173FDB3-8A38-4D67-B877-AE381FBAB96E}" type="presParOf" srcId="{07AAE07F-5C1C-6C41-B6E5-0E73B8B50F29}" destId="{DBB179ED-CE76-3843-9A54-1574B597D2B5}" srcOrd="1" destOrd="0" presId="urn:microsoft.com/office/officeart/2005/8/layout/vList5"/>
    <dgm:cxn modelId="{978C4C17-A438-4F29-9D95-EB12229B5479}" type="presParOf" srcId="{FDF98A0B-FE71-D246-A9FB-A35F1E07E439}" destId="{8A60AC57-CCD5-5E48-BA50-7558EBE573A6}" srcOrd="3" destOrd="0" presId="urn:microsoft.com/office/officeart/2005/8/layout/vList5"/>
    <dgm:cxn modelId="{84B915C7-C4F3-4551-B5F5-1E500B31A3DD}" type="presParOf" srcId="{FDF98A0B-FE71-D246-A9FB-A35F1E07E439}" destId="{AB1CA6CC-94D2-5D49-BD4E-1DE37D63678C}" srcOrd="4" destOrd="0" presId="urn:microsoft.com/office/officeart/2005/8/layout/vList5"/>
    <dgm:cxn modelId="{FD09CA65-0029-4AAD-8871-44A2715251BB}" type="presParOf" srcId="{AB1CA6CC-94D2-5D49-BD4E-1DE37D63678C}" destId="{0D010468-B47B-9947-A6AD-128718601E17}" srcOrd="0" destOrd="0" presId="urn:microsoft.com/office/officeart/2005/8/layout/vList5"/>
    <dgm:cxn modelId="{1A0109B4-7BD0-46AA-B1B1-BE546A5A2A2A}" type="presParOf" srcId="{AB1CA6CC-94D2-5D49-BD4E-1DE37D63678C}" destId="{43FA1FA4-2D29-C541-871F-A83672FED4F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888DE3-C1FF-B049-9ADE-0F576FD36259}" type="doc">
      <dgm:prSet loTypeId="urn:microsoft.com/office/officeart/2005/8/layout/vList5" loCatId="" qsTypeId="urn:microsoft.com/office/officeart/2005/8/quickstyle/simple1" qsCatId="simple" csTypeId="urn:microsoft.com/office/officeart/2005/8/colors/colorful1" csCatId="colorful" phldr="1"/>
      <dgm:spPr/>
      <dgm:t>
        <a:bodyPr/>
        <a:lstStyle/>
        <a:p>
          <a:endParaRPr lang="en-US"/>
        </a:p>
      </dgm:t>
    </dgm:pt>
    <dgm:pt modelId="{DBC2AE52-B54A-4E4F-926A-CDD7212AEF66}">
      <dgm:prSet/>
      <dgm:spPr/>
      <dgm:t>
        <a:bodyPr/>
        <a:lstStyle/>
        <a:p>
          <a:pPr rtl="0"/>
          <a:r>
            <a:rPr lang="en-US" dirty="0" smtClean="0">
              <a:latin typeface="Calibri" charset="0"/>
              <a:ea typeface="Calibri" charset="0"/>
              <a:cs typeface="Calibri" charset="0"/>
            </a:rPr>
            <a:t>Interpretable</a:t>
          </a:r>
          <a:endParaRPr lang="en-US" dirty="0">
            <a:latin typeface="Calibri" charset="0"/>
            <a:ea typeface="Calibri" charset="0"/>
            <a:cs typeface="Calibri" charset="0"/>
          </a:endParaRPr>
        </a:p>
      </dgm:t>
    </dgm:pt>
    <dgm:pt modelId="{F4B2C398-7850-3840-80FE-BACC21538160}" type="parTrans" cxnId="{A6AB768C-E0DE-A84C-842A-C140ADE87EA9}">
      <dgm:prSet/>
      <dgm:spPr/>
      <dgm:t>
        <a:bodyPr/>
        <a:lstStyle/>
        <a:p>
          <a:endParaRPr lang="en-US">
            <a:latin typeface="Calibri" charset="0"/>
            <a:ea typeface="Calibri" charset="0"/>
            <a:cs typeface="Calibri" charset="0"/>
          </a:endParaRPr>
        </a:p>
      </dgm:t>
    </dgm:pt>
    <dgm:pt modelId="{8BACD562-A9B2-9B46-9103-02B18C855A0E}" type="sibTrans" cxnId="{A6AB768C-E0DE-A84C-842A-C140ADE87EA9}">
      <dgm:prSet/>
      <dgm:spPr/>
      <dgm:t>
        <a:bodyPr/>
        <a:lstStyle/>
        <a:p>
          <a:endParaRPr lang="en-US">
            <a:latin typeface="Calibri" charset="0"/>
            <a:ea typeface="Calibri" charset="0"/>
            <a:cs typeface="Calibri" charset="0"/>
          </a:endParaRPr>
        </a:p>
      </dgm:t>
    </dgm:pt>
    <dgm:pt modelId="{EE8BD3E5-8165-F740-ADA7-EB9B5D847EE0}">
      <dgm:prSet/>
      <dgm:spPr/>
      <dgm:t>
        <a:bodyPr/>
        <a:lstStyle/>
        <a:p>
          <a:pPr rtl="0"/>
          <a:r>
            <a:rPr lang="en-US" dirty="0" smtClean="0">
              <a:latin typeface="Calibri" charset="0"/>
              <a:ea typeface="Calibri" charset="0"/>
              <a:cs typeface="Calibri" charset="0"/>
            </a:rPr>
            <a:t>Faithful</a:t>
          </a:r>
          <a:endParaRPr lang="en-US" dirty="0">
            <a:latin typeface="Calibri" charset="0"/>
            <a:ea typeface="Calibri" charset="0"/>
            <a:cs typeface="Calibri" charset="0"/>
          </a:endParaRPr>
        </a:p>
      </dgm:t>
    </dgm:pt>
    <dgm:pt modelId="{E58E8674-2906-2548-AE2B-C9F248C576EF}" type="parTrans" cxnId="{28116DFE-1101-BF41-94B9-BC6FF294B668}">
      <dgm:prSet/>
      <dgm:spPr/>
      <dgm:t>
        <a:bodyPr/>
        <a:lstStyle/>
        <a:p>
          <a:endParaRPr lang="en-US">
            <a:latin typeface="Calibri" charset="0"/>
            <a:ea typeface="Calibri" charset="0"/>
            <a:cs typeface="Calibri" charset="0"/>
          </a:endParaRPr>
        </a:p>
      </dgm:t>
    </dgm:pt>
    <dgm:pt modelId="{6BBA5CB5-F4F0-3C4E-B116-84AC375FB7D9}" type="sibTrans" cxnId="{28116DFE-1101-BF41-94B9-BC6FF294B668}">
      <dgm:prSet/>
      <dgm:spPr/>
      <dgm:t>
        <a:bodyPr/>
        <a:lstStyle/>
        <a:p>
          <a:endParaRPr lang="en-US">
            <a:latin typeface="Calibri" charset="0"/>
            <a:ea typeface="Calibri" charset="0"/>
            <a:cs typeface="Calibri" charset="0"/>
          </a:endParaRPr>
        </a:p>
      </dgm:t>
    </dgm:pt>
    <dgm:pt modelId="{49C50A58-67D7-3D4C-84EB-7A8700CDDF77}">
      <dgm:prSet/>
      <dgm:spPr>
        <a:solidFill>
          <a:srgbClr val="FFFFFF"/>
        </a:solidFill>
        <a:ln>
          <a:solidFill>
            <a:srgbClr val="FFFFFF"/>
          </a:solidFill>
        </a:ln>
      </dgm:spPr>
      <dgm:t>
        <a:bodyPr/>
        <a:lstStyle/>
        <a:p>
          <a:pPr rtl="0"/>
          <a:r>
            <a:rPr lang="en-US" dirty="0" smtClean="0">
              <a:solidFill>
                <a:srgbClr val="FFFFFF"/>
              </a:solidFill>
              <a:latin typeface="Calibri" charset="0"/>
              <a:ea typeface="Calibri" charset="0"/>
              <a:cs typeface="Calibri" charset="0"/>
            </a:rPr>
            <a:t>Model agnostic</a:t>
          </a:r>
          <a:endParaRPr lang="en-US" dirty="0">
            <a:solidFill>
              <a:srgbClr val="FFFFFF"/>
            </a:solidFill>
            <a:latin typeface="Calibri" charset="0"/>
            <a:ea typeface="Calibri" charset="0"/>
            <a:cs typeface="Calibri" charset="0"/>
          </a:endParaRPr>
        </a:p>
      </dgm:t>
    </dgm:pt>
    <dgm:pt modelId="{61645278-C243-084B-BFB2-5350A19958D7}" type="parTrans" cxnId="{308B15DC-8F63-3B49-8D34-D7F080850752}">
      <dgm:prSet/>
      <dgm:spPr/>
      <dgm:t>
        <a:bodyPr/>
        <a:lstStyle/>
        <a:p>
          <a:endParaRPr lang="en-US">
            <a:latin typeface="Calibri" charset="0"/>
            <a:ea typeface="Calibri" charset="0"/>
            <a:cs typeface="Calibri" charset="0"/>
          </a:endParaRPr>
        </a:p>
      </dgm:t>
    </dgm:pt>
    <dgm:pt modelId="{8959A0F8-A2BF-E34C-9C89-5A58A19D6BA9}" type="sibTrans" cxnId="{308B15DC-8F63-3B49-8D34-D7F080850752}">
      <dgm:prSet/>
      <dgm:spPr/>
      <dgm:t>
        <a:bodyPr/>
        <a:lstStyle/>
        <a:p>
          <a:endParaRPr lang="en-US">
            <a:latin typeface="Calibri" charset="0"/>
            <a:ea typeface="Calibri" charset="0"/>
            <a:cs typeface="Calibri" charset="0"/>
          </a:endParaRPr>
        </a:p>
      </dgm:t>
    </dgm:pt>
    <dgm:pt modelId="{453A40FF-5396-B844-90FC-1E1161E69E9F}">
      <dgm:prSet/>
      <dgm:spPr/>
      <dgm:t>
        <a:bodyPr/>
        <a:lstStyle/>
        <a:p>
          <a:pPr rtl="0"/>
          <a:r>
            <a:rPr lang="en-US" dirty="0" smtClean="0">
              <a:latin typeface="Calibri" charset="0"/>
              <a:ea typeface="Calibri" charset="0"/>
              <a:cs typeface="Calibri" charset="0"/>
            </a:rPr>
            <a:t>Humans can easily interpret reasoning</a:t>
          </a:r>
          <a:endParaRPr lang="en-US" dirty="0">
            <a:latin typeface="Calibri" charset="0"/>
            <a:ea typeface="Calibri" charset="0"/>
            <a:cs typeface="Calibri" charset="0"/>
          </a:endParaRPr>
        </a:p>
      </dgm:t>
    </dgm:pt>
    <dgm:pt modelId="{B17428ED-FC1E-684D-AD16-A2B9889E3531}" type="parTrans" cxnId="{0C1FA84D-1033-B345-A5B3-3E55CCF5A74E}">
      <dgm:prSet/>
      <dgm:spPr/>
      <dgm:t>
        <a:bodyPr/>
        <a:lstStyle/>
        <a:p>
          <a:endParaRPr lang="en-US">
            <a:latin typeface="Calibri" charset="0"/>
            <a:ea typeface="Calibri" charset="0"/>
            <a:cs typeface="Calibri" charset="0"/>
          </a:endParaRPr>
        </a:p>
      </dgm:t>
    </dgm:pt>
    <dgm:pt modelId="{4D2D01F2-0322-B842-8E10-61456968F21C}" type="sibTrans" cxnId="{0C1FA84D-1033-B345-A5B3-3E55CCF5A74E}">
      <dgm:prSet/>
      <dgm:spPr/>
      <dgm:t>
        <a:bodyPr/>
        <a:lstStyle/>
        <a:p>
          <a:endParaRPr lang="en-US">
            <a:latin typeface="Calibri" charset="0"/>
            <a:ea typeface="Calibri" charset="0"/>
            <a:cs typeface="Calibri" charset="0"/>
          </a:endParaRPr>
        </a:p>
      </dgm:t>
    </dgm:pt>
    <dgm:pt modelId="{5FF5423B-72C2-D14C-B4D1-398BB33D9FE6}">
      <dgm:prSet/>
      <dgm:spPr/>
      <dgm:t>
        <a:bodyPr/>
        <a:lstStyle/>
        <a:p>
          <a:pPr rtl="0"/>
          <a:r>
            <a:rPr lang="en-US" dirty="0" smtClean="0">
              <a:latin typeface="Calibri" charset="0"/>
              <a:ea typeface="Calibri" charset="0"/>
              <a:cs typeface="Calibri" charset="0"/>
            </a:rPr>
            <a:t>Describes how this model actually behaves</a:t>
          </a:r>
          <a:endParaRPr lang="en-US" dirty="0">
            <a:latin typeface="Calibri" charset="0"/>
            <a:ea typeface="Calibri" charset="0"/>
            <a:cs typeface="Calibri" charset="0"/>
          </a:endParaRPr>
        </a:p>
      </dgm:t>
    </dgm:pt>
    <dgm:pt modelId="{45CB7A41-001C-3045-BABB-DEF81973131C}" type="parTrans" cxnId="{84AD0F46-733A-0C42-810C-49C26C30787B}">
      <dgm:prSet/>
      <dgm:spPr/>
      <dgm:t>
        <a:bodyPr/>
        <a:lstStyle/>
        <a:p>
          <a:endParaRPr lang="en-US">
            <a:latin typeface="Calibri" charset="0"/>
            <a:ea typeface="Calibri" charset="0"/>
            <a:cs typeface="Calibri" charset="0"/>
          </a:endParaRPr>
        </a:p>
      </dgm:t>
    </dgm:pt>
    <dgm:pt modelId="{6851A892-1ADE-CF41-8384-405F156428FD}" type="sibTrans" cxnId="{84AD0F46-733A-0C42-810C-49C26C30787B}">
      <dgm:prSet/>
      <dgm:spPr/>
      <dgm:t>
        <a:bodyPr/>
        <a:lstStyle/>
        <a:p>
          <a:endParaRPr lang="en-US">
            <a:latin typeface="Calibri" charset="0"/>
            <a:ea typeface="Calibri" charset="0"/>
            <a:cs typeface="Calibri" charset="0"/>
          </a:endParaRPr>
        </a:p>
      </dgm:t>
    </dgm:pt>
    <dgm:pt modelId="{6E63B876-E13D-5C47-A1FA-DDDC83BD91D1}">
      <dgm:prSet/>
      <dgm:spPr>
        <a:solidFill>
          <a:srgbClr val="FFFFFF"/>
        </a:solidFill>
        <a:ln>
          <a:solidFill>
            <a:srgbClr val="FFFFFF"/>
          </a:solidFill>
        </a:ln>
      </dgm:spPr>
      <dgm:t>
        <a:bodyPr/>
        <a:lstStyle/>
        <a:p>
          <a:pPr rtl="0"/>
          <a:r>
            <a:rPr lang="en-US" dirty="0" smtClean="0">
              <a:solidFill>
                <a:srgbClr val="FFFFFF"/>
              </a:solidFill>
              <a:latin typeface="Calibri" charset="0"/>
              <a:ea typeface="Calibri" charset="0"/>
              <a:cs typeface="Calibri" charset="0"/>
            </a:rPr>
            <a:t>Can be used for </a:t>
          </a:r>
          <a:r>
            <a:rPr lang="en-US" i="1" dirty="0" smtClean="0">
              <a:solidFill>
                <a:srgbClr val="FFFFFF"/>
              </a:solidFill>
              <a:latin typeface="Calibri" charset="0"/>
              <a:ea typeface="Calibri" charset="0"/>
              <a:cs typeface="Calibri" charset="0"/>
            </a:rPr>
            <a:t>any</a:t>
          </a:r>
          <a:r>
            <a:rPr lang="en-US" dirty="0" smtClean="0">
              <a:solidFill>
                <a:srgbClr val="FFFFFF"/>
              </a:solidFill>
              <a:latin typeface="Calibri" charset="0"/>
              <a:ea typeface="Calibri" charset="0"/>
              <a:cs typeface="Calibri" charset="0"/>
            </a:rPr>
            <a:t> ML model</a:t>
          </a:r>
          <a:endParaRPr lang="en-US" dirty="0">
            <a:solidFill>
              <a:srgbClr val="FFFFFF"/>
            </a:solidFill>
            <a:latin typeface="Calibri" charset="0"/>
            <a:ea typeface="Calibri" charset="0"/>
            <a:cs typeface="Calibri" charset="0"/>
          </a:endParaRPr>
        </a:p>
      </dgm:t>
    </dgm:pt>
    <dgm:pt modelId="{EA931182-45F3-C949-B6EC-8457607CEB64}" type="parTrans" cxnId="{90DD232F-63E6-9A4E-934D-C80BFB013B5D}">
      <dgm:prSet/>
      <dgm:spPr/>
      <dgm:t>
        <a:bodyPr/>
        <a:lstStyle/>
        <a:p>
          <a:endParaRPr lang="en-US">
            <a:latin typeface="Calibri" charset="0"/>
            <a:ea typeface="Calibri" charset="0"/>
            <a:cs typeface="Calibri" charset="0"/>
          </a:endParaRPr>
        </a:p>
      </dgm:t>
    </dgm:pt>
    <dgm:pt modelId="{525D8827-A7EB-CD4A-8DE4-947526CA195E}" type="sibTrans" cxnId="{90DD232F-63E6-9A4E-934D-C80BFB013B5D}">
      <dgm:prSet/>
      <dgm:spPr/>
      <dgm:t>
        <a:bodyPr/>
        <a:lstStyle/>
        <a:p>
          <a:endParaRPr lang="en-US">
            <a:latin typeface="Calibri" charset="0"/>
            <a:ea typeface="Calibri" charset="0"/>
            <a:cs typeface="Calibri" charset="0"/>
          </a:endParaRPr>
        </a:p>
      </dgm:t>
    </dgm:pt>
    <dgm:pt modelId="{FDF98A0B-FE71-D246-A9FB-A35F1E07E439}" type="pres">
      <dgm:prSet presAssocID="{0C888DE3-C1FF-B049-9ADE-0F576FD36259}" presName="Name0" presStyleCnt="0">
        <dgm:presLayoutVars>
          <dgm:dir/>
          <dgm:animLvl val="lvl"/>
          <dgm:resizeHandles val="exact"/>
        </dgm:presLayoutVars>
      </dgm:prSet>
      <dgm:spPr/>
      <dgm:t>
        <a:bodyPr/>
        <a:lstStyle/>
        <a:p>
          <a:endParaRPr lang="en-US"/>
        </a:p>
      </dgm:t>
    </dgm:pt>
    <dgm:pt modelId="{27CF70C9-8DB1-944F-A0EF-F379C82B15F0}" type="pres">
      <dgm:prSet presAssocID="{DBC2AE52-B54A-4E4F-926A-CDD7212AEF66}" presName="linNode" presStyleCnt="0"/>
      <dgm:spPr/>
    </dgm:pt>
    <dgm:pt modelId="{C44C5246-F5DC-6648-8928-8B57A93EBED4}" type="pres">
      <dgm:prSet presAssocID="{DBC2AE52-B54A-4E4F-926A-CDD7212AEF66}" presName="parentText" presStyleLbl="node1" presStyleIdx="0" presStyleCnt="3">
        <dgm:presLayoutVars>
          <dgm:chMax val="1"/>
          <dgm:bulletEnabled val="1"/>
        </dgm:presLayoutVars>
      </dgm:prSet>
      <dgm:spPr/>
      <dgm:t>
        <a:bodyPr/>
        <a:lstStyle/>
        <a:p>
          <a:endParaRPr lang="en-US"/>
        </a:p>
      </dgm:t>
    </dgm:pt>
    <dgm:pt modelId="{3D34557F-5439-0441-B685-AC80579451C1}" type="pres">
      <dgm:prSet presAssocID="{DBC2AE52-B54A-4E4F-926A-CDD7212AEF66}" presName="descendantText" presStyleLbl="alignAccFollowNode1" presStyleIdx="0" presStyleCnt="3">
        <dgm:presLayoutVars>
          <dgm:bulletEnabled val="1"/>
        </dgm:presLayoutVars>
      </dgm:prSet>
      <dgm:spPr/>
      <dgm:t>
        <a:bodyPr/>
        <a:lstStyle/>
        <a:p>
          <a:endParaRPr lang="en-US"/>
        </a:p>
      </dgm:t>
    </dgm:pt>
    <dgm:pt modelId="{3655BED1-45CB-674D-8D26-3B7A3C410F98}" type="pres">
      <dgm:prSet presAssocID="{8BACD562-A9B2-9B46-9103-02B18C855A0E}" presName="sp" presStyleCnt="0"/>
      <dgm:spPr/>
    </dgm:pt>
    <dgm:pt modelId="{07AAE07F-5C1C-6C41-B6E5-0E73B8B50F29}" type="pres">
      <dgm:prSet presAssocID="{EE8BD3E5-8165-F740-ADA7-EB9B5D847EE0}" presName="linNode" presStyleCnt="0"/>
      <dgm:spPr/>
    </dgm:pt>
    <dgm:pt modelId="{0883BC5F-E928-7741-8185-2D9B2716C47D}" type="pres">
      <dgm:prSet presAssocID="{EE8BD3E5-8165-F740-ADA7-EB9B5D847EE0}" presName="parentText" presStyleLbl="node1" presStyleIdx="1" presStyleCnt="3">
        <dgm:presLayoutVars>
          <dgm:chMax val="1"/>
          <dgm:bulletEnabled val="1"/>
        </dgm:presLayoutVars>
      </dgm:prSet>
      <dgm:spPr/>
      <dgm:t>
        <a:bodyPr/>
        <a:lstStyle/>
        <a:p>
          <a:endParaRPr lang="en-US"/>
        </a:p>
      </dgm:t>
    </dgm:pt>
    <dgm:pt modelId="{DBB179ED-CE76-3843-9A54-1574B597D2B5}" type="pres">
      <dgm:prSet presAssocID="{EE8BD3E5-8165-F740-ADA7-EB9B5D847EE0}" presName="descendantText" presStyleLbl="alignAccFollowNode1" presStyleIdx="1" presStyleCnt="3">
        <dgm:presLayoutVars>
          <dgm:bulletEnabled val="1"/>
        </dgm:presLayoutVars>
      </dgm:prSet>
      <dgm:spPr/>
      <dgm:t>
        <a:bodyPr/>
        <a:lstStyle/>
        <a:p>
          <a:endParaRPr lang="en-US"/>
        </a:p>
      </dgm:t>
    </dgm:pt>
    <dgm:pt modelId="{8A60AC57-CCD5-5E48-BA50-7558EBE573A6}" type="pres">
      <dgm:prSet presAssocID="{6BBA5CB5-F4F0-3C4E-B116-84AC375FB7D9}" presName="sp" presStyleCnt="0"/>
      <dgm:spPr/>
    </dgm:pt>
    <dgm:pt modelId="{AB1CA6CC-94D2-5D49-BD4E-1DE37D63678C}" type="pres">
      <dgm:prSet presAssocID="{49C50A58-67D7-3D4C-84EB-7A8700CDDF77}" presName="linNode" presStyleCnt="0"/>
      <dgm:spPr/>
    </dgm:pt>
    <dgm:pt modelId="{0D010468-B47B-9947-A6AD-128718601E17}" type="pres">
      <dgm:prSet presAssocID="{49C50A58-67D7-3D4C-84EB-7A8700CDDF77}" presName="parentText" presStyleLbl="node1" presStyleIdx="2" presStyleCnt="3">
        <dgm:presLayoutVars>
          <dgm:chMax val="1"/>
          <dgm:bulletEnabled val="1"/>
        </dgm:presLayoutVars>
      </dgm:prSet>
      <dgm:spPr/>
      <dgm:t>
        <a:bodyPr/>
        <a:lstStyle/>
        <a:p>
          <a:endParaRPr lang="en-US"/>
        </a:p>
      </dgm:t>
    </dgm:pt>
    <dgm:pt modelId="{43FA1FA4-2D29-C541-871F-A83672FED4F0}" type="pres">
      <dgm:prSet presAssocID="{49C50A58-67D7-3D4C-84EB-7A8700CDDF77}" presName="descendantText" presStyleLbl="alignAccFollowNode1" presStyleIdx="2" presStyleCnt="3">
        <dgm:presLayoutVars>
          <dgm:bulletEnabled val="1"/>
        </dgm:presLayoutVars>
      </dgm:prSet>
      <dgm:spPr/>
      <dgm:t>
        <a:bodyPr/>
        <a:lstStyle/>
        <a:p>
          <a:endParaRPr lang="en-US"/>
        </a:p>
      </dgm:t>
    </dgm:pt>
  </dgm:ptLst>
  <dgm:cxnLst>
    <dgm:cxn modelId="{9C8E2E02-9ACB-4F0D-92A6-B77EF29B8907}" type="presOf" srcId="{6E63B876-E13D-5C47-A1FA-DDDC83BD91D1}" destId="{43FA1FA4-2D29-C541-871F-A83672FED4F0}" srcOrd="0" destOrd="0" presId="urn:microsoft.com/office/officeart/2005/8/layout/vList5"/>
    <dgm:cxn modelId="{EF745D5A-C96B-4DB9-8887-2C3DD0FF710F}" type="presOf" srcId="{453A40FF-5396-B844-90FC-1E1161E69E9F}" destId="{3D34557F-5439-0441-B685-AC80579451C1}" srcOrd="0" destOrd="0" presId="urn:microsoft.com/office/officeart/2005/8/layout/vList5"/>
    <dgm:cxn modelId="{1A8A48C1-73C2-445E-ADA4-10777D0107AB}" type="presOf" srcId="{EE8BD3E5-8165-F740-ADA7-EB9B5D847EE0}" destId="{0883BC5F-E928-7741-8185-2D9B2716C47D}" srcOrd="0" destOrd="0" presId="urn:microsoft.com/office/officeart/2005/8/layout/vList5"/>
    <dgm:cxn modelId="{308B15DC-8F63-3B49-8D34-D7F080850752}" srcId="{0C888DE3-C1FF-B049-9ADE-0F576FD36259}" destId="{49C50A58-67D7-3D4C-84EB-7A8700CDDF77}" srcOrd="2" destOrd="0" parTransId="{61645278-C243-084B-BFB2-5350A19958D7}" sibTransId="{8959A0F8-A2BF-E34C-9C89-5A58A19D6BA9}"/>
    <dgm:cxn modelId="{33AB618B-4ADF-488D-A326-7C7C150CFE23}" type="presOf" srcId="{5FF5423B-72C2-D14C-B4D1-398BB33D9FE6}" destId="{DBB179ED-CE76-3843-9A54-1574B597D2B5}" srcOrd="0" destOrd="0" presId="urn:microsoft.com/office/officeart/2005/8/layout/vList5"/>
    <dgm:cxn modelId="{90DD232F-63E6-9A4E-934D-C80BFB013B5D}" srcId="{49C50A58-67D7-3D4C-84EB-7A8700CDDF77}" destId="{6E63B876-E13D-5C47-A1FA-DDDC83BD91D1}" srcOrd="0" destOrd="0" parTransId="{EA931182-45F3-C949-B6EC-8457607CEB64}" sibTransId="{525D8827-A7EB-CD4A-8DE4-947526CA195E}"/>
    <dgm:cxn modelId="{FDFCAA55-D1B7-471C-91B9-8F1D8F252674}" type="presOf" srcId="{DBC2AE52-B54A-4E4F-926A-CDD7212AEF66}" destId="{C44C5246-F5DC-6648-8928-8B57A93EBED4}" srcOrd="0" destOrd="0" presId="urn:microsoft.com/office/officeart/2005/8/layout/vList5"/>
    <dgm:cxn modelId="{84AD0F46-733A-0C42-810C-49C26C30787B}" srcId="{EE8BD3E5-8165-F740-ADA7-EB9B5D847EE0}" destId="{5FF5423B-72C2-D14C-B4D1-398BB33D9FE6}" srcOrd="0" destOrd="0" parTransId="{45CB7A41-001C-3045-BABB-DEF81973131C}" sibTransId="{6851A892-1ADE-CF41-8384-405F156428FD}"/>
    <dgm:cxn modelId="{0C1FA84D-1033-B345-A5B3-3E55CCF5A74E}" srcId="{DBC2AE52-B54A-4E4F-926A-CDD7212AEF66}" destId="{453A40FF-5396-B844-90FC-1E1161E69E9F}" srcOrd="0" destOrd="0" parTransId="{B17428ED-FC1E-684D-AD16-A2B9889E3531}" sibTransId="{4D2D01F2-0322-B842-8E10-61456968F21C}"/>
    <dgm:cxn modelId="{A6AB768C-E0DE-A84C-842A-C140ADE87EA9}" srcId="{0C888DE3-C1FF-B049-9ADE-0F576FD36259}" destId="{DBC2AE52-B54A-4E4F-926A-CDD7212AEF66}" srcOrd="0" destOrd="0" parTransId="{F4B2C398-7850-3840-80FE-BACC21538160}" sibTransId="{8BACD562-A9B2-9B46-9103-02B18C855A0E}"/>
    <dgm:cxn modelId="{914DF2D1-715C-4F2C-A775-FFBC6A2799AA}" type="presOf" srcId="{49C50A58-67D7-3D4C-84EB-7A8700CDDF77}" destId="{0D010468-B47B-9947-A6AD-128718601E17}" srcOrd="0" destOrd="0" presId="urn:microsoft.com/office/officeart/2005/8/layout/vList5"/>
    <dgm:cxn modelId="{04D5434F-B23D-4C6D-8375-E85F08C09BED}" type="presOf" srcId="{0C888DE3-C1FF-B049-9ADE-0F576FD36259}" destId="{FDF98A0B-FE71-D246-A9FB-A35F1E07E439}" srcOrd="0" destOrd="0" presId="urn:microsoft.com/office/officeart/2005/8/layout/vList5"/>
    <dgm:cxn modelId="{28116DFE-1101-BF41-94B9-BC6FF294B668}" srcId="{0C888DE3-C1FF-B049-9ADE-0F576FD36259}" destId="{EE8BD3E5-8165-F740-ADA7-EB9B5D847EE0}" srcOrd="1" destOrd="0" parTransId="{E58E8674-2906-2548-AE2B-C9F248C576EF}" sibTransId="{6BBA5CB5-F4F0-3C4E-B116-84AC375FB7D9}"/>
    <dgm:cxn modelId="{5EA905BB-BE9A-4A90-AD44-E15D384AF108}" type="presParOf" srcId="{FDF98A0B-FE71-D246-A9FB-A35F1E07E439}" destId="{27CF70C9-8DB1-944F-A0EF-F379C82B15F0}" srcOrd="0" destOrd="0" presId="urn:microsoft.com/office/officeart/2005/8/layout/vList5"/>
    <dgm:cxn modelId="{405D5E29-7ADC-47B8-B2C9-457291B7099E}" type="presParOf" srcId="{27CF70C9-8DB1-944F-A0EF-F379C82B15F0}" destId="{C44C5246-F5DC-6648-8928-8B57A93EBED4}" srcOrd="0" destOrd="0" presId="urn:microsoft.com/office/officeart/2005/8/layout/vList5"/>
    <dgm:cxn modelId="{F089BD5D-220F-422E-81F1-D9CE72F14004}" type="presParOf" srcId="{27CF70C9-8DB1-944F-A0EF-F379C82B15F0}" destId="{3D34557F-5439-0441-B685-AC80579451C1}" srcOrd="1" destOrd="0" presId="urn:microsoft.com/office/officeart/2005/8/layout/vList5"/>
    <dgm:cxn modelId="{7208EFE9-B720-44C6-B514-BFE9F03528B9}" type="presParOf" srcId="{FDF98A0B-FE71-D246-A9FB-A35F1E07E439}" destId="{3655BED1-45CB-674D-8D26-3B7A3C410F98}" srcOrd="1" destOrd="0" presId="urn:microsoft.com/office/officeart/2005/8/layout/vList5"/>
    <dgm:cxn modelId="{70817CDB-A6A6-4FA2-AB93-1B4E0C4B9CA0}" type="presParOf" srcId="{FDF98A0B-FE71-D246-A9FB-A35F1E07E439}" destId="{07AAE07F-5C1C-6C41-B6E5-0E73B8B50F29}" srcOrd="2" destOrd="0" presId="urn:microsoft.com/office/officeart/2005/8/layout/vList5"/>
    <dgm:cxn modelId="{0929A267-785B-40EA-9526-00DB76A6B607}" type="presParOf" srcId="{07AAE07F-5C1C-6C41-B6E5-0E73B8B50F29}" destId="{0883BC5F-E928-7741-8185-2D9B2716C47D}" srcOrd="0" destOrd="0" presId="urn:microsoft.com/office/officeart/2005/8/layout/vList5"/>
    <dgm:cxn modelId="{BF28663C-8AD3-4811-8E08-6D0DBEEE933A}" type="presParOf" srcId="{07AAE07F-5C1C-6C41-B6E5-0E73B8B50F29}" destId="{DBB179ED-CE76-3843-9A54-1574B597D2B5}" srcOrd="1" destOrd="0" presId="urn:microsoft.com/office/officeart/2005/8/layout/vList5"/>
    <dgm:cxn modelId="{F774C3AB-9F36-454D-A487-ADDF9FF17816}" type="presParOf" srcId="{FDF98A0B-FE71-D246-A9FB-A35F1E07E439}" destId="{8A60AC57-CCD5-5E48-BA50-7558EBE573A6}" srcOrd="3" destOrd="0" presId="urn:microsoft.com/office/officeart/2005/8/layout/vList5"/>
    <dgm:cxn modelId="{AD96D95C-9AA0-4EC7-98FB-1B8085A1A165}" type="presParOf" srcId="{FDF98A0B-FE71-D246-A9FB-A35F1E07E439}" destId="{AB1CA6CC-94D2-5D49-BD4E-1DE37D63678C}" srcOrd="4" destOrd="0" presId="urn:microsoft.com/office/officeart/2005/8/layout/vList5"/>
    <dgm:cxn modelId="{FC27F63D-1CA5-45DE-8F74-702D36B4ABC1}" type="presParOf" srcId="{AB1CA6CC-94D2-5D49-BD4E-1DE37D63678C}" destId="{0D010468-B47B-9947-A6AD-128718601E17}" srcOrd="0" destOrd="0" presId="urn:microsoft.com/office/officeart/2005/8/layout/vList5"/>
    <dgm:cxn modelId="{86074E4F-91C9-4C45-AB0B-DB8150467F5B}" type="presParOf" srcId="{AB1CA6CC-94D2-5D49-BD4E-1DE37D63678C}" destId="{43FA1FA4-2D29-C541-871F-A83672FED4F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888DE3-C1FF-B049-9ADE-0F576FD36259}" type="doc">
      <dgm:prSet loTypeId="urn:microsoft.com/office/officeart/2005/8/layout/vList5" loCatId="" qsTypeId="urn:microsoft.com/office/officeart/2005/8/quickstyle/simple1" qsCatId="simple" csTypeId="urn:microsoft.com/office/officeart/2005/8/colors/colorful1" csCatId="colorful" phldr="1"/>
      <dgm:spPr/>
      <dgm:t>
        <a:bodyPr/>
        <a:lstStyle/>
        <a:p>
          <a:endParaRPr lang="en-US"/>
        </a:p>
      </dgm:t>
    </dgm:pt>
    <dgm:pt modelId="{DBC2AE52-B54A-4E4F-926A-CDD7212AEF66}">
      <dgm:prSet/>
      <dgm:spPr/>
      <dgm:t>
        <a:bodyPr/>
        <a:lstStyle/>
        <a:p>
          <a:pPr rtl="0"/>
          <a:r>
            <a:rPr lang="en-US" dirty="0" smtClean="0">
              <a:latin typeface="Calibri" charset="0"/>
              <a:ea typeface="Calibri" charset="0"/>
              <a:cs typeface="Calibri" charset="0"/>
            </a:rPr>
            <a:t>Interpretable</a:t>
          </a:r>
          <a:endParaRPr lang="en-US" dirty="0">
            <a:latin typeface="Calibri" charset="0"/>
            <a:ea typeface="Calibri" charset="0"/>
            <a:cs typeface="Calibri" charset="0"/>
          </a:endParaRPr>
        </a:p>
      </dgm:t>
    </dgm:pt>
    <dgm:pt modelId="{F4B2C398-7850-3840-80FE-BACC21538160}" type="parTrans" cxnId="{A6AB768C-E0DE-A84C-842A-C140ADE87EA9}">
      <dgm:prSet/>
      <dgm:spPr/>
      <dgm:t>
        <a:bodyPr/>
        <a:lstStyle/>
        <a:p>
          <a:endParaRPr lang="en-US">
            <a:latin typeface="Calibri" charset="0"/>
            <a:ea typeface="Calibri" charset="0"/>
            <a:cs typeface="Calibri" charset="0"/>
          </a:endParaRPr>
        </a:p>
      </dgm:t>
    </dgm:pt>
    <dgm:pt modelId="{8BACD562-A9B2-9B46-9103-02B18C855A0E}" type="sibTrans" cxnId="{A6AB768C-E0DE-A84C-842A-C140ADE87EA9}">
      <dgm:prSet/>
      <dgm:spPr/>
      <dgm:t>
        <a:bodyPr/>
        <a:lstStyle/>
        <a:p>
          <a:endParaRPr lang="en-US">
            <a:latin typeface="Calibri" charset="0"/>
            <a:ea typeface="Calibri" charset="0"/>
            <a:cs typeface="Calibri" charset="0"/>
          </a:endParaRPr>
        </a:p>
      </dgm:t>
    </dgm:pt>
    <dgm:pt modelId="{EE8BD3E5-8165-F740-ADA7-EB9B5D847EE0}">
      <dgm:prSet/>
      <dgm:spPr/>
      <dgm:t>
        <a:bodyPr/>
        <a:lstStyle/>
        <a:p>
          <a:pPr rtl="0"/>
          <a:r>
            <a:rPr lang="en-US" dirty="0" smtClean="0">
              <a:latin typeface="Calibri" charset="0"/>
              <a:ea typeface="Calibri" charset="0"/>
              <a:cs typeface="Calibri" charset="0"/>
            </a:rPr>
            <a:t>Faithful</a:t>
          </a:r>
          <a:endParaRPr lang="en-US" dirty="0">
            <a:latin typeface="Calibri" charset="0"/>
            <a:ea typeface="Calibri" charset="0"/>
            <a:cs typeface="Calibri" charset="0"/>
          </a:endParaRPr>
        </a:p>
      </dgm:t>
    </dgm:pt>
    <dgm:pt modelId="{E58E8674-2906-2548-AE2B-C9F248C576EF}" type="parTrans" cxnId="{28116DFE-1101-BF41-94B9-BC6FF294B668}">
      <dgm:prSet/>
      <dgm:spPr/>
      <dgm:t>
        <a:bodyPr/>
        <a:lstStyle/>
        <a:p>
          <a:endParaRPr lang="en-US">
            <a:latin typeface="Calibri" charset="0"/>
            <a:ea typeface="Calibri" charset="0"/>
            <a:cs typeface="Calibri" charset="0"/>
          </a:endParaRPr>
        </a:p>
      </dgm:t>
    </dgm:pt>
    <dgm:pt modelId="{6BBA5CB5-F4F0-3C4E-B116-84AC375FB7D9}" type="sibTrans" cxnId="{28116DFE-1101-BF41-94B9-BC6FF294B668}">
      <dgm:prSet/>
      <dgm:spPr/>
      <dgm:t>
        <a:bodyPr/>
        <a:lstStyle/>
        <a:p>
          <a:endParaRPr lang="en-US">
            <a:latin typeface="Calibri" charset="0"/>
            <a:ea typeface="Calibri" charset="0"/>
            <a:cs typeface="Calibri" charset="0"/>
          </a:endParaRPr>
        </a:p>
      </dgm:t>
    </dgm:pt>
    <dgm:pt modelId="{49C50A58-67D7-3D4C-84EB-7A8700CDDF77}">
      <dgm:prSet/>
      <dgm:spPr/>
      <dgm:t>
        <a:bodyPr/>
        <a:lstStyle/>
        <a:p>
          <a:pPr rtl="0"/>
          <a:r>
            <a:rPr lang="en-US" dirty="0" smtClean="0">
              <a:latin typeface="Calibri" charset="0"/>
              <a:ea typeface="Calibri" charset="0"/>
              <a:cs typeface="Calibri" charset="0"/>
            </a:rPr>
            <a:t>Model agnostic</a:t>
          </a:r>
          <a:endParaRPr lang="en-US" dirty="0">
            <a:latin typeface="Calibri" charset="0"/>
            <a:ea typeface="Calibri" charset="0"/>
            <a:cs typeface="Calibri" charset="0"/>
          </a:endParaRPr>
        </a:p>
      </dgm:t>
    </dgm:pt>
    <dgm:pt modelId="{61645278-C243-084B-BFB2-5350A19958D7}" type="parTrans" cxnId="{308B15DC-8F63-3B49-8D34-D7F080850752}">
      <dgm:prSet/>
      <dgm:spPr/>
      <dgm:t>
        <a:bodyPr/>
        <a:lstStyle/>
        <a:p>
          <a:endParaRPr lang="en-US">
            <a:latin typeface="Calibri" charset="0"/>
            <a:ea typeface="Calibri" charset="0"/>
            <a:cs typeface="Calibri" charset="0"/>
          </a:endParaRPr>
        </a:p>
      </dgm:t>
    </dgm:pt>
    <dgm:pt modelId="{8959A0F8-A2BF-E34C-9C89-5A58A19D6BA9}" type="sibTrans" cxnId="{308B15DC-8F63-3B49-8D34-D7F080850752}">
      <dgm:prSet/>
      <dgm:spPr/>
      <dgm:t>
        <a:bodyPr/>
        <a:lstStyle/>
        <a:p>
          <a:endParaRPr lang="en-US">
            <a:latin typeface="Calibri" charset="0"/>
            <a:ea typeface="Calibri" charset="0"/>
            <a:cs typeface="Calibri" charset="0"/>
          </a:endParaRPr>
        </a:p>
      </dgm:t>
    </dgm:pt>
    <dgm:pt modelId="{453A40FF-5396-B844-90FC-1E1161E69E9F}">
      <dgm:prSet/>
      <dgm:spPr/>
      <dgm:t>
        <a:bodyPr/>
        <a:lstStyle/>
        <a:p>
          <a:pPr rtl="0"/>
          <a:r>
            <a:rPr lang="en-US" dirty="0" smtClean="0">
              <a:latin typeface="Calibri" charset="0"/>
              <a:ea typeface="Calibri" charset="0"/>
              <a:cs typeface="Calibri" charset="0"/>
            </a:rPr>
            <a:t>Humans can easily interpret reasoning</a:t>
          </a:r>
          <a:endParaRPr lang="en-US" dirty="0">
            <a:latin typeface="Calibri" charset="0"/>
            <a:ea typeface="Calibri" charset="0"/>
            <a:cs typeface="Calibri" charset="0"/>
          </a:endParaRPr>
        </a:p>
      </dgm:t>
    </dgm:pt>
    <dgm:pt modelId="{B17428ED-FC1E-684D-AD16-A2B9889E3531}" type="parTrans" cxnId="{0C1FA84D-1033-B345-A5B3-3E55CCF5A74E}">
      <dgm:prSet/>
      <dgm:spPr/>
      <dgm:t>
        <a:bodyPr/>
        <a:lstStyle/>
        <a:p>
          <a:endParaRPr lang="en-US">
            <a:latin typeface="Calibri" charset="0"/>
            <a:ea typeface="Calibri" charset="0"/>
            <a:cs typeface="Calibri" charset="0"/>
          </a:endParaRPr>
        </a:p>
      </dgm:t>
    </dgm:pt>
    <dgm:pt modelId="{4D2D01F2-0322-B842-8E10-61456968F21C}" type="sibTrans" cxnId="{0C1FA84D-1033-B345-A5B3-3E55CCF5A74E}">
      <dgm:prSet/>
      <dgm:spPr/>
      <dgm:t>
        <a:bodyPr/>
        <a:lstStyle/>
        <a:p>
          <a:endParaRPr lang="en-US">
            <a:latin typeface="Calibri" charset="0"/>
            <a:ea typeface="Calibri" charset="0"/>
            <a:cs typeface="Calibri" charset="0"/>
          </a:endParaRPr>
        </a:p>
      </dgm:t>
    </dgm:pt>
    <dgm:pt modelId="{5FF5423B-72C2-D14C-B4D1-398BB33D9FE6}">
      <dgm:prSet/>
      <dgm:spPr/>
      <dgm:t>
        <a:bodyPr/>
        <a:lstStyle/>
        <a:p>
          <a:pPr rtl="0"/>
          <a:r>
            <a:rPr lang="en-US" dirty="0" smtClean="0">
              <a:latin typeface="Calibri" charset="0"/>
              <a:ea typeface="Calibri" charset="0"/>
              <a:cs typeface="Calibri" charset="0"/>
            </a:rPr>
            <a:t>Describes how this model actually behaves</a:t>
          </a:r>
          <a:endParaRPr lang="en-US" dirty="0">
            <a:latin typeface="Calibri" charset="0"/>
            <a:ea typeface="Calibri" charset="0"/>
            <a:cs typeface="Calibri" charset="0"/>
          </a:endParaRPr>
        </a:p>
      </dgm:t>
    </dgm:pt>
    <dgm:pt modelId="{45CB7A41-001C-3045-BABB-DEF81973131C}" type="parTrans" cxnId="{84AD0F46-733A-0C42-810C-49C26C30787B}">
      <dgm:prSet/>
      <dgm:spPr/>
      <dgm:t>
        <a:bodyPr/>
        <a:lstStyle/>
        <a:p>
          <a:endParaRPr lang="en-US">
            <a:latin typeface="Calibri" charset="0"/>
            <a:ea typeface="Calibri" charset="0"/>
            <a:cs typeface="Calibri" charset="0"/>
          </a:endParaRPr>
        </a:p>
      </dgm:t>
    </dgm:pt>
    <dgm:pt modelId="{6851A892-1ADE-CF41-8384-405F156428FD}" type="sibTrans" cxnId="{84AD0F46-733A-0C42-810C-49C26C30787B}">
      <dgm:prSet/>
      <dgm:spPr/>
      <dgm:t>
        <a:bodyPr/>
        <a:lstStyle/>
        <a:p>
          <a:endParaRPr lang="en-US">
            <a:latin typeface="Calibri" charset="0"/>
            <a:ea typeface="Calibri" charset="0"/>
            <a:cs typeface="Calibri" charset="0"/>
          </a:endParaRPr>
        </a:p>
      </dgm:t>
    </dgm:pt>
    <dgm:pt modelId="{6E63B876-E13D-5C47-A1FA-DDDC83BD91D1}">
      <dgm:prSet/>
      <dgm:spPr/>
      <dgm:t>
        <a:bodyPr/>
        <a:lstStyle/>
        <a:p>
          <a:pPr rtl="0"/>
          <a:r>
            <a:rPr lang="en-US" dirty="0" smtClean="0">
              <a:latin typeface="Calibri" charset="0"/>
              <a:ea typeface="Calibri" charset="0"/>
              <a:cs typeface="Calibri" charset="0"/>
            </a:rPr>
            <a:t>Can be used for </a:t>
          </a:r>
          <a:r>
            <a:rPr lang="en-US" i="1" dirty="0" smtClean="0">
              <a:latin typeface="Calibri" charset="0"/>
              <a:ea typeface="Calibri" charset="0"/>
              <a:cs typeface="Calibri" charset="0"/>
            </a:rPr>
            <a:t>any</a:t>
          </a:r>
          <a:r>
            <a:rPr lang="en-US" dirty="0" smtClean="0">
              <a:latin typeface="Calibri" charset="0"/>
              <a:ea typeface="Calibri" charset="0"/>
              <a:cs typeface="Calibri" charset="0"/>
            </a:rPr>
            <a:t> ML model</a:t>
          </a:r>
          <a:endParaRPr lang="en-US" dirty="0">
            <a:latin typeface="Calibri" charset="0"/>
            <a:ea typeface="Calibri" charset="0"/>
            <a:cs typeface="Calibri" charset="0"/>
          </a:endParaRPr>
        </a:p>
      </dgm:t>
    </dgm:pt>
    <dgm:pt modelId="{EA931182-45F3-C949-B6EC-8457607CEB64}" type="parTrans" cxnId="{90DD232F-63E6-9A4E-934D-C80BFB013B5D}">
      <dgm:prSet/>
      <dgm:spPr/>
      <dgm:t>
        <a:bodyPr/>
        <a:lstStyle/>
        <a:p>
          <a:endParaRPr lang="en-US">
            <a:latin typeface="Calibri" charset="0"/>
            <a:ea typeface="Calibri" charset="0"/>
            <a:cs typeface="Calibri" charset="0"/>
          </a:endParaRPr>
        </a:p>
      </dgm:t>
    </dgm:pt>
    <dgm:pt modelId="{525D8827-A7EB-CD4A-8DE4-947526CA195E}" type="sibTrans" cxnId="{90DD232F-63E6-9A4E-934D-C80BFB013B5D}">
      <dgm:prSet/>
      <dgm:spPr/>
      <dgm:t>
        <a:bodyPr/>
        <a:lstStyle/>
        <a:p>
          <a:endParaRPr lang="en-US">
            <a:latin typeface="Calibri" charset="0"/>
            <a:ea typeface="Calibri" charset="0"/>
            <a:cs typeface="Calibri" charset="0"/>
          </a:endParaRPr>
        </a:p>
      </dgm:t>
    </dgm:pt>
    <dgm:pt modelId="{FDF98A0B-FE71-D246-A9FB-A35F1E07E439}" type="pres">
      <dgm:prSet presAssocID="{0C888DE3-C1FF-B049-9ADE-0F576FD36259}" presName="Name0" presStyleCnt="0">
        <dgm:presLayoutVars>
          <dgm:dir/>
          <dgm:animLvl val="lvl"/>
          <dgm:resizeHandles val="exact"/>
        </dgm:presLayoutVars>
      </dgm:prSet>
      <dgm:spPr/>
      <dgm:t>
        <a:bodyPr/>
        <a:lstStyle/>
        <a:p>
          <a:endParaRPr lang="en-US"/>
        </a:p>
      </dgm:t>
    </dgm:pt>
    <dgm:pt modelId="{27CF70C9-8DB1-944F-A0EF-F379C82B15F0}" type="pres">
      <dgm:prSet presAssocID="{DBC2AE52-B54A-4E4F-926A-CDD7212AEF66}" presName="linNode" presStyleCnt="0"/>
      <dgm:spPr/>
    </dgm:pt>
    <dgm:pt modelId="{C44C5246-F5DC-6648-8928-8B57A93EBED4}" type="pres">
      <dgm:prSet presAssocID="{DBC2AE52-B54A-4E4F-926A-CDD7212AEF66}" presName="parentText" presStyleLbl="node1" presStyleIdx="0" presStyleCnt="3">
        <dgm:presLayoutVars>
          <dgm:chMax val="1"/>
          <dgm:bulletEnabled val="1"/>
        </dgm:presLayoutVars>
      </dgm:prSet>
      <dgm:spPr/>
      <dgm:t>
        <a:bodyPr/>
        <a:lstStyle/>
        <a:p>
          <a:endParaRPr lang="en-US"/>
        </a:p>
      </dgm:t>
    </dgm:pt>
    <dgm:pt modelId="{3D34557F-5439-0441-B685-AC80579451C1}" type="pres">
      <dgm:prSet presAssocID="{DBC2AE52-B54A-4E4F-926A-CDD7212AEF66}" presName="descendantText" presStyleLbl="alignAccFollowNode1" presStyleIdx="0" presStyleCnt="3">
        <dgm:presLayoutVars>
          <dgm:bulletEnabled val="1"/>
        </dgm:presLayoutVars>
      </dgm:prSet>
      <dgm:spPr/>
      <dgm:t>
        <a:bodyPr/>
        <a:lstStyle/>
        <a:p>
          <a:endParaRPr lang="en-US"/>
        </a:p>
      </dgm:t>
    </dgm:pt>
    <dgm:pt modelId="{3655BED1-45CB-674D-8D26-3B7A3C410F98}" type="pres">
      <dgm:prSet presAssocID="{8BACD562-A9B2-9B46-9103-02B18C855A0E}" presName="sp" presStyleCnt="0"/>
      <dgm:spPr/>
    </dgm:pt>
    <dgm:pt modelId="{07AAE07F-5C1C-6C41-B6E5-0E73B8B50F29}" type="pres">
      <dgm:prSet presAssocID="{EE8BD3E5-8165-F740-ADA7-EB9B5D847EE0}" presName="linNode" presStyleCnt="0"/>
      <dgm:spPr/>
    </dgm:pt>
    <dgm:pt modelId="{0883BC5F-E928-7741-8185-2D9B2716C47D}" type="pres">
      <dgm:prSet presAssocID="{EE8BD3E5-8165-F740-ADA7-EB9B5D847EE0}" presName="parentText" presStyleLbl="node1" presStyleIdx="1" presStyleCnt="3">
        <dgm:presLayoutVars>
          <dgm:chMax val="1"/>
          <dgm:bulletEnabled val="1"/>
        </dgm:presLayoutVars>
      </dgm:prSet>
      <dgm:spPr/>
      <dgm:t>
        <a:bodyPr/>
        <a:lstStyle/>
        <a:p>
          <a:endParaRPr lang="en-US"/>
        </a:p>
      </dgm:t>
    </dgm:pt>
    <dgm:pt modelId="{DBB179ED-CE76-3843-9A54-1574B597D2B5}" type="pres">
      <dgm:prSet presAssocID="{EE8BD3E5-8165-F740-ADA7-EB9B5D847EE0}" presName="descendantText" presStyleLbl="alignAccFollowNode1" presStyleIdx="1" presStyleCnt="3">
        <dgm:presLayoutVars>
          <dgm:bulletEnabled val="1"/>
        </dgm:presLayoutVars>
      </dgm:prSet>
      <dgm:spPr/>
      <dgm:t>
        <a:bodyPr/>
        <a:lstStyle/>
        <a:p>
          <a:endParaRPr lang="en-US"/>
        </a:p>
      </dgm:t>
    </dgm:pt>
    <dgm:pt modelId="{8A60AC57-CCD5-5E48-BA50-7558EBE573A6}" type="pres">
      <dgm:prSet presAssocID="{6BBA5CB5-F4F0-3C4E-B116-84AC375FB7D9}" presName="sp" presStyleCnt="0"/>
      <dgm:spPr/>
    </dgm:pt>
    <dgm:pt modelId="{AB1CA6CC-94D2-5D49-BD4E-1DE37D63678C}" type="pres">
      <dgm:prSet presAssocID="{49C50A58-67D7-3D4C-84EB-7A8700CDDF77}" presName="linNode" presStyleCnt="0"/>
      <dgm:spPr/>
    </dgm:pt>
    <dgm:pt modelId="{0D010468-B47B-9947-A6AD-128718601E17}" type="pres">
      <dgm:prSet presAssocID="{49C50A58-67D7-3D4C-84EB-7A8700CDDF77}" presName="parentText" presStyleLbl="node1" presStyleIdx="2" presStyleCnt="3">
        <dgm:presLayoutVars>
          <dgm:chMax val="1"/>
          <dgm:bulletEnabled val="1"/>
        </dgm:presLayoutVars>
      </dgm:prSet>
      <dgm:spPr/>
      <dgm:t>
        <a:bodyPr/>
        <a:lstStyle/>
        <a:p>
          <a:endParaRPr lang="en-US"/>
        </a:p>
      </dgm:t>
    </dgm:pt>
    <dgm:pt modelId="{43FA1FA4-2D29-C541-871F-A83672FED4F0}" type="pres">
      <dgm:prSet presAssocID="{49C50A58-67D7-3D4C-84EB-7A8700CDDF77}" presName="descendantText" presStyleLbl="alignAccFollowNode1" presStyleIdx="2" presStyleCnt="3">
        <dgm:presLayoutVars>
          <dgm:bulletEnabled val="1"/>
        </dgm:presLayoutVars>
      </dgm:prSet>
      <dgm:spPr/>
      <dgm:t>
        <a:bodyPr/>
        <a:lstStyle/>
        <a:p>
          <a:endParaRPr lang="en-US"/>
        </a:p>
      </dgm:t>
    </dgm:pt>
  </dgm:ptLst>
  <dgm:cxnLst>
    <dgm:cxn modelId="{00673831-179B-4779-95D9-6499E52E5DF7}" type="presOf" srcId="{EE8BD3E5-8165-F740-ADA7-EB9B5D847EE0}" destId="{0883BC5F-E928-7741-8185-2D9B2716C47D}" srcOrd="0" destOrd="0" presId="urn:microsoft.com/office/officeart/2005/8/layout/vList5"/>
    <dgm:cxn modelId="{308B15DC-8F63-3B49-8D34-D7F080850752}" srcId="{0C888DE3-C1FF-B049-9ADE-0F576FD36259}" destId="{49C50A58-67D7-3D4C-84EB-7A8700CDDF77}" srcOrd="2" destOrd="0" parTransId="{61645278-C243-084B-BFB2-5350A19958D7}" sibTransId="{8959A0F8-A2BF-E34C-9C89-5A58A19D6BA9}"/>
    <dgm:cxn modelId="{E83EC8FD-0418-4136-A56F-B3E7DFFF7D77}" type="presOf" srcId="{DBC2AE52-B54A-4E4F-926A-CDD7212AEF66}" destId="{C44C5246-F5DC-6648-8928-8B57A93EBED4}" srcOrd="0" destOrd="0" presId="urn:microsoft.com/office/officeart/2005/8/layout/vList5"/>
    <dgm:cxn modelId="{90DD232F-63E6-9A4E-934D-C80BFB013B5D}" srcId="{49C50A58-67D7-3D4C-84EB-7A8700CDDF77}" destId="{6E63B876-E13D-5C47-A1FA-DDDC83BD91D1}" srcOrd="0" destOrd="0" parTransId="{EA931182-45F3-C949-B6EC-8457607CEB64}" sibTransId="{525D8827-A7EB-CD4A-8DE4-947526CA195E}"/>
    <dgm:cxn modelId="{08CB1B30-3FEE-4149-837D-62E217A3A55F}" type="presOf" srcId="{5FF5423B-72C2-D14C-B4D1-398BB33D9FE6}" destId="{DBB179ED-CE76-3843-9A54-1574B597D2B5}" srcOrd="0" destOrd="0" presId="urn:microsoft.com/office/officeart/2005/8/layout/vList5"/>
    <dgm:cxn modelId="{3F8CF15D-23B7-4CC4-AF07-137A71036F1A}" type="presOf" srcId="{453A40FF-5396-B844-90FC-1E1161E69E9F}" destId="{3D34557F-5439-0441-B685-AC80579451C1}" srcOrd="0" destOrd="0" presId="urn:microsoft.com/office/officeart/2005/8/layout/vList5"/>
    <dgm:cxn modelId="{F3A4D60B-1343-49D2-8749-967A2C6A4E45}" type="presOf" srcId="{0C888DE3-C1FF-B049-9ADE-0F576FD36259}" destId="{FDF98A0B-FE71-D246-A9FB-A35F1E07E439}" srcOrd="0" destOrd="0" presId="urn:microsoft.com/office/officeart/2005/8/layout/vList5"/>
    <dgm:cxn modelId="{D9F91A7A-3D6E-4B80-9323-91C28EDBE9FF}" type="presOf" srcId="{6E63B876-E13D-5C47-A1FA-DDDC83BD91D1}" destId="{43FA1FA4-2D29-C541-871F-A83672FED4F0}" srcOrd="0" destOrd="0" presId="urn:microsoft.com/office/officeart/2005/8/layout/vList5"/>
    <dgm:cxn modelId="{84AD0F46-733A-0C42-810C-49C26C30787B}" srcId="{EE8BD3E5-8165-F740-ADA7-EB9B5D847EE0}" destId="{5FF5423B-72C2-D14C-B4D1-398BB33D9FE6}" srcOrd="0" destOrd="0" parTransId="{45CB7A41-001C-3045-BABB-DEF81973131C}" sibTransId="{6851A892-1ADE-CF41-8384-405F156428FD}"/>
    <dgm:cxn modelId="{06CB9C2C-76CA-42CE-9047-0123C332F277}" type="presOf" srcId="{49C50A58-67D7-3D4C-84EB-7A8700CDDF77}" destId="{0D010468-B47B-9947-A6AD-128718601E17}" srcOrd="0" destOrd="0" presId="urn:microsoft.com/office/officeart/2005/8/layout/vList5"/>
    <dgm:cxn modelId="{0C1FA84D-1033-B345-A5B3-3E55CCF5A74E}" srcId="{DBC2AE52-B54A-4E4F-926A-CDD7212AEF66}" destId="{453A40FF-5396-B844-90FC-1E1161E69E9F}" srcOrd="0" destOrd="0" parTransId="{B17428ED-FC1E-684D-AD16-A2B9889E3531}" sibTransId="{4D2D01F2-0322-B842-8E10-61456968F21C}"/>
    <dgm:cxn modelId="{A6AB768C-E0DE-A84C-842A-C140ADE87EA9}" srcId="{0C888DE3-C1FF-B049-9ADE-0F576FD36259}" destId="{DBC2AE52-B54A-4E4F-926A-CDD7212AEF66}" srcOrd="0" destOrd="0" parTransId="{F4B2C398-7850-3840-80FE-BACC21538160}" sibTransId="{8BACD562-A9B2-9B46-9103-02B18C855A0E}"/>
    <dgm:cxn modelId="{28116DFE-1101-BF41-94B9-BC6FF294B668}" srcId="{0C888DE3-C1FF-B049-9ADE-0F576FD36259}" destId="{EE8BD3E5-8165-F740-ADA7-EB9B5D847EE0}" srcOrd="1" destOrd="0" parTransId="{E58E8674-2906-2548-AE2B-C9F248C576EF}" sibTransId="{6BBA5CB5-F4F0-3C4E-B116-84AC375FB7D9}"/>
    <dgm:cxn modelId="{C35EFE34-E206-4378-BDB4-C0F0F886B849}" type="presParOf" srcId="{FDF98A0B-FE71-D246-A9FB-A35F1E07E439}" destId="{27CF70C9-8DB1-944F-A0EF-F379C82B15F0}" srcOrd="0" destOrd="0" presId="urn:microsoft.com/office/officeart/2005/8/layout/vList5"/>
    <dgm:cxn modelId="{A4455A26-C06B-41BE-8558-B3EA2056369C}" type="presParOf" srcId="{27CF70C9-8DB1-944F-A0EF-F379C82B15F0}" destId="{C44C5246-F5DC-6648-8928-8B57A93EBED4}" srcOrd="0" destOrd="0" presId="urn:microsoft.com/office/officeart/2005/8/layout/vList5"/>
    <dgm:cxn modelId="{19D34A73-3A6B-4128-B78D-F860AAC5A298}" type="presParOf" srcId="{27CF70C9-8DB1-944F-A0EF-F379C82B15F0}" destId="{3D34557F-5439-0441-B685-AC80579451C1}" srcOrd="1" destOrd="0" presId="urn:microsoft.com/office/officeart/2005/8/layout/vList5"/>
    <dgm:cxn modelId="{C1F1886D-A824-41BF-8155-79B3B32417CB}" type="presParOf" srcId="{FDF98A0B-FE71-D246-A9FB-A35F1E07E439}" destId="{3655BED1-45CB-674D-8D26-3B7A3C410F98}" srcOrd="1" destOrd="0" presId="urn:microsoft.com/office/officeart/2005/8/layout/vList5"/>
    <dgm:cxn modelId="{84ECD7BD-229E-4E4B-AD83-B7F129724E35}" type="presParOf" srcId="{FDF98A0B-FE71-D246-A9FB-A35F1E07E439}" destId="{07AAE07F-5C1C-6C41-B6E5-0E73B8B50F29}" srcOrd="2" destOrd="0" presId="urn:microsoft.com/office/officeart/2005/8/layout/vList5"/>
    <dgm:cxn modelId="{D07BF9B6-9D47-41D7-885B-040EBF29826B}" type="presParOf" srcId="{07AAE07F-5C1C-6C41-B6E5-0E73B8B50F29}" destId="{0883BC5F-E928-7741-8185-2D9B2716C47D}" srcOrd="0" destOrd="0" presId="urn:microsoft.com/office/officeart/2005/8/layout/vList5"/>
    <dgm:cxn modelId="{21ACE9FE-3F59-4FBF-859E-9777DE6769FB}" type="presParOf" srcId="{07AAE07F-5C1C-6C41-B6E5-0E73B8B50F29}" destId="{DBB179ED-CE76-3843-9A54-1574B597D2B5}" srcOrd="1" destOrd="0" presId="urn:microsoft.com/office/officeart/2005/8/layout/vList5"/>
    <dgm:cxn modelId="{4A7AF1EE-5D5F-43EA-82BB-D3614E086EB0}" type="presParOf" srcId="{FDF98A0B-FE71-D246-A9FB-A35F1E07E439}" destId="{8A60AC57-CCD5-5E48-BA50-7558EBE573A6}" srcOrd="3" destOrd="0" presId="urn:microsoft.com/office/officeart/2005/8/layout/vList5"/>
    <dgm:cxn modelId="{21475C96-C192-4E0F-A849-0D8D4DD023F5}" type="presParOf" srcId="{FDF98A0B-FE71-D246-A9FB-A35F1E07E439}" destId="{AB1CA6CC-94D2-5D49-BD4E-1DE37D63678C}" srcOrd="4" destOrd="0" presId="urn:microsoft.com/office/officeart/2005/8/layout/vList5"/>
    <dgm:cxn modelId="{248DF70B-13B6-4E54-B34F-A83AD79BE293}" type="presParOf" srcId="{AB1CA6CC-94D2-5D49-BD4E-1DE37D63678C}" destId="{0D010468-B47B-9947-A6AD-128718601E17}" srcOrd="0" destOrd="0" presId="urn:microsoft.com/office/officeart/2005/8/layout/vList5"/>
    <dgm:cxn modelId="{0E46F88E-1A00-481D-A78F-E3B45FD6B7BB}" type="presParOf" srcId="{AB1CA6CC-94D2-5D49-BD4E-1DE37D63678C}" destId="{43FA1FA4-2D29-C541-871F-A83672FED4F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87572-43B2-3C46-B7FC-4773E9ECE1E3}">
      <dsp:nvSpPr>
        <dsp:cNvPr id="0" name=""/>
        <dsp:cNvSpPr/>
      </dsp:nvSpPr>
      <dsp:spPr>
        <a:xfrm>
          <a:off x="2305354" y="431"/>
          <a:ext cx="2163130" cy="1406034"/>
        </a:xfrm>
        <a:prstGeom prst="roundRect">
          <a:avLst/>
        </a:prstGeom>
        <a:gradFill rotWithShape="0">
          <a:gsLst>
            <a:gs pos="0">
              <a:srgbClr val="FFC000"/>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381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Optimize for W</a:t>
          </a:r>
          <a:endParaRPr lang="en-US" sz="3400" kern="1200" dirty="0"/>
        </a:p>
      </dsp:txBody>
      <dsp:txXfrm>
        <a:off x="2373991" y="69068"/>
        <a:ext cx="2025856" cy="1268760"/>
      </dsp:txXfrm>
    </dsp:sp>
    <dsp:sp modelId="{91450794-6947-C440-984C-EEADC9C77182}">
      <dsp:nvSpPr>
        <dsp:cNvPr id="0" name=""/>
        <dsp:cNvSpPr/>
      </dsp:nvSpPr>
      <dsp:spPr>
        <a:xfrm>
          <a:off x="1510048" y="703448"/>
          <a:ext cx="3753741" cy="3753741"/>
        </a:xfrm>
        <a:custGeom>
          <a:avLst/>
          <a:gdLst/>
          <a:ahLst/>
          <a:cxnLst/>
          <a:rect l="0" t="0" r="0" b="0"/>
          <a:pathLst>
            <a:path>
              <a:moveTo>
                <a:pt x="3249409" y="596722"/>
              </a:moveTo>
              <a:arcTo wR="1876870" hR="1876870" stAng="19019685" swAng="2304243"/>
            </a:path>
          </a:pathLst>
        </a:custGeom>
        <a:noFill/>
        <a:ln w="38100" cap="flat" cmpd="sng" algn="ctr">
          <a:solidFill>
            <a:scrgbClr r="0" g="0" b="0">
              <a:shade val="95000"/>
              <a:satMod val="104999"/>
            </a:scrgbClr>
          </a:solidFill>
          <a:prstDash val="solid"/>
          <a:tailEnd type="arrow"/>
        </a:ln>
        <a:effectLst/>
      </dsp:spPr>
      <dsp:style>
        <a:lnRef idx="1">
          <a:scrgbClr r="0" g="0" b="0"/>
        </a:lnRef>
        <a:fillRef idx="0">
          <a:scrgbClr r="0" g="0" b="0"/>
        </a:fillRef>
        <a:effectRef idx="0">
          <a:scrgbClr r="0" g="0" b="0"/>
        </a:effectRef>
        <a:fontRef idx="minor"/>
      </dsp:style>
    </dsp:sp>
    <dsp:sp modelId="{CF8C8E3B-1482-AE49-9E00-8809CC4D586C}">
      <dsp:nvSpPr>
        <dsp:cNvPr id="0" name=""/>
        <dsp:cNvSpPr/>
      </dsp:nvSpPr>
      <dsp:spPr>
        <a:xfrm>
          <a:off x="3930771" y="2815737"/>
          <a:ext cx="2163130" cy="1406034"/>
        </a:xfrm>
        <a:prstGeom prst="roundRect">
          <a:avLst/>
        </a:prstGeom>
        <a:gradFill rotWithShape="0">
          <a:gsLst>
            <a:gs pos="0">
              <a:srgbClr val="FFC000"/>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381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Optimize for B</a:t>
          </a:r>
          <a:endParaRPr lang="en-US" sz="3400" kern="1200" dirty="0"/>
        </a:p>
      </dsp:txBody>
      <dsp:txXfrm>
        <a:off x="3999408" y="2884374"/>
        <a:ext cx="2025856" cy="1268760"/>
      </dsp:txXfrm>
    </dsp:sp>
    <dsp:sp modelId="{7A39E7D1-6E4D-2D4F-A98A-6FC1A286E519}">
      <dsp:nvSpPr>
        <dsp:cNvPr id="0" name=""/>
        <dsp:cNvSpPr/>
      </dsp:nvSpPr>
      <dsp:spPr>
        <a:xfrm>
          <a:off x="1510048" y="703448"/>
          <a:ext cx="3753741" cy="3753741"/>
        </a:xfrm>
        <a:custGeom>
          <a:avLst/>
          <a:gdLst/>
          <a:ahLst/>
          <a:cxnLst/>
          <a:rect l="0" t="0" r="0" b="0"/>
          <a:pathLst>
            <a:path>
              <a:moveTo>
                <a:pt x="2453517" y="3662961"/>
              </a:moveTo>
              <a:arcTo wR="1876870" hR="1876870" stAng="4326427" swAng="2147146"/>
            </a:path>
          </a:pathLst>
        </a:custGeom>
        <a:noFill/>
        <a:ln w="38100" cap="flat" cmpd="sng" algn="ctr">
          <a:solidFill>
            <a:scrgbClr r="0" g="0" b="0">
              <a:shade val="95000"/>
              <a:satMod val="104999"/>
            </a:scrgbClr>
          </a:solidFill>
          <a:prstDash val="solid"/>
          <a:tailEnd type="arrow"/>
        </a:ln>
        <a:effectLst/>
      </dsp:spPr>
      <dsp:style>
        <a:lnRef idx="1">
          <a:scrgbClr r="0" g="0" b="0"/>
        </a:lnRef>
        <a:fillRef idx="0">
          <a:scrgbClr r="0" g="0" b="0"/>
        </a:fillRef>
        <a:effectRef idx="0">
          <a:scrgbClr r="0" g="0" b="0"/>
        </a:effectRef>
        <a:fontRef idx="minor"/>
      </dsp:style>
    </dsp:sp>
    <dsp:sp modelId="{8908F026-F328-EF4E-ACAF-339179502FFD}">
      <dsp:nvSpPr>
        <dsp:cNvPr id="0" name=""/>
        <dsp:cNvSpPr/>
      </dsp:nvSpPr>
      <dsp:spPr>
        <a:xfrm>
          <a:off x="679936" y="2815737"/>
          <a:ext cx="2163130" cy="1406034"/>
        </a:xfrm>
        <a:prstGeom prst="roundRect">
          <a:avLst/>
        </a:prstGeom>
        <a:gradFill rotWithShape="0">
          <a:gsLst>
            <a:gs pos="0">
              <a:srgbClr val="FFC000"/>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381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Optimize for A</a:t>
          </a:r>
          <a:endParaRPr lang="en-US" sz="3400" kern="1200" dirty="0"/>
        </a:p>
      </dsp:txBody>
      <dsp:txXfrm>
        <a:off x="748573" y="2884374"/>
        <a:ext cx="2025856" cy="1268760"/>
      </dsp:txXfrm>
    </dsp:sp>
    <dsp:sp modelId="{AF58DFF4-046D-5A44-9C5C-DEA4A57F6666}">
      <dsp:nvSpPr>
        <dsp:cNvPr id="0" name=""/>
        <dsp:cNvSpPr/>
      </dsp:nvSpPr>
      <dsp:spPr>
        <a:xfrm>
          <a:off x="1510048" y="703448"/>
          <a:ext cx="3753741" cy="3753741"/>
        </a:xfrm>
        <a:custGeom>
          <a:avLst/>
          <a:gdLst/>
          <a:ahLst/>
          <a:cxnLst/>
          <a:rect l="0" t="0" r="0" b="0"/>
          <a:pathLst>
            <a:path>
              <a:moveTo>
                <a:pt x="6048" y="1726308"/>
              </a:moveTo>
              <a:arcTo wR="1876870" hR="1876870" stAng="11076072" swAng="2304243"/>
            </a:path>
          </a:pathLst>
        </a:custGeom>
        <a:noFill/>
        <a:ln w="38100" cap="flat" cmpd="sng" algn="ctr">
          <a:solidFill>
            <a:scrgbClr r="0" g="0" b="0">
              <a:shade val="95000"/>
              <a:satMod val="104999"/>
            </a:scrgb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4557F-5439-0441-B685-AC80579451C1}">
      <dsp:nvSpPr>
        <dsp:cNvPr id="0" name=""/>
        <dsp:cNvSpPr/>
      </dsp:nvSpPr>
      <dsp:spPr>
        <a:xfrm rot="5400000">
          <a:off x="5368880" y="-2358087"/>
          <a:ext cx="451581" cy="526557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smtClean="0">
              <a:latin typeface="Calibri" charset="0"/>
              <a:ea typeface="Calibri" charset="0"/>
              <a:cs typeface="Calibri" charset="0"/>
            </a:rPr>
            <a:t>Humans can easily interpret reasoning</a:t>
          </a:r>
          <a:endParaRPr lang="en-US" sz="2200" kern="1200" dirty="0">
            <a:latin typeface="Calibri" charset="0"/>
            <a:ea typeface="Calibri" charset="0"/>
            <a:cs typeface="Calibri" charset="0"/>
          </a:endParaRPr>
        </a:p>
      </dsp:txBody>
      <dsp:txXfrm rot="-5400000">
        <a:off x="2961885" y="70952"/>
        <a:ext cx="5243528" cy="407493"/>
      </dsp:txXfrm>
    </dsp:sp>
    <dsp:sp modelId="{C44C5246-F5DC-6648-8928-8B57A93EBED4}">
      <dsp:nvSpPr>
        <dsp:cNvPr id="0" name=""/>
        <dsp:cNvSpPr/>
      </dsp:nvSpPr>
      <dsp:spPr>
        <a:xfrm>
          <a:off x="0" y="855"/>
          <a:ext cx="2961884" cy="56447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Calibri" charset="0"/>
              <a:ea typeface="Calibri" charset="0"/>
              <a:cs typeface="Calibri" charset="0"/>
            </a:rPr>
            <a:t>Interpretable</a:t>
          </a:r>
          <a:endParaRPr lang="en-US" sz="2800" kern="1200" dirty="0">
            <a:latin typeface="Calibri" charset="0"/>
            <a:ea typeface="Calibri" charset="0"/>
            <a:cs typeface="Calibri" charset="0"/>
          </a:endParaRPr>
        </a:p>
      </dsp:txBody>
      <dsp:txXfrm>
        <a:off x="27555" y="28410"/>
        <a:ext cx="2906774" cy="509366"/>
      </dsp:txXfrm>
    </dsp:sp>
    <dsp:sp modelId="{DBB179ED-CE76-3843-9A54-1574B597D2B5}">
      <dsp:nvSpPr>
        <dsp:cNvPr id="0" name=""/>
        <dsp:cNvSpPr/>
      </dsp:nvSpPr>
      <dsp:spPr>
        <a:xfrm rot="5400000">
          <a:off x="5368880" y="-1756992"/>
          <a:ext cx="451581" cy="5265572"/>
        </a:xfrm>
        <a:prstGeom prst="round2Same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smtClean="0">
              <a:solidFill>
                <a:schemeClr val="bg1"/>
              </a:solidFill>
              <a:latin typeface="Museo Sans 100"/>
              <a:cs typeface="Museo Sans 100"/>
            </a:rPr>
            <a:t>Describes how this model actually behaves</a:t>
          </a:r>
          <a:endParaRPr lang="en-US" sz="2200" kern="1200" dirty="0">
            <a:solidFill>
              <a:schemeClr val="bg1"/>
            </a:solidFill>
            <a:latin typeface="Museo Sans 100"/>
            <a:cs typeface="Museo Sans 100"/>
          </a:endParaRPr>
        </a:p>
      </dsp:txBody>
      <dsp:txXfrm rot="-5400000">
        <a:off x="2961885" y="672047"/>
        <a:ext cx="5243528" cy="407493"/>
      </dsp:txXfrm>
    </dsp:sp>
    <dsp:sp modelId="{0883BC5F-E928-7741-8185-2D9B2716C47D}">
      <dsp:nvSpPr>
        <dsp:cNvPr id="0" name=""/>
        <dsp:cNvSpPr/>
      </dsp:nvSpPr>
      <dsp:spPr>
        <a:xfrm>
          <a:off x="0" y="593555"/>
          <a:ext cx="2961884" cy="564476"/>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solidFill>
                <a:schemeClr val="bg1"/>
              </a:solidFill>
              <a:latin typeface="Museo Sans 100"/>
              <a:cs typeface="Museo Sans 100"/>
            </a:rPr>
            <a:t>Faithful</a:t>
          </a:r>
          <a:endParaRPr lang="en-US" sz="2800" kern="1200" dirty="0">
            <a:solidFill>
              <a:schemeClr val="bg1"/>
            </a:solidFill>
            <a:latin typeface="Museo Sans 100"/>
            <a:cs typeface="Museo Sans 100"/>
          </a:endParaRPr>
        </a:p>
      </dsp:txBody>
      <dsp:txXfrm>
        <a:off x="27555" y="621110"/>
        <a:ext cx="2906774" cy="509366"/>
      </dsp:txXfrm>
    </dsp:sp>
    <dsp:sp modelId="{43FA1FA4-2D29-C541-871F-A83672FED4F0}">
      <dsp:nvSpPr>
        <dsp:cNvPr id="0" name=""/>
        <dsp:cNvSpPr/>
      </dsp:nvSpPr>
      <dsp:spPr>
        <a:xfrm rot="5400000">
          <a:off x="5368880" y="-1164291"/>
          <a:ext cx="451581" cy="5265572"/>
        </a:xfrm>
        <a:prstGeom prst="round2Same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smtClean="0">
              <a:solidFill>
                <a:schemeClr val="bg1"/>
              </a:solidFill>
              <a:latin typeface="Museo Sans 100"/>
              <a:cs typeface="Museo Sans 100"/>
            </a:rPr>
            <a:t>Can be used for </a:t>
          </a:r>
          <a:r>
            <a:rPr lang="en-US" sz="2200" i="1" kern="1200" dirty="0" smtClean="0">
              <a:solidFill>
                <a:schemeClr val="bg1"/>
              </a:solidFill>
              <a:latin typeface="Museo Sans 100"/>
              <a:cs typeface="Museo Sans 100"/>
            </a:rPr>
            <a:t>any</a:t>
          </a:r>
          <a:r>
            <a:rPr lang="en-US" sz="2200" kern="1200" dirty="0" smtClean="0">
              <a:solidFill>
                <a:schemeClr val="bg1"/>
              </a:solidFill>
              <a:latin typeface="Museo Sans 100"/>
              <a:cs typeface="Museo Sans 100"/>
            </a:rPr>
            <a:t> ML model</a:t>
          </a:r>
          <a:endParaRPr lang="en-US" sz="2200" kern="1200" dirty="0">
            <a:solidFill>
              <a:schemeClr val="bg1"/>
            </a:solidFill>
            <a:latin typeface="Museo Sans 100"/>
            <a:cs typeface="Museo Sans 100"/>
          </a:endParaRPr>
        </a:p>
      </dsp:txBody>
      <dsp:txXfrm rot="-5400000">
        <a:off x="2961885" y="1264748"/>
        <a:ext cx="5243528" cy="407493"/>
      </dsp:txXfrm>
    </dsp:sp>
    <dsp:sp modelId="{0D010468-B47B-9947-A6AD-128718601E17}">
      <dsp:nvSpPr>
        <dsp:cNvPr id="0" name=""/>
        <dsp:cNvSpPr/>
      </dsp:nvSpPr>
      <dsp:spPr>
        <a:xfrm>
          <a:off x="0" y="1186256"/>
          <a:ext cx="2961884" cy="564476"/>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solidFill>
                <a:schemeClr val="bg1"/>
              </a:solidFill>
              <a:latin typeface="Museo Sans 100"/>
              <a:cs typeface="Museo Sans 100"/>
            </a:rPr>
            <a:t>Model agnostic</a:t>
          </a:r>
          <a:endParaRPr lang="en-US" sz="2800" kern="1200" dirty="0">
            <a:solidFill>
              <a:schemeClr val="bg1"/>
            </a:solidFill>
            <a:latin typeface="Museo Sans 100"/>
            <a:cs typeface="Museo Sans 100"/>
          </a:endParaRPr>
        </a:p>
      </dsp:txBody>
      <dsp:txXfrm>
        <a:off x="27555" y="1213811"/>
        <a:ext cx="2906774" cy="5093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4557F-5439-0441-B685-AC80579451C1}">
      <dsp:nvSpPr>
        <dsp:cNvPr id="0" name=""/>
        <dsp:cNvSpPr/>
      </dsp:nvSpPr>
      <dsp:spPr>
        <a:xfrm rot="5400000">
          <a:off x="5368880" y="-2349692"/>
          <a:ext cx="451581" cy="526557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latin typeface="Calibri" charset="0"/>
              <a:ea typeface="Calibri" charset="0"/>
              <a:cs typeface="Calibri" charset="0"/>
            </a:rPr>
            <a:t>Humans can easily interpret reasoning</a:t>
          </a:r>
          <a:endParaRPr lang="en-US" sz="2100" kern="1200" dirty="0">
            <a:latin typeface="Calibri" charset="0"/>
            <a:ea typeface="Calibri" charset="0"/>
            <a:cs typeface="Calibri" charset="0"/>
          </a:endParaRPr>
        </a:p>
      </dsp:txBody>
      <dsp:txXfrm rot="-5400000">
        <a:off x="2961885" y="79347"/>
        <a:ext cx="5243528" cy="407493"/>
      </dsp:txXfrm>
    </dsp:sp>
    <dsp:sp modelId="{C44C5246-F5DC-6648-8928-8B57A93EBED4}">
      <dsp:nvSpPr>
        <dsp:cNvPr id="0" name=""/>
        <dsp:cNvSpPr/>
      </dsp:nvSpPr>
      <dsp:spPr>
        <a:xfrm>
          <a:off x="0" y="855"/>
          <a:ext cx="2961884" cy="56447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Calibri" charset="0"/>
              <a:ea typeface="Calibri" charset="0"/>
              <a:cs typeface="Calibri" charset="0"/>
            </a:rPr>
            <a:t>Interpretable</a:t>
          </a:r>
          <a:endParaRPr lang="en-US" sz="2800" kern="1200" dirty="0">
            <a:latin typeface="Calibri" charset="0"/>
            <a:ea typeface="Calibri" charset="0"/>
            <a:cs typeface="Calibri" charset="0"/>
          </a:endParaRPr>
        </a:p>
      </dsp:txBody>
      <dsp:txXfrm>
        <a:off x="27555" y="28410"/>
        <a:ext cx="2906774" cy="509366"/>
      </dsp:txXfrm>
    </dsp:sp>
    <dsp:sp modelId="{DBB179ED-CE76-3843-9A54-1574B597D2B5}">
      <dsp:nvSpPr>
        <dsp:cNvPr id="0" name=""/>
        <dsp:cNvSpPr/>
      </dsp:nvSpPr>
      <dsp:spPr>
        <a:xfrm rot="5400000">
          <a:off x="5368880" y="-1756992"/>
          <a:ext cx="451581" cy="526557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latin typeface="Calibri" charset="0"/>
              <a:ea typeface="Calibri" charset="0"/>
              <a:cs typeface="Calibri" charset="0"/>
            </a:rPr>
            <a:t>Describes how this model actually behaves</a:t>
          </a:r>
          <a:endParaRPr lang="en-US" sz="2100" kern="1200" dirty="0">
            <a:latin typeface="Calibri" charset="0"/>
            <a:ea typeface="Calibri" charset="0"/>
            <a:cs typeface="Calibri" charset="0"/>
          </a:endParaRPr>
        </a:p>
      </dsp:txBody>
      <dsp:txXfrm rot="-5400000">
        <a:off x="2961885" y="672047"/>
        <a:ext cx="5243528" cy="407493"/>
      </dsp:txXfrm>
    </dsp:sp>
    <dsp:sp modelId="{0883BC5F-E928-7741-8185-2D9B2716C47D}">
      <dsp:nvSpPr>
        <dsp:cNvPr id="0" name=""/>
        <dsp:cNvSpPr/>
      </dsp:nvSpPr>
      <dsp:spPr>
        <a:xfrm>
          <a:off x="0" y="593555"/>
          <a:ext cx="2961884" cy="56447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Calibri" charset="0"/>
              <a:ea typeface="Calibri" charset="0"/>
              <a:cs typeface="Calibri" charset="0"/>
            </a:rPr>
            <a:t>Faithful</a:t>
          </a:r>
          <a:endParaRPr lang="en-US" sz="2800" kern="1200" dirty="0">
            <a:latin typeface="Calibri" charset="0"/>
            <a:ea typeface="Calibri" charset="0"/>
            <a:cs typeface="Calibri" charset="0"/>
          </a:endParaRPr>
        </a:p>
      </dsp:txBody>
      <dsp:txXfrm>
        <a:off x="27555" y="621110"/>
        <a:ext cx="2906774" cy="509366"/>
      </dsp:txXfrm>
    </dsp:sp>
    <dsp:sp modelId="{43FA1FA4-2D29-C541-871F-A83672FED4F0}">
      <dsp:nvSpPr>
        <dsp:cNvPr id="0" name=""/>
        <dsp:cNvSpPr/>
      </dsp:nvSpPr>
      <dsp:spPr>
        <a:xfrm rot="5400000">
          <a:off x="5368880" y="-1164291"/>
          <a:ext cx="451581" cy="5265572"/>
        </a:xfrm>
        <a:prstGeom prst="round2SameRect">
          <a:avLst/>
        </a:prstGeom>
        <a:solidFill>
          <a:srgbClr val="FFFFFF"/>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solidFill>
                <a:srgbClr val="FFFFFF"/>
              </a:solidFill>
              <a:latin typeface="Calibri" charset="0"/>
              <a:ea typeface="Calibri" charset="0"/>
              <a:cs typeface="Calibri" charset="0"/>
            </a:rPr>
            <a:t>Can be used for </a:t>
          </a:r>
          <a:r>
            <a:rPr lang="en-US" sz="2100" i="1" kern="1200" dirty="0" smtClean="0">
              <a:solidFill>
                <a:srgbClr val="FFFFFF"/>
              </a:solidFill>
              <a:latin typeface="Calibri" charset="0"/>
              <a:ea typeface="Calibri" charset="0"/>
              <a:cs typeface="Calibri" charset="0"/>
            </a:rPr>
            <a:t>any</a:t>
          </a:r>
          <a:r>
            <a:rPr lang="en-US" sz="2100" kern="1200" dirty="0" smtClean="0">
              <a:solidFill>
                <a:srgbClr val="FFFFFF"/>
              </a:solidFill>
              <a:latin typeface="Calibri" charset="0"/>
              <a:ea typeface="Calibri" charset="0"/>
              <a:cs typeface="Calibri" charset="0"/>
            </a:rPr>
            <a:t> ML model</a:t>
          </a:r>
          <a:endParaRPr lang="en-US" sz="2100" kern="1200" dirty="0">
            <a:solidFill>
              <a:srgbClr val="FFFFFF"/>
            </a:solidFill>
            <a:latin typeface="Calibri" charset="0"/>
            <a:ea typeface="Calibri" charset="0"/>
            <a:cs typeface="Calibri" charset="0"/>
          </a:endParaRPr>
        </a:p>
      </dsp:txBody>
      <dsp:txXfrm rot="-5400000">
        <a:off x="2961885" y="1264748"/>
        <a:ext cx="5243528" cy="407493"/>
      </dsp:txXfrm>
    </dsp:sp>
    <dsp:sp modelId="{0D010468-B47B-9947-A6AD-128718601E17}">
      <dsp:nvSpPr>
        <dsp:cNvPr id="0" name=""/>
        <dsp:cNvSpPr/>
      </dsp:nvSpPr>
      <dsp:spPr>
        <a:xfrm>
          <a:off x="0" y="1186256"/>
          <a:ext cx="2961884" cy="564476"/>
        </a:xfrm>
        <a:prstGeom prst="roundRect">
          <a:avLst/>
        </a:prstGeom>
        <a:solidFill>
          <a:srgbClr val="FFFFFF"/>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solidFill>
                <a:srgbClr val="FFFFFF"/>
              </a:solidFill>
              <a:latin typeface="Calibri" charset="0"/>
              <a:ea typeface="Calibri" charset="0"/>
              <a:cs typeface="Calibri" charset="0"/>
            </a:rPr>
            <a:t>Model agnostic</a:t>
          </a:r>
          <a:endParaRPr lang="en-US" sz="2800" kern="1200" dirty="0">
            <a:solidFill>
              <a:srgbClr val="FFFFFF"/>
            </a:solidFill>
            <a:latin typeface="Calibri" charset="0"/>
            <a:ea typeface="Calibri" charset="0"/>
            <a:cs typeface="Calibri" charset="0"/>
          </a:endParaRPr>
        </a:p>
      </dsp:txBody>
      <dsp:txXfrm>
        <a:off x="27555" y="1213811"/>
        <a:ext cx="2906774" cy="5093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4557F-5439-0441-B685-AC80579451C1}">
      <dsp:nvSpPr>
        <dsp:cNvPr id="0" name=""/>
        <dsp:cNvSpPr/>
      </dsp:nvSpPr>
      <dsp:spPr>
        <a:xfrm rot="5400000">
          <a:off x="5368880" y="-2349692"/>
          <a:ext cx="451581" cy="526557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latin typeface="Calibri" charset="0"/>
              <a:ea typeface="Calibri" charset="0"/>
              <a:cs typeface="Calibri" charset="0"/>
            </a:rPr>
            <a:t>Humans can easily interpret reasoning</a:t>
          </a:r>
          <a:endParaRPr lang="en-US" sz="2100" kern="1200" dirty="0">
            <a:latin typeface="Calibri" charset="0"/>
            <a:ea typeface="Calibri" charset="0"/>
            <a:cs typeface="Calibri" charset="0"/>
          </a:endParaRPr>
        </a:p>
      </dsp:txBody>
      <dsp:txXfrm rot="-5400000">
        <a:off x="2961885" y="79347"/>
        <a:ext cx="5243528" cy="407493"/>
      </dsp:txXfrm>
    </dsp:sp>
    <dsp:sp modelId="{C44C5246-F5DC-6648-8928-8B57A93EBED4}">
      <dsp:nvSpPr>
        <dsp:cNvPr id="0" name=""/>
        <dsp:cNvSpPr/>
      </dsp:nvSpPr>
      <dsp:spPr>
        <a:xfrm>
          <a:off x="0" y="855"/>
          <a:ext cx="2961884" cy="56447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Calibri" charset="0"/>
              <a:ea typeface="Calibri" charset="0"/>
              <a:cs typeface="Calibri" charset="0"/>
            </a:rPr>
            <a:t>Interpretable</a:t>
          </a:r>
          <a:endParaRPr lang="en-US" sz="2800" kern="1200" dirty="0">
            <a:latin typeface="Calibri" charset="0"/>
            <a:ea typeface="Calibri" charset="0"/>
            <a:cs typeface="Calibri" charset="0"/>
          </a:endParaRPr>
        </a:p>
      </dsp:txBody>
      <dsp:txXfrm>
        <a:off x="27555" y="28410"/>
        <a:ext cx="2906774" cy="509366"/>
      </dsp:txXfrm>
    </dsp:sp>
    <dsp:sp modelId="{DBB179ED-CE76-3843-9A54-1574B597D2B5}">
      <dsp:nvSpPr>
        <dsp:cNvPr id="0" name=""/>
        <dsp:cNvSpPr/>
      </dsp:nvSpPr>
      <dsp:spPr>
        <a:xfrm rot="5400000">
          <a:off x="5368880" y="-1756992"/>
          <a:ext cx="451581" cy="526557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latin typeface="Calibri" charset="0"/>
              <a:ea typeface="Calibri" charset="0"/>
              <a:cs typeface="Calibri" charset="0"/>
            </a:rPr>
            <a:t>Describes how this model actually behaves</a:t>
          </a:r>
          <a:endParaRPr lang="en-US" sz="2100" kern="1200" dirty="0">
            <a:latin typeface="Calibri" charset="0"/>
            <a:ea typeface="Calibri" charset="0"/>
            <a:cs typeface="Calibri" charset="0"/>
          </a:endParaRPr>
        </a:p>
      </dsp:txBody>
      <dsp:txXfrm rot="-5400000">
        <a:off x="2961885" y="672047"/>
        <a:ext cx="5243528" cy="407493"/>
      </dsp:txXfrm>
    </dsp:sp>
    <dsp:sp modelId="{0883BC5F-E928-7741-8185-2D9B2716C47D}">
      <dsp:nvSpPr>
        <dsp:cNvPr id="0" name=""/>
        <dsp:cNvSpPr/>
      </dsp:nvSpPr>
      <dsp:spPr>
        <a:xfrm>
          <a:off x="0" y="593555"/>
          <a:ext cx="2961884" cy="56447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Calibri" charset="0"/>
              <a:ea typeface="Calibri" charset="0"/>
              <a:cs typeface="Calibri" charset="0"/>
            </a:rPr>
            <a:t>Faithful</a:t>
          </a:r>
          <a:endParaRPr lang="en-US" sz="2800" kern="1200" dirty="0">
            <a:latin typeface="Calibri" charset="0"/>
            <a:ea typeface="Calibri" charset="0"/>
            <a:cs typeface="Calibri" charset="0"/>
          </a:endParaRPr>
        </a:p>
      </dsp:txBody>
      <dsp:txXfrm>
        <a:off x="27555" y="621110"/>
        <a:ext cx="2906774" cy="509366"/>
      </dsp:txXfrm>
    </dsp:sp>
    <dsp:sp modelId="{43FA1FA4-2D29-C541-871F-A83672FED4F0}">
      <dsp:nvSpPr>
        <dsp:cNvPr id="0" name=""/>
        <dsp:cNvSpPr/>
      </dsp:nvSpPr>
      <dsp:spPr>
        <a:xfrm rot="5400000">
          <a:off x="5368880" y="-1164291"/>
          <a:ext cx="451581" cy="5265572"/>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smtClean="0">
              <a:latin typeface="Calibri" charset="0"/>
              <a:ea typeface="Calibri" charset="0"/>
              <a:cs typeface="Calibri" charset="0"/>
            </a:rPr>
            <a:t>Can be used for </a:t>
          </a:r>
          <a:r>
            <a:rPr lang="en-US" sz="2100" i="1" kern="1200" dirty="0" smtClean="0">
              <a:latin typeface="Calibri" charset="0"/>
              <a:ea typeface="Calibri" charset="0"/>
              <a:cs typeface="Calibri" charset="0"/>
            </a:rPr>
            <a:t>any</a:t>
          </a:r>
          <a:r>
            <a:rPr lang="en-US" sz="2100" kern="1200" dirty="0" smtClean="0">
              <a:latin typeface="Calibri" charset="0"/>
              <a:ea typeface="Calibri" charset="0"/>
              <a:cs typeface="Calibri" charset="0"/>
            </a:rPr>
            <a:t> ML model</a:t>
          </a:r>
          <a:endParaRPr lang="en-US" sz="2100" kern="1200" dirty="0">
            <a:latin typeface="Calibri" charset="0"/>
            <a:ea typeface="Calibri" charset="0"/>
            <a:cs typeface="Calibri" charset="0"/>
          </a:endParaRPr>
        </a:p>
      </dsp:txBody>
      <dsp:txXfrm rot="-5400000">
        <a:off x="2961885" y="1264748"/>
        <a:ext cx="5243528" cy="407493"/>
      </dsp:txXfrm>
    </dsp:sp>
    <dsp:sp modelId="{0D010468-B47B-9947-A6AD-128718601E17}">
      <dsp:nvSpPr>
        <dsp:cNvPr id="0" name=""/>
        <dsp:cNvSpPr/>
      </dsp:nvSpPr>
      <dsp:spPr>
        <a:xfrm>
          <a:off x="0" y="1186256"/>
          <a:ext cx="2961884" cy="56447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Calibri" charset="0"/>
              <a:ea typeface="Calibri" charset="0"/>
              <a:cs typeface="Calibri" charset="0"/>
            </a:rPr>
            <a:t>Model agnostic</a:t>
          </a:r>
          <a:endParaRPr lang="en-US" sz="2800" kern="1200" dirty="0">
            <a:latin typeface="Calibri" charset="0"/>
            <a:ea typeface="Calibri" charset="0"/>
            <a:cs typeface="Calibri" charset="0"/>
          </a:endParaRPr>
        </a:p>
      </dsp:txBody>
      <dsp:txXfrm>
        <a:off x="27555" y="1213811"/>
        <a:ext cx="2906774" cy="509366"/>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5" tIns="46588" rIns="93175" bIns="46588" rtlCol="0"/>
          <a:lstStyle>
            <a:lvl1pPr algn="r">
              <a:defRPr sz="1200"/>
            </a:lvl1pPr>
          </a:lstStyle>
          <a:p>
            <a:fld id="{302A8EB1-858B-4BEA-A517-0AC8B73030B6}" type="datetimeFigureOut">
              <a:rPr lang="en-US" smtClean="0"/>
              <a:t>8/19/18</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5" tIns="46588" rIns="93175"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5" tIns="46588" rIns="93175" bIns="46588" rtlCol="0" anchor="b"/>
          <a:lstStyle>
            <a:lvl1pPr algn="r">
              <a:defRPr sz="1200"/>
            </a:lvl1pPr>
          </a:lstStyle>
          <a:p>
            <a:fld id="{46C129C7-7562-462B-992E-292B3050B73F}" type="slidenum">
              <a:rPr lang="en-US" smtClean="0"/>
              <a:t>‹#›</a:t>
            </a:fld>
            <a:endParaRPr lang="en-US"/>
          </a:p>
        </p:txBody>
      </p:sp>
    </p:spTree>
    <p:extLst>
      <p:ext uri="{BB962C8B-B14F-4D97-AF65-F5344CB8AC3E}">
        <p14:creationId xmlns:p14="http://schemas.microsoft.com/office/powerpoint/2010/main" val="154059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5" tIns="46588" rIns="93175" bIns="46588" rtlCol="0"/>
          <a:lstStyle>
            <a:lvl1pPr algn="r">
              <a:defRPr sz="1200"/>
            </a:lvl1pPr>
          </a:lstStyle>
          <a:p>
            <a:fld id="{D8946417-2487-9942-8443-F224299BBAC7}" type="datetimeFigureOut">
              <a:rPr lang="en-US" smtClean="0"/>
              <a:t>8/19/18</a:t>
            </a:fld>
            <a:endParaRPr lang="en-US"/>
          </a:p>
        </p:txBody>
      </p:sp>
      <p:sp>
        <p:nvSpPr>
          <p:cNvPr id="4" name="Slide Image Placeholder 3"/>
          <p:cNvSpPr>
            <a:spLocks noGrp="1" noRot="1" noChangeAspect="1"/>
          </p:cNvSpPr>
          <p:nvPr>
            <p:ph type="sldImg" idx="2"/>
          </p:nvPr>
        </p:nvSpPr>
        <p:spPr>
          <a:xfrm>
            <a:off x="2897188" y="527050"/>
            <a:ext cx="3502025" cy="262731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5" tIns="46588" rIns="93175"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5" tIns="46588" rIns="93175" bIns="46588" rtlCol="0" anchor="b"/>
          <a:lstStyle>
            <a:lvl1pPr algn="r">
              <a:defRPr sz="1200"/>
            </a:lvl1pPr>
          </a:lstStyle>
          <a:p>
            <a:fld id="{F6650D5D-D19A-5A4B-9F4B-8D4EF2454CC8}" type="slidenum">
              <a:rPr lang="en-US" smtClean="0"/>
              <a:t>‹#›</a:t>
            </a:fld>
            <a:endParaRPr lang="en-US"/>
          </a:p>
        </p:txBody>
      </p:sp>
    </p:spTree>
    <p:extLst>
      <p:ext uri="{BB962C8B-B14F-4D97-AF65-F5344CB8AC3E}">
        <p14:creationId xmlns:p14="http://schemas.microsoft.com/office/powerpoint/2010/main" val="6589940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4577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13</a:t>
            </a:fld>
            <a:endParaRPr lang="en-US"/>
          </a:p>
        </p:txBody>
      </p:sp>
    </p:spTree>
    <p:extLst>
      <p:ext uri="{BB962C8B-B14F-4D97-AF65-F5344CB8AC3E}">
        <p14:creationId xmlns:p14="http://schemas.microsoft.com/office/powerpoint/2010/main" val="2662460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177</a:t>
            </a:fld>
            <a:endParaRPr lang="en-US"/>
          </a:p>
        </p:txBody>
      </p:sp>
    </p:spTree>
    <p:extLst>
      <p:ext uri="{BB962C8B-B14F-4D97-AF65-F5344CB8AC3E}">
        <p14:creationId xmlns:p14="http://schemas.microsoft.com/office/powerpoint/2010/main" val="17501589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178</a:t>
            </a:fld>
            <a:endParaRPr lang="en-US"/>
          </a:p>
        </p:txBody>
      </p:sp>
    </p:spTree>
    <p:extLst>
      <p:ext uri="{BB962C8B-B14F-4D97-AF65-F5344CB8AC3E}">
        <p14:creationId xmlns:p14="http://schemas.microsoft.com/office/powerpoint/2010/main" val="1024234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179</a:t>
            </a:fld>
            <a:endParaRPr lang="en-US"/>
          </a:p>
        </p:txBody>
      </p:sp>
    </p:spTree>
    <p:extLst>
      <p:ext uri="{BB962C8B-B14F-4D97-AF65-F5344CB8AC3E}">
        <p14:creationId xmlns:p14="http://schemas.microsoft.com/office/powerpoint/2010/main" val="17549506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180</a:t>
            </a:fld>
            <a:endParaRPr lang="en-US"/>
          </a:p>
        </p:txBody>
      </p:sp>
    </p:spTree>
    <p:extLst>
      <p:ext uri="{BB962C8B-B14F-4D97-AF65-F5344CB8AC3E}">
        <p14:creationId xmlns:p14="http://schemas.microsoft.com/office/powerpoint/2010/main" val="297895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181</a:t>
            </a:fld>
            <a:endParaRPr lang="en-US"/>
          </a:p>
        </p:txBody>
      </p:sp>
    </p:spTree>
    <p:extLst>
      <p:ext uri="{BB962C8B-B14F-4D97-AF65-F5344CB8AC3E}">
        <p14:creationId xmlns:p14="http://schemas.microsoft.com/office/powerpoint/2010/main" val="3098821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182</a:t>
            </a:fld>
            <a:endParaRPr lang="en-US"/>
          </a:p>
        </p:txBody>
      </p:sp>
    </p:spTree>
    <p:extLst>
      <p:ext uri="{BB962C8B-B14F-4D97-AF65-F5344CB8AC3E}">
        <p14:creationId xmlns:p14="http://schemas.microsoft.com/office/powerpoint/2010/main" val="10986755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183</a:t>
            </a:fld>
            <a:endParaRPr lang="en-US"/>
          </a:p>
        </p:txBody>
      </p:sp>
    </p:spTree>
    <p:extLst>
      <p:ext uri="{BB962C8B-B14F-4D97-AF65-F5344CB8AC3E}">
        <p14:creationId xmlns:p14="http://schemas.microsoft.com/office/powerpoint/2010/main" val="2546117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184</a:t>
            </a:fld>
            <a:endParaRPr lang="en-US"/>
          </a:p>
        </p:txBody>
      </p:sp>
    </p:spTree>
    <p:extLst>
      <p:ext uri="{BB962C8B-B14F-4D97-AF65-F5344CB8AC3E}">
        <p14:creationId xmlns:p14="http://schemas.microsoft.com/office/powerpoint/2010/main" val="2245915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a:t>
            </a:fld>
            <a:endParaRPr lang="en-US"/>
          </a:p>
        </p:txBody>
      </p:sp>
    </p:spTree>
    <p:extLst>
      <p:ext uri="{BB962C8B-B14F-4D97-AF65-F5344CB8AC3E}">
        <p14:creationId xmlns:p14="http://schemas.microsoft.com/office/powerpoint/2010/main" val="210213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above</a:t>
            </a:r>
            <a:r>
              <a:rPr lang="en-US" baseline="0" dirty="0" smtClean="0"/>
              <a:t> research about collective intelligence is mainly on traditional teams where team members have face to face interactions. It would be interesting to examine whether the collective intelligence also exists in virtual teams. Virtual teams are diverse, dispersed, digital and dynamic</a:t>
            </a:r>
            <a:r>
              <a:rPr lang="en-US" altLang="zh-CN" baseline="0" dirty="0" smtClean="0"/>
              <a:t>,</a:t>
            </a:r>
            <a:r>
              <a:rPr lang="zh-CN" altLang="en-US" baseline="0" dirty="0" smtClean="0"/>
              <a:t> </a:t>
            </a:r>
            <a:r>
              <a:rPr lang="en-US" altLang="zh-CN" baseline="0" dirty="0" smtClean="0"/>
              <a:t>e.g.</a:t>
            </a:r>
            <a:r>
              <a:rPr lang="zh-CN" altLang="en-US" baseline="0" dirty="0" smtClean="0"/>
              <a:t> </a:t>
            </a:r>
            <a:r>
              <a:rPr lang="en-US" altLang="zh-CN" baseline="0" dirty="0" smtClean="0"/>
              <a:t>the</a:t>
            </a:r>
            <a:r>
              <a:rPr lang="zh-CN" altLang="en-US" baseline="0" dirty="0" smtClean="0"/>
              <a:t> </a:t>
            </a:r>
            <a:r>
              <a:rPr lang="en-US" altLang="zh-CN" baseline="0" dirty="0" smtClean="0"/>
              <a:t>multiplayer</a:t>
            </a:r>
            <a:r>
              <a:rPr lang="zh-CN" altLang="en-US" baseline="0" dirty="0" smtClean="0"/>
              <a:t> </a:t>
            </a:r>
            <a:r>
              <a:rPr lang="en-US" altLang="zh-CN" baseline="0" dirty="0" smtClean="0"/>
              <a:t>online</a:t>
            </a:r>
            <a:r>
              <a:rPr lang="zh-CN" altLang="en-US" baseline="0" dirty="0" smtClean="0"/>
              <a:t> </a:t>
            </a:r>
            <a:r>
              <a:rPr lang="en-US" altLang="zh-CN" baseline="0" dirty="0" smtClean="0"/>
              <a:t>battle</a:t>
            </a:r>
            <a:r>
              <a:rPr lang="zh-CN" altLang="en-US" baseline="0" dirty="0" smtClean="0"/>
              <a:t> </a:t>
            </a:r>
            <a:r>
              <a:rPr lang="en-US" altLang="zh-CN" baseline="0" dirty="0" smtClean="0"/>
              <a:t>arena</a:t>
            </a:r>
            <a:r>
              <a:rPr lang="zh-CN" altLang="en-US" baseline="0" dirty="0" smtClean="0"/>
              <a:t> </a:t>
            </a:r>
            <a:r>
              <a:rPr lang="en-US" altLang="zh-CN" baseline="0" dirty="0" smtClean="0"/>
              <a:t>teams.</a:t>
            </a:r>
            <a:r>
              <a:rPr lang="zh-CN" altLang="en-US" baseline="0" dirty="0" smtClean="0"/>
              <a:t> </a:t>
            </a:r>
          </a:p>
          <a:p>
            <a:r>
              <a:rPr lang="en-US" altLang="zh-CN" baseline="0" dirty="0" smtClean="0"/>
              <a:t>Given</a:t>
            </a:r>
            <a:r>
              <a:rPr lang="zh-CN" altLang="en-US" baseline="0" dirty="0" smtClean="0"/>
              <a:t> </a:t>
            </a:r>
            <a:r>
              <a:rPr lang="en-US" altLang="zh-CN" baseline="0" dirty="0" smtClean="0"/>
              <a:t>that</a:t>
            </a:r>
            <a:r>
              <a:rPr lang="zh-CN" altLang="en-US" baseline="0" dirty="0" smtClean="0"/>
              <a:t> </a:t>
            </a:r>
            <a:r>
              <a:rPr lang="en-US" altLang="zh-CN" baseline="0" dirty="0" smtClean="0"/>
              <a:t>the</a:t>
            </a:r>
            <a:r>
              <a:rPr lang="zh-CN" altLang="en-US" baseline="0" dirty="0" smtClean="0"/>
              <a:t> </a:t>
            </a:r>
            <a:r>
              <a:rPr lang="en-US" altLang="zh-CN" baseline="0" dirty="0" smtClean="0"/>
              <a:t>players</a:t>
            </a:r>
            <a:r>
              <a:rPr lang="zh-CN" altLang="en-US" baseline="0" dirty="0" smtClean="0"/>
              <a:t> </a:t>
            </a:r>
            <a:r>
              <a:rPr lang="en-US" altLang="zh-CN" baseline="0" dirty="0" smtClean="0"/>
              <a:t>in</a:t>
            </a:r>
            <a:r>
              <a:rPr lang="zh-CN" altLang="en-US" baseline="0" dirty="0" smtClean="0"/>
              <a:t> </a:t>
            </a:r>
            <a:r>
              <a:rPr lang="en-US" altLang="zh-CN" baseline="0" dirty="0" smtClean="0"/>
              <a:t>such</a:t>
            </a:r>
            <a:r>
              <a:rPr lang="zh-CN" altLang="en-US" baseline="0" dirty="0" smtClean="0"/>
              <a:t> </a:t>
            </a:r>
            <a:r>
              <a:rPr lang="en-US" altLang="zh-CN" baseline="0" dirty="0" smtClean="0"/>
              <a:t>teams</a:t>
            </a:r>
            <a:r>
              <a:rPr lang="zh-CN" altLang="en-US" baseline="0" dirty="0" smtClean="0"/>
              <a:t> </a:t>
            </a:r>
            <a:r>
              <a:rPr lang="en-US" altLang="zh-CN" baseline="0" dirty="0" smtClean="0"/>
              <a:t>perform</a:t>
            </a:r>
            <a:r>
              <a:rPr lang="zh-CN" altLang="en-US" baseline="0" dirty="0" smtClean="0"/>
              <a:t> </a:t>
            </a:r>
            <a:r>
              <a:rPr lang="en-US" altLang="zh-CN" baseline="0" dirty="0" smtClean="0"/>
              <a:t>high-tempo</a:t>
            </a:r>
            <a:r>
              <a:rPr lang="zh-CN" altLang="en-US" baseline="0" dirty="0" smtClean="0"/>
              <a:t> </a:t>
            </a:r>
            <a:r>
              <a:rPr lang="en-US" altLang="zh-CN" baseline="0" dirty="0" smtClean="0"/>
              <a:t>tasks</a:t>
            </a:r>
            <a:r>
              <a:rPr lang="zh-CN" altLang="en-US" baseline="0" dirty="0" smtClean="0"/>
              <a:t> </a:t>
            </a:r>
            <a:r>
              <a:rPr lang="en-US" altLang="zh-CN" baseline="0" dirty="0" smtClean="0"/>
              <a:t>without</a:t>
            </a:r>
            <a:r>
              <a:rPr lang="zh-CN" altLang="en-US" baseline="0" dirty="0" smtClean="0"/>
              <a:t> </a:t>
            </a:r>
            <a:r>
              <a:rPr lang="en-US" altLang="zh-CN" baseline="0" dirty="0" smtClean="0"/>
              <a:t>rich</a:t>
            </a:r>
            <a:r>
              <a:rPr lang="zh-CN" altLang="en-US" baseline="0" dirty="0" smtClean="0"/>
              <a:t> </a:t>
            </a:r>
            <a:r>
              <a:rPr lang="en-US" altLang="zh-CN" baseline="0" dirty="0" smtClean="0"/>
              <a:t>face-to</a:t>
            </a:r>
            <a:r>
              <a:rPr lang="zh-CN" altLang="en-US" baseline="0" dirty="0" smtClean="0"/>
              <a:t> </a:t>
            </a:r>
            <a:r>
              <a:rPr lang="en-US" altLang="zh-CN" baseline="0" dirty="0" smtClean="0"/>
              <a:t>face</a:t>
            </a:r>
            <a:r>
              <a:rPr lang="zh-CN" altLang="en-US" baseline="0" dirty="0" smtClean="0"/>
              <a:t> </a:t>
            </a:r>
            <a:r>
              <a:rPr lang="en-US" altLang="zh-CN" baseline="0" dirty="0" smtClean="0"/>
              <a:t>communications,</a:t>
            </a:r>
            <a:r>
              <a:rPr lang="zh-CN" altLang="en-US" baseline="0" dirty="0" smtClean="0"/>
              <a:t> </a:t>
            </a:r>
            <a:r>
              <a:rPr lang="en-US" altLang="zh-CN" baseline="0" dirty="0" smtClean="0"/>
              <a:t>it</a:t>
            </a:r>
            <a:r>
              <a:rPr lang="zh-CN" altLang="en-US" baseline="0" dirty="0" smtClean="0"/>
              <a:t> </a:t>
            </a:r>
            <a:r>
              <a:rPr lang="en-US" altLang="zh-CN" baseline="0" dirty="0" smtClean="0"/>
              <a:t>would</a:t>
            </a:r>
            <a:r>
              <a:rPr lang="zh-CN" altLang="en-US" baseline="0" dirty="0" smtClean="0"/>
              <a:t> </a:t>
            </a:r>
            <a:r>
              <a:rPr lang="en-US" altLang="zh-CN" baseline="0" dirty="0" smtClean="0"/>
              <a:t>seem</a:t>
            </a:r>
            <a:r>
              <a:rPr lang="zh-CN" altLang="en-US" baseline="0" dirty="0" smtClean="0"/>
              <a:t> </a:t>
            </a:r>
            <a:r>
              <a:rPr lang="en-US" altLang="zh-CN" baseline="0" dirty="0" smtClean="0"/>
              <a:t>that</a:t>
            </a:r>
            <a:r>
              <a:rPr lang="zh-CN" altLang="en-US" baseline="0" dirty="0" smtClean="0"/>
              <a:t> </a:t>
            </a:r>
            <a:r>
              <a:rPr lang="en-US" altLang="zh-CN" baseline="0" dirty="0" smtClean="0"/>
              <a:t>other</a:t>
            </a:r>
            <a:r>
              <a:rPr lang="zh-CN" altLang="en-US" baseline="0" dirty="0" smtClean="0"/>
              <a:t> </a:t>
            </a:r>
            <a:r>
              <a:rPr lang="en-US" altLang="zh-CN" baseline="0" dirty="0" smtClean="0"/>
              <a:t>means</a:t>
            </a:r>
            <a:r>
              <a:rPr lang="zh-CN" altLang="en-US" baseline="0" dirty="0" smtClean="0"/>
              <a:t> </a:t>
            </a:r>
            <a:r>
              <a:rPr lang="en-US" altLang="zh-CN" baseline="0" dirty="0" smtClean="0"/>
              <a:t>of</a:t>
            </a:r>
            <a:r>
              <a:rPr lang="zh-CN" altLang="en-US" baseline="0" dirty="0" smtClean="0"/>
              <a:t> </a:t>
            </a:r>
            <a:r>
              <a:rPr lang="en-US" altLang="zh-CN" baseline="0" dirty="0" smtClean="0"/>
              <a:t>coordination</a:t>
            </a:r>
            <a:r>
              <a:rPr lang="zh-CN" altLang="en-US" baseline="0" dirty="0" smtClean="0"/>
              <a:t> </a:t>
            </a:r>
            <a:r>
              <a:rPr lang="en-US" altLang="zh-CN" baseline="0" dirty="0" smtClean="0"/>
              <a:t>could</a:t>
            </a:r>
            <a:r>
              <a:rPr lang="zh-CN" altLang="en-US" baseline="0" dirty="0" smtClean="0"/>
              <a:t> </a:t>
            </a:r>
            <a:r>
              <a:rPr lang="en-US" altLang="zh-CN" baseline="0" dirty="0" smtClean="0"/>
              <a:t>be</a:t>
            </a:r>
            <a:r>
              <a:rPr lang="zh-CN" altLang="en-US" baseline="0" dirty="0" smtClean="0"/>
              <a:t> </a:t>
            </a:r>
            <a:r>
              <a:rPr lang="en-US" altLang="zh-CN" baseline="0" dirty="0" smtClean="0"/>
              <a:t>more</a:t>
            </a:r>
            <a:r>
              <a:rPr lang="zh-CN" altLang="en-US" baseline="0" dirty="0" smtClean="0"/>
              <a:t> </a:t>
            </a:r>
            <a:r>
              <a:rPr lang="en-US" altLang="zh-CN" baseline="0" dirty="0" smtClean="0"/>
              <a:t>critical.</a:t>
            </a:r>
            <a:r>
              <a:rPr lang="zh-CN" altLang="en-US" baseline="0" dirty="0" smtClean="0"/>
              <a:t> </a:t>
            </a:r>
            <a:r>
              <a:rPr lang="en-US" altLang="zh-CN" baseline="0" dirty="0" smtClean="0"/>
              <a:t>In</a:t>
            </a:r>
            <a:r>
              <a:rPr lang="zh-CN" altLang="en-US" baseline="0" dirty="0" smtClean="0"/>
              <a:t> </a:t>
            </a:r>
            <a:r>
              <a:rPr lang="en-US" altLang="zh-CN" baseline="0" dirty="0" smtClean="0"/>
              <a:t>such</a:t>
            </a:r>
            <a:r>
              <a:rPr lang="zh-CN" altLang="en-US" baseline="0" dirty="0" smtClean="0"/>
              <a:t> </a:t>
            </a:r>
            <a:r>
              <a:rPr lang="en-US" altLang="zh-CN" baseline="0" dirty="0" smtClean="0"/>
              <a:t>environment,</a:t>
            </a:r>
            <a:r>
              <a:rPr lang="zh-CN" altLang="en-US" baseline="0" dirty="0" smtClean="0"/>
              <a:t> </a:t>
            </a:r>
            <a:r>
              <a:rPr lang="en-US" altLang="zh-CN" baseline="0" dirty="0" smtClean="0"/>
              <a:t>there</a:t>
            </a:r>
            <a:r>
              <a:rPr lang="zh-CN" altLang="en-US" baseline="0" dirty="0" smtClean="0"/>
              <a:t> </a:t>
            </a:r>
            <a:r>
              <a:rPr lang="en-US" altLang="zh-CN" baseline="0" dirty="0" smtClean="0"/>
              <a:t>may</a:t>
            </a:r>
            <a:r>
              <a:rPr lang="zh-CN" altLang="en-US" baseline="0" dirty="0" smtClean="0"/>
              <a:t> </a:t>
            </a:r>
            <a:r>
              <a:rPr lang="en-US" altLang="zh-CN" baseline="0" dirty="0" smtClean="0"/>
              <a:t>be</a:t>
            </a:r>
            <a:r>
              <a:rPr lang="zh-CN" altLang="en-US" baseline="0" dirty="0" smtClean="0"/>
              <a:t> </a:t>
            </a:r>
            <a:r>
              <a:rPr lang="en-US" altLang="zh-CN" baseline="0" dirty="0" smtClean="0"/>
              <a:t>a</a:t>
            </a:r>
            <a:r>
              <a:rPr lang="zh-CN" altLang="en-US" baseline="0" dirty="0" smtClean="0"/>
              <a:t> </a:t>
            </a:r>
            <a:r>
              <a:rPr lang="en-US" altLang="zh-CN" baseline="0" dirty="0" smtClean="0"/>
              <a:t>larger</a:t>
            </a:r>
            <a:r>
              <a:rPr lang="zh-CN" altLang="en-US" baseline="0" dirty="0" smtClean="0"/>
              <a:t> </a:t>
            </a:r>
            <a:r>
              <a:rPr lang="en-US" altLang="zh-CN" baseline="0" dirty="0" smtClean="0"/>
              <a:t>role</a:t>
            </a:r>
            <a:r>
              <a:rPr lang="zh-CN" altLang="en-US" baseline="0" dirty="0" smtClean="0"/>
              <a:t> </a:t>
            </a:r>
            <a:r>
              <a:rPr lang="en-US" altLang="zh-CN" baseline="0" dirty="0" smtClean="0"/>
              <a:t>for</a:t>
            </a:r>
            <a:r>
              <a:rPr lang="zh-CN" altLang="en-US" baseline="0" dirty="0" smtClean="0"/>
              <a:t> </a:t>
            </a:r>
            <a:r>
              <a:rPr lang="en-US" altLang="zh-CN" baseline="0" dirty="0" smtClean="0"/>
              <a:t>tacit</a:t>
            </a:r>
            <a:r>
              <a:rPr lang="zh-CN" altLang="en-US" baseline="0" dirty="0" smtClean="0"/>
              <a:t> </a:t>
            </a:r>
            <a:r>
              <a:rPr lang="en-US" altLang="zh-CN" baseline="0" dirty="0" smtClean="0"/>
              <a:t>coordination,</a:t>
            </a:r>
            <a:r>
              <a:rPr lang="zh-CN" altLang="en-US" baseline="0" dirty="0" smtClean="0"/>
              <a:t> </a:t>
            </a:r>
            <a:r>
              <a:rPr lang="en-US" altLang="zh-CN" baseline="0" dirty="0" smtClean="0"/>
              <a:t>or</a:t>
            </a:r>
            <a:r>
              <a:rPr lang="zh-CN" altLang="en-US" baseline="0" dirty="0" smtClean="0"/>
              <a:t> </a:t>
            </a:r>
            <a:r>
              <a:rPr lang="en-US" altLang="zh-CN" baseline="0" dirty="0" smtClean="0"/>
              <a:t>coordination</a:t>
            </a:r>
            <a:r>
              <a:rPr lang="zh-CN" altLang="en-US" baseline="0" dirty="0" smtClean="0"/>
              <a:t> </a:t>
            </a:r>
            <a:r>
              <a:rPr lang="en-US" altLang="zh-CN" baseline="0" dirty="0" smtClean="0"/>
              <a:t>that</a:t>
            </a:r>
            <a:r>
              <a:rPr lang="zh-CN" altLang="en-US" baseline="0" dirty="0" smtClean="0"/>
              <a:t> </a:t>
            </a:r>
            <a:r>
              <a:rPr lang="en-US" altLang="zh-CN" baseline="0" dirty="0" smtClean="0"/>
              <a:t>occurs</a:t>
            </a:r>
            <a:r>
              <a:rPr lang="zh-CN" altLang="en-US" baseline="0" dirty="0" smtClean="0"/>
              <a:t> </a:t>
            </a:r>
            <a:r>
              <a:rPr lang="en-US" altLang="zh-CN" baseline="0" dirty="0" smtClean="0"/>
              <a:t>without</a:t>
            </a:r>
            <a:r>
              <a:rPr lang="zh-CN" altLang="en-US" baseline="0" dirty="0" smtClean="0"/>
              <a:t> </a:t>
            </a:r>
            <a:r>
              <a:rPr lang="en-US" altLang="zh-CN" baseline="0" dirty="0" smtClean="0"/>
              <a:t>explicit</a:t>
            </a:r>
            <a:r>
              <a:rPr lang="zh-CN" altLang="en-US" baseline="0" dirty="0" smtClean="0"/>
              <a:t> </a:t>
            </a:r>
            <a:r>
              <a:rPr lang="en-US" altLang="zh-CN" baseline="0" dirty="0" smtClean="0"/>
              <a:t>verbal</a:t>
            </a:r>
            <a:r>
              <a:rPr lang="zh-CN" altLang="en-US" baseline="0" dirty="0" smtClean="0"/>
              <a:t> </a:t>
            </a:r>
            <a:r>
              <a:rPr lang="en-US" altLang="zh-CN" baseline="0" dirty="0" smtClean="0"/>
              <a:t>communication.</a:t>
            </a:r>
          </a:p>
          <a:p>
            <a:r>
              <a:rPr lang="en-US" altLang="zh-CN" baseline="0" dirty="0" smtClean="0"/>
              <a:t>Such study could also shed some lights on how collective intelligence operates in teams that are similar to MOBAs, for example, the virtual teams in business </a:t>
            </a:r>
            <a:r>
              <a:rPr lang="en-US" altLang="zh-CN" baseline="0" dirty="0" err="1" smtClean="0"/>
              <a:t>wolrd</a:t>
            </a:r>
            <a:r>
              <a:rPr lang="en-US" altLang="zh-CN" baseline="0" dirty="0" smtClean="0"/>
              <a:t>, they both require fast decision making. </a:t>
            </a:r>
            <a:endParaRPr lang="zh-CN" altLang="en-US" baseline="0" dirty="0" smtClean="0"/>
          </a:p>
        </p:txBody>
      </p:sp>
      <p:sp>
        <p:nvSpPr>
          <p:cNvPr id="4" name="Slide Number Placeholder 3"/>
          <p:cNvSpPr>
            <a:spLocks noGrp="1"/>
          </p:cNvSpPr>
          <p:nvPr>
            <p:ph type="sldNum" sz="quarter" idx="10"/>
          </p:nvPr>
        </p:nvSpPr>
        <p:spPr/>
        <p:txBody>
          <a:bodyPr/>
          <a:lstStyle/>
          <a:p>
            <a:fld id="{F6650D5D-D19A-5A4B-9F4B-8D4EF2454CC8}" type="slidenum">
              <a:rPr lang="en-US" smtClean="0"/>
              <a:t>18</a:t>
            </a:fld>
            <a:endParaRPr lang="en-US"/>
          </a:p>
        </p:txBody>
      </p:sp>
    </p:spTree>
    <p:extLst>
      <p:ext uri="{BB962C8B-B14F-4D97-AF65-F5344CB8AC3E}">
        <p14:creationId xmlns:p14="http://schemas.microsoft.com/office/powerpoint/2010/main" val="54135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67million</a:t>
            </a:r>
            <a:r>
              <a:rPr lang="en-US" baseline="0" dirty="0" smtClean="0"/>
              <a:t> MAU</a:t>
            </a:r>
          </a:p>
          <a:p>
            <a:r>
              <a:rPr lang="en-US" baseline="0" dirty="0" smtClean="0"/>
              <a:t>Players self organize into teams by recruiting friends or other players in the game community</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19</a:t>
            </a:fld>
            <a:endParaRPr lang="en-US"/>
          </a:p>
        </p:txBody>
      </p:sp>
    </p:spTree>
    <p:extLst>
      <p:ext uri="{BB962C8B-B14F-4D97-AF65-F5344CB8AC3E}">
        <p14:creationId xmlns:p14="http://schemas.microsoft.com/office/powerpoint/2010/main" val="1757303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in the game teams, the players use fundamental cognitive skills such as working memory, problem solving and </a:t>
            </a:r>
            <a:r>
              <a:rPr lang="en-US" baseline="0" dirty="0" err="1" smtClean="0"/>
              <a:t>decisoin</a:t>
            </a:r>
            <a:r>
              <a:rPr lang="en-US" baseline="0" dirty="0" smtClean="0"/>
              <a:t> making as individuals and they need to work together with other members to win the game. Furthermore, recent literature identified more </a:t>
            </a:r>
            <a:r>
              <a:rPr lang="en-US" baseline="0" dirty="0" err="1" smtClean="0"/>
              <a:t>similarites</a:t>
            </a:r>
            <a:r>
              <a:rPr lang="en-US" baseline="0" dirty="0" smtClean="0"/>
              <a:t> than </a:t>
            </a:r>
            <a:r>
              <a:rPr lang="en-US" baseline="0" dirty="0" err="1" smtClean="0"/>
              <a:t>differentce</a:t>
            </a:r>
            <a:r>
              <a:rPr lang="en-US" baseline="0" dirty="0" smtClean="0"/>
              <a:t> in the social dynamics of online games and offline world. And virtual teams’ success still largely depends on the fundamental principles of teamwork. </a:t>
            </a:r>
          </a:p>
          <a:p>
            <a:r>
              <a:rPr lang="en-US" baseline="0" dirty="0" err="1" smtClean="0"/>
              <a:t>Seond</a:t>
            </a:r>
            <a:r>
              <a:rPr lang="en-US" baseline="0" dirty="0" smtClean="0"/>
              <a:t>, social perceptiveness really captures </a:t>
            </a:r>
            <a:r>
              <a:rPr lang="en-US" baseline="0" dirty="0" err="1" smtClean="0"/>
              <a:t>oens</a:t>
            </a:r>
            <a:r>
              <a:rPr lang="en-US" baseline="0" dirty="0" smtClean="0"/>
              <a:t> ability to detect some </a:t>
            </a:r>
            <a:r>
              <a:rPr lang="en-US" baseline="0" dirty="0" err="1" smtClean="0"/>
              <a:t>subtles</a:t>
            </a:r>
            <a:r>
              <a:rPr lang="en-US" baseline="0" dirty="0" smtClean="0"/>
              <a:t> cues that can tell something about others state of mind</a:t>
            </a:r>
          </a:p>
          <a:p>
            <a:r>
              <a:rPr lang="en-US" dirty="0" smtClean="0"/>
              <a:t>Third,</a:t>
            </a:r>
            <a:r>
              <a:rPr lang="en-US" baseline="0" dirty="0" smtClean="0"/>
              <a:t> about </a:t>
            </a:r>
            <a:r>
              <a:rPr lang="en-US" baseline="0" dirty="0" err="1" smtClean="0"/>
              <a:t>communcation</a:t>
            </a:r>
            <a:r>
              <a:rPr lang="en-US" baseline="0" dirty="0" smtClean="0"/>
              <a:t>, during the game, it is important for teams to make decisions about tactics and strategies collectively, and to coordinate team member’s action as efficiently as possible. In this case, the explicit verbal communication might interrupt </a:t>
            </a:r>
            <a:r>
              <a:rPr lang="en-US" baseline="0" dirty="0" err="1" smtClean="0"/>
              <a:t>coordiniaiton</a:t>
            </a:r>
            <a:r>
              <a:rPr lang="en-US" baseline="0" dirty="0" smtClean="0"/>
              <a:t> </a:t>
            </a:r>
            <a:r>
              <a:rPr lang="en-US" baseline="0" dirty="0" err="1" smtClean="0"/>
              <a:t>amout</a:t>
            </a:r>
            <a:r>
              <a:rPr lang="en-US" baseline="0" dirty="0" smtClean="0"/>
              <a:t> the </a:t>
            </a:r>
            <a:r>
              <a:rPr lang="en-US" baseline="0" dirty="0" err="1" smtClean="0"/>
              <a:t>tema</a:t>
            </a:r>
            <a:r>
              <a:rPr lang="en-US" baseline="0" dirty="0" smtClean="0"/>
              <a:t> members. </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20</a:t>
            </a:fld>
            <a:endParaRPr lang="en-US"/>
          </a:p>
        </p:txBody>
      </p:sp>
    </p:spTree>
    <p:extLst>
      <p:ext uri="{BB962C8B-B14F-4D97-AF65-F5344CB8AC3E}">
        <p14:creationId xmlns:p14="http://schemas.microsoft.com/office/powerpoint/2010/main" val="214120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26</a:t>
            </a:fld>
            <a:endParaRPr lang="en-US"/>
          </a:p>
        </p:txBody>
      </p:sp>
    </p:spTree>
    <p:extLst>
      <p:ext uri="{BB962C8B-B14F-4D97-AF65-F5344CB8AC3E}">
        <p14:creationId xmlns:p14="http://schemas.microsoft.com/office/powerpoint/2010/main" val="193340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suggest that teams operating</a:t>
            </a:r>
            <a:r>
              <a:rPr lang="en-US" baseline="0" dirty="0" smtClean="0"/>
              <a:t> with a high level of </a:t>
            </a:r>
            <a:r>
              <a:rPr lang="en-US" baseline="0" dirty="0" err="1" smtClean="0"/>
              <a:t>vrtuality</a:t>
            </a:r>
            <a:r>
              <a:rPr lang="en-US" baseline="0" dirty="0" smtClean="0"/>
              <a:t> are more likely to adopt a tacit coordination method</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27</a:t>
            </a:fld>
            <a:endParaRPr lang="en-US"/>
          </a:p>
        </p:txBody>
      </p:sp>
    </p:spTree>
    <p:extLst>
      <p:ext uri="{BB962C8B-B14F-4D97-AF65-F5344CB8AC3E}">
        <p14:creationId xmlns:p14="http://schemas.microsoft.com/office/powerpoint/2010/main" val="1195230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mentioned before, networks exist in teams. For example, in sports team, one</a:t>
            </a:r>
            <a:r>
              <a:rPr lang="en-US" baseline="0" dirty="0" smtClean="0"/>
              <a:t> recent study build </a:t>
            </a:r>
          </a:p>
          <a:p>
            <a:r>
              <a:rPr lang="en-US" baseline="0" dirty="0" err="1" smtClean="0"/>
              <a:t>EuroCup</a:t>
            </a:r>
            <a:r>
              <a:rPr lang="en-US" baseline="0" dirty="0" smtClean="0"/>
              <a:t> 2008</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28</a:t>
            </a:fld>
            <a:endParaRPr lang="en-US"/>
          </a:p>
        </p:txBody>
      </p:sp>
    </p:spTree>
    <p:extLst>
      <p:ext uri="{BB962C8B-B14F-4D97-AF65-F5344CB8AC3E}">
        <p14:creationId xmlns:p14="http://schemas.microsoft.com/office/powerpoint/2010/main" val="1717261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31</a:t>
            </a:fld>
            <a:endParaRPr lang="en-US"/>
          </a:p>
        </p:txBody>
      </p:sp>
    </p:spTree>
    <p:extLst>
      <p:ext uri="{BB962C8B-B14F-4D97-AF65-F5344CB8AC3E}">
        <p14:creationId xmlns:p14="http://schemas.microsoft.com/office/powerpoint/2010/main" val="1742682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Package</a:t>
            </a:r>
            <a:r>
              <a:rPr lang="en-US" baseline="0" dirty="0" smtClean="0"/>
              <a:t> install manager for OSX</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35</a:t>
            </a:fld>
            <a:endParaRPr lang="en-US"/>
          </a:p>
        </p:txBody>
      </p:sp>
    </p:spTree>
    <p:extLst>
      <p:ext uri="{BB962C8B-B14F-4D97-AF65-F5344CB8AC3E}">
        <p14:creationId xmlns:p14="http://schemas.microsoft.com/office/powerpoint/2010/main" val="202572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 significant</a:t>
            </a:r>
            <a:r>
              <a:rPr lang="en-US" baseline="0" dirty="0" smtClean="0"/>
              <a:t> trend in human creativity is the shift from individuals to teams. </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3</a:t>
            </a:fld>
            <a:endParaRPr lang="en-US"/>
          </a:p>
        </p:txBody>
      </p:sp>
    </p:spTree>
    <p:extLst>
      <p:ext uri="{BB962C8B-B14F-4D97-AF65-F5344CB8AC3E}">
        <p14:creationId xmlns:p14="http://schemas.microsoft.com/office/powerpoint/2010/main" val="326164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a:t>
            </a:r>
            <a:r>
              <a:rPr lang="en-US" baseline="0" dirty="0" smtClean="0"/>
              <a:t> developer to contribute to a project </a:t>
            </a:r>
          </a:p>
          <a:p>
            <a:r>
              <a:rPr lang="en-US" baseline="0" dirty="0" smtClean="0"/>
              <a:t>Recommend developer to recruiters </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36</a:t>
            </a:fld>
            <a:endParaRPr lang="en-US"/>
          </a:p>
        </p:txBody>
      </p:sp>
    </p:spTree>
    <p:extLst>
      <p:ext uri="{BB962C8B-B14F-4D97-AF65-F5344CB8AC3E}">
        <p14:creationId xmlns:p14="http://schemas.microsoft.com/office/powerpoint/2010/main" val="242128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defTabSz="931752">
              <a:defRPr/>
            </a:pPr>
            <a:endParaRPr lang="en-US" b="0" dirty="0" smtClean="0"/>
          </a:p>
        </p:txBody>
      </p:sp>
      <p:sp>
        <p:nvSpPr>
          <p:cNvPr id="4" name="Slide Number Placeholder 3"/>
          <p:cNvSpPr>
            <a:spLocks noGrp="1"/>
          </p:cNvSpPr>
          <p:nvPr>
            <p:ph type="sldNum" sz="quarter" idx="5"/>
          </p:nvPr>
        </p:nvSpPr>
        <p:spPr/>
        <p:txBody>
          <a:bodyPr/>
          <a:lstStyle/>
          <a:p>
            <a:pPr>
              <a:defRPr/>
            </a:pPr>
            <a:fld id="{77A71175-5BDF-4A6E-89CC-70892CFD43DF}" type="slidenum">
              <a:rPr lang="en-US"/>
              <a:pPr>
                <a:defRPr/>
              </a:pPr>
              <a:t>37</a:t>
            </a:fld>
            <a:endParaRPr lang="en-US" dirty="0"/>
          </a:p>
        </p:txBody>
      </p:sp>
    </p:spTree>
    <p:extLst>
      <p:ext uri="{BB962C8B-B14F-4D97-AF65-F5344CB8AC3E}">
        <p14:creationId xmlns:p14="http://schemas.microsoft.com/office/powerpoint/2010/main" val="1225668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99363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39</a:t>
            </a:fld>
            <a:endParaRPr lang="en-US"/>
          </a:p>
        </p:txBody>
      </p:sp>
    </p:spTree>
    <p:extLst>
      <p:ext uri="{BB962C8B-B14F-4D97-AF65-F5344CB8AC3E}">
        <p14:creationId xmlns:p14="http://schemas.microsoft.com/office/powerpoint/2010/main" val="1588088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50D5D-D19A-5A4B-9F4B-8D4EF2454CC8}" type="slidenum">
              <a:rPr lang="en-US" smtClean="0"/>
              <a:t>41</a:t>
            </a:fld>
            <a:endParaRPr lang="en-US"/>
          </a:p>
        </p:txBody>
      </p:sp>
    </p:spTree>
    <p:extLst>
      <p:ext uri="{BB962C8B-B14F-4D97-AF65-F5344CB8AC3E}">
        <p14:creationId xmlns:p14="http://schemas.microsoft.com/office/powerpoint/2010/main" val="3516575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paper</a:t>
            </a:r>
            <a:r>
              <a:rPr lang="en-US" baseline="0" dirty="0" smtClean="0"/>
              <a:t> identify three fundamental mechanisms that drive the citation history of </a:t>
            </a:r>
            <a:r>
              <a:rPr lang="en-US" baseline="0" dirty="0" err="1" smtClean="0"/>
              <a:t>invidual</a:t>
            </a:r>
            <a:r>
              <a:rPr lang="en-US" baseline="0" dirty="0" smtClean="0"/>
              <a:t> papers.</a:t>
            </a:r>
          </a:p>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59</a:t>
            </a:fld>
            <a:endParaRPr lang="en-US"/>
          </a:p>
        </p:txBody>
      </p:sp>
    </p:spTree>
    <p:extLst>
      <p:ext uri="{BB962C8B-B14F-4D97-AF65-F5344CB8AC3E}">
        <p14:creationId xmlns:p14="http://schemas.microsoft.com/office/powerpoint/2010/main" val="1893439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capture</a:t>
            </a:r>
            <a:r>
              <a:rPr lang="en-US" baseline="0" dirty="0" smtClean="0"/>
              <a:t> the fact that the novelty of a paper fades with time</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60</a:t>
            </a:fld>
            <a:endParaRPr lang="en-US"/>
          </a:p>
        </p:txBody>
      </p:sp>
    </p:spTree>
    <p:extLst>
      <p:ext uri="{BB962C8B-B14F-4D97-AF65-F5344CB8AC3E}">
        <p14:creationId xmlns:p14="http://schemas.microsoft.com/office/powerpoint/2010/main" val="1922560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65</a:t>
            </a:fld>
            <a:endParaRPr lang="en-US"/>
          </a:p>
        </p:txBody>
      </p:sp>
    </p:spTree>
    <p:extLst>
      <p:ext uri="{BB962C8B-B14F-4D97-AF65-F5344CB8AC3E}">
        <p14:creationId xmlns:p14="http://schemas.microsoft.com/office/powerpoint/2010/main" val="2871405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rPr lang="en-US" dirty="0" smtClean="0"/>
              <a:t>-&gt;</a:t>
            </a:r>
            <a:endParaRPr dirty="0"/>
          </a:p>
        </p:txBody>
      </p:sp>
    </p:spTree>
    <p:extLst>
      <p:ext uri="{BB962C8B-B14F-4D97-AF65-F5344CB8AC3E}">
        <p14:creationId xmlns:p14="http://schemas.microsoft.com/office/powerpoint/2010/main" val="2683026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67</a:t>
            </a:fld>
            <a:endParaRPr lang="en-US"/>
          </a:p>
        </p:txBody>
      </p:sp>
    </p:spTree>
    <p:extLst>
      <p:ext uri="{BB962C8B-B14F-4D97-AF65-F5344CB8AC3E}">
        <p14:creationId xmlns:p14="http://schemas.microsoft.com/office/powerpoint/2010/main" val="85854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-&gt;Different types</a:t>
            </a:r>
            <a:r>
              <a:rPr lang="en-US" baseline="0" dirty="0" smtClean="0"/>
              <a:t> of teams are seen everywhere. For example, in film crew, the directors, actors and actresses come together to film the same movie. </a:t>
            </a:r>
          </a:p>
          <a:p>
            <a:r>
              <a:rPr lang="en-US" baseline="0" dirty="0" smtClean="0"/>
              <a:t>In sports teams, e.g., basketball teams, one team is trying to win over the other team.</a:t>
            </a:r>
          </a:p>
          <a:p>
            <a:r>
              <a:rPr lang="en-US" baseline="0" dirty="0" smtClean="0"/>
              <a:t>In research team, a team of collaborative researchers work together on the same paper or funding proposals.</a:t>
            </a:r>
            <a:endParaRPr lang="en-US" dirty="0" smtClean="0"/>
          </a:p>
        </p:txBody>
      </p:sp>
      <p:sp>
        <p:nvSpPr>
          <p:cNvPr id="4" name="Slide Number Placeholder 3"/>
          <p:cNvSpPr>
            <a:spLocks noGrp="1"/>
          </p:cNvSpPr>
          <p:nvPr>
            <p:ph type="sldNum" sz="quarter" idx="10"/>
          </p:nvPr>
        </p:nvSpPr>
        <p:spPr/>
        <p:txBody>
          <a:bodyPr/>
          <a:lstStyle/>
          <a:p>
            <a:fld id="{F6650D5D-D19A-5A4B-9F4B-8D4EF2454CC8}" type="slidenum">
              <a:rPr lang="en-US" smtClean="0"/>
              <a:t>4</a:t>
            </a:fld>
            <a:endParaRPr lang="en-US"/>
          </a:p>
        </p:txBody>
      </p:sp>
    </p:spTree>
    <p:extLst>
      <p:ext uri="{BB962C8B-B14F-4D97-AF65-F5344CB8AC3E}">
        <p14:creationId xmlns:p14="http://schemas.microsoft.com/office/powerpoint/2010/main" val="1269102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68</a:t>
            </a:fld>
            <a:endParaRPr lang="en-US"/>
          </a:p>
        </p:txBody>
      </p:sp>
    </p:spTree>
    <p:extLst>
      <p:ext uri="{BB962C8B-B14F-4D97-AF65-F5344CB8AC3E}">
        <p14:creationId xmlns:p14="http://schemas.microsoft.com/office/powerpoint/2010/main" val="2149565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rPr lang="en-US" dirty="0" smtClean="0"/>
              <a:t>-&gt;</a:t>
            </a:r>
            <a:endParaRPr dirty="0"/>
          </a:p>
        </p:txBody>
      </p:sp>
    </p:spTree>
    <p:extLst>
      <p:ext uri="{BB962C8B-B14F-4D97-AF65-F5344CB8AC3E}">
        <p14:creationId xmlns:p14="http://schemas.microsoft.com/office/powerpoint/2010/main" val="1186752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70</a:t>
            </a:fld>
            <a:endParaRPr lang="en-US"/>
          </a:p>
        </p:txBody>
      </p:sp>
    </p:spTree>
    <p:extLst>
      <p:ext uri="{BB962C8B-B14F-4D97-AF65-F5344CB8AC3E}">
        <p14:creationId xmlns:p14="http://schemas.microsoft.com/office/powerpoint/2010/main" val="3867094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71</a:t>
            </a:fld>
            <a:endParaRPr lang="en-US"/>
          </a:p>
        </p:txBody>
      </p:sp>
    </p:spTree>
    <p:extLst>
      <p:ext uri="{BB962C8B-B14F-4D97-AF65-F5344CB8AC3E}">
        <p14:creationId xmlns:p14="http://schemas.microsoft.com/office/powerpoint/2010/main" val="3392513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72</a:t>
            </a:fld>
            <a:endParaRPr lang="en-US"/>
          </a:p>
        </p:txBody>
      </p:sp>
    </p:spTree>
    <p:extLst>
      <p:ext uri="{BB962C8B-B14F-4D97-AF65-F5344CB8AC3E}">
        <p14:creationId xmlns:p14="http://schemas.microsoft.com/office/powerpoint/2010/main" val="767585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rPr lang="en-US" dirty="0" smtClean="0"/>
              <a:t>-&gt;</a:t>
            </a:r>
            <a:endParaRPr dirty="0"/>
          </a:p>
        </p:txBody>
      </p:sp>
    </p:spTree>
    <p:extLst>
      <p:ext uri="{BB962C8B-B14F-4D97-AF65-F5344CB8AC3E}">
        <p14:creationId xmlns:p14="http://schemas.microsoft.com/office/powerpoint/2010/main" val="2142818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74</a:t>
            </a:fld>
            <a:endParaRPr lang="en-US"/>
          </a:p>
        </p:txBody>
      </p:sp>
    </p:spTree>
    <p:extLst>
      <p:ext uri="{BB962C8B-B14F-4D97-AF65-F5344CB8AC3E}">
        <p14:creationId xmlns:p14="http://schemas.microsoft.com/office/powerpoint/2010/main" val="737528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-&gt;</a:t>
            </a:r>
          </a:p>
        </p:txBody>
      </p:sp>
      <p:sp>
        <p:nvSpPr>
          <p:cNvPr id="4" name="Slide Number Placeholder 3"/>
          <p:cNvSpPr>
            <a:spLocks noGrp="1"/>
          </p:cNvSpPr>
          <p:nvPr>
            <p:ph type="sldNum" sz="quarter" idx="10"/>
          </p:nvPr>
        </p:nvSpPr>
        <p:spPr/>
        <p:txBody>
          <a:bodyPr/>
          <a:lstStyle/>
          <a:p>
            <a:fld id="{F6650D5D-D19A-5A4B-9F4B-8D4EF2454CC8}" type="slidenum">
              <a:rPr lang="en-US" smtClean="0"/>
              <a:t>75</a:t>
            </a:fld>
            <a:endParaRPr lang="en-US"/>
          </a:p>
        </p:txBody>
      </p:sp>
    </p:spTree>
    <p:extLst>
      <p:ext uri="{BB962C8B-B14F-4D97-AF65-F5344CB8AC3E}">
        <p14:creationId xmlns:p14="http://schemas.microsoft.com/office/powerpoint/2010/main" val="3463771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76</a:t>
            </a:fld>
            <a:endParaRPr lang="en-US"/>
          </a:p>
        </p:txBody>
      </p:sp>
    </p:spTree>
    <p:extLst>
      <p:ext uri="{BB962C8B-B14F-4D97-AF65-F5344CB8AC3E}">
        <p14:creationId xmlns:p14="http://schemas.microsoft.com/office/powerpoint/2010/main" val="3417472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r>
              <a:rPr lang="en-US" dirty="0" smtClean="0"/>
              <a:t>-&gt;</a:t>
            </a:r>
            <a:endParaRPr dirty="0"/>
          </a:p>
        </p:txBody>
      </p:sp>
    </p:spTree>
    <p:extLst>
      <p:ext uri="{BB962C8B-B14F-4D97-AF65-F5344CB8AC3E}">
        <p14:creationId xmlns:p14="http://schemas.microsoft.com/office/powerpoint/2010/main" val="191752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Arial" charset="0"/>
              </a:rPr>
              <a:t>-&gt;More often than not, these teams are embedded in networks. For example, in our previous film crew, the network could be the actor’s collaboration network, so two actors are connected if they have participated in the same movie before. The network could also have attributes, in this case, it could be the genres of the movies an actor participates in. In research teams, the network could be the researchers’ co-author network, so two researchers are connected if they have written the same paper. The attributes are the researchers’ expertise, e.g., data mining, machine learning, and so on. </a:t>
            </a: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F6650D5D-D19A-5A4B-9F4B-8D4EF2454CC8}" type="slidenum">
              <a:rPr lang="en-US" smtClean="0"/>
              <a:t>5</a:t>
            </a:fld>
            <a:endParaRPr lang="en-US"/>
          </a:p>
        </p:txBody>
      </p:sp>
    </p:spTree>
    <p:extLst>
      <p:ext uri="{BB962C8B-B14F-4D97-AF65-F5344CB8AC3E}">
        <p14:creationId xmlns:p14="http://schemas.microsoft.com/office/powerpoint/2010/main" val="1269102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78</a:t>
            </a:fld>
            <a:endParaRPr lang="en-US"/>
          </a:p>
        </p:txBody>
      </p:sp>
    </p:spTree>
    <p:extLst>
      <p:ext uri="{BB962C8B-B14F-4D97-AF65-F5344CB8AC3E}">
        <p14:creationId xmlns:p14="http://schemas.microsoft.com/office/powerpoint/2010/main" val="303331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79</a:t>
            </a:fld>
            <a:endParaRPr lang="en-US"/>
          </a:p>
        </p:txBody>
      </p:sp>
    </p:spTree>
    <p:extLst>
      <p:ext uri="{BB962C8B-B14F-4D97-AF65-F5344CB8AC3E}">
        <p14:creationId xmlns:p14="http://schemas.microsoft.com/office/powerpoint/2010/main" val="3978629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80</a:t>
            </a:fld>
            <a:endParaRPr lang="en-US"/>
          </a:p>
        </p:txBody>
      </p:sp>
    </p:spTree>
    <p:extLst>
      <p:ext uri="{BB962C8B-B14F-4D97-AF65-F5344CB8AC3E}">
        <p14:creationId xmlns:p14="http://schemas.microsoft.com/office/powerpoint/2010/main" val="3506639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81</a:t>
            </a:fld>
            <a:endParaRPr lang="en-US"/>
          </a:p>
        </p:txBody>
      </p:sp>
    </p:spTree>
    <p:extLst>
      <p:ext uri="{BB962C8B-B14F-4D97-AF65-F5344CB8AC3E}">
        <p14:creationId xmlns:p14="http://schemas.microsoft.com/office/powerpoint/2010/main" val="104610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82</a:t>
            </a:fld>
            <a:endParaRPr lang="en-US"/>
          </a:p>
        </p:txBody>
      </p:sp>
    </p:spTree>
    <p:extLst>
      <p:ext uri="{BB962C8B-B14F-4D97-AF65-F5344CB8AC3E}">
        <p14:creationId xmlns:p14="http://schemas.microsoft.com/office/powerpoint/2010/main" val="3398528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83</a:t>
            </a:fld>
            <a:endParaRPr lang="en-US"/>
          </a:p>
        </p:txBody>
      </p:sp>
    </p:spTree>
    <p:extLst>
      <p:ext uri="{BB962C8B-B14F-4D97-AF65-F5344CB8AC3E}">
        <p14:creationId xmlns:p14="http://schemas.microsoft.com/office/powerpoint/2010/main" val="10492512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state of the art has mainly focused on modeling long term scientific impact for early prediction. For example</a:t>
            </a:r>
            <a:r>
              <a:rPr lang="is-IS" baseline="0" dirty="0" smtClean="0"/>
              <a:t>…</a:t>
            </a:r>
          </a:p>
          <a:p>
            <a:endParaRPr lang="is-IS" baseline="0" dirty="0" smtClean="0"/>
          </a:p>
          <a:p>
            <a:r>
              <a:rPr lang="is-IS" baseline="0" dirty="0" smtClean="0"/>
              <a:t>H</a:t>
            </a:r>
            <a:r>
              <a:rPr lang="en-US" baseline="0" dirty="0" smtClean="0"/>
              <a:t>o</a:t>
            </a:r>
            <a:r>
              <a:rPr lang="is-IS" baseline="0" dirty="0" smtClean="0"/>
              <a:t>wever, all these existing work are for point predict, that is to predict the number of cumulative citations of a paper, in the future.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84</a:t>
            </a:fld>
            <a:endParaRPr lang="en-US"/>
          </a:p>
        </p:txBody>
      </p:sp>
    </p:spTree>
    <p:extLst>
      <p:ext uri="{BB962C8B-B14F-4D97-AF65-F5344CB8AC3E}">
        <p14:creationId xmlns:p14="http://schemas.microsoft.com/office/powerpoint/2010/main" val="1581979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-&gt;The ancient Greek philosopher Aristotle articulated 2,000 years ago that “the whole is greater than the sum of its parts”. This shows the synergy among individual items that when combined</a:t>
            </a:r>
            <a:r>
              <a:rPr lang="en-US" baseline="0" dirty="0" smtClean="0"/>
              <a:t> produce a total effect that is greater than the sum of individual elements.  The part-whole relationships are seen across different scenarios</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98</a:t>
            </a:fld>
            <a:endParaRPr lang="en-US"/>
          </a:p>
        </p:txBody>
      </p:sp>
    </p:spTree>
    <p:extLst>
      <p:ext uri="{BB962C8B-B14F-4D97-AF65-F5344CB8AC3E}">
        <p14:creationId xmlns:p14="http://schemas.microsoft.com/office/powerpoint/2010/main" val="711610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-&gt;It is most evident in teams,</a:t>
            </a:r>
            <a:r>
              <a:rPr lang="en-US" baseline="0" dirty="0" smtClean="0"/>
              <a:t> e.g., research teams (the new scientific breakthrough is increasingly team work), sports teams, film crew, and sales teams. All the teams performance is often attributed to harmonic teamwork rather than individual’s capability. Studies show that people working in teams tend to achieve better results. As a side note, Google had a project code named Aristotle that studies its own teams and figures out why some teams perform better than the others.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99</a:t>
            </a:fld>
            <a:endParaRPr lang="en-US"/>
          </a:p>
        </p:txBody>
      </p:sp>
    </p:spTree>
    <p:extLst>
      <p:ext uri="{BB962C8B-B14F-4D97-AF65-F5344CB8AC3E}">
        <p14:creationId xmlns:p14="http://schemas.microsoft.com/office/powerpoint/2010/main" val="817402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-&gt;Beyond teams, </a:t>
            </a:r>
            <a:r>
              <a:rPr lang="en-US" baseline="0" dirty="0" smtClean="0"/>
              <a:t>part-whole relationships are also seen in other scenarios, For example. autonomous system (where the whole is system and the parts are the individual drones), stock markets (where the whole is the market index such as DJIA and the parts are the each individual stock). In community question answering sites like </a:t>
            </a:r>
            <a:r>
              <a:rPr lang="en-US" baseline="0" dirty="0" err="1" smtClean="0"/>
              <a:t>stackoverflow</a:t>
            </a:r>
            <a:r>
              <a:rPr lang="en-US" baseline="0" dirty="0" smtClean="0"/>
              <a:t>, where the whole is the question, and the parts are the individual answers the question receive. In system reliability, the whole is the system and parts are the individual components. </a:t>
            </a:r>
          </a:p>
          <a:p>
            <a:r>
              <a:rPr lang="en-US" baseline="0" dirty="0" smtClean="0"/>
              <a:t>All of these concern about the collective outcome in relation to each individual’s performance.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100</a:t>
            </a:fld>
            <a:endParaRPr lang="en-US"/>
          </a:p>
        </p:txBody>
      </p:sp>
    </p:spTree>
    <p:extLst>
      <p:ext uri="{BB962C8B-B14F-4D97-AF65-F5344CB8AC3E}">
        <p14:creationId xmlns:p14="http://schemas.microsoft.com/office/powerpoint/2010/main" val="3252499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6</a:t>
            </a:fld>
            <a:endParaRPr lang="en-US"/>
          </a:p>
        </p:txBody>
      </p:sp>
    </p:spTree>
    <p:extLst>
      <p:ext uri="{BB962C8B-B14F-4D97-AF65-F5344CB8AC3E}">
        <p14:creationId xmlns:p14="http://schemas.microsoft.com/office/powerpoint/2010/main" val="4218882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-&gt;From</a:t>
            </a:r>
            <a:r>
              <a:rPr lang="en-US" baseline="0" dirty="0" smtClean="0"/>
              <a:t> the algorithmic perspective, an interesting </a:t>
            </a:r>
            <a:r>
              <a:rPr lang="en-US" baseline="0" dirty="0" smtClean="0">
                <a:solidFill>
                  <a:srgbClr val="FF0000"/>
                </a:solidFill>
              </a:rPr>
              <a:t>problem </a:t>
            </a:r>
            <a:r>
              <a:rPr lang="en-US" baseline="0" dirty="0" smtClean="0"/>
              <a:t>is to predict the outcome of the whole and parts. In organizational teams, it is critical to evaluate the individual performance as well as the team’s performance. In the emerging field of science of science, it is important to predict the likelihood of a researcher making disruptive contributions and foreseeing the future impact of her research publications</a:t>
            </a:r>
          </a:p>
          <a:p>
            <a:r>
              <a:rPr lang="en-US" baseline="0" dirty="0" smtClean="0"/>
              <a:t>So the question is how can we predict the outcome of the whole and parts</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101</a:t>
            </a:fld>
            <a:endParaRPr lang="en-US"/>
          </a:p>
        </p:txBody>
      </p:sp>
    </p:spTree>
    <p:extLst>
      <p:ext uri="{BB962C8B-B14F-4D97-AF65-F5344CB8AC3E}">
        <p14:creationId xmlns:p14="http://schemas.microsoft.com/office/powerpoint/2010/main" val="31064766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-&gt;The existing work for predicting</a:t>
            </a:r>
            <a:r>
              <a:rPr lang="en-US" baseline="0" dirty="0" smtClean="0"/>
              <a:t> the outcome of parts and whole either develop separate models for the parts and whole without using their part-whole relationships or assume that the outcome of the whole has a linear relationship with the outcome of its parts.</a:t>
            </a:r>
          </a:p>
          <a:p>
            <a:r>
              <a:rPr lang="en-US" baseline="0" dirty="0" smtClean="0"/>
              <a:t>On the other hand, Aristotle hypothesizes that  the whole is greater than the sum of its parts, so a natural question is </a:t>
            </a:r>
          </a:p>
          <a:p>
            <a:r>
              <a:rPr lang="en-US" baseline="0" dirty="0" smtClean="0"/>
              <a:t>how to jointly predict the outcome of whole and parts by leveraging the part-whole relationship that is beyond the linear models</a:t>
            </a:r>
          </a:p>
          <a:p>
            <a:endParaRPr lang="en-US" baseline="0" dirty="0" smtClean="0"/>
          </a:p>
        </p:txBody>
      </p:sp>
      <p:sp>
        <p:nvSpPr>
          <p:cNvPr id="4" name="Slide Number Placeholder 3"/>
          <p:cNvSpPr>
            <a:spLocks noGrp="1"/>
          </p:cNvSpPr>
          <p:nvPr>
            <p:ph type="sldNum" sz="quarter" idx="10"/>
          </p:nvPr>
        </p:nvSpPr>
        <p:spPr/>
        <p:txBody>
          <a:bodyPr/>
          <a:lstStyle/>
          <a:p>
            <a:fld id="{010B8656-D7FE-42A6-B960-6CAAC4278E8D}" type="slidenum">
              <a:rPr lang="en-US" smtClean="0"/>
              <a:pPr/>
              <a:t>102</a:t>
            </a:fld>
            <a:endParaRPr lang="en-US"/>
          </a:p>
        </p:txBody>
      </p:sp>
    </p:spTree>
    <p:extLst>
      <p:ext uri="{BB962C8B-B14F-4D97-AF65-F5344CB8AC3E}">
        <p14:creationId xmlns:p14="http://schemas.microsoft.com/office/powerpoint/2010/main" val="42946455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-&gt;There</a:t>
            </a:r>
            <a:r>
              <a:rPr lang="en-US" baseline="0" dirty="0" smtClean="0"/>
              <a:t> are mainly two challenges to answer this question. First is the Modeling challenge. The part-whole relationship is very likely non-linear. </a:t>
            </a:r>
          </a:p>
          <a:p>
            <a:endParaRPr lang="en-US" baseline="0" dirty="0" smtClean="0"/>
          </a:p>
          <a:p>
            <a:r>
              <a:rPr lang="en-US" baseline="0" dirty="0" smtClean="0"/>
              <a:t>In community question answering site like </a:t>
            </a:r>
            <a:r>
              <a:rPr lang="en-US" baseline="0" dirty="0" err="1" smtClean="0"/>
              <a:t>stackoverflow</a:t>
            </a:r>
            <a:r>
              <a:rPr lang="en-US" baseline="0" dirty="0" smtClean="0"/>
              <a:t>, studies have shown that the impact of a question is strongly correlated with the impact of the best answer it receives. This is a maximum relationship. </a:t>
            </a:r>
          </a:p>
          <a:p>
            <a:r>
              <a:rPr lang="en-US" baseline="0" dirty="0" smtClean="0"/>
              <a:t>The classic wooden bucket theory suggests that the collective performance might be upper bounded by the worst part, which is a minimum part-whole relationship. </a:t>
            </a:r>
          </a:p>
          <a:p>
            <a:r>
              <a:rPr lang="en-US" baseline="0" dirty="0" smtClean="0"/>
              <a:t>In </a:t>
            </a:r>
            <a:r>
              <a:rPr lang="en-US" b="0" baseline="0" dirty="0" smtClean="0"/>
              <a:t>teams</a:t>
            </a:r>
            <a:r>
              <a:rPr lang="en-US" baseline="0" dirty="0" smtClean="0"/>
              <a:t>, the team performance is often dominated by a few top-performing team members, which is a sparse part-whole relationship. </a:t>
            </a:r>
          </a:p>
          <a:p>
            <a:r>
              <a:rPr lang="en-US" baseline="0" dirty="0" smtClean="0"/>
              <a:t>All of these exemplify the non-linear part-whole relationship. </a:t>
            </a:r>
          </a:p>
          <a:p>
            <a:r>
              <a:rPr lang="en-US" baseline="0" dirty="0" smtClean="0"/>
              <a:t> So how to model such nonlinear part-whole relationship is a challenge.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103</a:t>
            </a:fld>
            <a:endParaRPr lang="en-US"/>
          </a:p>
        </p:txBody>
      </p:sp>
    </p:spTree>
    <p:extLst>
      <p:ext uri="{BB962C8B-B14F-4D97-AF65-F5344CB8AC3E}">
        <p14:creationId xmlns:p14="http://schemas.microsoft.com/office/powerpoint/2010/main" val="1555866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-&gt;On the other hand, the composing parts of the whole might not be independent with each other but connected via a underlying network. Such part-part interdependency might have a profound impact on the outcome prediction. </a:t>
            </a:r>
          </a:p>
          <a:p>
            <a:r>
              <a:rPr lang="en-US" baseline="0" dirty="0" smtClean="0"/>
              <a:t>We have two hypothesis. First, the closely connected parts would contribute similarly to the whole outcome. Second, the closely connected parts would share similar outcome themselves. </a:t>
            </a:r>
          </a:p>
          <a:p>
            <a:endParaRPr lang="en-US" baseline="0" dirty="0" smtClean="0"/>
          </a:p>
          <a:p>
            <a:r>
              <a:rPr lang="en-US" baseline="0" dirty="0" smtClean="0"/>
              <a:t>So the question is how can we utilize both the non-linear part-whole relationship and the part-part interdependency for prediction. </a:t>
            </a:r>
          </a:p>
        </p:txBody>
      </p:sp>
      <p:sp>
        <p:nvSpPr>
          <p:cNvPr id="4" name="Slide Number Placeholder 3"/>
          <p:cNvSpPr>
            <a:spLocks noGrp="1"/>
          </p:cNvSpPr>
          <p:nvPr>
            <p:ph type="sldNum" sz="quarter" idx="10"/>
          </p:nvPr>
        </p:nvSpPr>
        <p:spPr/>
        <p:txBody>
          <a:bodyPr/>
          <a:lstStyle/>
          <a:p>
            <a:fld id="{010B8656-D7FE-42A6-B960-6CAAC4278E8D}" type="slidenum">
              <a:rPr lang="en-US" smtClean="0"/>
              <a:pPr/>
              <a:t>104</a:t>
            </a:fld>
            <a:endParaRPr lang="en-US"/>
          </a:p>
        </p:txBody>
      </p:sp>
    </p:spTree>
    <p:extLst>
      <p:ext uri="{BB962C8B-B14F-4D97-AF65-F5344CB8AC3E}">
        <p14:creationId xmlns:p14="http://schemas.microsoft.com/office/powerpoint/2010/main" val="34655781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-&gt;Second</a:t>
            </a:r>
            <a:r>
              <a:rPr lang="en-US" baseline="0" dirty="0" smtClean="0"/>
              <a:t> is the algorithmic challenge. Both the non-linear part-whole relationship and the part-part interdependency can increase the complexity of the corresponding optimization algorithm. It is challenging to develop a scalable algorithm with well-understood properties, e.g., convergence, optimality and the complexity</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105</a:t>
            </a:fld>
            <a:endParaRPr lang="en-US"/>
          </a:p>
        </p:txBody>
      </p:sp>
    </p:spTree>
    <p:extLst>
      <p:ext uri="{BB962C8B-B14F-4D97-AF65-F5344CB8AC3E}">
        <p14:creationId xmlns:p14="http://schemas.microsoft.com/office/powerpoint/2010/main" val="628737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-&gt;Let</a:t>
            </a:r>
            <a:r>
              <a:rPr lang="en-US" baseline="0" dirty="0" smtClean="0"/>
              <a:t> us formally define the part-whole outcome prediction problem using an illustrated example. The wholes are the movies and the actors/actresses are the parts entities. We have the feature vectors for both the whole and parts. We also have the whole to parts mapping, in this case, a movies maps to its participating actors/actresses. We can also observe the network among parts if exists, in this case, it is the collaboration network among the actors/actresses. The task is then to predict the outcome of the whole/parts, number of </a:t>
            </a:r>
            <a:r>
              <a:rPr lang="en-US" baseline="0" dirty="0" err="1" smtClean="0"/>
              <a:t>facebook</a:t>
            </a:r>
            <a:r>
              <a:rPr lang="en-US" baseline="0" dirty="0" smtClean="0"/>
              <a:t> likes of movies, revenue of the movie, number of </a:t>
            </a:r>
            <a:r>
              <a:rPr lang="en-US" baseline="0" dirty="0" err="1" smtClean="0"/>
              <a:t>facebook</a:t>
            </a:r>
            <a:r>
              <a:rPr lang="en-US" baseline="0" dirty="0" smtClean="0"/>
              <a:t> likes of actors/actresses.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106</a:t>
            </a:fld>
            <a:endParaRPr lang="en-US"/>
          </a:p>
        </p:txBody>
      </p:sp>
    </p:spTree>
    <p:extLst>
      <p:ext uri="{BB962C8B-B14F-4D97-AF65-F5344CB8AC3E}">
        <p14:creationId xmlns:p14="http://schemas.microsoft.com/office/powerpoint/2010/main" val="2611954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-&gt;We propose a generic joint prediction framework where we have predictive models for both the whole and the parts and we want these</a:t>
            </a:r>
            <a:r>
              <a:rPr lang="en-US" baseline="0" dirty="0" smtClean="0"/>
              <a:t> two predictive models to be coupled with each other. The first coupling is through the part-whole relationship, which measures the correlation between the predicted whole outcome and the aggregated predicted parts outcome. The second coupling is through the part-part interdependency such that tightly connected parts would share similar outcomes. </a:t>
            </a:r>
          </a:p>
          <a:p>
            <a:r>
              <a:rPr lang="en-US" baseline="0" dirty="0" smtClean="0"/>
              <a:t>Next, I will talk in greater details about modeling these two couplings.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107</a:t>
            </a:fld>
            <a:endParaRPr lang="en-US"/>
          </a:p>
        </p:txBody>
      </p:sp>
    </p:spTree>
    <p:extLst>
      <p:ext uri="{BB962C8B-B14F-4D97-AF65-F5344CB8AC3E}">
        <p14:creationId xmlns:p14="http://schemas.microsoft.com/office/powerpoint/2010/main" val="3628692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-&gt;For each whole entity </a:t>
            </a:r>
            <a:r>
              <a:rPr lang="en-US" dirty="0" err="1" smtClean="0"/>
              <a:t>o_i</a:t>
            </a:r>
            <a:r>
              <a:rPr lang="en-US" dirty="0" smtClean="0"/>
              <a:t>,</a:t>
            </a:r>
            <a:r>
              <a:rPr lang="en-US" baseline="0" dirty="0" smtClean="0"/>
              <a:t> let’s define </a:t>
            </a:r>
            <a:r>
              <a:rPr lang="en-US" baseline="0" dirty="0" err="1" smtClean="0"/>
              <a:t>e_i</a:t>
            </a:r>
            <a:r>
              <a:rPr lang="en-US" baseline="0" dirty="0" smtClean="0"/>
              <a:t> as the difference between the predicted whole outcome using the feature vector of the whole and aggregation of its composing parts’ predicted outcome</a:t>
            </a:r>
          </a:p>
          <a:p>
            <a:endParaRPr lang="en-US" baseline="0" dirty="0" smtClean="0"/>
          </a:p>
          <a:p>
            <a:r>
              <a:rPr lang="en-US" baseline="0" dirty="0" smtClean="0"/>
              <a:t>We can characterize a variety of part-whole relationships by using different loss functions on </a:t>
            </a:r>
            <a:r>
              <a:rPr lang="en-US" baseline="0" dirty="0" err="1" smtClean="0"/>
              <a:t>e_i</a:t>
            </a:r>
            <a:r>
              <a:rPr lang="en-US" baseline="0" dirty="0" smtClean="0"/>
              <a:t>, and by using different aggregation functions, such as linear, maximum and so on</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108</a:t>
            </a:fld>
            <a:endParaRPr lang="en-US"/>
          </a:p>
        </p:txBody>
      </p:sp>
    </p:spTree>
    <p:extLst>
      <p:ext uri="{BB962C8B-B14F-4D97-AF65-F5344CB8AC3E}">
        <p14:creationId xmlns:p14="http://schemas.microsoft.com/office/powerpoint/2010/main" val="3137947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-&gt;Let us</a:t>
            </a:r>
            <a:r>
              <a:rPr lang="en-US" baseline="0" dirty="0" smtClean="0"/>
              <a:t> first consider aggregating the parts by taking a linear weighted combination of the parts outcome. The coefficient </a:t>
            </a:r>
            <a:r>
              <a:rPr lang="en-US" baseline="0" dirty="0" err="1" smtClean="0"/>
              <a:t>a_j^I</a:t>
            </a:r>
            <a:r>
              <a:rPr lang="en-US" baseline="0" dirty="0" smtClean="0"/>
              <a:t> is the weight of part j’s contribution to the whole </a:t>
            </a:r>
            <a:r>
              <a:rPr lang="en-US" baseline="0" dirty="0" err="1" smtClean="0"/>
              <a:t>o_i’s</a:t>
            </a:r>
            <a:r>
              <a:rPr lang="en-US" baseline="0" dirty="0" smtClean="0"/>
              <a:t> outcome. </a:t>
            </a:r>
          </a:p>
          <a:p>
            <a:r>
              <a:rPr lang="en-US" baseline="0" dirty="0" smtClean="0"/>
              <a:t>The other part-whole relationships will differ in the loss functions on </a:t>
            </a:r>
            <a:r>
              <a:rPr lang="en-US" baseline="0" dirty="0" err="1" smtClean="0"/>
              <a:t>e_i</a:t>
            </a:r>
            <a:r>
              <a:rPr lang="en-US" baseline="0" dirty="0" smtClean="0"/>
              <a:t> and different norms on the vector </a:t>
            </a:r>
            <a:r>
              <a:rPr lang="en-US" baseline="0" dirty="0" err="1" smtClean="0"/>
              <a:t>a_i</a:t>
            </a:r>
            <a:r>
              <a:rPr lang="en-US" baseline="0" dirty="0" smtClean="0"/>
              <a:t>, which composes of the coefficients </a:t>
            </a:r>
            <a:r>
              <a:rPr lang="en-US" baseline="0" dirty="0" err="1" smtClean="0"/>
              <a:t>a_j^i</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10B8656-D7FE-42A6-B960-6CAAC4278E8D}" type="slidenum">
              <a:rPr lang="en-US" smtClean="0"/>
              <a:pPr/>
              <a:t>109</a:t>
            </a:fld>
            <a:endParaRPr lang="en-US"/>
          </a:p>
        </p:txBody>
      </p:sp>
    </p:spTree>
    <p:extLst>
      <p:ext uri="{BB962C8B-B14F-4D97-AF65-F5344CB8AC3E}">
        <p14:creationId xmlns:p14="http://schemas.microsoft.com/office/powerpoint/2010/main" val="38886206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-&gt;The linear</a:t>
            </a:r>
            <a:r>
              <a:rPr lang="en-US" baseline="0" dirty="0" smtClean="0"/>
              <a:t> part-whole relationship uses squared loss on </a:t>
            </a:r>
            <a:r>
              <a:rPr lang="en-US" baseline="0" dirty="0" err="1" smtClean="0"/>
              <a:t>e_i</a:t>
            </a:r>
            <a:r>
              <a:rPr lang="en-US" baseline="0" dirty="0" smtClean="0"/>
              <a:t>. Its intuition is that some parts play more important roles than others in contributing to the whole outcome. </a:t>
            </a:r>
          </a:p>
          <a:p>
            <a:r>
              <a:rPr lang="en-US" baseline="0" dirty="0" smtClean="0"/>
              <a:t>We want to point out that this formulation generalizes several special part-whole relationships. When </a:t>
            </a:r>
            <a:r>
              <a:rPr lang="en-US" baseline="0" dirty="0" err="1" smtClean="0"/>
              <a:t>a_j^I</a:t>
            </a:r>
            <a:r>
              <a:rPr lang="en-US" baseline="0" dirty="0" smtClean="0"/>
              <a:t> equals 1, it is the special case when the whole is the sum of its parts. When </a:t>
            </a:r>
            <a:r>
              <a:rPr lang="en-US" baseline="0" dirty="0" err="1" smtClean="0"/>
              <a:t>a_j^i</a:t>
            </a:r>
            <a:r>
              <a:rPr lang="en-US" baseline="0" dirty="0" smtClean="0"/>
              <a:t> =1/|</a:t>
            </a:r>
            <a:r>
              <a:rPr lang="en-US" baseline="0" dirty="0" err="1" smtClean="0"/>
              <a:t>o_i</a:t>
            </a:r>
            <a:r>
              <a:rPr lang="en-US" baseline="0" dirty="0" smtClean="0"/>
              <a:t>|, it is the special case of average coupling</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110</a:t>
            </a:fld>
            <a:endParaRPr lang="en-US"/>
          </a:p>
        </p:txBody>
      </p:sp>
    </p:spTree>
    <p:extLst>
      <p:ext uri="{BB962C8B-B14F-4D97-AF65-F5344CB8AC3E}">
        <p14:creationId xmlns:p14="http://schemas.microsoft.com/office/powerpoint/2010/main" val="362426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rPr lang="en-US" dirty="0" smtClean="0"/>
              <a:t>-&gt;</a:t>
            </a:r>
            <a:endParaRPr dirty="0"/>
          </a:p>
        </p:txBody>
      </p:sp>
    </p:spTree>
    <p:extLst>
      <p:ext uri="{BB962C8B-B14F-4D97-AF65-F5344CB8AC3E}">
        <p14:creationId xmlns:p14="http://schemas.microsoft.com/office/powerpoint/2010/main" val="41162954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-&gt;The above linear part-whole</a:t>
            </a:r>
            <a:r>
              <a:rPr lang="en-US" baseline="0" dirty="0" smtClean="0"/>
              <a:t> relationship </a:t>
            </a:r>
            <a:r>
              <a:rPr lang="en-US" dirty="0" smtClean="0"/>
              <a:t>assumes that each part would contribute</a:t>
            </a:r>
            <a:r>
              <a:rPr lang="en-US" baseline="0" dirty="0" smtClean="0"/>
              <a:t> to the whole outcome., which might not be the case as some parts have little or no effect on the whole outcome. The scenario can be seen in large teams where team performance is dominated by a few members. We instantiate such sparse part-whole relationship using l_1 norm on vector </a:t>
            </a:r>
            <a:r>
              <a:rPr lang="en-US" baseline="0" dirty="0" err="1" smtClean="0"/>
              <a:t>a_i</a:t>
            </a:r>
            <a:r>
              <a:rPr lang="en-US" baseline="0" dirty="0" smtClean="0"/>
              <a:t>, which can shrink some part contribution </a:t>
            </a:r>
            <a:r>
              <a:rPr lang="en-US" baseline="0" dirty="0" err="1" smtClean="0"/>
              <a:t>a_j^I</a:t>
            </a:r>
            <a:r>
              <a:rPr lang="en-US" baseline="0" dirty="0" smtClean="0"/>
              <a:t> to exactly zero. The sparse part-whole relationship is a non-linear part-whole relation</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111</a:t>
            </a:fld>
            <a:endParaRPr lang="en-US"/>
          </a:p>
        </p:txBody>
      </p:sp>
    </p:spTree>
    <p:extLst>
      <p:ext uri="{BB962C8B-B14F-4D97-AF65-F5344CB8AC3E}">
        <p14:creationId xmlns:p14="http://schemas.microsoft.com/office/powerpoint/2010/main" val="2732745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-&gt;In some</a:t>
            </a:r>
            <a:r>
              <a:rPr lang="en-US" baseline="0" dirty="0" smtClean="0"/>
              <a:t> cases, the team performance is determined by not only a few key members, but also the structural hierarchy between such key members within the organization. We instantiate such </a:t>
            </a:r>
            <a:r>
              <a:rPr lang="en-US" baseline="0" dirty="0" smtClean="0">
                <a:solidFill>
                  <a:srgbClr val="FF0000"/>
                </a:solidFill>
              </a:rPr>
              <a:t>parts performance ranking </a:t>
            </a:r>
            <a:r>
              <a:rPr lang="en-US" baseline="0" dirty="0" smtClean="0"/>
              <a:t>in addition to the sparse selection using ordered weighted l_1 norm</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112</a:t>
            </a:fld>
            <a:endParaRPr lang="en-US"/>
          </a:p>
        </p:txBody>
      </p:sp>
    </p:spTree>
    <p:extLst>
      <p:ext uri="{BB962C8B-B14F-4D97-AF65-F5344CB8AC3E}">
        <p14:creationId xmlns:p14="http://schemas.microsoft.com/office/powerpoint/2010/main" val="6268458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-&gt;The above</a:t>
            </a:r>
            <a:r>
              <a:rPr lang="en-US" baseline="0" dirty="0" smtClean="0"/>
              <a:t> formulations all use squared loss on </a:t>
            </a:r>
            <a:r>
              <a:rPr lang="en-US" baseline="0" dirty="0" err="1" smtClean="0"/>
              <a:t>e_i</a:t>
            </a:r>
            <a:r>
              <a:rPr lang="en-US" baseline="0" dirty="0" smtClean="0"/>
              <a:t> which is sensitive to outliers. In robust part-whole relationship, we use robust regression model to reduce the effect of outliers. Specifically, we use two robust estimators on </a:t>
            </a:r>
            <a:r>
              <a:rPr lang="en-US" baseline="0" dirty="0" err="1" smtClean="0"/>
              <a:t>e_i</a:t>
            </a:r>
            <a:r>
              <a:rPr lang="en-US" baseline="0" dirty="0" smtClean="0"/>
              <a:t>, Huber estimators as well as </a:t>
            </a:r>
            <a:r>
              <a:rPr lang="en-US" baseline="0" dirty="0" err="1" smtClean="0"/>
              <a:t>Bisquare</a:t>
            </a:r>
            <a:r>
              <a:rPr lang="en-US" baseline="0" dirty="0" smtClean="0"/>
              <a:t> estimator.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113</a:t>
            </a:fld>
            <a:endParaRPr lang="en-US"/>
          </a:p>
        </p:txBody>
      </p:sp>
    </p:spTree>
    <p:extLst>
      <p:ext uri="{BB962C8B-B14F-4D97-AF65-F5344CB8AC3E}">
        <p14:creationId xmlns:p14="http://schemas.microsoft.com/office/powerpoint/2010/main" val="7965682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-&gt;Finally, let’s</a:t>
            </a:r>
            <a:r>
              <a:rPr lang="en-US" baseline="0" dirty="0" smtClean="0"/>
              <a:t> consider the maximum part-whole relationship, which models the difference between the whole outcome and maximum parts outcome. </a:t>
            </a:r>
          </a:p>
          <a:p>
            <a:r>
              <a:rPr lang="en-US" baseline="0" dirty="0" smtClean="0"/>
              <a:t>The aggregation of the parts is no longer to take the weighted linear combination of the parts outcome, but to take the maximum of the parts outcome. </a:t>
            </a:r>
          </a:p>
          <a:p>
            <a:r>
              <a:rPr lang="en-US" baseline="0" dirty="0" smtClean="0"/>
              <a:t>Since max function is not differentiable, we use the smooth soft maximum function to approximate it. </a:t>
            </a:r>
          </a:p>
          <a:p>
            <a:r>
              <a:rPr lang="en-US" baseline="0" dirty="0" smtClean="0"/>
              <a:t>In the maximum part-whole relationship, we apply the soft maximum function to the predicted parts outcome and use squared loss on </a:t>
            </a:r>
            <a:r>
              <a:rPr lang="en-US" baseline="0" dirty="0" err="1" smtClean="0"/>
              <a:t>e_i</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114</a:t>
            </a:fld>
            <a:endParaRPr lang="en-US"/>
          </a:p>
        </p:txBody>
      </p:sp>
    </p:spTree>
    <p:extLst>
      <p:ext uri="{BB962C8B-B14F-4D97-AF65-F5344CB8AC3E}">
        <p14:creationId xmlns:p14="http://schemas.microsoft.com/office/powerpoint/2010/main" val="30754494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-&gt;We summarize the different part-whole relationships’ in the table</a:t>
            </a:r>
            <a:r>
              <a:rPr lang="en-US" baseline="0" dirty="0" smtClean="0"/>
              <a:t> along with their aggregation functions and the sub-objective function. </a:t>
            </a:r>
          </a:p>
          <a:p>
            <a:endParaRPr lang="en-US" baseline="0" dirty="0" smtClean="0"/>
          </a:p>
          <a:p>
            <a:r>
              <a:rPr lang="en-US" baseline="0" dirty="0" smtClean="0"/>
              <a:t>Apart from the linear part-whole relationships, we have designed several non-linear ones. </a:t>
            </a:r>
          </a:p>
        </p:txBody>
      </p:sp>
      <p:sp>
        <p:nvSpPr>
          <p:cNvPr id="4" name="Slide Number Placeholder 3"/>
          <p:cNvSpPr>
            <a:spLocks noGrp="1"/>
          </p:cNvSpPr>
          <p:nvPr>
            <p:ph type="sldNum" sz="quarter" idx="10"/>
          </p:nvPr>
        </p:nvSpPr>
        <p:spPr/>
        <p:txBody>
          <a:bodyPr/>
          <a:lstStyle/>
          <a:p>
            <a:fld id="{010B8656-D7FE-42A6-B960-6CAAC4278E8D}" type="slidenum">
              <a:rPr lang="en-US" smtClean="0"/>
              <a:pPr/>
              <a:t>115</a:t>
            </a:fld>
            <a:endParaRPr lang="en-US"/>
          </a:p>
        </p:txBody>
      </p:sp>
    </p:spTree>
    <p:extLst>
      <p:ext uri="{BB962C8B-B14F-4D97-AF65-F5344CB8AC3E}">
        <p14:creationId xmlns:p14="http://schemas.microsoft.com/office/powerpoint/2010/main" val="17370315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-&gt;The part-part</a:t>
            </a:r>
            <a:r>
              <a:rPr lang="en-US" baseline="0" dirty="0" smtClean="0"/>
              <a:t> interdependency can play two roles in the outcome prediction. First, it can affect the whole outcome, that is, closely connected parts might have similar contribution to the whole outcome. </a:t>
            </a:r>
          </a:p>
          <a:p>
            <a:r>
              <a:rPr lang="en-US" baseline="0" dirty="0" smtClean="0"/>
              <a:t>That is , similar parts with large connection weights in the part-part network tend to have similar contribution to the whole outcome, that is, similar coefficient when aggregating the parts. </a:t>
            </a:r>
          </a:p>
          <a:p>
            <a:endParaRPr lang="en-US" baseline="0" dirty="0" smtClean="0"/>
          </a:p>
        </p:txBody>
      </p:sp>
      <p:sp>
        <p:nvSpPr>
          <p:cNvPr id="4" name="Slide Number Placeholder 3"/>
          <p:cNvSpPr>
            <a:spLocks noGrp="1"/>
          </p:cNvSpPr>
          <p:nvPr>
            <p:ph type="sldNum" sz="quarter" idx="10"/>
          </p:nvPr>
        </p:nvSpPr>
        <p:spPr/>
        <p:txBody>
          <a:bodyPr/>
          <a:lstStyle/>
          <a:p>
            <a:fld id="{010B8656-D7FE-42A6-B960-6CAAC4278E8D}" type="slidenum">
              <a:rPr lang="en-US" smtClean="0"/>
              <a:pPr/>
              <a:t>116</a:t>
            </a:fld>
            <a:endParaRPr lang="en-US"/>
          </a:p>
        </p:txBody>
      </p:sp>
    </p:spTree>
    <p:extLst>
      <p:ext uri="{BB962C8B-B14F-4D97-AF65-F5344CB8AC3E}">
        <p14:creationId xmlns:p14="http://schemas.microsoft.com/office/powerpoint/2010/main" val="4273084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-&gt;Second, it can affect the parts outcome, that is, closely connected parts might share similar outcomes themselves </a:t>
            </a:r>
          </a:p>
          <a:p>
            <a:r>
              <a:rPr lang="en-US" baseline="0" dirty="0" smtClean="0"/>
              <a:t>Similar parts with large connection weights in the part-part network tend to have similar predicted outcome themselves.</a:t>
            </a:r>
          </a:p>
          <a:p>
            <a:pPr defTabSz="913303" fontAlgn="base">
              <a:spcBef>
                <a:spcPct val="30000"/>
              </a:spcBef>
              <a:spcAft>
                <a:spcPct val="0"/>
              </a:spcAft>
              <a:defRPr/>
            </a:pPr>
            <a:r>
              <a:rPr lang="en-US" baseline="0" dirty="0" smtClean="0"/>
              <a:t>we use graph regularization to instantiate such intuitions. </a:t>
            </a:r>
          </a:p>
          <a:p>
            <a:endParaRPr lang="en-US" dirty="0" smtClean="0"/>
          </a:p>
        </p:txBody>
      </p:sp>
      <p:sp>
        <p:nvSpPr>
          <p:cNvPr id="4" name="Slide Number Placeholder 3"/>
          <p:cNvSpPr>
            <a:spLocks noGrp="1"/>
          </p:cNvSpPr>
          <p:nvPr>
            <p:ph type="sldNum" sz="quarter" idx="10"/>
          </p:nvPr>
        </p:nvSpPr>
        <p:spPr/>
        <p:txBody>
          <a:bodyPr/>
          <a:lstStyle/>
          <a:p>
            <a:fld id="{010B8656-D7FE-42A6-B960-6CAAC4278E8D}" type="slidenum">
              <a:rPr lang="en-US" smtClean="0"/>
              <a:pPr/>
              <a:t>117</a:t>
            </a:fld>
            <a:endParaRPr lang="en-US"/>
          </a:p>
        </p:txBody>
      </p:sp>
    </p:spTree>
    <p:extLst>
      <p:ext uri="{BB962C8B-B14F-4D97-AF65-F5344CB8AC3E}">
        <p14:creationId xmlns:p14="http://schemas.microsoft.com/office/powerpoint/2010/main" val="14695161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-&gt;For</a:t>
            </a:r>
            <a:r>
              <a:rPr lang="en-US" baseline="0" dirty="0" smtClean="0"/>
              <a:t> the optimization solution, we observe that the overall objective function is not jointly convex to </a:t>
            </a:r>
            <a:r>
              <a:rPr lang="en-US" baseline="0" dirty="0" err="1" smtClean="0"/>
              <a:t>w^o</a:t>
            </a:r>
            <a:r>
              <a:rPr lang="en-US" baseline="0" dirty="0" smtClean="0"/>
              <a:t>, the parameter of the predictive model for the whole, </a:t>
            </a:r>
            <a:r>
              <a:rPr lang="en-US" baseline="0" dirty="0" err="1" smtClean="0"/>
              <a:t>w^p</a:t>
            </a:r>
            <a:r>
              <a:rPr lang="en-US" baseline="0" dirty="0" smtClean="0"/>
              <a:t>, the parameter of the predictive model for the parts and </a:t>
            </a:r>
            <a:r>
              <a:rPr lang="en-US" baseline="0" dirty="0" err="1" smtClean="0"/>
              <a:t>a_j^I</a:t>
            </a:r>
            <a:r>
              <a:rPr lang="en-US" baseline="0" dirty="0" smtClean="0"/>
              <a:t>, the contribution of the parts to the whole. But, it is convex to each one block while fixing the other two blocks. So we propose to use block coordinate descent optimization algorithm to solve the joint prediction framework.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118</a:t>
            </a:fld>
            <a:endParaRPr lang="en-US"/>
          </a:p>
        </p:txBody>
      </p:sp>
    </p:spTree>
    <p:extLst>
      <p:ext uri="{BB962C8B-B14F-4D97-AF65-F5344CB8AC3E}">
        <p14:creationId xmlns:p14="http://schemas.microsoft.com/office/powerpoint/2010/main" val="35090125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-&gt;At each iteration step, we update one coordinate block while fixing the other two blocks. For each block update, we use gradient descent or proximal gradient descent. In the table, we list the gradient or proximal gradient update of the different part-whole relationships w.r.t. to the coordinate blocks.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119</a:t>
            </a:fld>
            <a:endParaRPr lang="en-US"/>
          </a:p>
        </p:txBody>
      </p:sp>
    </p:spTree>
    <p:extLst>
      <p:ext uri="{BB962C8B-B14F-4D97-AF65-F5344CB8AC3E}">
        <p14:creationId xmlns:p14="http://schemas.microsoft.com/office/powerpoint/2010/main" val="3533244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-&gt;In</a:t>
            </a:r>
            <a:r>
              <a:rPr lang="en-US" baseline="0" dirty="0" smtClean="0"/>
              <a:t> the paper, we have shown some nice properties of the optimization algorithm. Regarding the convergence and optimality, we show that under mild conditions, the algorithm can converge to a coordinate-wise minimum point. Regarding the complexity, we show that algorithm scales linearly w.r.t. to the size of the conceptual part-whole graph in both time and space. The part-whole graph has </a:t>
            </a:r>
            <a:r>
              <a:rPr lang="en-US" baseline="0" dirty="0" err="1" smtClean="0"/>
              <a:t>n_o</a:t>
            </a:r>
            <a:r>
              <a:rPr lang="en-US" baseline="0" dirty="0" smtClean="0"/>
              <a:t> nodes for whole entities and </a:t>
            </a:r>
            <a:r>
              <a:rPr lang="en-US" baseline="0" dirty="0" err="1" smtClean="0"/>
              <a:t>n_p</a:t>
            </a:r>
            <a:r>
              <a:rPr lang="en-US" baseline="0" dirty="0" smtClean="0"/>
              <a:t> nodes for parts, </a:t>
            </a:r>
            <a:r>
              <a:rPr lang="en-US" baseline="0" dirty="0" err="1" smtClean="0"/>
              <a:t>m_po</a:t>
            </a:r>
            <a:r>
              <a:rPr lang="en-US" baseline="0" dirty="0" smtClean="0"/>
              <a:t> links from whole to parts and </a:t>
            </a:r>
            <a:r>
              <a:rPr lang="en-US" baseline="0" dirty="0" err="1" smtClean="0"/>
              <a:t>m_pp</a:t>
            </a:r>
            <a:r>
              <a:rPr lang="en-US" baseline="0" dirty="0" smtClean="0"/>
              <a:t> links in the part-part networks.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120</a:t>
            </a:fld>
            <a:endParaRPr lang="en-US"/>
          </a:p>
        </p:txBody>
      </p:sp>
    </p:spTree>
    <p:extLst>
      <p:ext uri="{BB962C8B-B14F-4D97-AF65-F5344CB8AC3E}">
        <p14:creationId xmlns:p14="http://schemas.microsoft.com/office/powerpoint/2010/main" val="945146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8</a:t>
            </a:fld>
            <a:endParaRPr lang="en-US"/>
          </a:p>
        </p:txBody>
      </p:sp>
    </p:spTree>
    <p:extLst>
      <p:ext uri="{BB962C8B-B14F-4D97-AF65-F5344CB8AC3E}">
        <p14:creationId xmlns:p14="http://schemas.microsoft.com/office/powerpoint/2010/main" val="16725497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-&gt;For the experiment, we use four datasets, the first two data sets are about community question answering,</a:t>
            </a:r>
            <a:r>
              <a:rPr lang="en-US" baseline="0" dirty="0" smtClean="0"/>
              <a:t> the whole are question and the parts are the answers the question receives. We want to predict the number of votes the question and answers receive. The third is DBLP bibliographic dataset, the whole is the author and parts are the papers the author writes. We want to predict the h-index of the authors and number of citations the paper receives. The last dataset is movie, the whole is the movie and the part is the actors/actresses. We want to predict the number of </a:t>
            </a:r>
            <a:r>
              <a:rPr lang="en-US" baseline="0" dirty="0" err="1" smtClean="0"/>
              <a:t>facebook</a:t>
            </a:r>
            <a:r>
              <a:rPr lang="en-US" baseline="0" dirty="0" smtClean="0"/>
              <a:t> likes of the movie and actors receive. For each dataset, we first sort the whole in chronological order, gather first x percent of the whole and their corresponding parts as training and use the last 10% percent  as testing. We use root mean squared error to evaluate the prediction performance.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121</a:t>
            </a:fld>
            <a:endParaRPr lang="en-US"/>
          </a:p>
        </p:txBody>
      </p:sp>
    </p:spTree>
    <p:extLst>
      <p:ext uri="{BB962C8B-B14F-4D97-AF65-F5344CB8AC3E}">
        <p14:creationId xmlns:p14="http://schemas.microsoft.com/office/powerpoint/2010/main" val="14915436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ct val="30000"/>
              </a:spcBef>
              <a:spcAft>
                <a:spcPct val="0"/>
              </a:spcAft>
              <a:defRPr/>
            </a:pPr>
            <a:r>
              <a:rPr lang="en-US" dirty="0" smtClean="0"/>
              <a:t>-&gt;This figure shows the overall outcome prediction error on</a:t>
            </a:r>
            <a:r>
              <a:rPr lang="en-US" baseline="0" dirty="0" smtClean="0"/>
              <a:t> math dataset. We compare the following methods, separate prediction model, joint prediction model using different part-whole relationships, including sum, linear, max, Huber, </a:t>
            </a:r>
            <a:r>
              <a:rPr lang="en-US" baseline="0" dirty="0" err="1" smtClean="0"/>
              <a:t>bisquare</a:t>
            </a:r>
            <a:r>
              <a:rPr lang="en-US" baseline="0" dirty="0" smtClean="0"/>
              <a:t>, lasso and owl. </a:t>
            </a:r>
            <a:endParaRPr lang="en-US" dirty="0" smtClean="0"/>
          </a:p>
          <a:p>
            <a:endParaRPr lang="en-US" dirty="0" smtClean="0"/>
          </a:p>
          <a:p>
            <a:r>
              <a:rPr lang="en-US" dirty="0" smtClean="0"/>
              <a:t>The main observations are as follows:</a:t>
            </a:r>
            <a:r>
              <a:rPr lang="en-US" baseline="0" dirty="0" smtClean="0"/>
              <a:t> joint prediction models outperform the separate models in most cases, which shows that part-whole relationship can indeed help with the prediction. Second, nonlinear part-whole relationships are generally better than the linear relationships. Third, Lasso and OWL are the best methods in most cases, which suggests that the whole outcome is mostly dominated by a few often high-performing parts.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122</a:t>
            </a:fld>
            <a:endParaRPr lang="en-US"/>
          </a:p>
        </p:txBody>
      </p:sp>
    </p:spTree>
    <p:extLst>
      <p:ext uri="{BB962C8B-B14F-4D97-AF65-F5344CB8AC3E}">
        <p14:creationId xmlns:p14="http://schemas.microsoft.com/office/powerpoint/2010/main" val="22741688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3893">
              <a:defRPr/>
            </a:pPr>
            <a:r>
              <a:rPr lang="en-US" dirty="0" smtClean="0"/>
              <a:t>-&gt;Next, we study how</a:t>
            </a:r>
            <a:r>
              <a:rPr lang="en-US" baseline="0" dirty="0" smtClean="0"/>
              <a:t> part-part interdependency can help boost the prediction on movie dataset. The blue bar is the basic framework without using the part-part network. The green bar adds the network regularization on the parts contribution to the whole outcome, The red bar in addition adds the network regularization on the part’s outcome. From the results, we see that </a:t>
            </a:r>
            <a:r>
              <a:rPr lang="en-US" sz="1100" dirty="0"/>
              <a:t>Part-part interdependency on whole outcome and parts outcome both boost the performance</a:t>
            </a:r>
          </a:p>
          <a:p>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123</a:t>
            </a:fld>
            <a:endParaRPr lang="en-US"/>
          </a:p>
        </p:txBody>
      </p:sp>
    </p:spTree>
    <p:extLst>
      <p:ext uri="{BB962C8B-B14F-4D97-AF65-F5344CB8AC3E}">
        <p14:creationId xmlns:p14="http://schemas.microsoft.com/office/powerpoint/2010/main" val="37642165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-&gt;This figure shows the objective function values vs</a:t>
            </a:r>
            <a:r>
              <a:rPr lang="en-US" baseline="0" dirty="0" smtClean="0"/>
              <a:t> number of iterations on SO datasets, which shows that PAROLE can converge pretty fast.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124</a:t>
            </a:fld>
            <a:endParaRPr lang="en-US"/>
          </a:p>
        </p:txBody>
      </p:sp>
    </p:spTree>
    <p:extLst>
      <p:ext uri="{BB962C8B-B14F-4D97-AF65-F5344CB8AC3E}">
        <p14:creationId xmlns:p14="http://schemas.microsoft.com/office/powerpoint/2010/main" val="344839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Clr>
                    <a:srgbClr val="C00000"/>
                  </a:buClr>
                  <a:buSzPct val="110000"/>
                  <a:buFont typeface="Wingdings" panose="05000000000000000000" pitchFamily="2" charset="2"/>
                  <a:buNone/>
                </a:pPr>
                <a:r>
                  <a:rPr lang="en-US" dirty="0" smtClean="0"/>
                  <a:t>-&gt;We</a:t>
                </a:r>
                <a:r>
                  <a:rPr lang="en-US" baseline="0" dirty="0" smtClean="0"/>
                  <a:t> study the parameter sensitivity on movie datasets. Recall that </a:t>
                </a:r>
                <a14:m>
                  <m:oMath xmlns:m="http://schemas.openxmlformats.org/officeDocument/2006/math">
                    <m:r>
                      <a:rPr lang="en-US" sz="1100" i="1">
                        <a:latin typeface="Cambria Math" charset="0"/>
                      </a:rPr>
                      <m:t>𝛼</m:t>
                    </m:r>
                  </m:oMath>
                </a14:m>
                <a:r>
                  <a:rPr lang="en-US" sz="1100" dirty="0"/>
                  <a:t> controls importance of part-whole relation and </a:t>
                </a:r>
                <a14:m>
                  <m:oMath xmlns:m="http://schemas.openxmlformats.org/officeDocument/2006/math">
                    <m:r>
                      <a:rPr lang="en-US" sz="1100" i="1">
                        <a:latin typeface="Cambria Math" charset="0"/>
                      </a:rPr>
                      <m:t>𝛽</m:t>
                    </m:r>
                  </m:oMath>
                </a14:m>
                <a:r>
                  <a:rPr lang="en-US" sz="1100" dirty="0"/>
                  <a:t> controls importance of part-part interdependency. </a:t>
                </a:r>
              </a:p>
              <a:p>
                <a:pPr defTabSz="863893">
                  <a:defRPr/>
                </a:pPr>
                <a:r>
                  <a:rPr lang="en-US" sz="1100" dirty="0"/>
                  <a:t>Bowl shaped surface suggests that the model can achieve stable performance in a relatively large parameter space</a:t>
                </a:r>
              </a:p>
              <a:p>
                <a:endParaRPr lang="en-US" dirty="0"/>
              </a:p>
            </p:txBody>
          </p:sp>
        </mc:Choice>
        <mc:Fallback xmlns="">
          <p:sp>
            <p:nvSpPr>
              <p:cNvPr id="3" name="Notes Placeholder 2"/>
              <p:cNvSpPr>
                <a:spLocks noGrp="1"/>
              </p:cNvSpPr>
              <p:nvPr>
                <p:ph type="body" idx="1"/>
              </p:nvPr>
            </p:nvSpPr>
            <p:spPr/>
            <p:txBody>
              <a:bodyPr/>
              <a:lstStyle/>
              <a:p>
                <a:pPr marL="457200" indent="-457200">
                  <a:buClr>
                    <a:srgbClr val="C00000"/>
                  </a:buClr>
                  <a:buSzPct val="110000"/>
                  <a:buFont typeface="Wingdings" panose="05000000000000000000" pitchFamily="2" charset="2"/>
                  <a:buChar char="§"/>
                </a:pPr>
                <a:r>
                  <a:rPr lang="en-US" dirty="0" smtClean="0"/>
                  <a:t>We</a:t>
                </a:r>
                <a:r>
                  <a:rPr lang="en-US" baseline="0" dirty="0" smtClean="0"/>
                  <a:t> study the parameter sensitivity on movie datasets. Recall that </a:t>
                </a:r>
                <a:r>
                  <a:rPr lang="en-US" sz="1200" b="0" i="0" smtClean="0">
                    <a:latin typeface="Cambria Math" charset="0"/>
                  </a:rPr>
                  <a:t>𝛼</a:t>
                </a:r>
                <a:r>
                  <a:rPr lang="en-US" sz="1200" dirty="0" smtClean="0"/>
                  <a:t> controls importance of part-whole relation</a:t>
                </a:r>
                <a:r>
                  <a:rPr lang="en-US" sz="1200" baseline="0" dirty="0" smtClean="0"/>
                  <a:t> and </a:t>
                </a:r>
                <a:r>
                  <a:rPr lang="en-US" sz="1200" b="0" i="0" smtClean="0">
                    <a:latin typeface="Cambria Math" charset="0"/>
                  </a:rPr>
                  <a:t>𝛽</a:t>
                </a:r>
                <a:r>
                  <a:rPr lang="en-US" sz="1200" dirty="0" smtClean="0"/>
                  <a:t> controls importance of part-part </a:t>
                </a:r>
                <a:r>
                  <a:rPr lang="en-US" sz="1200" dirty="0" smtClean="0"/>
                  <a:t>interdependency. </a:t>
                </a:r>
                <a:endParaRPr lang="en-US"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Bowl shaped surface suggests that the model can achieve</a:t>
                </a:r>
                <a:r>
                  <a:rPr lang="en-US" sz="1200" baseline="0" dirty="0" smtClean="0"/>
                  <a:t> </a:t>
                </a:r>
                <a:r>
                  <a:rPr lang="en-US" sz="1200" dirty="0" smtClean="0"/>
                  <a:t>good performance in a large parameter space</a:t>
                </a:r>
              </a:p>
              <a:p>
                <a:endParaRPr lang="en-US" dirty="0"/>
              </a:p>
            </p:txBody>
          </p:sp>
        </mc:Fallback>
      </mc:AlternateContent>
      <p:sp>
        <p:nvSpPr>
          <p:cNvPr id="4" name="Slide Number Placeholder 3"/>
          <p:cNvSpPr>
            <a:spLocks noGrp="1"/>
          </p:cNvSpPr>
          <p:nvPr>
            <p:ph type="sldNum" sz="quarter" idx="10"/>
          </p:nvPr>
        </p:nvSpPr>
        <p:spPr/>
        <p:txBody>
          <a:bodyPr/>
          <a:lstStyle/>
          <a:p>
            <a:fld id="{010B8656-D7FE-42A6-B960-6CAAC4278E8D}" type="slidenum">
              <a:rPr lang="en-US" smtClean="0"/>
              <a:pPr/>
              <a:t>125</a:t>
            </a:fld>
            <a:endParaRPr lang="en-US"/>
          </a:p>
        </p:txBody>
      </p:sp>
    </p:spTree>
    <p:extLst>
      <p:ext uri="{BB962C8B-B14F-4D97-AF65-F5344CB8AC3E}">
        <p14:creationId xmlns:p14="http://schemas.microsoft.com/office/powerpoint/2010/main" val="36083120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3893">
              <a:defRPr/>
            </a:pPr>
            <a:r>
              <a:rPr lang="en-US" dirty="0" smtClean="0"/>
              <a:t>-&gt;This figure</a:t>
            </a:r>
            <a:r>
              <a:rPr lang="en-US" baseline="0" dirty="0" smtClean="0"/>
              <a:t> shows the running time of all the proposed methods with varying size of the training data on SO. </a:t>
            </a:r>
            <a:r>
              <a:rPr lang="en-US" sz="1100" dirty="0"/>
              <a:t>PAROLE scales linearly w.r.t. part-whole graph size</a:t>
            </a:r>
          </a:p>
          <a:p>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126</a:t>
            </a:fld>
            <a:endParaRPr lang="en-US"/>
          </a:p>
        </p:txBody>
      </p:sp>
    </p:spTree>
    <p:extLst>
      <p:ext uri="{BB962C8B-B14F-4D97-AF65-F5344CB8AC3E}">
        <p14:creationId xmlns:p14="http://schemas.microsoft.com/office/powerpoint/2010/main" val="27951607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-&gt;In</a:t>
            </a:r>
            <a:r>
              <a:rPr lang="en-US" baseline="0" dirty="0" smtClean="0"/>
              <a:t> conclusion, in this work, we aim to leverage potentially non-linear part-whole relationship to mutually improve the outcome prediction of both whole and parts entities. We propose a joint prediction framework called PAROLE that is able to model the various part-whole relationships as well as the part-part interdependency. </a:t>
            </a:r>
          </a:p>
          <a:p>
            <a:r>
              <a:rPr lang="en-US" baseline="0" dirty="0" smtClean="0"/>
              <a:t>We propose to use the block coordinate descent algorithm to solve it, which can converge to a coordinate-wise minimum point with a linear complexity to the part-whole graph size. </a:t>
            </a:r>
            <a:endParaRPr lang="en-US" dirty="0"/>
          </a:p>
        </p:txBody>
      </p:sp>
      <p:sp>
        <p:nvSpPr>
          <p:cNvPr id="4" name="Slide Number Placeholder 3"/>
          <p:cNvSpPr>
            <a:spLocks noGrp="1"/>
          </p:cNvSpPr>
          <p:nvPr>
            <p:ph type="sldNum" sz="quarter" idx="10"/>
          </p:nvPr>
        </p:nvSpPr>
        <p:spPr/>
        <p:txBody>
          <a:bodyPr/>
          <a:lstStyle/>
          <a:p>
            <a:fld id="{010B8656-D7FE-42A6-B960-6CAAC4278E8D}" type="slidenum">
              <a:rPr lang="en-US" smtClean="0"/>
              <a:pPr/>
              <a:t>127</a:t>
            </a:fld>
            <a:endParaRPr lang="en-US"/>
          </a:p>
        </p:txBody>
      </p:sp>
    </p:spTree>
    <p:extLst>
      <p:ext uri="{BB962C8B-B14F-4D97-AF65-F5344CB8AC3E}">
        <p14:creationId xmlns:p14="http://schemas.microsoft.com/office/powerpoint/2010/main" val="39495882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128</a:t>
            </a:fld>
            <a:endParaRPr lang="en-US"/>
          </a:p>
        </p:txBody>
      </p:sp>
    </p:spTree>
    <p:extLst>
      <p:ext uri="{BB962C8B-B14F-4D97-AF65-F5344CB8AC3E}">
        <p14:creationId xmlns:p14="http://schemas.microsoft.com/office/powerpoint/2010/main" val="2363463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50D5D-D19A-5A4B-9F4B-8D4EF2454CC8}" type="slidenum">
              <a:rPr lang="en-US" smtClean="0"/>
              <a:t>137</a:t>
            </a:fld>
            <a:endParaRPr lang="en-US"/>
          </a:p>
        </p:txBody>
      </p:sp>
    </p:spTree>
    <p:extLst>
      <p:ext uri="{BB962C8B-B14F-4D97-AF65-F5344CB8AC3E}">
        <p14:creationId xmlns:p14="http://schemas.microsoft.com/office/powerpoint/2010/main" val="3473173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rPr lang="en-US" dirty="0" smtClean="0"/>
              <a:t>-&gt;</a:t>
            </a:r>
            <a:endParaRPr dirty="0"/>
          </a:p>
        </p:txBody>
      </p:sp>
    </p:spTree>
    <p:extLst>
      <p:ext uri="{BB962C8B-B14F-4D97-AF65-F5344CB8AC3E}">
        <p14:creationId xmlns:p14="http://schemas.microsoft.com/office/powerpoint/2010/main" val="350075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-&gt;Let</a:t>
            </a:r>
            <a:r>
              <a:rPr lang="en-US" baseline="0" dirty="0" smtClean="0"/>
              <a:t> me start with the notion of individual intelligence. In the beginning of the 20</a:t>
            </a:r>
            <a:r>
              <a:rPr lang="en-US" baseline="30000" dirty="0" smtClean="0"/>
              <a:t>th</a:t>
            </a:r>
            <a:r>
              <a:rPr lang="en-US" baseline="0" dirty="0" smtClean="0"/>
              <a:t> century, Charles spearman noticed that school kids who do well in one school subjects tend to do well in many other school subjects and he set out to test this empirically and did find that kids who were good at one domain were also good at other domains and he termed tis general intelligence</a:t>
            </a:r>
          </a:p>
          <a:p>
            <a:r>
              <a:rPr lang="en-US" baseline="0" dirty="0" smtClean="0"/>
              <a:t>We know now that we can give </a:t>
            </a:r>
            <a:r>
              <a:rPr lang="en-US" baseline="0" dirty="0" err="1" smtClean="0"/>
              <a:t>ppl</a:t>
            </a:r>
            <a:r>
              <a:rPr lang="en-US" baseline="0" dirty="0" smtClean="0"/>
              <a:t> a relatively limited set of items and score of these items can predict how they perform across a variety of domains and over a long period of time. IQ test can predict not only how kids do in school in multiple subject, but also the probability that they would be successful in there future career. </a:t>
            </a:r>
          </a:p>
          <a:p>
            <a:r>
              <a:rPr lang="en-US" baseline="0" dirty="0" smtClean="0"/>
              <a:t>This is perhaps the most empirically replicated facts in most of the psychology. </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10</a:t>
            </a:fld>
            <a:endParaRPr lang="en-US"/>
          </a:p>
        </p:txBody>
      </p:sp>
    </p:spTree>
    <p:extLst>
      <p:ext uri="{BB962C8B-B14F-4D97-AF65-F5344CB8AC3E}">
        <p14:creationId xmlns:p14="http://schemas.microsoft.com/office/powerpoint/2010/main" val="10804381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157</a:t>
            </a:fld>
            <a:endParaRPr lang="en-US"/>
          </a:p>
        </p:txBody>
      </p:sp>
    </p:spTree>
    <p:extLst>
      <p:ext uri="{BB962C8B-B14F-4D97-AF65-F5344CB8AC3E}">
        <p14:creationId xmlns:p14="http://schemas.microsoft.com/office/powerpoint/2010/main" val="26864858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158</a:t>
            </a:fld>
            <a:endParaRPr lang="en-US"/>
          </a:p>
        </p:txBody>
      </p:sp>
    </p:spTree>
    <p:extLst>
      <p:ext uri="{BB962C8B-B14F-4D97-AF65-F5344CB8AC3E}">
        <p14:creationId xmlns:p14="http://schemas.microsoft.com/office/powerpoint/2010/main" val="30736911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159</a:t>
            </a:fld>
            <a:endParaRPr lang="en-US"/>
          </a:p>
        </p:txBody>
      </p:sp>
    </p:spTree>
    <p:extLst>
      <p:ext uri="{BB962C8B-B14F-4D97-AF65-F5344CB8AC3E}">
        <p14:creationId xmlns:p14="http://schemas.microsoft.com/office/powerpoint/2010/main" val="27151251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160</a:t>
            </a:fld>
            <a:endParaRPr lang="en-US"/>
          </a:p>
        </p:txBody>
      </p:sp>
    </p:spTree>
    <p:extLst>
      <p:ext uri="{BB962C8B-B14F-4D97-AF65-F5344CB8AC3E}">
        <p14:creationId xmlns:p14="http://schemas.microsoft.com/office/powerpoint/2010/main" val="29449426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161</a:t>
            </a:fld>
            <a:endParaRPr lang="en-US"/>
          </a:p>
        </p:txBody>
      </p:sp>
    </p:spTree>
    <p:extLst>
      <p:ext uri="{BB962C8B-B14F-4D97-AF65-F5344CB8AC3E}">
        <p14:creationId xmlns:p14="http://schemas.microsoft.com/office/powerpoint/2010/main" val="33825673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r>
              <a:rPr lang="en-US" dirty="0" smtClean="0"/>
              <a:t>-&gt;</a:t>
            </a:r>
            <a:endParaRPr dirty="0" smtClean="0"/>
          </a:p>
        </p:txBody>
      </p:sp>
    </p:spTree>
    <p:extLst>
      <p:ext uri="{BB962C8B-B14F-4D97-AF65-F5344CB8AC3E}">
        <p14:creationId xmlns:p14="http://schemas.microsoft.com/office/powerpoint/2010/main" val="5415819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163</a:t>
            </a:fld>
            <a:endParaRPr lang="en-US"/>
          </a:p>
        </p:txBody>
      </p:sp>
    </p:spTree>
    <p:extLst>
      <p:ext uri="{BB962C8B-B14F-4D97-AF65-F5344CB8AC3E}">
        <p14:creationId xmlns:p14="http://schemas.microsoft.com/office/powerpoint/2010/main" val="22023034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164</a:t>
            </a:fld>
            <a:endParaRPr lang="en-US"/>
          </a:p>
        </p:txBody>
      </p:sp>
    </p:spTree>
    <p:extLst>
      <p:ext uri="{BB962C8B-B14F-4D97-AF65-F5344CB8AC3E}">
        <p14:creationId xmlns:p14="http://schemas.microsoft.com/office/powerpoint/2010/main" val="36755001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165</a:t>
            </a:fld>
            <a:endParaRPr lang="en-US"/>
          </a:p>
        </p:txBody>
      </p:sp>
    </p:spTree>
    <p:extLst>
      <p:ext uri="{BB962C8B-B14F-4D97-AF65-F5344CB8AC3E}">
        <p14:creationId xmlns:p14="http://schemas.microsoft.com/office/powerpoint/2010/main" val="34960246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noRot="1" noChangeAspect="1"/>
          </p:cNvSpPr>
          <p:nvPr>
            <p:ph type="sldImg"/>
          </p:nvPr>
        </p:nvSpPr>
        <p:spPr>
          <a:prstGeom prst="rect">
            <a:avLst/>
          </a:prstGeom>
        </p:spPr>
        <p:txBody>
          <a:bodyPr/>
          <a:lstStyle/>
          <a:p>
            <a:endParaRPr/>
          </a:p>
        </p:txBody>
      </p:sp>
      <p:sp>
        <p:nvSpPr>
          <p:cNvPr id="643" name="Shape 643"/>
          <p:cNvSpPr>
            <a:spLocks noGrp="1"/>
          </p:cNvSpPr>
          <p:nvPr>
            <p:ph type="body" sz="quarter" idx="1"/>
          </p:nvPr>
        </p:nvSpPr>
        <p:spPr>
          <a:prstGeom prst="rect">
            <a:avLst/>
          </a:prstGeom>
        </p:spPr>
        <p:txBody>
          <a:bodyPr/>
          <a:lstStyle/>
          <a:p>
            <a:r>
              <a:rPr lang="en-US" dirty="0" smtClean="0"/>
              <a:t>-&gt;</a:t>
            </a:r>
            <a:endParaRPr dirty="0"/>
          </a:p>
        </p:txBody>
      </p:sp>
    </p:spTree>
    <p:extLst>
      <p:ext uri="{BB962C8B-B14F-4D97-AF65-F5344CB8AC3E}">
        <p14:creationId xmlns:p14="http://schemas.microsoft.com/office/powerpoint/2010/main" val="701834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11</a:t>
            </a:fld>
            <a:endParaRPr lang="en-US"/>
          </a:p>
        </p:txBody>
      </p:sp>
    </p:spTree>
    <p:extLst>
      <p:ext uri="{BB962C8B-B14F-4D97-AF65-F5344CB8AC3E}">
        <p14:creationId xmlns:p14="http://schemas.microsoft.com/office/powerpoint/2010/main" val="4723875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167</a:t>
            </a:fld>
            <a:endParaRPr lang="en-US"/>
          </a:p>
        </p:txBody>
      </p:sp>
    </p:spTree>
    <p:extLst>
      <p:ext uri="{BB962C8B-B14F-4D97-AF65-F5344CB8AC3E}">
        <p14:creationId xmlns:p14="http://schemas.microsoft.com/office/powerpoint/2010/main" val="17802336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168</a:t>
            </a:fld>
            <a:endParaRPr lang="en-US"/>
          </a:p>
        </p:txBody>
      </p:sp>
    </p:spTree>
    <p:extLst>
      <p:ext uri="{BB962C8B-B14F-4D97-AF65-F5344CB8AC3E}">
        <p14:creationId xmlns:p14="http://schemas.microsoft.com/office/powerpoint/2010/main" val="29429494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169</a:t>
            </a:fld>
            <a:endParaRPr lang="en-US"/>
          </a:p>
        </p:txBody>
      </p:sp>
    </p:spTree>
    <p:extLst>
      <p:ext uri="{BB962C8B-B14F-4D97-AF65-F5344CB8AC3E}">
        <p14:creationId xmlns:p14="http://schemas.microsoft.com/office/powerpoint/2010/main" val="13390912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170</a:t>
            </a:fld>
            <a:endParaRPr lang="en-US"/>
          </a:p>
        </p:txBody>
      </p:sp>
    </p:spTree>
    <p:extLst>
      <p:ext uri="{BB962C8B-B14F-4D97-AF65-F5344CB8AC3E}">
        <p14:creationId xmlns:p14="http://schemas.microsoft.com/office/powerpoint/2010/main" val="14011030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171</a:t>
            </a:fld>
            <a:endParaRPr lang="en-US"/>
          </a:p>
        </p:txBody>
      </p:sp>
    </p:spTree>
    <p:extLst>
      <p:ext uri="{BB962C8B-B14F-4D97-AF65-F5344CB8AC3E}">
        <p14:creationId xmlns:p14="http://schemas.microsoft.com/office/powerpoint/2010/main" val="22676449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172</a:t>
            </a:fld>
            <a:endParaRPr lang="en-US"/>
          </a:p>
        </p:txBody>
      </p:sp>
    </p:spTree>
    <p:extLst>
      <p:ext uri="{BB962C8B-B14F-4D97-AF65-F5344CB8AC3E}">
        <p14:creationId xmlns:p14="http://schemas.microsoft.com/office/powerpoint/2010/main" val="6777936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173</a:t>
            </a:fld>
            <a:endParaRPr lang="en-US"/>
          </a:p>
        </p:txBody>
      </p:sp>
    </p:spTree>
    <p:extLst>
      <p:ext uri="{BB962C8B-B14F-4D97-AF65-F5344CB8AC3E}">
        <p14:creationId xmlns:p14="http://schemas.microsoft.com/office/powerpoint/2010/main" val="42356833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174</a:t>
            </a:fld>
            <a:endParaRPr lang="en-US"/>
          </a:p>
        </p:txBody>
      </p:sp>
    </p:spTree>
    <p:extLst>
      <p:ext uri="{BB962C8B-B14F-4D97-AF65-F5344CB8AC3E}">
        <p14:creationId xmlns:p14="http://schemas.microsoft.com/office/powerpoint/2010/main" val="15833266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175</a:t>
            </a:fld>
            <a:endParaRPr lang="en-US"/>
          </a:p>
        </p:txBody>
      </p:sp>
    </p:spTree>
    <p:extLst>
      <p:ext uri="{BB962C8B-B14F-4D97-AF65-F5344CB8AC3E}">
        <p14:creationId xmlns:p14="http://schemas.microsoft.com/office/powerpoint/2010/main" val="40449231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a:t>
            </a:r>
            <a:endParaRPr lang="en-US" dirty="0"/>
          </a:p>
        </p:txBody>
      </p:sp>
      <p:sp>
        <p:nvSpPr>
          <p:cNvPr id="4" name="Slide Number Placeholder 3"/>
          <p:cNvSpPr>
            <a:spLocks noGrp="1"/>
          </p:cNvSpPr>
          <p:nvPr>
            <p:ph type="sldNum" sz="quarter" idx="10"/>
          </p:nvPr>
        </p:nvSpPr>
        <p:spPr/>
        <p:txBody>
          <a:bodyPr/>
          <a:lstStyle/>
          <a:p>
            <a:fld id="{F6650D5D-D19A-5A4B-9F4B-8D4EF2454CC8}" type="slidenum">
              <a:rPr lang="en-US" smtClean="0"/>
              <a:t>176</a:t>
            </a:fld>
            <a:endParaRPr lang="en-US"/>
          </a:p>
        </p:txBody>
      </p:sp>
    </p:spTree>
    <p:extLst>
      <p:ext uri="{BB962C8B-B14F-4D97-AF65-F5344CB8AC3E}">
        <p14:creationId xmlns:p14="http://schemas.microsoft.com/office/powerpoint/2010/main" val="7522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1577975"/>
            <a:ext cx="7772400" cy="1470025"/>
          </a:xfrm>
          <a:effectLst>
            <a:outerShdw dist="35921" dir="2700000" algn="ctr" rotWithShape="0">
              <a:srgbClr val="808080"/>
            </a:outerShdw>
          </a:effectLst>
        </p:spPr>
        <p:txBody>
          <a:bodyPr/>
          <a:lstStyle>
            <a:lvl1pPr>
              <a:defRPr/>
            </a:lvl1pPr>
          </a:lstStyle>
          <a:p>
            <a:r>
              <a:rPr lang="en-US"/>
              <a:t>Click to edit Master title style</a:t>
            </a:r>
          </a:p>
        </p:txBody>
      </p:sp>
      <p:sp>
        <p:nvSpPr>
          <p:cNvPr id="20483" name="Rectangle 3"/>
          <p:cNvSpPr>
            <a:spLocks noGrp="1" noChangeArrowheads="1"/>
          </p:cNvSpPr>
          <p:nvPr>
            <p:ph type="subTitle" idx="1"/>
          </p:nvPr>
        </p:nvSpPr>
        <p:spPr>
          <a:xfrm>
            <a:off x="2082800" y="3886200"/>
            <a:ext cx="5689600" cy="1752600"/>
          </a:xfrm>
        </p:spPr>
        <p:txBody>
          <a:bodyPr/>
          <a:lstStyle>
            <a:lvl1pPr marL="0" indent="0">
              <a:buFont typeface="Wingdings" pitchFamily="2" charset="2"/>
              <a:buNone/>
              <a:defRPr/>
            </a:lvl1pPr>
          </a:lstStyle>
          <a:p>
            <a:r>
              <a:rPr lang="en-US"/>
              <a:t>Click to edit Master subtitle style</a:t>
            </a:r>
          </a:p>
        </p:txBody>
      </p:sp>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b="86227"/>
          <a:stretch>
            <a:fillRect/>
          </a:stretch>
        </p:blipFill>
        <p:spPr bwMode="auto">
          <a:xfrm flipV="1">
            <a:off x="0" y="0"/>
            <a:ext cx="9144220" cy="1205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ine 14"/>
          <p:cNvSpPr>
            <a:spLocks noChangeShapeType="1"/>
          </p:cNvSpPr>
          <p:nvPr userDrawn="1"/>
        </p:nvSpPr>
        <p:spPr bwMode="auto">
          <a:xfrm>
            <a:off x="911225" y="6400800"/>
            <a:ext cx="8232775" cy="0"/>
          </a:xfrm>
          <a:prstGeom prst="line">
            <a:avLst/>
          </a:prstGeom>
          <a:noFill/>
          <a:ln w="25400">
            <a:solidFill>
              <a:srgbClr val="C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cs typeface="Arial" charset="0"/>
            </a:endParaRPr>
          </a:p>
        </p:txBody>
      </p:sp>
      <p:sp>
        <p:nvSpPr>
          <p:cNvPr id="8" name="Rectangle 6"/>
          <p:cNvSpPr>
            <a:spLocks noGrp="1" noChangeArrowheads="1"/>
          </p:cNvSpPr>
          <p:nvPr>
            <p:ph type="sldNum" sz="quarter" idx="4"/>
          </p:nvPr>
        </p:nvSpPr>
        <p:spPr bwMode="auto">
          <a:xfrm>
            <a:off x="0" y="6486525"/>
            <a:ext cx="684213"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i="0">
                <a:solidFill>
                  <a:srgbClr val="808080"/>
                </a:solidFill>
              </a:defRPr>
            </a:lvl1pPr>
          </a:lstStyle>
          <a:p>
            <a:pPr>
              <a:defRPr/>
            </a:pPr>
            <a:r>
              <a:rPr lang="en-US"/>
              <a:t>- </a:t>
            </a:r>
            <a:fld id="{5702A24C-C4CD-4510-A1DD-CEB556D2535A}" type="slidenum">
              <a:rPr lang="en-US"/>
              <a:pPr>
                <a:defRPr/>
              </a:pPr>
              <a:t>‹#›</a:t>
            </a:fld>
            <a:r>
              <a:rPr lang="en-US"/>
              <a:t> -</a:t>
            </a:r>
          </a:p>
        </p:txBody>
      </p:sp>
      <p:sp>
        <p:nvSpPr>
          <p:cNvPr id="9" name="Rectangle 24"/>
          <p:cNvSpPr>
            <a:spLocks noChangeArrowheads="1"/>
          </p:cNvSpPr>
          <p:nvPr userDrawn="1"/>
        </p:nvSpPr>
        <p:spPr bwMode="auto">
          <a:xfrm>
            <a:off x="4501365" y="6486525"/>
            <a:ext cx="4422775"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spcBef>
                <a:spcPct val="0"/>
              </a:spcBef>
              <a:spcAft>
                <a:spcPct val="0"/>
              </a:spcAft>
            </a:pPr>
            <a:r>
              <a:rPr lang="en-US" sz="1600" b="1" dirty="0">
                <a:solidFill>
                  <a:srgbClr val="808080"/>
                </a:solidFill>
                <a:latin typeface="Arial" charset="0"/>
                <a:cs typeface="Arial" charset="0"/>
              </a:rPr>
              <a:t>Arizona State University</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9545" y="6467475"/>
            <a:ext cx="1107882" cy="365760"/>
          </a:xfrm>
          <a:prstGeom prst="rect">
            <a:avLst/>
          </a:prstGeom>
        </p:spPr>
      </p:pic>
    </p:spTree>
    <p:extLst>
      <p:ext uri="{BB962C8B-B14F-4D97-AF65-F5344CB8AC3E}">
        <p14:creationId xmlns:p14="http://schemas.microsoft.com/office/powerpoint/2010/main" val="41745702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5" name="Shape 15"/>
          <p:cNvSpPr>
            <a:spLocks noGrp="1"/>
          </p:cNvSpPr>
          <p:nvPr>
            <p:ph type="title"/>
          </p:nvPr>
        </p:nvSpPr>
        <p:spPr>
          <a:xfrm>
            <a:off x="685800" y="739775"/>
            <a:ext cx="7772400" cy="3146425"/>
          </a:xfrm>
          <a:prstGeom prst="rect">
            <a:avLst/>
          </a:prstGeom>
          <a:effectLst>
            <a:outerShdw blurRad="12700" dist="35921" dir="2700000" rotWithShape="0">
              <a:srgbClr val="808080"/>
            </a:outerShdw>
          </a:effectLst>
        </p:spPr>
        <p:txBody>
          <a:bodyPr/>
          <a:lstStyle/>
          <a:p>
            <a:r>
              <a:t>Title Text</a:t>
            </a:r>
          </a:p>
        </p:txBody>
      </p:sp>
      <p:sp>
        <p:nvSpPr>
          <p:cNvPr id="16" name="Shape 16"/>
          <p:cNvSpPr>
            <a:spLocks noGrp="1"/>
          </p:cNvSpPr>
          <p:nvPr>
            <p:ph type="body" sz="half" idx="1"/>
          </p:nvPr>
        </p:nvSpPr>
        <p:spPr>
          <a:xfrm>
            <a:off x="2082800" y="3886200"/>
            <a:ext cx="5689600" cy="2971800"/>
          </a:xfrm>
          <a:prstGeom prst="rect">
            <a:avLst/>
          </a:prstGeom>
        </p:spPr>
        <p:txBody>
          <a:bodyPr/>
          <a:lstStyle>
            <a:lvl1pPr marL="0" indent="0">
              <a:buClrTx/>
              <a:buSzTx/>
              <a:buFontTx/>
              <a:buNone/>
            </a:lvl1pPr>
            <a:lvl2pPr>
              <a:buClrTx/>
              <a:buFontTx/>
            </a:lvl2pPr>
            <a:lvl3pPr>
              <a:buClrTx/>
              <a:buFontTx/>
            </a:lvl3pPr>
            <a:lvl4pPr>
              <a:buClrTx/>
              <a:buFontTx/>
            </a:lvl4pPr>
            <a:lvl5pPr>
              <a:buClrTx/>
              <a:buFontTx/>
            </a:lvl5pPr>
          </a:lstStyle>
          <a:p>
            <a:r>
              <a:t>Body Level One</a:t>
            </a:r>
          </a:p>
          <a:p>
            <a:pPr lvl="1"/>
            <a:r>
              <a:t>Body Level Two</a:t>
            </a:r>
          </a:p>
          <a:p>
            <a:pPr lvl="2"/>
            <a:r>
              <a:t>Body Level Three</a:t>
            </a:r>
          </a:p>
          <a:p>
            <a:pPr lvl="3"/>
            <a:r>
              <a:t>Body Level Four</a:t>
            </a:r>
          </a:p>
          <a:p>
            <a:pPr lvl="4"/>
            <a:r>
              <a:t>Body Level Five</a:t>
            </a:r>
          </a:p>
        </p:txBody>
      </p:sp>
      <p:sp>
        <p:nvSpPr>
          <p:cNvPr id="17" name="Shape 17"/>
          <p:cNvSpPr>
            <a:spLocks noGrp="1"/>
          </p:cNvSpPr>
          <p:nvPr>
            <p:ph type="sldNum" sz="quarter" idx="2"/>
          </p:nvPr>
        </p:nvSpPr>
        <p:spPr>
          <a:xfrm>
            <a:off x="6553200" y="6356350"/>
            <a:ext cx="2133600" cy="3683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1201802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r>
              <a:t>Title Text</a:t>
            </a:r>
          </a:p>
        </p:txBody>
      </p:sp>
      <p:sp>
        <p:nvSpPr>
          <p:cNvPr id="25" name="Shape 2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5955364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3"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34" name="Shape 34"/>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35" name="Shape 35"/>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36"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37" name="Shape 37"/>
          <p:cNvSpPr>
            <a:spLocks noGrp="1"/>
          </p:cNvSpPr>
          <p:nvPr>
            <p:ph type="title"/>
          </p:nvPr>
        </p:nvSpPr>
        <p:spPr>
          <a:xfrm>
            <a:off x="722312" y="4406900"/>
            <a:ext cx="7772401" cy="1362075"/>
          </a:xfrm>
          <a:prstGeom prst="rect">
            <a:avLst/>
          </a:prstGeom>
        </p:spPr>
        <p:txBody>
          <a:bodyPr anchor="t"/>
          <a:lstStyle>
            <a:lvl1pPr>
              <a:defRPr cap="all"/>
            </a:lvl1pPr>
          </a:lstStyle>
          <a:p>
            <a:r>
              <a:t>Title Text</a:t>
            </a:r>
          </a:p>
        </p:txBody>
      </p:sp>
      <p:sp>
        <p:nvSpPr>
          <p:cNvPr id="38" name="Shape 38"/>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193195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46"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47" name="Shape 47"/>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48" name="Shape 48"/>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49"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50" name="Shape 50"/>
          <p:cNvSpPr>
            <a:spLocks noGrp="1"/>
          </p:cNvSpPr>
          <p:nvPr>
            <p:ph type="title"/>
          </p:nvPr>
        </p:nvSpPr>
        <p:spPr>
          <a:xfrm>
            <a:off x="446087" y="92075"/>
            <a:ext cx="8229601" cy="841376"/>
          </a:xfrm>
          <a:prstGeom prst="rect">
            <a:avLst/>
          </a:prstGeom>
        </p:spPr>
        <p:txBody>
          <a:bodyPr/>
          <a:lstStyle/>
          <a:p>
            <a:r>
              <a:t>Title Text</a:t>
            </a:r>
          </a:p>
        </p:txBody>
      </p:sp>
      <p:sp>
        <p:nvSpPr>
          <p:cNvPr id="51" name="Shape 51"/>
          <p:cNvSpPr>
            <a:spLocks noGrp="1"/>
          </p:cNvSpPr>
          <p:nvPr>
            <p:ph type="body" sz="half" idx="1"/>
          </p:nvPr>
        </p:nvSpPr>
        <p:spPr>
          <a:xfrm>
            <a:off x="447675" y="933450"/>
            <a:ext cx="4038600" cy="592455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2" name="Shape 5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362525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9"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60" name="Shape 60"/>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61" name="Shape 61"/>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62"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63" name="Shape 63"/>
          <p:cNvSpPr>
            <a:spLocks noGrp="1"/>
          </p:cNvSpPr>
          <p:nvPr>
            <p:ph type="title"/>
          </p:nvPr>
        </p:nvSpPr>
        <p:spPr>
          <a:xfrm>
            <a:off x="457200" y="256810"/>
            <a:ext cx="8229600" cy="1178656"/>
          </a:xfrm>
          <a:prstGeom prst="rect">
            <a:avLst/>
          </a:prstGeom>
        </p:spPr>
        <p:txBody>
          <a:bodyPr/>
          <a:lstStyle/>
          <a:p>
            <a:r>
              <a:t>Title Text</a:t>
            </a:r>
          </a:p>
        </p:txBody>
      </p:sp>
      <p:sp>
        <p:nvSpPr>
          <p:cNvPr id="64" name="Shape 64"/>
          <p:cNvSpPr>
            <a:spLocks noGrp="1"/>
          </p:cNvSpPr>
          <p:nvPr>
            <p:ph type="body" sz="quarter" idx="1"/>
          </p:nvPr>
        </p:nvSpPr>
        <p:spPr>
          <a:xfrm>
            <a:off x="457200" y="1435465"/>
            <a:ext cx="4040188" cy="739411"/>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8488279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2"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73" name="Shape 73"/>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74" name="Shape 74"/>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75"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76" name="Shape 76"/>
          <p:cNvSpPr>
            <a:spLocks noGrp="1"/>
          </p:cNvSpPr>
          <p:nvPr>
            <p:ph type="title"/>
          </p:nvPr>
        </p:nvSpPr>
        <p:spPr>
          <a:prstGeom prst="rect">
            <a:avLst/>
          </a:prstGeom>
        </p:spPr>
        <p:txBody>
          <a:bodyPr/>
          <a:lstStyle/>
          <a:p>
            <a:r>
              <a:t>Title Text</a:t>
            </a:r>
          </a:p>
        </p:txBody>
      </p:sp>
      <p:sp>
        <p:nvSpPr>
          <p:cNvPr id="77" name="Shape 7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9555110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Text, and Content">
    <p:spTree>
      <p:nvGrpSpPr>
        <p:cNvPr id="1" name=""/>
        <p:cNvGrpSpPr/>
        <p:nvPr/>
      </p:nvGrpSpPr>
      <p:grpSpPr>
        <a:xfrm>
          <a:off x="0" y="0"/>
          <a:ext cx="0" cy="0"/>
          <a:chOff x="0" y="0"/>
          <a:chExt cx="0" cy="0"/>
        </a:xfrm>
      </p:grpSpPr>
      <p:pic>
        <p:nvPicPr>
          <p:cNvPr id="95"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96" name="Shape 96"/>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97" name="Shape 97"/>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98"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99" name="Shape 99"/>
          <p:cNvSpPr>
            <a:spLocks noGrp="1"/>
          </p:cNvSpPr>
          <p:nvPr>
            <p:ph type="title"/>
          </p:nvPr>
        </p:nvSpPr>
        <p:spPr>
          <a:xfrm>
            <a:off x="446087" y="92075"/>
            <a:ext cx="8229601" cy="841376"/>
          </a:xfrm>
          <a:prstGeom prst="rect">
            <a:avLst/>
          </a:prstGeom>
        </p:spPr>
        <p:txBody>
          <a:bodyPr/>
          <a:lstStyle/>
          <a:p>
            <a:r>
              <a:t>Title Text</a:t>
            </a:r>
          </a:p>
        </p:txBody>
      </p:sp>
      <p:sp>
        <p:nvSpPr>
          <p:cNvPr id="100" name="Shape 100"/>
          <p:cNvSpPr>
            <a:spLocks noGrp="1"/>
          </p:cNvSpPr>
          <p:nvPr>
            <p:ph type="body" sz="half" idx="1"/>
          </p:nvPr>
        </p:nvSpPr>
        <p:spPr>
          <a:xfrm>
            <a:off x="447675" y="933450"/>
            <a:ext cx="4038600" cy="5924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86725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Text, and 2 Content">
    <p:spTree>
      <p:nvGrpSpPr>
        <p:cNvPr id="1" name=""/>
        <p:cNvGrpSpPr/>
        <p:nvPr/>
      </p:nvGrpSpPr>
      <p:grpSpPr>
        <a:xfrm>
          <a:off x="0" y="0"/>
          <a:ext cx="0" cy="0"/>
          <a:chOff x="0" y="0"/>
          <a:chExt cx="0" cy="0"/>
        </a:xfrm>
      </p:grpSpPr>
      <p:pic>
        <p:nvPicPr>
          <p:cNvPr id="108"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09" name="Shape 109"/>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110" name="Shape 110"/>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111"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12" name="Shape 112"/>
          <p:cNvSpPr>
            <a:spLocks noGrp="1"/>
          </p:cNvSpPr>
          <p:nvPr>
            <p:ph type="title"/>
          </p:nvPr>
        </p:nvSpPr>
        <p:spPr>
          <a:xfrm>
            <a:off x="446087" y="92075"/>
            <a:ext cx="8229601" cy="841376"/>
          </a:xfrm>
          <a:prstGeom prst="rect">
            <a:avLst/>
          </a:prstGeom>
        </p:spPr>
        <p:txBody>
          <a:bodyPr/>
          <a:lstStyle/>
          <a:p>
            <a:r>
              <a:t>Title Text</a:t>
            </a:r>
          </a:p>
        </p:txBody>
      </p:sp>
      <p:sp>
        <p:nvSpPr>
          <p:cNvPr id="113" name="Shape 113"/>
          <p:cNvSpPr>
            <a:spLocks noGrp="1"/>
          </p:cNvSpPr>
          <p:nvPr>
            <p:ph type="body" sz="half" idx="1"/>
          </p:nvPr>
        </p:nvSpPr>
        <p:spPr>
          <a:xfrm>
            <a:off x="447675" y="933450"/>
            <a:ext cx="4038600" cy="5924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4" name="Shape 11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574110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21" name="Shape 121"/>
          <p:cNvSpPr>
            <a:spLocks noGrp="1"/>
          </p:cNvSpPr>
          <p:nvPr>
            <p:ph type="title"/>
          </p:nvPr>
        </p:nvSpPr>
        <p:spPr>
          <a:xfrm>
            <a:off x="685800" y="739775"/>
            <a:ext cx="7772400" cy="3146425"/>
          </a:xfrm>
          <a:prstGeom prst="rect">
            <a:avLst/>
          </a:prstGeom>
          <a:effectLst>
            <a:outerShdw blurRad="12700" dist="35921" dir="2700000" rotWithShape="0">
              <a:srgbClr val="808080"/>
            </a:outerShdw>
          </a:effectLst>
        </p:spPr>
        <p:txBody>
          <a:bodyPr/>
          <a:lstStyle/>
          <a:p>
            <a:r>
              <a:t>Title Text</a:t>
            </a:r>
          </a:p>
        </p:txBody>
      </p:sp>
      <p:sp>
        <p:nvSpPr>
          <p:cNvPr id="122" name="Shape 122"/>
          <p:cNvSpPr>
            <a:spLocks noGrp="1"/>
          </p:cNvSpPr>
          <p:nvPr>
            <p:ph type="body" sz="half" idx="1"/>
          </p:nvPr>
        </p:nvSpPr>
        <p:spPr>
          <a:xfrm>
            <a:off x="2082800" y="3886200"/>
            <a:ext cx="5689600" cy="2971800"/>
          </a:xfrm>
          <a:prstGeom prst="rect">
            <a:avLst/>
          </a:prstGeom>
        </p:spPr>
        <p:txBody>
          <a:bodyPr/>
          <a:lstStyle>
            <a:lvl1pPr marL="0" indent="0">
              <a:buClrTx/>
              <a:buSzTx/>
              <a:buFontTx/>
              <a:buNone/>
            </a:lvl1pPr>
            <a:lvl2pPr>
              <a:buClrTx/>
              <a:buFontTx/>
            </a:lvl2pPr>
            <a:lvl3pPr>
              <a:buClrTx/>
              <a:buFontTx/>
            </a:lvl3pPr>
            <a:lvl4pPr>
              <a:buClrTx/>
              <a:buFontTx/>
            </a:lvl4pPr>
            <a:lvl5pPr>
              <a:buClrTx/>
              <a:buFontTx/>
            </a:lvl5pPr>
          </a:lstStyle>
          <a:p>
            <a:r>
              <a:t>Body Level One</a:t>
            </a:r>
          </a:p>
          <a:p>
            <a:pPr lvl="1"/>
            <a:r>
              <a:t>Body Level Two</a:t>
            </a:r>
          </a:p>
          <a:p>
            <a:pPr lvl="2"/>
            <a:r>
              <a:t>Body Level Three</a:t>
            </a:r>
          </a:p>
          <a:p>
            <a:pPr lvl="3"/>
            <a:r>
              <a:t>Body Level Four</a:t>
            </a:r>
          </a:p>
          <a:p>
            <a:pPr lvl="4"/>
            <a:r>
              <a:t>Body Level Five</a:t>
            </a:r>
          </a:p>
        </p:txBody>
      </p:sp>
      <p:pic>
        <p:nvPicPr>
          <p:cNvPr id="123"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24" name="Shape 124"/>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125" name="Shape 125"/>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26" name="Shape 126"/>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127"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Tree>
    <p:extLst>
      <p:ext uri="{BB962C8B-B14F-4D97-AF65-F5344CB8AC3E}">
        <p14:creationId xmlns:p14="http://schemas.microsoft.com/office/powerpoint/2010/main" val="367833409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34"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35" name="Shape 135"/>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136" name="Shape 136"/>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137"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38" name="Shape 138"/>
          <p:cNvSpPr>
            <a:spLocks noGrp="1"/>
          </p:cNvSpPr>
          <p:nvPr>
            <p:ph type="title"/>
          </p:nvPr>
        </p:nvSpPr>
        <p:spPr>
          <a:xfrm>
            <a:off x="446087" y="92075"/>
            <a:ext cx="8229601" cy="841376"/>
          </a:xfrm>
          <a:prstGeom prst="rect">
            <a:avLst/>
          </a:prstGeom>
        </p:spPr>
        <p:txBody>
          <a:bodyPr/>
          <a:lstStyle/>
          <a:p>
            <a:r>
              <a:t>Title Text</a:t>
            </a:r>
          </a:p>
        </p:txBody>
      </p:sp>
      <p:sp>
        <p:nvSpPr>
          <p:cNvPr id="139" name="Shape 139"/>
          <p:cNvSpPr>
            <a:spLocks noGrp="1"/>
          </p:cNvSpPr>
          <p:nvPr>
            <p:ph type="body" idx="1"/>
          </p:nvPr>
        </p:nvSpPr>
        <p:spPr>
          <a:xfrm>
            <a:off x="447675" y="933450"/>
            <a:ext cx="8229600" cy="5924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0" name="Shape 14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054039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schemeClr val="tx1">
                <a:lumMod val="50000"/>
                <a:lumOff val="50000"/>
                <a:alpha val="40000"/>
              </a:schemeClr>
            </a:outerShdw>
          </a:effectLst>
        </p:spPr>
        <p:txBody>
          <a:bodyPr/>
          <a:lstStyle>
            <a:lvl1pPr>
              <a:defRPr>
                <a:solidFill>
                  <a:schemeClr val="tx1">
                    <a:lumMod val="95000"/>
                    <a:lumOff val="5000"/>
                  </a:schemeClr>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4"/>
          </p:nvPr>
        </p:nvSpPr>
        <p:spPr bwMode="auto">
          <a:xfrm>
            <a:off x="0" y="6486525"/>
            <a:ext cx="684213"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i="0">
                <a:solidFill>
                  <a:srgbClr val="808080"/>
                </a:solidFill>
              </a:defRPr>
            </a:lvl1pPr>
          </a:lstStyle>
          <a:p>
            <a:pPr>
              <a:defRPr/>
            </a:pPr>
            <a:r>
              <a:rPr lang="en-US"/>
              <a:t>- </a:t>
            </a:r>
            <a:fld id="{5702A24C-C4CD-4510-A1DD-CEB556D2535A}" type="slidenum">
              <a:rPr lang="en-US"/>
              <a:pPr>
                <a:defRPr/>
              </a:pPr>
              <a:t>‹#›</a:t>
            </a:fld>
            <a:r>
              <a:rPr lang="en-US"/>
              <a:t> -</a:t>
            </a:r>
          </a:p>
        </p:txBody>
      </p:sp>
    </p:spTree>
    <p:extLst>
      <p:ext uri="{BB962C8B-B14F-4D97-AF65-F5344CB8AC3E}">
        <p14:creationId xmlns:p14="http://schemas.microsoft.com/office/powerpoint/2010/main" val="31355872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147"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48" name="Shape 148"/>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149" name="Shape 149"/>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150"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51" name="Shape 151"/>
          <p:cNvSpPr>
            <a:spLocks noGrp="1"/>
          </p:cNvSpPr>
          <p:nvPr>
            <p:ph type="title"/>
          </p:nvPr>
        </p:nvSpPr>
        <p:spPr>
          <a:xfrm>
            <a:off x="722312" y="4406900"/>
            <a:ext cx="7772401" cy="1362075"/>
          </a:xfrm>
          <a:prstGeom prst="rect">
            <a:avLst/>
          </a:prstGeom>
        </p:spPr>
        <p:txBody>
          <a:bodyPr anchor="t"/>
          <a:lstStyle>
            <a:lvl1pPr>
              <a:defRPr cap="all"/>
            </a:lvl1pPr>
          </a:lstStyle>
          <a:p>
            <a:r>
              <a:t>Title Text</a:t>
            </a:r>
          </a:p>
        </p:txBody>
      </p:sp>
      <p:sp>
        <p:nvSpPr>
          <p:cNvPr id="152" name="Shape 152"/>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53" name="Shape 15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5070261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0"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61" name="Shape 161"/>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162" name="Shape 162"/>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163"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64" name="Shape 164"/>
          <p:cNvSpPr>
            <a:spLocks noGrp="1"/>
          </p:cNvSpPr>
          <p:nvPr>
            <p:ph type="title"/>
          </p:nvPr>
        </p:nvSpPr>
        <p:spPr>
          <a:xfrm>
            <a:off x="446087" y="92075"/>
            <a:ext cx="8229601" cy="841376"/>
          </a:xfrm>
          <a:prstGeom prst="rect">
            <a:avLst/>
          </a:prstGeom>
        </p:spPr>
        <p:txBody>
          <a:bodyPr/>
          <a:lstStyle/>
          <a:p>
            <a:r>
              <a:t>Title Text</a:t>
            </a:r>
          </a:p>
        </p:txBody>
      </p:sp>
      <p:sp>
        <p:nvSpPr>
          <p:cNvPr id="165" name="Shape 165"/>
          <p:cNvSpPr>
            <a:spLocks noGrp="1"/>
          </p:cNvSpPr>
          <p:nvPr>
            <p:ph type="body" sz="half" idx="1"/>
          </p:nvPr>
        </p:nvSpPr>
        <p:spPr>
          <a:xfrm>
            <a:off x="447675" y="933450"/>
            <a:ext cx="4038600" cy="592455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66" name="Shape 16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584881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pic>
        <p:nvPicPr>
          <p:cNvPr id="173"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74" name="Shape 174"/>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175" name="Shape 175"/>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176"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77" name="Shape 177"/>
          <p:cNvSpPr>
            <a:spLocks noGrp="1"/>
          </p:cNvSpPr>
          <p:nvPr>
            <p:ph type="title"/>
          </p:nvPr>
        </p:nvSpPr>
        <p:spPr>
          <a:xfrm>
            <a:off x="457200" y="256810"/>
            <a:ext cx="8229600" cy="1178656"/>
          </a:xfrm>
          <a:prstGeom prst="rect">
            <a:avLst/>
          </a:prstGeom>
        </p:spPr>
        <p:txBody>
          <a:bodyPr/>
          <a:lstStyle/>
          <a:p>
            <a:r>
              <a:t>Title Text</a:t>
            </a:r>
          </a:p>
        </p:txBody>
      </p:sp>
      <p:sp>
        <p:nvSpPr>
          <p:cNvPr id="178" name="Shape 178"/>
          <p:cNvSpPr>
            <a:spLocks noGrp="1"/>
          </p:cNvSpPr>
          <p:nvPr>
            <p:ph type="body" sz="quarter" idx="1"/>
          </p:nvPr>
        </p:nvSpPr>
        <p:spPr>
          <a:xfrm>
            <a:off x="457200" y="1435465"/>
            <a:ext cx="4040188" cy="739411"/>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9" name="Shape 17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3026076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pic>
        <p:nvPicPr>
          <p:cNvPr id="186"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87" name="Shape 187"/>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188" name="Shape 188"/>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189"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90" name="Shape 190"/>
          <p:cNvSpPr>
            <a:spLocks noGrp="1"/>
          </p:cNvSpPr>
          <p:nvPr>
            <p:ph type="title"/>
          </p:nvPr>
        </p:nvSpPr>
        <p:spPr>
          <a:prstGeom prst="rect">
            <a:avLst/>
          </a:prstGeom>
        </p:spPr>
        <p:txBody>
          <a:bodyPr/>
          <a:lstStyle/>
          <a:p>
            <a:r>
              <a:t>Title Text</a:t>
            </a:r>
          </a:p>
        </p:txBody>
      </p:sp>
      <p:sp>
        <p:nvSpPr>
          <p:cNvPr id="191" name="Shape 19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0117285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198"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99" name="Shape 199"/>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200" name="Shape 200"/>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201"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202" name="Shape 20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046132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1_Title, Text, and Content">
    <p:spTree>
      <p:nvGrpSpPr>
        <p:cNvPr id="1" name=""/>
        <p:cNvGrpSpPr/>
        <p:nvPr/>
      </p:nvGrpSpPr>
      <p:grpSpPr>
        <a:xfrm>
          <a:off x="0" y="0"/>
          <a:ext cx="0" cy="0"/>
          <a:chOff x="0" y="0"/>
          <a:chExt cx="0" cy="0"/>
        </a:xfrm>
      </p:grpSpPr>
      <p:pic>
        <p:nvPicPr>
          <p:cNvPr id="209"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210" name="Shape 210"/>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211" name="Shape 211"/>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212"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213" name="Shape 213"/>
          <p:cNvSpPr>
            <a:spLocks noGrp="1"/>
          </p:cNvSpPr>
          <p:nvPr>
            <p:ph type="title"/>
          </p:nvPr>
        </p:nvSpPr>
        <p:spPr>
          <a:xfrm>
            <a:off x="446087" y="92075"/>
            <a:ext cx="8229601" cy="841376"/>
          </a:xfrm>
          <a:prstGeom prst="rect">
            <a:avLst/>
          </a:prstGeom>
        </p:spPr>
        <p:txBody>
          <a:bodyPr/>
          <a:lstStyle/>
          <a:p>
            <a:r>
              <a:t>Title Text</a:t>
            </a:r>
          </a:p>
        </p:txBody>
      </p:sp>
      <p:sp>
        <p:nvSpPr>
          <p:cNvPr id="214" name="Shape 214"/>
          <p:cNvSpPr>
            <a:spLocks noGrp="1"/>
          </p:cNvSpPr>
          <p:nvPr>
            <p:ph type="body" sz="half" idx="1"/>
          </p:nvPr>
        </p:nvSpPr>
        <p:spPr>
          <a:xfrm>
            <a:off x="447675" y="933450"/>
            <a:ext cx="4038600" cy="5924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5" name="Shape 21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1310286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Title, Text, and 2 Content">
    <p:spTree>
      <p:nvGrpSpPr>
        <p:cNvPr id="1" name=""/>
        <p:cNvGrpSpPr/>
        <p:nvPr/>
      </p:nvGrpSpPr>
      <p:grpSpPr>
        <a:xfrm>
          <a:off x="0" y="0"/>
          <a:ext cx="0" cy="0"/>
          <a:chOff x="0" y="0"/>
          <a:chExt cx="0" cy="0"/>
        </a:xfrm>
      </p:grpSpPr>
      <p:pic>
        <p:nvPicPr>
          <p:cNvPr id="222"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223" name="Shape 223"/>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224" name="Shape 224"/>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225"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226" name="Shape 226"/>
          <p:cNvSpPr>
            <a:spLocks noGrp="1"/>
          </p:cNvSpPr>
          <p:nvPr>
            <p:ph type="title"/>
          </p:nvPr>
        </p:nvSpPr>
        <p:spPr>
          <a:xfrm>
            <a:off x="446087" y="92075"/>
            <a:ext cx="8229601" cy="841376"/>
          </a:xfrm>
          <a:prstGeom prst="rect">
            <a:avLst/>
          </a:prstGeom>
        </p:spPr>
        <p:txBody>
          <a:bodyPr/>
          <a:lstStyle/>
          <a:p>
            <a:r>
              <a:t>Title Text</a:t>
            </a:r>
          </a:p>
        </p:txBody>
      </p:sp>
      <p:sp>
        <p:nvSpPr>
          <p:cNvPr id="227" name="Shape 227"/>
          <p:cNvSpPr>
            <a:spLocks noGrp="1"/>
          </p:cNvSpPr>
          <p:nvPr>
            <p:ph type="body" sz="half" idx="1"/>
          </p:nvPr>
        </p:nvSpPr>
        <p:spPr>
          <a:xfrm>
            <a:off x="447675" y="933450"/>
            <a:ext cx="4038600" cy="5924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287523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0"/>
            <a:ext cx="9144000" cy="914400"/>
          </a:xfrm>
          <a:prstGeom prst="rect">
            <a:avLst/>
          </a:prstGeom>
        </p:spPr>
        <p:txBody>
          <a:bodyPr rtlCol="0">
            <a:normAutofit/>
          </a:bodyPr>
          <a:lstStyle>
            <a:lvl1pPr>
              <a:defRPr lang="en-US" sz="2800" dirty="0" smtClean="0">
                <a:solidFill>
                  <a:schemeClr val="bg1"/>
                </a:solidFill>
                <a:effectLst/>
                <a:latin typeface="Arial Black" pitchFamily="34" charset="0"/>
                <a:ea typeface="ＭＳ Ｐゴシック" pitchFamily="34" charset="-128"/>
                <a:cs typeface="Arial Black" pitchFamily="34" charset="0"/>
              </a:defRPr>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9F60F75E-EF59-44E9-B2C7-30E3FE3D660B}" type="slidenum">
              <a:rPr lang="en-US"/>
              <a:pPr>
                <a:defRPr/>
              </a:pPr>
              <a:t>‹#›</a:t>
            </a:fld>
            <a:endParaRPr lang="en-US" dirty="0"/>
          </a:p>
        </p:txBody>
      </p:sp>
    </p:spTree>
    <p:extLst>
      <p:ext uri="{BB962C8B-B14F-4D97-AF65-F5344CB8AC3E}">
        <p14:creationId xmlns:p14="http://schemas.microsoft.com/office/powerpoint/2010/main" val="245739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E792D8E-EEC0-CB4E-8657-8DC6C6BB16F0}" type="datetime1">
              <a:rPr lang="en-US" smtClean="0"/>
              <a:t>8/19/18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486525"/>
            <a:ext cx="684213" cy="338554"/>
          </a:xfrm>
        </p:spPr>
        <p:txBody>
          <a:bodyPr/>
          <a:lstStyle/>
          <a:p>
            <a:fld id="{C1EE84A8-9B7B-FB47-94C5-93C441D115E4}" type="slidenum">
              <a:rPr lang="en-US" smtClean="0"/>
              <a:t>‹#›</a:t>
            </a:fld>
            <a:endParaRPr lang="en-US"/>
          </a:p>
        </p:txBody>
      </p:sp>
    </p:spTree>
    <p:extLst>
      <p:ext uri="{BB962C8B-B14F-4D97-AF65-F5344CB8AC3E}">
        <p14:creationId xmlns:p14="http://schemas.microsoft.com/office/powerpoint/2010/main" val="221410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5" name="Shape 15"/>
          <p:cNvSpPr>
            <a:spLocks noGrp="1"/>
          </p:cNvSpPr>
          <p:nvPr>
            <p:ph type="title"/>
          </p:nvPr>
        </p:nvSpPr>
        <p:spPr>
          <a:xfrm>
            <a:off x="685800" y="739775"/>
            <a:ext cx="7772400" cy="3146425"/>
          </a:xfrm>
          <a:prstGeom prst="rect">
            <a:avLst/>
          </a:prstGeom>
          <a:effectLst>
            <a:outerShdw blurRad="12700" dist="35921" dir="2700000" rotWithShape="0">
              <a:srgbClr val="808080"/>
            </a:outerShdw>
          </a:effectLst>
        </p:spPr>
        <p:txBody>
          <a:bodyPr/>
          <a:lstStyle/>
          <a:p>
            <a:r>
              <a:t>Title Text</a:t>
            </a:r>
          </a:p>
        </p:txBody>
      </p:sp>
      <p:sp>
        <p:nvSpPr>
          <p:cNvPr id="16" name="Shape 16"/>
          <p:cNvSpPr>
            <a:spLocks noGrp="1"/>
          </p:cNvSpPr>
          <p:nvPr>
            <p:ph type="body" sz="half" idx="1"/>
          </p:nvPr>
        </p:nvSpPr>
        <p:spPr>
          <a:xfrm>
            <a:off x="2082800" y="3886200"/>
            <a:ext cx="5689600" cy="2971800"/>
          </a:xfrm>
          <a:prstGeom prst="rect">
            <a:avLst/>
          </a:prstGeom>
        </p:spPr>
        <p:txBody>
          <a:bodyPr/>
          <a:lstStyle>
            <a:lvl1pPr marL="0" indent="0">
              <a:buClrTx/>
              <a:buSzTx/>
              <a:buFontTx/>
              <a:buNone/>
            </a:lvl1pPr>
            <a:lvl2pPr>
              <a:buClrTx/>
              <a:buFontTx/>
            </a:lvl2pPr>
            <a:lvl3pPr>
              <a:buClrTx/>
              <a:buFontTx/>
            </a:lvl3pPr>
            <a:lvl4pPr>
              <a:buClrTx/>
              <a:buFontTx/>
            </a:lvl4pPr>
            <a:lvl5pPr>
              <a:buClrTx/>
              <a:buFontTx/>
            </a:lvl5pPr>
          </a:lstStyle>
          <a:p>
            <a:r>
              <a:t>Body Level One</a:t>
            </a:r>
          </a:p>
          <a:p>
            <a:pPr lvl="1"/>
            <a:r>
              <a:t>Body Level Two</a:t>
            </a:r>
          </a:p>
          <a:p>
            <a:pPr lvl="2"/>
            <a:r>
              <a:t>Body Level Three</a:t>
            </a:r>
          </a:p>
          <a:p>
            <a:pPr lvl="3"/>
            <a:r>
              <a:t>Body Level Four</a:t>
            </a:r>
          </a:p>
          <a:p>
            <a:pPr lvl="4"/>
            <a:r>
              <a:t>Body Level Five</a:t>
            </a:r>
          </a:p>
        </p:txBody>
      </p:sp>
      <p:sp>
        <p:nvSpPr>
          <p:cNvPr id="17" name="Shape 17"/>
          <p:cNvSpPr>
            <a:spLocks noGrp="1"/>
          </p:cNvSpPr>
          <p:nvPr>
            <p:ph type="sldNum" sz="quarter" idx="2"/>
          </p:nvPr>
        </p:nvSpPr>
        <p:spPr>
          <a:xfrm>
            <a:off x="6553200" y="6356350"/>
            <a:ext cx="2133600" cy="3683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0404219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6"/>
          <p:cNvSpPr>
            <a:spLocks noGrp="1" noChangeArrowheads="1"/>
          </p:cNvSpPr>
          <p:nvPr>
            <p:ph type="sldNum" sz="quarter" idx="4"/>
          </p:nvPr>
        </p:nvSpPr>
        <p:spPr bwMode="auto">
          <a:xfrm>
            <a:off x="0" y="6486525"/>
            <a:ext cx="684213"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i="0">
                <a:solidFill>
                  <a:srgbClr val="808080"/>
                </a:solidFill>
              </a:defRPr>
            </a:lvl1pPr>
          </a:lstStyle>
          <a:p>
            <a:pPr>
              <a:defRPr/>
            </a:pPr>
            <a:r>
              <a:rPr lang="en-US"/>
              <a:t>- </a:t>
            </a:r>
            <a:fld id="{5702A24C-C4CD-4510-A1DD-CEB556D2535A}" type="slidenum">
              <a:rPr lang="en-US"/>
              <a:pPr>
                <a:defRPr/>
              </a:pPr>
              <a:t>‹#›</a:t>
            </a:fld>
            <a:r>
              <a:rPr lang="en-US"/>
              <a:t> -</a:t>
            </a:r>
          </a:p>
        </p:txBody>
      </p:sp>
    </p:spTree>
    <p:extLst>
      <p:ext uri="{BB962C8B-B14F-4D97-AF65-F5344CB8AC3E}">
        <p14:creationId xmlns:p14="http://schemas.microsoft.com/office/powerpoint/2010/main" val="104313031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r>
              <a:t>Title Text</a:t>
            </a:r>
          </a:p>
        </p:txBody>
      </p:sp>
      <p:sp>
        <p:nvSpPr>
          <p:cNvPr id="25" name="Shape 2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2708633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3"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34" name="Shape 34"/>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35" name="Shape 35"/>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36"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37" name="Shape 37"/>
          <p:cNvSpPr>
            <a:spLocks noGrp="1"/>
          </p:cNvSpPr>
          <p:nvPr>
            <p:ph type="title"/>
          </p:nvPr>
        </p:nvSpPr>
        <p:spPr>
          <a:xfrm>
            <a:off x="722312" y="4406900"/>
            <a:ext cx="7772401" cy="1362075"/>
          </a:xfrm>
          <a:prstGeom prst="rect">
            <a:avLst/>
          </a:prstGeom>
        </p:spPr>
        <p:txBody>
          <a:bodyPr anchor="t"/>
          <a:lstStyle>
            <a:lvl1pPr>
              <a:defRPr cap="all"/>
            </a:lvl1pPr>
          </a:lstStyle>
          <a:p>
            <a:r>
              <a:t>Title Text</a:t>
            </a:r>
          </a:p>
        </p:txBody>
      </p:sp>
      <p:sp>
        <p:nvSpPr>
          <p:cNvPr id="38" name="Shape 38"/>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8354071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46"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47" name="Shape 47"/>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48" name="Shape 48"/>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49"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50" name="Shape 50"/>
          <p:cNvSpPr>
            <a:spLocks noGrp="1"/>
          </p:cNvSpPr>
          <p:nvPr>
            <p:ph type="title"/>
          </p:nvPr>
        </p:nvSpPr>
        <p:spPr>
          <a:xfrm>
            <a:off x="446087" y="92075"/>
            <a:ext cx="8229601" cy="841376"/>
          </a:xfrm>
          <a:prstGeom prst="rect">
            <a:avLst/>
          </a:prstGeom>
        </p:spPr>
        <p:txBody>
          <a:bodyPr/>
          <a:lstStyle/>
          <a:p>
            <a:r>
              <a:t>Title Text</a:t>
            </a:r>
          </a:p>
        </p:txBody>
      </p:sp>
      <p:sp>
        <p:nvSpPr>
          <p:cNvPr id="51" name="Shape 51"/>
          <p:cNvSpPr>
            <a:spLocks noGrp="1"/>
          </p:cNvSpPr>
          <p:nvPr>
            <p:ph type="body" sz="half" idx="1"/>
          </p:nvPr>
        </p:nvSpPr>
        <p:spPr>
          <a:xfrm>
            <a:off x="447675" y="933450"/>
            <a:ext cx="4038600" cy="592455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2" name="Shape 5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356259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9"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60" name="Shape 60"/>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61" name="Shape 61"/>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62"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63" name="Shape 63"/>
          <p:cNvSpPr>
            <a:spLocks noGrp="1"/>
          </p:cNvSpPr>
          <p:nvPr>
            <p:ph type="title"/>
          </p:nvPr>
        </p:nvSpPr>
        <p:spPr>
          <a:xfrm>
            <a:off x="457200" y="256810"/>
            <a:ext cx="8229600" cy="1178656"/>
          </a:xfrm>
          <a:prstGeom prst="rect">
            <a:avLst/>
          </a:prstGeom>
        </p:spPr>
        <p:txBody>
          <a:bodyPr/>
          <a:lstStyle/>
          <a:p>
            <a:r>
              <a:t>Title Text</a:t>
            </a:r>
          </a:p>
        </p:txBody>
      </p:sp>
      <p:sp>
        <p:nvSpPr>
          <p:cNvPr id="64" name="Shape 64"/>
          <p:cNvSpPr>
            <a:spLocks noGrp="1"/>
          </p:cNvSpPr>
          <p:nvPr>
            <p:ph type="body" sz="quarter" idx="1"/>
          </p:nvPr>
        </p:nvSpPr>
        <p:spPr>
          <a:xfrm>
            <a:off x="457200" y="1435465"/>
            <a:ext cx="4040188" cy="739411"/>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3121119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2"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73" name="Shape 73"/>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74" name="Shape 74"/>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75"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76" name="Shape 76"/>
          <p:cNvSpPr>
            <a:spLocks noGrp="1"/>
          </p:cNvSpPr>
          <p:nvPr>
            <p:ph type="title"/>
          </p:nvPr>
        </p:nvSpPr>
        <p:spPr>
          <a:prstGeom prst="rect">
            <a:avLst/>
          </a:prstGeom>
        </p:spPr>
        <p:txBody>
          <a:bodyPr/>
          <a:lstStyle/>
          <a:p>
            <a:r>
              <a:t>Title Text</a:t>
            </a:r>
          </a:p>
        </p:txBody>
      </p:sp>
      <p:sp>
        <p:nvSpPr>
          <p:cNvPr id="77" name="Shape 7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1279710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84"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85" name="Shape 85"/>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86" name="Shape 86"/>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87"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88" name="Shape 8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1410029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Text, and Content">
    <p:spTree>
      <p:nvGrpSpPr>
        <p:cNvPr id="1" name=""/>
        <p:cNvGrpSpPr/>
        <p:nvPr/>
      </p:nvGrpSpPr>
      <p:grpSpPr>
        <a:xfrm>
          <a:off x="0" y="0"/>
          <a:ext cx="0" cy="0"/>
          <a:chOff x="0" y="0"/>
          <a:chExt cx="0" cy="0"/>
        </a:xfrm>
      </p:grpSpPr>
      <p:pic>
        <p:nvPicPr>
          <p:cNvPr id="95"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96" name="Shape 96"/>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97" name="Shape 97"/>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98"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99" name="Shape 99"/>
          <p:cNvSpPr>
            <a:spLocks noGrp="1"/>
          </p:cNvSpPr>
          <p:nvPr>
            <p:ph type="title"/>
          </p:nvPr>
        </p:nvSpPr>
        <p:spPr>
          <a:xfrm>
            <a:off x="446087" y="92075"/>
            <a:ext cx="8229601" cy="841376"/>
          </a:xfrm>
          <a:prstGeom prst="rect">
            <a:avLst/>
          </a:prstGeom>
        </p:spPr>
        <p:txBody>
          <a:bodyPr/>
          <a:lstStyle/>
          <a:p>
            <a:r>
              <a:t>Title Text</a:t>
            </a:r>
          </a:p>
        </p:txBody>
      </p:sp>
      <p:sp>
        <p:nvSpPr>
          <p:cNvPr id="100" name="Shape 100"/>
          <p:cNvSpPr>
            <a:spLocks noGrp="1"/>
          </p:cNvSpPr>
          <p:nvPr>
            <p:ph type="body" sz="half" idx="1"/>
          </p:nvPr>
        </p:nvSpPr>
        <p:spPr>
          <a:xfrm>
            <a:off x="447675" y="933450"/>
            <a:ext cx="4038600" cy="5924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851260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Text, and 2 Content">
    <p:spTree>
      <p:nvGrpSpPr>
        <p:cNvPr id="1" name=""/>
        <p:cNvGrpSpPr/>
        <p:nvPr/>
      </p:nvGrpSpPr>
      <p:grpSpPr>
        <a:xfrm>
          <a:off x="0" y="0"/>
          <a:ext cx="0" cy="0"/>
          <a:chOff x="0" y="0"/>
          <a:chExt cx="0" cy="0"/>
        </a:xfrm>
      </p:grpSpPr>
      <p:pic>
        <p:nvPicPr>
          <p:cNvPr id="108"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09" name="Shape 109"/>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110" name="Shape 110"/>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111"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12" name="Shape 112"/>
          <p:cNvSpPr>
            <a:spLocks noGrp="1"/>
          </p:cNvSpPr>
          <p:nvPr>
            <p:ph type="title"/>
          </p:nvPr>
        </p:nvSpPr>
        <p:spPr>
          <a:xfrm>
            <a:off x="446087" y="92075"/>
            <a:ext cx="8229601" cy="841376"/>
          </a:xfrm>
          <a:prstGeom prst="rect">
            <a:avLst/>
          </a:prstGeom>
        </p:spPr>
        <p:txBody>
          <a:bodyPr/>
          <a:lstStyle/>
          <a:p>
            <a:r>
              <a:t>Title Text</a:t>
            </a:r>
          </a:p>
        </p:txBody>
      </p:sp>
      <p:sp>
        <p:nvSpPr>
          <p:cNvPr id="113" name="Shape 113"/>
          <p:cNvSpPr>
            <a:spLocks noGrp="1"/>
          </p:cNvSpPr>
          <p:nvPr>
            <p:ph type="body" sz="half" idx="1"/>
          </p:nvPr>
        </p:nvSpPr>
        <p:spPr>
          <a:xfrm>
            <a:off x="447675" y="933450"/>
            <a:ext cx="4038600" cy="5924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4" name="Shape 11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994526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21" name="Shape 121"/>
          <p:cNvSpPr>
            <a:spLocks noGrp="1"/>
          </p:cNvSpPr>
          <p:nvPr>
            <p:ph type="title"/>
          </p:nvPr>
        </p:nvSpPr>
        <p:spPr>
          <a:xfrm>
            <a:off x="685800" y="739775"/>
            <a:ext cx="7772400" cy="3146425"/>
          </a:xfrm>
          <a:prstGeom prst="rect">
            <a:avLst/>
          </a:prstGeom>
          <a:effectLst>
            <a:outerShdw blurRad="12700" dist="35921" dir="2700000" rotWithShape="0">
              <a:srgbClr val="808080"/>
            </a:outerShdw>
          </a:effectLst>
        </p:spPr>
        <p:txBody>
          <a:bodyPr/>
          <a:lstStyle/>
          <a:p>
            <a:r>
              <a:t>Title Text</a:t>
            </a:r>
          </a:p>
        </p:txBody>
      </p:sp>
      <p:sp>
        <p:nvSpPr>
          <p:cNvPr id="122" name="Shape 122"/>
          <p:cNvSpPr>
            <a:spLocks noGrp="1"/>
          </p:cNvSpPr>
          <p:nvPr>
            <p:ph type="body" sz="half" idx="1"/>
          </p:nvPr>
        </p:nvSpPr>
        <p:spPr>
          <a:xfrm>
            <a:off x="2082800" y="3886200"/>
            <a:ext cx="5689600" cy="2971800"/>
          </a:xfrm>
          <a:prstGeom prst="rect">
            <a:avLst/>
          </a:prstGeom>
        </p:spPr>
        <p:txBody>
          <a:bodyPr/>
          <a:lstStyle>
            <a:lvl1pPr marL="0" indent="0">
              <a:buClrTx/>
              <a:buSzTx/>
              <a:buFontTx/>
              <a:buNone/>
            </a:lvl1pPr>
            <a:lvl2pPr>
              <a:buClrTx/>
              <a:buFontTx/>
            </a:lvl2pPr>
            <a:lvl3pPr>
              <a:buClrTx/>
              <a:buFontTx/>
            </a:lvl3pPr>
            <a:lvl4pPr>
              <a:buClrTx/>
              <a:buFontTx/>
            </a:lvl4pPr>
            <a:lvl5pPr>
              <a:buClrTx/>
              <a:buFontTx/>
            </a:lvl5pPr>
          </a:lstStyle>
          <a:p>
            <a:r>
              <a:t>Body Level One</a:t>
            </a:r>
          </a:p>
          <a:p>
            <a:pPr lvl="1"/>
            <a:r>
              <a:t>Body Level Two</a:t>
            </a:r>
          </a:p>
          <a:p>
            <a:pPr lvl="2"/>
            <a:r>
              <a:t>Body Level Three</a:t>
            </a:r>
          </a:p>
          <a:p>
            <a:pPr lvl="3"/>
            <a:r>
              <a:t>Body Level Four</a:t>
            </a:r>
          </a:p>
          <a:p>
            <a:pPr lvl="4"/>
            <a:r>
              <a:t>Body Level Five</a:t>
            </a:r>
          </a:p>
        </p:txBody>
      </p:sp>
      <p:pic>
        <p:nvPicPr>
          <p:cNvPr id="123"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24" name="Shape 124"/>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125" name="Shape 125"/>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26" name="Shape 126"/>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127"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Tree>
    <p:extLst>
      <p:ext uri="{BB962C8B-B14F-4D97-AF65-F5344CB8AC3E}">
        <p14:creationId xmlns:p14="http://schemas.microsoft.com/office/powerpoint/2010/main" val="186244811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34"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35" name="Shape 135"/>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136" name="Shape 136"/>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137"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38" name="Shape 138"/>
          <p:cNvSpPr>
            <a:spLocks noGrp="1"/>
          </p:cNvSpPr>
          <p:nvPr>
            <p:ph type="title"/>
          </p:nvPr>
        </p:nvSpPr>
        <p:spPr>
          <a:xfrm>
            <a:off x="446087" y="92075"/>
            <a:ext cx="8229601" cy="841376"/>
          </a:xfrm>
          <a:prstGeom prst="rect">
            <a:avLst/>
          </a:prstGeom>
        </p:spPr>
        <p:txBody>
          <a:bodyPr/>
          <a:lstStyle/>
          <a:p>
            <a:r>
              <a:t>Title Text</a:t>
            </a:r>
          </a:p>
        </p:txBody>
      </p:sp>
      <p:sp>
        <p:nvSpPr>
          <p:cNvPr id="139" name="Shape 139"/>
          <p:cNvSpPr>
            <a:spLocks noGrp="1"/>
          </p:cNvSpPr>
          <p:nvPr>
            <p:ph type="body" idx="1"/>
          </p:nvPr>
        </p:nvSpPr>
        <p:spPr>
          <a:xfrm>
            <a:off x="447675" y="933450"/>
            <a:ext cx="8229600" cy="5924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0" name="Shape 14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472305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7675" y="933450"/>
            <a:ext cx="4038600" cy="5106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933450"/>
            <a:ext cx="4038600" cy="5106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4"/>
          </p:nvPr>
        </p:nvSpPr>
        <p:spPr bwMode="auto">
          <a:xfrm>
            <a:off x="0" y="6486525"/>
            <a:ext cx="684213"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i="0">
                <a:solidFill>
                  <a:srgbClr val="808080"/>
                </a:solidFill>
              </a:defRPr>
            </a:lvl1pPr>
          </a:lstStyle>
          <a:p>
            <a:pPr>
              <a:defRPr/>
            </a:pPr>
            <a:r>
              <a:rPr lang="en-US"/>
              <a:t>- </a:t>
            </a:r>
            <a:fld id="{5702A24C-C4CD-4510-A1DD-CEB556D2535A}" type="slidenum">
              <a:rPr lang="en-US"/>
              <a:pPr>
                <a:defRPr/>
              </a:pPr>
              <a:t>‹#›</a:t>
            </a:fld>
            <a:r>
              <a:rPr lang="en-US"/>
              <a:t> -</a:t>
            </a:r>
          </a:p>
        </p:txBody>
      </p:sp>
    </p:spTree>
    <p:extLst>
      <p:ext uri="{BB962C8B-B14F-4D97-AF65-F5344CB8AC3E}">
        <p14:creationId xmlns:p14="http://schemas.microsoft.com/office/powerpoint/2010/main" val="205743899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147"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48" name="Shape 148"/>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149" name="Shape 149"/>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150"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51" name="Shape 151"/>
          <p:cNvSpPr>
            <a:spLocks noGrp="1"/>
          </p:cNvSpPr>
          <p:nvPr>
            <p:ph type="title"/>
          </p:nvPr>
        </p:nvSpPr>
        <p:spPr>
          <a:xfrm>
            <a:off x="722312" y="4406900"/>
            <a:ext cx="7772401" cy="1362075"/>
          </a:xfrm>
          <a:prstGeom prst="rect">
            <a:avLst/>
          </a:prstGeom>
        </p:spPr>
        <p:txBody>
          <a:bodyPr anchor="t"/>
          <a:lstStyle>
            <a:lvl1pPr>
              <a:defRPr cap="all"/>
            </a:lvl1pPr>
          </a:lstStyle>
          <a:p>
            <a:r>
              <a:t>Title Text</a:t>
            </a:r>
          </a:p>
        </p:txBody>
      </p:sp>
      <p:sp>
        <p:nvSpPr>
          <p:cNvPr id="152" name="Shape 152"/>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53" name="Shape 15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614908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0"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61" name="Shape 161"/>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162" name="Shape 162"/>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163"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64" name="Shape 164"/>
          <p:cNvSpPr>
            <a:spLocks noGrp="1"/>
          </p:cNvSpPr>
          <p:nvPr>
            <p:ph type="title"/>
          </p:nvPr>
        </p:nvSpPr>
        <p:spPr>
          <a:xfrm>
            <a:off x="446087" y="92075"/>
            <a:ext cx="8229601" cy="841376"/>
          </a:xfrm>
          <a:prstGeom prst="rect">
            <a:avLst/>
          </a:prstGeom>
        </p:spPr>
        <p:txBody>
          <a:bodyPr/>
          <a:lstStyle/>
          <a:p>
            <a:r>
              <a:t>Title Text</a:t>
            </a:r>
          </a:p>
        </p:txBody>
      </p:sp>
      <p:sp>
        <p:nvSpPr>
          <p:cNvPr id="165" name="Shape 165"/>
          <p:cNvSpPr>
            <a:spLocks noGrp="1"/>
          </p:cNvSpPr>
          <p:nvPr>
            <p:ph type="body" sz="half" idx="1"/>
          </p:nvPr>
        </p:nvSpPr>
        <p:spPr>
          <a:xfrm>
            <a:off x="447675" y="933450"/>
            <a:ext cx="4038600" cy="592455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66" name="Shape 16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44312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pic>
        <p:nvPicPr>
          <p:cNvPr id="173"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74" name="Shape 174"/>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175" name="Shape 175"/>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176"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77" name="Shape 177"/>
          <p:cNvSpPr>
            <a:spLocks noGrp="1"/>
          </p:cNvSpPr>
          <p:nvPr>
            <p:ph type="title"/>
          </p:nvPr>
        </p:nvSpPr>
        <p:spPr>
          <a:xfrm>
            <a:off x="457200" y="256810"/>
            <a:ext cx="8229600" cy="1178656"/>
          </a:xfrm>
          <a:prstGeom prst="rect">
            <a:avLst/>
          </a:prstGeom>
        </p:spPr>
        <p:txBody>
          <a:bodyPr/>
          <a:lstStyle/>
          <a:p>
            <a:r>
              <a:t>Title Text</a:t>
            </a:r>
          </a:p>
        </p:txBody>
      </p:sp>
      <p:sp>
        <p:nvSpPr>
          <p:cNvPr id="178" name="Shape 178"/>
          <p:cNvSpPr>
            <a:spLocks noGrp="1"/>
          </p:cNvSpPr>
          <p:nvPr>
            <p:ph type="body" sz="quarter" idx="1"/>
          </p:nvPr>
        </p:nvSpPr>
        <p:spPr>
          <a:xfrm>
            <a:off x="457200" y="1435465"/>
            <a:ext cx="4040188" cy="739411"/>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9" name="Shape 17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6227465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pic>
        <p:nvPicPr>
          <p:cNvPr id="186"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87" name="Shape 187"/>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188" name="Shape 188"/>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189"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190" name="Shape 190"/>
          <p:cNvSpPr>
            <a:spLocks noGrp="1"/>
          </p:cNvSpPr>
          <p:nvPr>
            <p:ph type="title"/>
          </p:nvPr>
        </p:nvSpPr>
        <p:spPr>
          <a:prstGeom prst="rect">
            <a:avLst/>
          </a:prstGeom>
        </p:spPr>
        <p:txBody>
          <a:bodyPr/>
          <a:lstStyle/>
          <a:p>
            <a:r>
              <a:t>Title Text</a:t>
            </a:r>
          </a:p>
        </p:txBody>
      </p:sp>
      <p:sp>
        <p:nvSpPr>
          <p:cNvPr id="191" name="Shape 19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300405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198"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199" name="Shape 199"/>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200" name="Shape 200"/>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201"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202" name="Shape 20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6962753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1_Title, Text, and Content">
    <p:spTree>
      <p:nvGrpSpPr>
        <p:cNvPr id="1" name=""/>
        <p:cNvGrpSpPr/>
        <p:nvPr/>
      </p:nvGrpSpPr>
      <p:grpSpPr>
        <a:xfrm>
          <a:off x="0" y="0"/>
          <a:ext cx="0" cy="0"/>
          <a:chOff x="0" y="0"/>
          <a:chExt cx="0" cy="0"/>
        </a:xfrm>
      </p:grpSpPr>
      <p:pic>
        <p:nvPicPr>
          <p:cNvPr id="209"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210" name="Shape 210"/>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211" name="Shape 211"/>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212"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213" name="Shape 213"/>
          <p:cNvSpPr>
            <a:spLocks noGrp="1"/>
          </p:cNvSpPr>
          <p:nvPr>
            <p:ph type="title"/>
          </p:nvPr>
        </p:nvSpPr>
        <p:spPr>
          <a:xfrm>
            <a:off x="446087" y="92075"/>
            <a:ext cx="8229601" cy="841376"/>
          </a:xfrm>
          <a:prstGeom prst="rect">
            <a:avLst/>
          </a:prstGeom>
        </p:spPr>
        <p:txBody>
          <a:bodyPr/>
          <a:lstStyle/>
          <a:p>
            <a:r>
              <a:t>Title Text</a:t>
            </a:r>
          </a:p>
        </p:txBody>
      </p:sp>
      <p:sp>
        <p:nvSpPr>
          <p:cNvPr id="214" name="Shape 214"/>
          <p:cNvSpPr>
            <a:spLocks noGrp="1"/>
          </p:cNvSpPr>
          <p:nvPr>
            <p:ph type="body" sz="half" idx="1"/>
          </p:nvPr>
        </p:nvSpPr>
        <p:spPr>
          <a:xfrm>
            <a:off x="447675" y="933450"/>
            <a:ext cx="4038600" cy="5924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5" name="Shape 21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973593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_Title, Text, and 2 Content">
    <p:spTree>
      <p:nvGrpSpPr>
        <p:cNvPr id="1" name=""/>
        <p:cNvGrpSpPr/>
        <p:nvPr/>
      </p:nvGrpSpPr>
      <p:grpSpPr>
        <a:xfrm>
          <a:off x="0" y="0"/>
          <a:ext cx="0" cy="0"/>
          <a:chOff x="0" y="0"/>
          <a:chExt cx="0" cy="0"/>
        </a:xfrm>
      </p:grpSpPr>
      <p:pic>
        <p:nvPicPr>
          <p:cNvPr id="222" name="image1.jpg"/>
          <p:cNvPicPr>
            <a:picLocks noChangeAspect="1"/>
          </p:cNvPicPr>
          <p:nvPr/>
        </p:nvPicPr>
        <p:blipFill>
          <a:blip r:embed="rId2">
            <a:extLst/>
          </a:blip>
          <a:srcRect b="86227"/>
          <a:stretch>
            <a:fillRect/>
          </a:stretch>
        </p:blipFill>
        <p:spPr>
          <a:xfrm rot="10800000" flipH="1">
            <a:off x="0" y="0"/>
            <a:ext cx="9144221" cy="1205804"/>
          </a:xfrm>
          <a:prstGeom prst="rect">
            <a:avLst/>
          </a:prstGeom>
          <a:ln w="12700">
            <a:miter lim="400000"/>
          </a:ln>
        </p:spPr>
      </p:pic>
      <p:sp>
        <p:nvSpPr>
          <p:cNvPr id="223" name="Shape 223"/>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224" name="Shape 224"/>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225" name="image2.jpg"/>
          <p:cNvPicPr>
            <a:picLocks noChangeAspect="1"/>
          </p:cNvPicPr>
          <p:nvPr/>
        </p:nvPicPr>
        <p:blipFill>
          <a:blip r:embed="rId3">
            <a:extLst/>
          </a:blip>
          <a:stretch>
            <a:fillRect/>
          </a:stretch>
        </p:blipFill>
        <p:spPr>
          <a:xfrm>
            <a:off x="3979545" y="6467475"/>
            <a:ext cx="1107883" cy="365760"/>
          </a:xfrm>
          <a:prstGeom prst="rect">
            <a:avLst/>
          </a:prstGeom>
          <a:ln w="12700">
            <a:miter lim="400000"/>
          </a:ln>
        </p:spPr>
      </p:pic>
      <p:sp>
        <p:nvSpPr>
          <p:cNvPr id="226" name="Shape 226"/>
          <p:cNvSpPr>
            <a:spLocks noGrp="1"/>
          </p:cNvSpPr>
          <p:nvPr>
            <p:ph type="title"/>
          </p:nvPr>
        </p:nvSpPr>
        <p:spPr>
          <a:xfrm>
            <a:off x="446087" y="92075"/>
            <a:ext cx="8229601" cy="841376"/>
          </a:xfrm>
          <a:prstGeom prst="rect">
            <a:avLst/>
          </a:prstGeom>
        </p:spPr>
        <p:txBody>
          <a:bodyPr/>
          <a:lstStyle/>
          <a:p>
            <a:r>
              <a:t>Title Text</a:t>
            </a:r>
          </a:p>
        </p:txBody>
      </p:sp>
      <p:sp>
        <p:nvSpPr>
          <p:cNvPr id="227" name="Shape 227"/>
          <p:cNvSpPr>
            <a:spLocks noGrp="1"/>
          </p:cNvSpPr>
          <p:nvPr>
            <p:ph type="body" sz="half" idx="1"/>
          </p:nvPr>
        </p:nvSpPr>
        <p:spPr>
          <a:xfrm>
            <a:off x="447675" y="933450"/>
            <a:ext cx="4038600" cy="5924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5715195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6"/>
          <p:cNvSpPr>
            <a:spLocks noGrp="1" noChangeArrowheads="1"/>
          </p:cNvSpPr>
          <p:nvPr>
            <p:ph type="sldNum" sz="quarter" idx="10"/>
          </p:nvPr>
        </p:nvSpPr>
        <p:spPr bwMode="auto">
          <a:xfrm>
            <a:off x="0" y="6486525"/>
            <a:ext cx="684213"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i="0">
                <a:solidFill>
                  <a:srgbClr val="808080"/>
                </a:solidFill>
              </a:defRPr>
            </a:lvl1pPr>
          </a:lstStyle>
          <a:p>
            <a:pPr>
              <a:defRPr/>
            </a:pPr>
            <a:r>
              <a:rPr lang="en-US"/>
              <a:t>- </a:t>
            </a:r>
            <a:fld id="{5702A24C-C4CD-4510-A1DD-CEB556D2535A}" type="slidenum">
              <a:rPr lang="en-US"/>
              <a:pPr>
                <a:defRPr/>
              </a:pPr>
              <a:t>‹#›</a:t>
            </a:fld>
            <a:r>
              <a:rPr lang="en-US"/>
              <a:t> -</a:t>
            </a:r>
          </a:p>
        </p:txBody>
      </p:sp>
    </p:spTree>
    <p:extLst>
      <p:ext uri="{BB962C8B-B14F-4D97-AF65-F5344CB8AC3E}">
        <p14:creationId xmlns:p14="http://schemas.microsoft.com/office/powerpoint/2010/main" val="4038092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6"/>
          <p:cNvSpPr>
            <a:spLocks noGrp="1" noChangeArrowheads="1"/>
          </p:cNvSpPr>
          <p:nvPr>
            <p:ph type="sldNum" sz="quarter" idx="4"/>
          </p:nvPr>
        </p:nvSpPr>
        <p:spPr bwMode="auto">
          <a:xfrm>
            <a:off x="0" y="6486525"/>
            <a:ext cx="684213"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i="0">
                <a:solidFill>
                  <a:srgbClr val="808080"/>
                </a:solidFill>
              </a:defRPr>
            </a:lvl1pPr>
          </a:lstStyle>
          <a:p>
            <a:pPr>
              <a:defRPr/>
            </a:pPr>
            <a:r>
              <a:rPr lang="en-US"/>
              <a:t>- </a:t>
            </a:r>
            <a:fld id="{5702A24C-C4CD-4510-A1DD-CEB556D2535A}" type="slidenum">
              <a:rPr lang="en-US"/>
              <a:pPr>
                <a:defRPr/>
              </a:pPr>
              <a:t>‹#›</a:t>
            </a:fld>
            <a:r>
              <a:rPr lang="en-US"/>
              <a:t> -</a:t>
            </a:r>
          </a:p>
        </p:txBody>
      </p:sp>
    </p:spTree>
    <p:extLst>
      <p:ext uri="{BB962C8B-B14F-4D97-AF65-F5344CB8AC3E}">
        <p14:creationId xmlns:p14="http://schemas.microsoft.com/office/powerpoint/2010/main" val="712813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bwMode="auto">
          <a:xfrm>
            <a:off x="0" y="6486525"/>
            <a:ext cx="684213"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i="0">
                <a:solidFill>
                  <a:srgbClr val="808080"/>
                </a:solidFill>
              </a:defRPr>
            </a:lvl1pPr>
          </a:lstStyle>
          <a:p>
            <a:pPr>
              <a:defRPr/>
            </a:pPr>
            <a:r>
              <a:rPr lang="en-US"/>
              <a:t>- </a:t>
            </a:r>
            <a:fld id="{5702A24C-C4CD-4510-A1DD-CEB556D2535A}" type="slidenum">
              <a:rPr lang="en-US"/>
              <a:pPr>
                <a:defRPr/>
              </a:pPr>
              <a:t>‹#›</a:t>
            </a:fld>
            <a:r>
              <a:rPr lang="en-US"/>
              <a:t> -</a:t>
            </a:r>
          </a:p>
        </p:txBody>
      </p:sp>
    </p:spTree>
    <p:extLst>
      <p:ext uri="{BB962C8B-B14F-4D97-AF65-F5344CB8AC3E}">
        <p14:creationId xmlns:p14="http://schemas.microsoft.com/office/powerpoint/2010/main" val="42418138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6088" y="112713"/>
            <a:ext cx="8229600" cy="800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47675" y="933450"/>
            <a:ext cx="4038600" cy="5106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933450"/>
            <a:ext cx="4038600" cy="5106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4"/>
          </p:nvPr>
        </p:nvSpPr>
        <p:spPr bwMode="auto">
          <a:xfrm>
            <a:off x="0" y="6486525"/>
            <a:ext cx="684213"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i="0">
                <a:solidFill>
                  <a:srgbClr val="808080"/>
                </a:solidFill>
              </a:defRPr>
            </a:lvl1pPr>
          </a:lstStyle>
          <a:p>
            <a:pPr>
              <a:defRPr/>
            </a:pPr>
            <a:r>
              <a:rPr lang="en-US"/>
              <a:t>- </a:t>
            </a:r>
            <a:fld id="{5702A24C-C4CD-4510-A1DD-CEB556D2535A}" type="slidenum">
              <a:rPr lang="en-US"/>
              <a:pPr>
                <a:defRPr/>
              </a:pPr>
              <a:t>‹#›</a:t>
            </a:fld>
            <a:r>
              <a:rPr lang="en-US"/>
              <a:t> -</a:t>
            </a:r>
          </a:p>
        </p:txBody>
      </p:sp>
    </p:spTree>
    <p:extLst>
      <p:ext uri="{BB962C8B-B14F-4D97-AF65-F5344CB8AC3E}">
        <p14:creationId xmlns:p14="http://schemas.microsoft.com/office/powerpoint/2010/main" val="35453210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46088" y="112713"/>
            <a:ext cx="8229600" cy="800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47675" y="933450"/>
            <a:ext cx="4038600" cy="5106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8675" y="933450"/>
            <a:ext cx="40386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8675" y="3562350"/>
            <a:ext cx="4038600" cy="2478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6"/>
          <p:cNvSpPr>
            <a:spLocks noGrp="1" noChangeArrowheads="1"/>
          </p:cNvSpPr>
          <p:nvPr>
            <p:ph type="sldNum" sz="quarter" idx="4"/>
          </p:nvPr>
        </p:nvSpPr>
        <p:spPr bwMode="auto">
          <a:xfrm>
            <a:off x="0" y="6486525"/>
            <a:ext cx="684213"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i="0">
                <a:solidFill>
                  <a:srgbClr val="808080"/>
                </a:solidFill>
              </a:defRPr>
            </a:lvl1pPr>
          </a:lstStyle>
          <a:p>
            <a:pPr>
              <a:defRPr/>
            </a:pPr>
            <a:r>
              <a:rPr lang="en-US"/>
              <a:t>- </a:t>
            </a:r>
            <a:fld id="{5702A24C-C4CD-4510-A1DD-CEB556D2535A}" type="slidenum">
              <a:rPr lang="en-US"/>
              <a:pPr>
                <a:defRPr/>
              </a:pPr>
              <a:t>‹#›</a:t>
            </a:fld>
            <a:r>
              <a:rPr lang="en-US"/>
              <a:t> -</a:t>
            </a:r>
          </a:p>
        </p:txBody>
      </p:sp>
    </p:spTree>
    <p:extLst>
      <p:ext uri="{BB962C8B-B14F-4D97-AF65-F5344CB8AC3E}">
        <p14:creationId xmlns:p14="http://schemas.microsoft.com/office/powerpoint/2010/main" val="29226155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20" Type="http://schemas.openxmlformats.org/officeDocument/2006/relationships/theme" Target="../theme/theme2.xml"/><Relationship Id="rId21" Type="http://schemas.openxmlformats.org/officeDocument/2006/relationships/image" Target="../media/image3.jpeg"/><Relationship Id="rId22" Type="http://schemas.openxmlformats.org/officeDocument/2006/relationships/image" Target="../media/image4.jpeg"/><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Relationship Id="rId16" Type="http://schemas.openxmlformats.org/officeDocument/2006/relationships/slideLayout" Target="../slideLayouts/slideLayout25.xml"/><Relationship Id="rId17" Type="http://schemas.openxmlformats.org/officeDocument/2006/relationships/slideLayout" Target="../slideLayouts/slideLayout26.xml"/><Relationship Id="rId18" Type="http://schemas.openxmlformats.org/officeDocument/2006/relationships/slideLayout" Target="../slideLayouts/slideLayout27.xml"/><Relationship Id="rId19" Type="http://schemas.openxmlformats.org/officeDocument/2006/relationships/slideLayout" Target="../slideLayouts/slideLayout28.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20" Type="http://schemas.openxmlformats.org/officeDocument/2006/relationships/image" Target="../media/image3.jpeg"/><Relationship Id="rId21" Type="http://schemas.openxmlformats.org/officeDocument/2006/relationships/image" Target="../media/image4.jpeg"/><Relationship Id="rId10" Type="http://schemas.openxmlformats.org/officeDocument/2006/relationships/slideLayout" Target="../slideLayouts/slideLayout38.xml"/><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slideLayout" Target="../slideLayouts/slideLayout44.xml"/><Relationship Id="rId17" Type="http://schemas.openxmlformats.org/officeDocument/2006/relationships/slideLayout" Target="../slideLayouts/slideLayout45.xml"/><Relationship Id="rId18" Type="http://schemas.openxmlformats.org/officeDocument/2006/relationships/slideLayout" Target="../slideLayouts/slideLayout46.xml"/><Relationship Id="rId19"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p:cNvPicPr>
            <a:picLocks noChangeAspect="1"/>
          </p:cNvPicPr>
          <p:nvPr userDrawn="1"/>
        </p:nvPicPr>
        <p:blipFill>
          <a:blip r:embed="rId11">
            <a:extLst>
              <a:ext uri="{28A0092B-C50C-407E-A947-70E740481C1C}">
                <a14:useLocalDpi xmlns:a14="http://schemas.microsoft.com/office/drawing/2010/main" val="0"/>
              </a:ext>
            </a:extLst>
          </a:blip>
          <a:srcRect b="86227"/>
          <a:stretch>
            <a:fillRect/>
          </a:stretch>
        </p:blipFill>
        <p:spPr bwMode="auto">
          <a:xfrm flipV="1">
            <a:off x="0" y="0"/>
            <a:ext cx="9144220" cy="1205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446088" y="112713"/>
            <a:ext cx="8229600" cy="800100"/>
          </a:xfrm>
          <a:prstGeom prst="rect">
            <a:avLst/>
          </a:prstGeom>
          <a:noFill/>
          <a:ln w="9525">
            <a:noFill/>
            <a:miter lim="800000"/>
            <a:headEnd/>
            <a:tailEnd/>
          </a:ln>
          <a:effectLst>
            <a:outerShdw blurRad="50800" dist="38100" dir="2700000" algn="tl" rotWithShape="0">
              <a:schemeClr val="tx1">
                <a:lumMod val="50000"/>
                <a:lumOff val="50000"/>
                <a:alpha val="40000"/>
              </a:schemeClr>
            </a:outerShdw>
          </a:effectLst>
        </p:spPr>
        <p:txBody>
          <a:bodyPr vert="horz" wrap="square" lIns="0" tIns="0" rIns="0" bIns="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47675" y="933450"/>
            <a:ext cx="8229600" cy="5106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Line 14"/>
          <p:cNvSpPr>
            <a:spLocks noChangeShapeType="1"/>
          </p:cNvSpPr>
          <p:nvPr userDrawn="1"/>
        </p:nvSpPr>
        <p:spPr bwMode="auto">
          <a:xfrm>
            <a:off x="911225" y="6400800"/>
            <a:ext cx="8232775" cy="0"/>
          </a:xfrm>
          <a:prstGeom prst="line">
            <a:avLst/>
          </a:prstGeom>
          <a:noFill/>
          <a:ln w="25400">
            <a:solidFill>
              <a:srgbClr val="C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Arial" charset="0"/>
              <a:cs typeface="Arial" charset="0"/>
            </a:endParaRPr>
          </a:p>
        </p:txBody>
      </p:sp>
      <p:sp>
        <p:nvSpPr>
          <p:cNvPr id="11" name="Rectangle 6"/>
          <p:cNvSpPr>
            <a:spLocks noGrp="1" noChangeArrowheads="1"/>
          </p:cNvSpPr>
          <p:nvPr>
            <p:ph type="sldNum" sz="quarter" idx="4"/>
          </p:nvPr>
        </p:nvSpPr>
        <p:spPr bwMode="auto">
          <a:xfrm>
            <a:off x="0" y="6486525"/>
            <a:ext cx="684213"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i="0">
                <a:solidFill>
                  <a:srgbClr val="808080"/>
                </a:solidFill>
              </a:defRPr>
            </a:lvl1pPr>
          </a:lstStyle>
          <a:p>
            <a:pPr defTabSz="914400" fontAlgn="base">
              <a:spcBef>
                <a:spcPct val="0"/>
              </a:spcBef>
              <a:spcAft>
                <a:spcPct val="0"/>
              </a:spcAft>
              <a:defRPr/>
            </a:pPr>
            <a:r>
              <a:rPr lang="en-US">
                <a:latin typeface="Arial" charset="0"/>
                <a:cs typeface="Arial" charset="0"/>
              </a:rPr>
              <a:t>- </a:t>
            </a:r>
            <a:fld id="{5702A24C-C4CD-4510-A1DD-CEB556D2535A}" type="slidenum">
              <a:rPr lang="en-US">
                <a:latin typeface="Arial" charset="0"/>
                <a:cs typeface="Arial" charset="0"/>
              </a:rPr>
              <a:pPr defTabSz="914400" fontAlgn="base">
                <a:spcBef>
                  <a:spcPct val="0"/>
                </a:spcBef>
                <a:spcAft>
                  <a:spcPct val="0"/>
                </a:spcAft>
                <a:defRPr/>
              </a:pPr>
              <a:t>‹#›</a:t>
            </a:fld>
            <a:r>
              <a:rPr lang="en-US">
                <a:latin typeface="Arial" charset="0"/>
                <a:cs typeface="Arial" charset="0"/>
              </a:rPr>
              <a:t> -</a:t>
            </a:r>
          </a:p>
        </p:txBody>
      </p:sp>
      <p:sp>
        <p:nvSpPr>
          <p:cNvPr id="12" name="Rectangle 24"/>
          <p:cNvSpPr>
            <a:spLocks noChangeArrowheads="1"/>
          </p:cNvSpPr>
          <p:nvPr userDrawn="1"/>
        </p:nvSpPr>
        <p:spPr bwMode="auto">
          <a:xfrm>
            <a:off x="4501365" y="6486525"/>
            <a:ext cx="4422775"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spcBef>
                <a:spcPct val="0"/>
              </a:spcBef>
              <a:spcAft>
                <a:spcPct val="0"/>
              </a:spcAft>
            </a:pPr>
            <a:r>
              <a:rPr lang="en-US" sz="1600" b="1" dirty="0">
                <a:solidFill>
                  <a:srgbClr val="808080"/>
                </a:solidFill>
                <a:latin typeface="Arial" charset="0"/>
                <a:cs typeface="Arial" charset="0"/>
              </a:rPr>
              <a:t>Arizona State University</a:t>
            </a:r>
          </a:p>
        </p:txBody>
      </p:sp>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979545" y="6467475"/>
            <a:ext cx="1107882" cy="365760"/>
          </a:xfrm>
          <a:prstGeom prst="rect">
            <a:avLst/>
          </a:prstGeom>
        </p:spPr>
      </p:pic>
    </p:spTree>
    <p:extLst>
      <p:ext uri="{BB962C8B-B14F-4D97-AF65-F5344CB8AC3E}">
        <p14:creationId xmlns:p14="http://schemas.microsoft.com/office/powerpoint/2010/main" val="2150833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hdr="0" dt="0"/>
  <p:txStyles>
    <p:titleStyle>
      <a:lvl1pPr algn="l" rtl="0" fontAlgn="base">
        <a:spcBef>
          <a:spcPct val="0"/>
        </a:spcBef>
        <a:spcAft>
          <a:spcPct val="0"/>
        </a:spcAft>
        <a:defRPr sz="4000" b="1">
          <a:solidFill>
            <a:schemeClr val="tx1">
              <a:lumMod val="95000"/>
              <a:lumOff val="5000"/>
            </a:schemeClr>
          </a:solidFill>
          <a:effectLst/>
          <a:latin typeface="+mj-lt"/>
          <a:ea typeface="+mj-ea"/>
          <a:cs typeface="+mj-cs"/>
        </a:defRPr>
      </a:lvl1pPr>
      <a:lvl2pPr algn="l" rtl="0" fontAlgn="base">
        <a:spcBef>
          <a:spcPct val="0"/>
        </a:spcBef>
        <a:spcAft>
          <a:spcPct val="0"/>
        </a:spcAft>
        <a:defRPr sz="3600" b="1">
          <a:solidFill>
            <a:schemeClr val="tx2"/>
          </a:solidFill>
          <a:effectLst>
            <a:outerShdw blurRad="38100" dist="38100" dir="2700000" algn="tl">
              <a:srgbClr val="C0C0C0"/>
            </a:outerShdw>
          </a:effectLst>
          <a:latin typeface="Arial" charset="0"/>
          <a:cs typeface="Arial" charset="0"/>
        </a:defRPr>
      </a:lvl2pPr>
      <a:lvl3pPr algn="l" rtl="0" fontAlgn="base">
        <a:spcBef>
          <a:spcPct val="0"/>
        </a:spcBef>
        <a:spcAft>
          <a:spcPct val="0"/>
        </a:spcAft>
        <a:defRPr sz="3600" b="1">
          <a:solidFill>
            <a:schemeClr val="tx2"/>
          </a:solidFill>
          <a:effectLst>
            <a:outerShdw blurRad="38100" dist="38100" dir="2700000" algn="tl">
              <a:srgbClr val="C0C0C0"/>
            </a:outerShdw>
          </a:effectLst>
          <a:latin typeface="Arial" charset="0"/>
          <a:cs typeface="Arial" charset="0"/>
        </a:defRPr>
      </a:lvl3pPr>
      <a:lvl4pPr algn="l" rtl="0" fontAlgn="base">
        <a:spcBef>
          <a:spcPct val="0"/>
        </a:spcBef>
        <a:spcAft>
          <a:spcPct val="0"/>
        </a:spcAft>
        <a:defRPr sz="3600" b="1">
          <a:solidFill>
            <a:schemeClr val="tx2"/>
          </a:solidFill>
          <a:effectLst>
            <a:outerShdw blurRad="38100" dist="38100" dir="2700000" algn="tl">
              <a:srgbClr val="C0C0C0"/>
            </a:outerShdw>
          </a:effectLst>
          <a:latin typeface="Arial" charset="0"/>
          <a:cs typeface="Arial" charset="0"/>
        </a:defRPr>
      </a:lvl4pPr>
      <a:lvl5pPr algn="l" rtl="0" fontAlgn="base">
        <a:spcBef>
          <a:spcPct val="0"/>
        </a:spcBef>
        <a:spcAft>
          <a:spcPct val="0"/>
        </a:spcAft>
        <a:defRPr sz="3600" b="1">
          <a:solidFill>
            <a:schemeClr val="tx2"/>
          </a:solidFill>
          <a:effectLst>
            <a:outerShdw blurRad="38100" dist="38100" dir="2700000" algn="tl">
              <a:srgbClr val="C0C0C0"/>
            </a:outerShdw>
          </a:effectLst>
          <a:latin typeface="Arial" charset="0"/>
          <a:cs typeface="Arial" charset="0"/>
        </a:defRPr>
      </a:lvl5pPr>
      <a:lvl6pPr marL="457200" algn="l" rtl="0" fontAlgn="base">
        <a:spcBef>
          <a:spcPct val="0"/>
        </a:spcBef>
        <a:spcAft>
          <a:spcPct val="0"/>
        </a:spcAft>
        <a:defRPr sz="3600" b="1">
          <a:solidFill>
            <a:schemeClr val="tx2"/>
          </a:solidFill>
          <a:effectLst>
            <a:outerShdw blurRad="38100" dist="38100" dir="2700000" algn="tl">
              <a:srgbClr val="C0C0C0"/>
            </a:outerShdw>
          </a:effectLst>
          <a:latin typeface="Arial" charset="0"/>
          <a:cs typeface="Arial" charset="0"/>
        </a:defRPr>
      </a:lvl6pPr>
      <a:lvl7pPr marL="914400" algn="l" rtl="0" fontAlgn="base">
        <a:spcBef>
          <a:spcPct val="0"/>
        </a:spcBef>
        <a:spcAft>
          <a:spcPct val="0"/>
        </a:spcAft>
        <a:defRPr sz="3600" b="1">
          <a:solidFill>
            <a:schemeClr val="tx2"/>
          </a:solidFill>
          <a:effectLst>
            <a:outerShdw blurRad="38100" dist="38100" dir="2700000" algn="tl">
              <a:srgbClr val="C0C0C0"/>
            </a:outerShdw>
          </a:effectLst>
          <a:latin typeface="Arial" charset="0"/>
          <a:cs typeface="Arial" charset="0"/>
        </a:defRPr>
      </a:lvl7pPr>
      <a:lvl8pPr marL="1371600" algn="l" rtl="0" fontAlgn="base">
        <a:spcBef>
          <a:spcPct val="0"/>
        </a:spcBef>
        <a:spcAft>
          <a:spcPct val="0"/>
        </a:spcAft>
        <a:defRPr sz="3600" b="1">
          <a:solidFill>
            <a:schemeClr val="tx2"/>
          </a:solidFill>
          <a:effectLst>
            <a:outerShdw blurRad="38100" dist="38100" dir="2700000" algn="tl">
              <a:srgbClr val="C0C0C0"/>
            </a:outerShdw>
          </a:effectLst>
          <a:latin typeface="Arial" charset="0"/>
          <a:cs typeface="Arial" charset="0"/>
        </a:defRPr>
      </a:lvl8pPr>
      <a:lvl9pPr marL="1828800" algn="l" rtl="0" fontAlgn="base">
        <a:spcBef>
          <a:spcPct val="0"/>
        </a:spcBef>
        <a:spcAft>
          <a:spcPct val="0"/>
        </a:spcAft>
        <a:defRPr sz="3600" b="1">
          <a:solidFill>
            <a:schemeClr val="tx2"/>
          </a:solidFill>
          <a:effectLst>
            <a:outerShdw blurRad="38100" dist="38100" dir="2700000" algn="tl">
              <a:srgbClr val="C0C0C0"/>
            </a:outerShdw>
          </a:effectLst>
          <a:latin typeface="Arial" charset="0"/>
          <a:cs typeface="Arial" charset="0"/>
        </a:defRPr>
      </a:lvl9pPr>
    </p:titleStyle>
    <p:bodyStyle>
      <a:lvl1pPr marL="342900" indent="-342900" algn="l" rtl="0" fontAlgn="base">
        <a:lnSpc>
          <a:spcPct val="120000"/>
        </a:lnSpc>
        <a:spcBef>
          <a:spcPct val="20000"/>
        </a:spcBef>
        <a:spcAft>
          <a:spcPct val="0"/>
        </a:spcAft>
        <a:buClr>
          <a:srgbClr val="C00000"/>
        </a:buClr>
        <a:buSzPct val="110000"/>
        <a:buFont typeface="Wingdings" pitchFamily="2" charset="2"/>
        <a:buChar char="§"/>
        <a:defRPr sz="3200">
          <a:solidFill>
            <a:schemeClr val="tx1">
              <a:lumMod val="95000"/>
              <a:lumOff val="5000"/>
            </a:schemeClr>
          </a:solidFill>
          <a:latin typeface="+mn-lt"/>
          <a:ea typeface="+mn-ea"/>
          <a:cs typeface="+mn-cs"/>
        </a:defRPr>
      </a:lvl1pPr>
      <a:lvl2pPr marL="742950" indent="-285750" algn="l" rtl="0" fontAlgn="base">
        <a:lnSpc>
          <a:spcPct val="120000"/>
        </a:lnSpc>
        <a:spcBef>
          <a:spcPct val="20000"/>
        </a:spcBef>
        <a:spcAft>
          <a:spcPct val="0"/>
        </a:spcAft>
        <a:buClr>
          <a:srgbClr val="C00000"/>
        </a:buClr>
        <a:buSzPct val="90000"/>
        <a:buFont typeface="Arial" charset="0"/>
        <a:buChar char="–"/>
        <a:defRPr sz="2800">
          <a:solidFill>
            <a:schemeClr val="tx1">
              <a:lumMod val="95000"/>
              <a:lumOff val="5000"/>
            </a:schemeClr>
          </a:solidFill>
          <a:latin typeface="+mn-lt"/>
          <a:cs typeface="+mn-cs"/>
        </a:defRPr>
      </a:lvl2pPr>
      <a:lvl3pPr marL="1143000" indent="-228600" algn="l" rtl="0" fontAlgn="base">
        <a:lnSpc>
          <a:spcPct val="120000"/>
        </a:lnSpc>
        <a:spcBef>
          <a:spcPct val="20000"/>
        </a:spcBef>
        <a:spcAft>
          <a:spcPct val="0"/>
        </a:spcAft>
        <a:buChar char="•"/>
        <a:defRPr sz="2400">
          <a:solidFill>
            <a:schemeClr val="tx1">
              <a:lumMod val="95000"/>
              <a:lumOff val="5000"/>
            </a:schemeClr>
          </a:solidFill>
          <a:latin typeface="+mn-lt"/>
          <a:cs typeface="+mn-cs"/>
        </a:defRPr>
      </a:lvl3pPr>
      <a:lvl4pPr marL="1600200" indent="-228600" algn="l" rtl="0" fontAlgn="base">
        <a:lnSpc>
          <a:spcPct val="120000"/>
        </a:lnSpc>
        <a:spcBef>
          <a:spcPct val="20000"/>
        </a:spcBef>
        <a:spcAft>
          <a:spcPct val="0"/>
        </a:spcAft>
        <a:buChar char="–"/>
        <a:defRPr sz="2000">
          <a:solidFill>
            <a:schemeClr val="tx1">
              <a:lumMod val="95000"/>
              <a:lumOff val="5000"/>
            </a:schemeClr>
          </a:solidFill>
          <a:latin typeface="+mn-lt"/>
          <a:cs typeface="+mn-cs"/>
        </a:defRPr>
      </a:lvl4pPr>
      <a:lvl5pPr marL="2057400" indent="-228600" algn="l" rtl="0" fontAlgn="base">
        <a:lnSpc>
          <a:spcPct val="120000"/>
        </a:lnSpc>
        <a:spcBef>
          <a:spcPct val="20000"/>
        </a:spcBef>
        <a:spcAft>
          <a:spcPct val="0"/>
        </a:spcAft>
        <a:buChar char="»"/>
        <a:defRPr sz="2000">
          <a:solidFill>
            <a:schemeClr val="tx1">
              <a:lumMod val="95000"/>
              <a:lumOff val="5000"/>
            </a:schemeClr>
          </a:solidFill>
          <a:latin typeface="+mn-lt"/>
          <a:cs typeface="+mn-cs"/>
        </a:defRPr>
      </a:lvl5pPr>
      <a:lvl6pPr marL="2514600" indent="-228600" algn="l" rtl="0" fontAlgn="base">
        <a:lnSpc>
          <a:spcPct val="120000"/>
        </a:lnSpc>
        <a:spcBef>
          <a:spcPct val="20000"/>
        </a:spcBef>
        <a:spcAft>
          <a:spcPct val="0"/>
        </a:spcAft>
        <a:buChar char="»"/>
        <a:defRPr sz="2000">
          <a:solidFill>
            <a:schemeClr val="tx1"/>
          </a:solidFill>
          <a:latin typeface="+mn-lt"/>
          <a:cs typeface="+mn-cs"/>
        </a:defRPr>
      </a:lvl6pPr>
      <a:lvl7pPr marL="2971800" indent="-228600" algn="l" rtl="0" fontAlgn="base">
        <a:lnSpc>
          <a:spcPct val="120000"/>
        </a:lnSpc>
        <a:spcBef>
          <a:spcPct val="20000"/>
        </a:spcBef>
        <a:spcAft>
          <a:spcPct val="0"/>
        </a:spcAft>
        <a:buChar char="»"/>
        <a:defRPr sz="2000">
          <a:solidFill>
            <a:schemeClr val="tx1"/>
          </a:solidFill>
          <a:latin typeface="+mn-lt"/>
          <a:cs typeface="+mn-cs"/>
        </a:defRPr>
      </a:lvl7pPr>
      <a:lvl8pPr marL="3429000" indent="-228600" algn="l" rtl="0" fontAlgn="base">
        <a:lnSpc>
          <a:spcPct val="120000"/>
        </a:lnSpc>
        <a:spcBef>
          <a:spcPct val="20000"/>
        </a:spcBef>
        <a:spcAft>
          <a:spcPct val="0"/>
        </a:spcAft>
        <a:buChar char="»"/>
        <a:defRPr sz="2000">
          <a:solidFill>
            <a:schemeClr val="tx1"/>
          </a:solidFill>
          <a:latin typeface="+mn-lt"/>
          <a:cs typeface="+mn-cs"/>
        </a:defRPr>
      </a:lvl8pPr>
      <a:lvl9pPr marL="3886200" indent="-228600" algn="l" rtl="0" fontAlgn="base">
        <a:lnSpc>
          <a:spcPct val="120000"/>
        </a:lnSpc>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image1.jpg"/>
          <p:cNvPicPr>
            <a:picLocks noChangeAspect="1"/>
          </p:cNvPicPr>
          <p:nvPr/>
        </p:nvPicPr>
        <p:blipFill>
          <a:blip r:embed="rId21">
            <a:extLst/>
          </a:blip>
          <a:srcRect b="86227"/>
          <a:stretch>
            <a:fillRect/>
          </a:stretch>
        </p:blipFill>
        <p:spPr>
          <a:xfrm rot="10800000" flipH="1">
            <a:off x="0" y="0"/>
            <a:ext cx="9144221" cy="1205804"/>
          </a:xfrm>
          <a:prstGeom prst="rect">
            <a:avLst/>
          </a:prstGeom>
          <a:ln w="12700">
            <a:miter lim="400000"/>
          </a:ln>
        </p:spPr>
      </p:pic>
      <p:sp>
        <p:nvSpPr>
          <p:cNvPr id="3" name="Shape 3"/>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Helvetica"/>
              <a:cs typeface="Helvetica"/>
              <a:sym typeface="Helvetica"/>
            </a:endParaRPr>
          </a:p>
        </p:txBody>
      </p:sp>
      <p:sp>
        <p:nvSpPr>
          <p:cNvPr id="4" name="Shape 4"/>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ea typeface="Arial"/>
                <a:cs typeface="Arial"/>
                <a:sym typeface="Arial"/>
              </a:rPr>
              <a:t>Arizona State University</a:t>
            </a:r>
          </a:p>
        </p:txBody>
      </p:sp>
      <p:pic>
        <p:nvPicPr>
          <p:cNvPr id="5" name="image2.jpg"/>
          <p:cNvPicPr>
            <a:picLocks noChangeAspect="1"/>
          </p:cNvPicPr>
          <p:nvPr/>
        </p:nvPicPr>
        <p:blipFill>
          <a:blip r:embed="rId22">
            <a:extLst/>
          </a:blip>
          <a:stretch>
            <a:fillRect/>
          </a:stretch>
        </p:blipFill>
        <p:spPr>
          <a:xfrm>
            <a:off x="3979545" y="6467475"/>
            <a:ext cx="1107883" cy="365760"/>
          </a:xfrm>
          <a:prstGeom prst="rect">
            <a:avLst/>
          </a:prstGeom>
          <a:ln w="12700">
            <a:miter lim="400000"/>
          </a:ln>
        </p:spPr>
      </p:pic>
      <p:sp>
        <p:nvSpPr>
          <p:cNvPr id="6" name="Shape 6"/>
          <p:cNvSpPr>
            <a:spLocks noGrp="1"/>
          </p:cNvSpPr>
          <p:nvPr>
            <p:ph type="title"/>
          </p:nvPr>
        </p:nvSpPr>
        <p:spPr>
          <a:xfrm>
            <a:off x="446087" y="0"/>
            <a:ext cx="8229601" cy="1025526"/>
          </a:xfrm>
          <a:prstGeom prst="rect">
            <a:avLst/>
          </a:prstGeom>
          <a:ln w="12700">
            <a:miter lim="400000"/>
          </a:ln>
          <a:effectLst>
            <a:outerShdw blurRad="50800" dist="38100" dir="2700000" rotWithShape="0">
              <a:srgbClr val="808080">
                <a:alpha val="40000"/>
              </a:srgbClr>
            </a:outerShdw>
          </a:effectLst>
          <a:extLst>
            <a:ext uri="{C572A759-6A51-4108-AA02-DFA0A04FC94B}">
              <ma14:wrappingTextBoxFlag xmlns:ma14="http://schemas.microsoft.com/office/mac/drawingml/2011/main" val="1"/>
            </a:ext>
          </a:extLst>
        </p:spPr>
        <p:txBody>
          <a:bodyPr lIns="0" tIns="0" rIns="0" bIns="0" anchor="ctr"/>
          <a:lstStyle/>
          <a:p>
            <a:r>
              <a:t>Title Text</a:t>
            </a:r>
          </a:p>
        </p:txBody>
      </p:sp>
      <p:sp>
        <p:nvSpPr>
          <p:cNvPr id="7" name="Shape 7"/>
          <p:cNvSpPr>
            <a:spLocks noGrp="1"/>
          </p:cNvSpPr>
          <p:nvPr>
            <p:ph type="body" idx="1"/>
          </p:nvPr>
        </p:nvSpPr>
        <p:spPr>
          <a:xfrm>
            <a:off x="447675" y="1220267"/>
            <a:ext cx="8229600" cy="5637734"/>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0" y="6486525"/>
            <a:ext cx="684213" cy="313393"/>
          </a:xfrm>
          <a:prstGeom prst="rect">
            <a:avLst/>
          </a:prstGeom>
          <a:ln w="12700">
            <a:miter lim="400000"/>
          </a:ln>
        </p:spPr>
        <p:txBody>
          <a:bodyPr lIns="45719" rIns="45719">
            <a:spAutoFit/>
          </a:bodyPr>
          <a:lstStyle>
            <a:lvl1pPr algn="ctr">
              <a:defRPr sz="1600" b="1">
                <a:solidFill>
                  <a:srgbClr val="808080"/>
                </a:solidFill>
              </a:defRPr>
            </a:lvl1pPr>
          </a:lstStyle>
          <a:p>
            <a:pPr defTabSz="914400" hangingPunct="0"/>
            <a:fld id="{86CB4B4D-7CA3-9044-876B-883B54F8677D}" type="slidenum">
              <a:rPr kern="0">
                <a:latin typeface="Arial"/>
                <a:ea typeface="Arial"/>
                <a:cs typeface="Arial"/>
                <a:sym typeface="Arial"/>
              </a:rPr>
              <a:pPr defTabSz="914400" hangingPunct="0"/>
              <a:t>‹#›</a:t>
            </a:fld>
            <a:endParaRPr kern="0">
              <a:latin typeface="Arial"/>
              <a:ea typeface="Arial"/>
              <a:cs typeface="Arial"/>
              <a:sym typeface="Arial"/>
            </a:endParaRPr>
          </a:p>
        </p:txBody>
      </p:sp>
    </p:spTree>
    <p:extLst>
      <p:ext uri="{BB962C8B-B14F-4D97-AF65-F5344CB8AC3E}">
        <p14:creationId xmlns:p14="http://schemas.microsoft.com/office/powerpoint/2010/main" val="103307460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709" r:id="rId19"/>
  </p:sldLayoutIdLst>
  <p:transition spd="med"/>
  <p:txStyles>
    <p:titleStyle>
      <a:lvl1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9pPr>
    </p:titleStyle>
    <p:bodyStyle>
      <a:lvl1pPr marL="342900" marR="0" indent="-342900" algn="l" defTabSz="914400" rtl="0" latinLnBrk="0">
        <a:lnSpc>
          <a:spcPct val="120000"/>
        </a:lnSpc>
        <a:spcBef>
          <a:spcPts val="700"/>
        </a:spcBef>
        <a:spcAft>
          <a:spcPts val="0"/>
        </a:spcAft>
        <a:buClr>
          <a:srgbClr val="C00000"/>
        </a:buClr>
        <a:buSzPct val="110000"/>
        <a:buFont typeface="Wingdings" panose="05000000000000000000" pitchFamily="2" charset="2"/>
        <a:buChar char="§"/>
        <a:tabLst/>
        <a:defRPr sz="3200" b="0" i="0" u="none" strike="noStrike" cap="none" spc="0" baseline="0">
          <a:ln>
            <a:noFill/>
          </a:ln>
          <a:solidFill>
            <a:srgbClr val="0D0D0D"/>
          </a:solidFill>
          <a:uFillTx/>
          <a:latin typeface="Arial"/>
          <a:ea typeface="Arial"/>
          <a:cs typeface="Arial"/>
          <a:sym typeface="Arial"/>
        </a:defRPr>
      </a:lvl1pPr>
      <a:lvl2pPr marL="783771" marR="0" indent="-326571" algn="l" defTabSz="914400" rtl="0" latinLnBrk="0">
        <a:lnSpc>
          <a:spcPct val="120000"/>
        </a:lnSpc>
        <a:spcBef>
          <a:spcPts val="700"/>
        </a:spcBef>
        <a:spcAft>
          <a:spcPts val="0"/>
        </a:spcAft>
        <a:buClr>
          <a:srgbClr val="C00000"/>
        </a:buClr>
        <a:buSzPct val="90000"/>
        <a:buFont typeface="Wingdings" panose="05000000000000000000" pitchFamily="2" charset="2"/>
        <a:buChar char="§"/>
        <a:tabLst/>
        <a:defRPr sz="3200" b="0" i="0" u="none" strike="noStrike" cap="none" spc="0" baseline="0">
          <a:ln>
            <a:noFill/>
          </a:ln>
          <a:solidFill>
            <a:srgbClr val="0D0D0D"/>
          </a:solidFill>
          <a:uFillTx/>
          <a:latin typeface="Arial"/>
          <a:ea typeface="Arial"/>
          <a:cs typeface="Arial"/>
          <a:sym typeface="Arial"/>
        </a:defRPr>
      </a:lvl2pPr>
      <a:lvl3pPr marL="1219200" marR="0" indent="-304800" algn="l" defTabSz="914400" rtl="0" latinLnBrk="0">
        <a:lnSpc>
          <a:spcPct val="120000"/>
        </a:lnSpc>
        <a:spcBef>
          <a:spcPts val="700"/>
        </a:spcBef>
        <a:spcAft>
          <a:spcPts val="0"/>
        </a:spcAft>
        <a:buClr>
          <a:srgbClr val="C00000"/>
        </a:buClr>
        <a:buSzPct val="100000"/>
        <a:buFont typeface="Wingdings" panose="05000000000000000000" pitchFamily="2" charset="2"/>
        <a:buChar char="§"/>
        <a:tabLst/>
        <a:defRPr sz="3200" b="0" i="0" u="none" strike="noStrike" cap="none" spc="0" baseline="0">
          <a:ln>
            <a:noFill/>
          </a:ln>
          <a:solidFill>
            <a:srgbClr val="0D0D0D"/>
          </a:solidFill>
          <a:uFillTx/>
          <a:latin typeface="Arial"/>
          <a:ea typeface="Arial"/>
          <a:cs typeface="Arial"/>
          <a:sym typeface="Arial"/>
        </a:defRPr>
      </a:lvl3pPr>
      <a:lvl4pPr marL="1737360" marR="0" indent="-365760" algn="l" defTabSz="914400" rtl="0" latinLnBrk="0">
        <a:lnSpc>
          <a:spcPct val="120000"/>
        </a:lnSpc>
        <a:spcBef>
          <a:spcPts val="700"/>
        </a:spcBef>
        <a:spcAft>
          <a:spcPts val="0"/>
        </a:spcAft>
        <a:buClr>
          <a:srgbClr val="C00000"/>
        </a:buClr>
        <a:buSzPct val="100000"/>
        <a:buFont typeface="Wingdings" panose="05000000000000000000" pitchFamily="2" charset="2"/>
        <a:buChar char="§"/>
        <a:tabLst/>
        <a:defRPr sz="3200" b="0" i="0" u="none" strike="noStrike" cap="none" spc="0" baseline="0">
          <a:ln>
            <a:noFill/>
          </a:ln>
          <a:solidFill>
            <a:srgbClr val="0D0D0D"/>
          </a:solidFill>
          <a:uFillTx/>
          <a:latin typeface="Arial"/>
          <a:ea typeface="Arial"/>
          <a:cs typeface="Arial"/>
          <a:sym typeface="Arial"/>
        </a:defRPr>
      </a:lvl4pPr>
      <a:lvl5pPr marL="2194560" marR="0" indent="-365760" algn="l" defTabSz="914400" rtl="0" latinLnBrk="0">
        <a:lnSpc>
          <a:spcPct val="120000"/>
        </a:lnSpc>
        <a:spcBef>
          <a:spcPts val="700"/>
        </a:spcBef>
        <a:spcAft>
          <a:spcPts val="0"/>
        </a:spcAft>
        <a:buClr>
          <a:srgbClr val="C00000"/>
        </a:buClr>
        <a:buSzPct val="100000"/>
        <a:buFont typeface="Wingdings" panose="05000000000000000000" pitchFamily="2" charset="2"/>
        <a:buChar char="§"/>
        <a:tabLst/>
        <a:defRPr sz="3200" b="0" i="0" u="none" strike="noStrike" cap="none" spc="0" baseline="0">
          <a:ln>
            <a:noFill/>
          </a:ln>
          <a:solidFill>
            <a:srgbClr val="0D0D0D"/>
          </a:solidFill>
          <a:uFillTx/>
          <a:latin typeface="Arial"/>
          <a:ea typeface="Arial"/>
          <a:cs typeface="Arial"/>
          <a:sym typeface="Arial"/>
        </a:defRPr>
      </a:lvl5pPr>
      <a:lvl6pPr marL="2651760" marR="0" indent="-365760" algn="l" defTabSz="914400" rtl="0" latinLnBrk="0">
        <a:lnSpc>
          <a:spcPct val="120000"/>
        </a:lnSpc>
        <a:spcBef>
          <a:spcPts val="700"/>
        </a:spcBef>
        <a:spcAft>
          <a:spcPts val="0"/>
        </a:spcAft>
        <a:buClr>
          <a:srgbClr val="C00000"/>
        </a:buClr>
        <a:buSzPct val="100000"/>
        <a:buFont typeface="Wingdings"/>
        <a:buChar char="»"/>
        <a:tabLst/>
        <a:defRPr sz="3200" b="0" i="0" u="none" strike="noStrike" cap="none" spc="0" baseline="0">
          <a:ln>
            <a:noFill/>
          </a:ln>
          <a:solidFill>
            <a:srgbClr val="0D0D0D"/>
          </a:solidFill>
          <a:uFillTx/>
          <a:latin typeface="Arial"/>
          <a:ea typeface="Arial"/>
          <a:cs typeface="Arial"/>
          <a:sym typeface="Arial"/>
        </a:defRPr>
      </a:lvl6pPr>
      <a:lvl7pPr marL="3108960" marR="0" indent="-365760" algn="l" defTabSz="914400" rtl="0" latinLnBrk="0">
        <a:lnSpc>
          <a:spcPct val="120000"/>
        </a:lnSpc>
        <a:spcBef>
          <a:spcPts val="700"/>
        </a:spcBef>
        <a:spcAft>
          <a:spcPts val="0"/>
        </a:spcAft>
        <a:buClr>
          <a:srgbClr val="C00000"/>
        </a:buClr>
        <a:buSzPct val="100000"/>
        <a:buFont typeface="Wingdings"/>
        <a:buChar char="»"/>
        <a:tabLst/>
        <a:defRPr sz="3200" b="0" i="0" u="none" strike="noStrike" cap="none" spc="0" baseline="0">
          <a:ln>
            <a:noFill/>
          </a:ln>
          <a:solidFill>
            <a:srgbClr val="0D0D0D"/>
          </a:solidFill>
          <a:uFillTx/>
          <a:latin typeface="Arial"/>
          <a:ea typeface="Arial"/>
          <a:cs typeface="Arial"/>
          <a:sym typeface="Arial"/>
        </a:defRPr>
      </a:lvl7pPr>
      <a:lvl8pPr marL="3566159" marR="0" indent="-365759" algn="l" defTabSz="914400" rtl="0" latinLnBrk="0">
        <a:lnSpc>
          <a:spcPct val="120000"/>
        </a:lnSpc>
        <a:spcBef>
          <a:spcPts val="700"/>
        </a:spcBef>
        <a:spcAft>
          <a:spcPts val="0"/>
        </a:spcAft>
        <a:buClr>
          <a:srgbClr val="C00000"/>
        </a:buClr>
        <a:buSzPct val="100000"/>
        <a:buFont typeface="Wingdings"/>
        <a:buChar char="»"/>
        <a:tabLst/>
        <a:defRPr sz="3200" b="0" i="0" u="none" strike="noStrike" cap="none" spc="0" baseline="0">
          <a:ln>
            <a:noFill/>
          </a:ln>
          <a:solidFill>
            <a:srgbClr val="0D0D0D"/>
          </a:solidFill>
          <a:uFillTx/>
          <a:latin typeface="Arial"/>
          <a:ea typeface="Arial"/>
          <a:cs typeface="Arial"/>
          <a:sym typeface="Arial"/>
        </a:defRPr>
      </a:lvl8pPr>
      <a:lvl9pPr marL="4023359" marR="0" indent="-365759" algn="l" defTabSz="914400" rtl="0" latinLnBrk="0">
        <a:lnSpc>
          <a:spcPct val="120000"/>
        </a:lnSpc>
        <a:spcBef>
          <a:spcPts val="700"/>
        </a:spcBef>
        <a:spcAft>
          <a:spcPts val="0"/>
        </a:spcAft>
        <a:buClr>
          <a:srgbClr val="C00000"/>
        </a:buClr>
        <a:buSzPct val="100000"/>
        <a:buFont typeface="Wingdings"/>
        <a:buChar char="»"/>
        <a:tabLst/>
        <a:defRPr sz="3200" b="0" i="0" u="none" strike="noStrike" cap="none" spc="0" baseline="0">
          <a:ln>
            <a:noFill/>
          </a:ln>
          <a:solidFill>
            <a:srgbClr val="0D0D0D"/>
          </a:solidFill>
          <a:uFillTx/>
          <a:latin typeface="Arial"/>
          <a:ea typeface="Arial"/>
          <a:cs typeface="Arial"/>
          <a:sym typeface="Arial"/>
        </a:defRPr>
      </a:lvl9pPr>
    </p:bodyStyle>
    <p:otherStyle>
      <a:lvl1pPr marL="0" marR="0" indent="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image1.jpg"/>
          <p:cNvPicPr>
            <a:picLocks noChangeAspect="1"/>
          </p:cNvPicPr>
          <p:nvPr/>
        </p:nvPicPr>
        <p:blipFill>
          <a:blip r:embed="rId20">
            <a:extLst/>
          </a:blip>
          <a:srcRect b="86227"/>
          <a:stretch>
            <a:fillRect/>
          </a:stretch>
        </p:blipFill>
        <p:spPr>
          <a:xfrm rot="10800000" flipH="1">
            <a:off x="0" y="0"/>
            <a:ext cx="9144221" cy="1205804"/>
          </a:xfrm>
          <a:prstGeom prst="rect">
            <a:avLst/>
          </a:prstGeom>
          <a:ln w="12700">
            <a:miter lim="400000"/>
          </a:ln>
        </p:spPr>
      </p:pic>
      <p:sp>
        <p:nvSpPr>
          <p:cNvPr id="3" name="Shape 3"/>
          <p:cNvSpPr/>
          <p:nvPr/>
        </p:nvSpPr>
        <p:spPr>
          <a:xfrm>
            <a:off x="911225" y="6400800"/>
            <a:ext cx="8232775" cy="0"/>
          </a:xfrm>
          <a:prstGeom prst="line">
            <a:avLst/>
          </a:prstGeom>
          <a:ln w="25400">
            <a:solidFill>
              <a:srgbClr val="C00000"/>
            </a:solidFill>
          </a:ln>
        </p:spPr>
        <p:txBody>
          <a:bodyPr lIns="45719" rIns="45719"/>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4" name="Shape 4"/>
          <p:cNvSpPr/>
          <p:nvPr/>
        </p:nvSpPr>
        <p:spPr>
          <a:xfrm>
            <a:off x="4501365" y="6486525"/>
            <a:ext cx="4422776"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b="1">
                <a:solidFill>
                  <a:srgbClr val="808080"/>
                </a:solidFill>
              </a:defRPr>
            </a:lvl1pPr>
          </a:lstStyle>
          <a:p>
            <a:pPr defTabSz="914400" hangingPunct="0">
              <a:defRPr sz="1800" b="0">
                <a:solidFill>
                  <a:srgbClr val="000000"/>
                </a:solidFill>
              </a:defRPr>
            </a:pPr>
            <a:r>
              <a:rPr kern="0">
                <a:latin typeface="Arial"/>
                <a:cs typeface="Arial"/>
                <a:sym typeface="Arial"/>
              </a:rPr>
              <a:t>Arizona State University</a:t>
            </a:r>
          </a:p>
        </p:txBody>
      </p:sp>
      <p:pic>
        <p:nvPicPr>
          <p:cNvPr id="5" name="image2.jpg"/>
          <p:cNvPicPr>
            <a:picLocks noChangeAspect="1"/>
          </p:cNvPicPr>
          <p:nvPr/>
        </p:nvPicPr>
        <p:blipFill>
          <a:blip r:embed="rId21">
            <a:extLst/>
          </a:blip>
          <a:stretch>
            <a:fillRect/>
          </a:stretch>
        </p:blipFill>
        <p:spPr>
          <a:xfrm>
            <a:off x="3979545" y="6467475"/>
            <a:ext cx="1107883" cy="365760"/>
          </a:xfrm>
          <a:prstGeom prst="rect">
            <a:avLst/>
          </a:prstGeom>
          <a:ln w="12700">
            <a:miter lim="400000"/>
          </a:ln>
        </p:spPr>
      </p:pic>
      <p:sp>
        <p:nvSpPr>
          <p:cNvPr id="6" name="Shape 6"/>
          <p:cNvSpPr>
            <a:spLocks noGrp="1"/>
          </p:cNvSpPr>
          <p:nvPr>
            <p:ph type="title"/>
          </p:nvPr>
        </p:nvSpPr>
        <p:spPr>
          <a:xfrm>
            <a:off x="446087" y="0"/>
            <a:ext cx="8229601" cy="1025526"/>
          </a:xfrm>
          <a:prstGeom prst="rect">
            <a:avLst/>
          </a:prstGeom>
          <a:ln w="12700">
            <a:miter lim="400000"/>
          </a:ln>
          <a:effectLst>
            <a:outerShdw blurRad="50800" dist="38100" dir="2700000" rotWithShape="0">
              <a:srgbClr val="808080">
                <a:alpha val="40000"/>
              </a:srgbClr>
            </a:outerShdw>
          </a:effectLst>
          <a:extLst>
            <a:ext uri="{C572A759-6A51-4108-AA02-DFA0A04FC94B}">
              <ma14:wrappingTextBoxFlag xmlns:ma14="http://schemas.microsoft.com/office/mac/drawingml/2011/main" val="1"/>
            </a:ext>
          </a:extLst>
        </p:spPr>
        <p:txBody>
          <a:bodyPr lIns="0" tIns="0" rIns="0" bIns="0" anchor="ctr"/>
          <a:lstStyle/>
          <a:p>
            <a:r>
              <a:t>Title Text</a:t>
            </a:r>
          </a:p>
        </p:txBody>
      </p:sp>
      <p:sp>
        <p:nvSpPr>
          <p:cNvPr id="7" name="Shape 7"/>
          <p:cNvSpPr>
            <a:spLocks noGrp="1"/>
          </p:cNvSpPr>
          <p:nvPr>
            <p:ph type="body" idx="1"/>
          </p:nvPr>
        </p:nvSpPr>
        <p:spPr>
          <a:xfrm>
            <a:off x="447675" y="1220267"/>
            <a:ext cx="8229600" cy="5637734"/>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0" y="6486525"/>
            <a:ext cx="684213" cy="313393"/>
          </a:xfrm>
          <a:prstGeom prst="rect">
            <a:avLst/>
          </a:prstGeom>
          <a:ln w="12700">
            <a:miter lim="400000"/>
          </a:ln>
        </p:spPr>
        <p:txBody>
          <a:bodyPr lIns="45719" rIns="45719">
            <a:spAutoFit/>
          </a:bodyPr>
          <a:lstStyle>
            <a:lvl1pPr algn="ctr">
              <a:defRPr sz="1600" b="1">
                <a:solidFill>
                  <a:srgbClr val="808080"/>
                </a:solidFill>
              </a:defRPr>
            </a:lvl1pPr>
          </a:lstStyle>
          <a:p>
            <a:pPr defTabSz="914400" hangingPunct="0"/>
            <a:fld id="{86CB4B4D-7CA3-9044-876B-883B54F8677D}" type="slidenum">
              <a:rPr kern="0">
                <a:latin typeface="Arial"/>
                <a:cs typeface="Arial"/>
                <a:sym typeface="Arial"/>
              </a:rPr>
              <a:pPr defTabSz="914400" hangingPunct="0"/>
              <a:t>‹#›</a:t>
            </a:fld>
            <a:endParaRPr kern="0">
              <a:latin typeface="Arial"/>
              <a:cs typeface="Arial"/>
              <a:sym typeface="Arial"/>
            </a:endParaRPr>
          </a:p>
        </p:txBody>
      </p:sp>
    </p:spTree>
    <p:extLst>
      <p:ext uri="{BB962C8B-B14F-4D97-AF65-F5344CB8AC3E}">
        <p14:creationId xmlns:p14="http://schemas.microsoft.com/office/powerpoint/2010/main" val="13657315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transition spd="med"/>
  <p:txStyles>
    <p:titleStyle>
      <a:lvl1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9pPr>
    </p:titleStyle>
    <p:bodyStyle>
      <a:lvl1pPr marL="342900" marR="0" indent="-342900" algn="l" defTabSz="914400" rtl="0" latinLnBrk="0">
        <a:lnSpc>
          <a:spcPct val="120000"/>
        </a:lnSpc>
        <a:spcBef>
          <a:spcPts val="700"/>
        </a:spcBef>
        <a:spcAft>
          <a:spcPts val="0"/>
        </a:spcAft>
        <a:buClr>
          <a:srgbClr val="C00000"/>
        </a:buClr>
        <a:buSzPct val="110000"/>
        <a:buFont typeface="Wingdings" panose="05000000000000000000" pitchFamily="2" charset="2"/>
        <a:buChar char="§"/>
        <a:tabLst/>
        <a:defRPr sz="3200" b="0" i="0" u="none" strike="noStrike" cap="none" spc="0" baseline="0">
          <a:ln>
            <a:noFill/>
          </a:ln>
          <a:solidFill>
            <a:srgbClr val="0D0D0D"/>
          </a:solidFill>
          <a:uFillTx/>
          <a:latin typeface="Arial"/>
          <a:ea typeface="Arial"/>
          <a:cs typeface="Arial"/>
          <a:sym typeface="Arial"/>
        </a:defRPr>
      </a:lvl1pPr>
      <a:lvl2pPr marL="783771" marR="0" indent="-326571" algn="l" defTabSz="914400" rtl="0" latinLnBrk="0">
        <a:lnSpc>
          <a:spcPct val="120000"/>
        </a:lnSpc>
        <a:spcBef>
          <a:spcPts val="700"/>
        </a:spcBef>
        <a:spcAft>
          <a:spcPts val="0"/>
        </a:spcAft>
        <a:buClr>
          <a:srgbClr val="C00000"/>
        </a:buClr>
        <a:buSzPct val="90000"/>
        <a:buFont typeface="Wingdings" panose="05000000000000000000" pitchFamily="2" charset="2"/>
        <a:buChar char="§"/>
        <a:tabLst/>
        <a:defRPr sz="3200" b="0" i="0" u="none" strike="noStrike" cap="none" spc="0" baseline="0">
          <a:ln>
            <a:noFill/>
          </a:ln>
          <a:solidFill>
            <a:srgbClr val="0D0D0D"/>
          </a:solidFill>
          <a:uFillTx/>
          <a:latin typeface="Arial"/>
          <a:ea typeface="Arial"/>
          <a:cs typeface="Arial"/>
          <a:sym typeface="Arial"/>
        </a:defRPr>
      </a:lvl2pPr>
      <a:lvl3pPr marL="1219200" marR="0" indent="-304800" algn="l" defTabSz="914400" rtl="0" latinLnBrk="0">
        <a:lnSpc>
          <a:spcPct val="120000"/>
        </a:lnSpc>
        <a:spcBef>
          <a:spcPts val="700"/>
        </a:spcBef>
        <a:spcAft>
          <a:spcPts val="0"/>
        </a:spcAft>
        <a:buClr>
          <a:srgbClr val="C00000"/>
        </a:buClr>
        <a:buSzPct val="100000"/>
        <a:buFont typeface="Wingdings" panose="05000000000000000000" pitchFamily="2" charset="2"/>
        <a:buChar char="§"/>
        <a:tabLst/>
        <a:defRPr sz="3200" b="0" i="0" u="none" strike="noStrike" cap="none" spc="0" baseline="0">
          <a:ln>
            <a:noFill/>
          </a:ln>
          <a:solidFill>
            <a:srgbClr val="0D0D0D"/>
          </a:solidFill>
          <a:uFillTx/>
          <a:latin typeface="Arial"/>
          <a:ea typeface="Arial"/>
          <a:cs typeface="Arial"/>
          <a:sym typeface="Arial"/>
        </a:defRPr>
      </a:lvl3pPr>
      <a:lvl4pPr marL="1737360" marR="0" indent="-365760" algn="l" defTabSz="914400" rtl="0" latinLnBrk="0">
        <a:lnSpc>
          <a:spcPct val="120000"/>
        </a:lnSpc>
        <a:spcBef>
          <a:spcPts val="700"/>
        </a:spcBef>
        <a:spcAft>
          <a:spcPts val="0"/>
        </a:spcAft>
        <a:buClr>
          <a:srgbClr val="C00000"/>
        </a:buClr>
        <a:buSzPct val="100000"/>
        <a:buFont typeface="Wingdings" panose="05000000000000000000" pitchFamily="2" charset="2"/>
        <a:buChar char="§"/>
        <a:tabLst/>
        <a:defRPr sz="3200" b="0" i="0" u="none" strike="noStrike" cap="none" spc="0" baseline="0">
          <a:ln>
            <a:noFill/>
          </a:ln>
          <a:solidFill>
            <a:srgbClr val="0D0D0D"/>
          </a:solidFill>
          <a:uFillTx/>
          <a:latin typeface="Arial"/>
          <a:ea typeface="Arial"/>
          <a:cs typeface="Arial"/>
          <a:sym typeface="Arial"/>
        </a:defRPr>
      </a:lvl4pPr>
      <a:lvl5pPr marL="2194560" marR="0" indent="-365760" algn="l" defTabSz="914400" rtl="0" latinLnBrk="0">
        <a:lnSpc>
          <a:spcPct val="120000"/>
        </a:lnSpc>
        <a:spcBef>
          <a:spcPts val="700"/>
        </a:spcBef>
        <a:spcAft>
          <a:spcPts val="0"/>
        </a:spcAft>
        <a:buClr>
          <a:srgbClr val="C00000"/>
        </a:buClr>
        <a:buSzPct val="100000"/>
        <a:buFont typeface="Wingdings" panose="05000000000000000000" pitchFamily="2" charset="2"/>
        <a:buChar char="§"/>
        <a:tabLst/>
        <a:defRPr sz="3200" b="0" i="0" u="none" strike="noStrike" cap="none" spc="0" baseline="0">
          <a:ln>
            <a:noFill/>
          </a:ln>
          <a:solidFill>
            <a:srgbClr val="0D0D0D"/>
          </a:solidFill>
          <a:uFillTx/>
          <a:latin typeface="Arial"/>
          <a:ea typeface="Arial"/>
          <a:cs typeface="Arial"/>
          <a:sym typeface="Arial"/>
        </a:defRPr>
      </a:lvl5pPr>
      <a:lvl6pPr marL="2651760" marR="0" indent="-365760" algn="l" defTabSz="914400" rtl="0" latinLnBrk="0">
        <a:lnSpc>
          <a:spcPct val="120000"/>
        </a:lnSpc>
        <a:spcBef>
          <a:spcPts val="700"/>
        </a:spcBef>
        <a:spcAft>
          <a:spcPts val="0"/>
        </a:spcAft>
        <a:buClr>
          <a:srgbClr val="C00000"/>
        </a:buClr>
        <a:buSzPct val="100000"/>
        <a:buFont typeface="Wingdings"/>
        <a:buChar char="»"/>
        <a:tabLst/>
        <a:defRPr sz="3200" b="0" i="0" u="none" strike="noStrike" cap="none" spc="0" baseline="0">
          <a:ln>
            <a:noFill/>
          </a:ln>
          <a:solidFill>
            <a:srgbClr val="0D0D0D"/>
          </a:solidFill>
          <a:uFillTx/>
          <a:latin typeface="Arial"/>
          <a:ea typeface="Arial"/>
          <a:cs typeface="Arial"/>
          <a:sym typeface="Arial"/>
        </a:defRPr>
      </a:lvl6pPr>
      <a:lvl7pPr marL="3108960" marR="0" indent="-365760" algn="l" defTabSz="914400" rtl="0" latinLnBrk="0">
        <a:lnSpc>
          <a:spcPct val="120000"/>
        </a:lnSpc>
        <a:spcBef>
          <a:spcPts val="700"/>
        </a:spcBef>
        <a:spcAft>
          <a:spcPts val="0"/>
        </a:spcAft>
        <a:buClr>
          <a:srgbClr val="C00000"/>
        </a:buClr>
        <a:buSzPct val="100000"/>
        <a:buFont typeface="Wingdings"/>
        <a:buChar char="»"/>
        <a:tabLst/>
        <a:defRPr sz="3200" b="0" i="0" u="none" strike="noStrike" cap="none" spc="0" baseline="0">
          <a:ln>
            <a:noFill/>
          </a:ln>
          <a:solidFill>
            <a:srgbClr val="0D0D0D"/>
          </a:solidFill>
          <a:uFillTx/>
          <a:latin typeface="Arial"/>
          <a:ea typeface="Arial"/>
          <a:cs typeface="Arial"/>
          <a:sym typeface="Arial"/>
        </a:defRPr>
      </a:lvl7pPr>
      <a:lvl8pPr marL="3566159" marR="0" indent="-365759" algn="l" defTabSz="914400" rtl="0" latinLnBrk="0">
        <a:lnSpc>
          <a:spcPct val="120000"/>
        </a:lnSpc>
        <a:spcBef>
          <a:spcPts val="700"/>
        </a:spcBef>
        <a:spcAft>
          <a:spcPts val="0"/>
        </a:spcAft>
        <a:buClr>
          <a:srgbClr val="C00000"/>
        </a:buClr>
        <a:buSzPct val="100000"/>
        <a:buFont typeface="Wingdings"/>
        <a:buChar char="»"/>
        <a:tabLst/>
        <a:defRPr sz="3200" b="0" i="0" u="none" strike="noStrike" cap="none" spc="0" baseline="0">
          <a:ln>
            <a:noFill/>
          </a:ln>
          <a:solidFill>
            <a:srgbClr val="0D0D0D"/>
          </a:solidFill>
          <a:uFillTx/>
          <a:latin typeface="Arial"/>
          <a:ea typeface="Arial"/>
          <a:cs typeface="Arial"/>
          <a:sym typeface="Arial"/>
        </a:defRPr>
      </a:lvl8pPr>
      <a:lvl9pPr marL="4023359" marR="0" indent="-365759" algn="l" defTabSz="914400" rtl="0" latinLnBrk="0">
        <a:lnSpc>
          <a:spcPct val="120000"/>
        </a:lnSpc>
        <a:spcBef>
          <a:spcPts val="700"/>
        </a:spcBef>
        <a:spcAft>
          <a:spcPts val="0"/>
        </a:spcAft>
        <a:buClr>
          <a:srgbClr val="C00000"/>
        </a:buClr>
        <a:buSzPct val="100000"/>
        <a:buFont typeface="Wingdings"/>
        <a:buChar char="»"/>
        <a:tabLst/>
        <a:defRPr sz="3200" b="0" i="0" u="none" strike="noStrike" cap="none" spc="0" baseline="0">
          <a:ln>
            <a:noFill/>
          </a:ln>
          <a:solidFill>
            <a:srgbClr val="0D0D0D"/>
          </a:solidFill>
          <a:uFillTx/>
          <a:latin typeface="Arial"/>
          <a:ea typeface="Arial"/>
          <a:cs typeface="Arial"/>
          <a:sym typeface="Arial"/>
        </a:defRPr>
      </a:lvl9pPr>
    </p:bodyStyle>
    <p:otherStyle>
      <a:lvl1pPr marL="0" marR="0" indent="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600" b="1"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49.xml"/><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gif"/><Relationship Id="rId8" Type="http://schemas.openxmlformats.org/officeDocument/2006/relationships/image" Target="../media/image141.png"/><Relationship Id="rId1" Type="http://schemas.microsoft.com/office/2007/relationships/media" Target="../media/media1.mp4"/><Relationship Id="rId2" Type="http://schemas.openxmlformats.org/officeDocument/2006/relationships/video" Target="../media/media1.mp4"/></Relationships>
</file>

<file path=ppt/slides/_rels/slide101.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gif"/><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s>
</file>

<file path=ppt/slides/_rels/slide106.xml.rels><?xml version="1.0" encoding="UTF-8" standalone="yes"?>
<Relationships xmlns="http://schemas.openxmlformats.org/package/2006/relationships"><Relationship Id="rId11" Type="http://schemas.openxmlformats.org/officeDocument/2006/relationships/image" Target="../media/image390.png"/><Relationship Id="rId12" Type="http://schemas.openxmlformats.org/officeDocument/2006/relationships/image" Target="../media/image370.png"/><Relationship Id="rId13" Type="http://schemas.openxmlformats.org/officeDocument/2006/relationships/image" Target="../media/image400.png"/><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55.jpeg"/><Relationship Id="rId8" Type="http://schemas.openxmlformats.org/officeDocument/2006/relationships/image" Target="../media/image371.png"/><Relationship Id="rId9" Type="http://schemas.openxmlformats.org/officeDocument/2006/relationships/image" Target="../media/image360.png"/><Relationship Id="rId10" Type="http://schemas.openxmlformats.org/officeDocument/2006/relationships/image" Target="../media/image380.png"/></Relationships>
</file>

<file path=ppt/slides/_rels/slide107.xml.rels><?xml version="1.0" encoding="UTF-8" standalone="yes"?>
<Relationships xmlns="http://schemas.openxmlformats.org/package/2006/relationships"><Relationship Id="rId9" Type="http://schemas.openxmlformats.org/officeDocument/2006/relationships/image" Target="../media/image461.png"/><Relationship Id="rId20" Type="http://schemas.openxmlformats.org/officeDocument/2006/relationships/image" Target="../media/image151.png"/><Relationship Id="rId21" Type="http://schemas.openxmlformats.org/officeDocument/2006/relationships/image" Target="../media/image561.png"/><Relationship Id="rId22" Type="http://schemas.openxmlformats.org/officeDocument/2006/relationships/image" Target="../media/image570.png"/><Relationship Id="rId23" Type="http://schemas.openxmlformats.org/officeDocument/2006/relationships/image" Target="../media/image580.png"/><Relationship Id="rId24" Type="http://schemas.openxmlformats.org/officeDocument/2006/relationships/image" Target="../media/image590.png"/><Relationship Id="rId25" Type="http://schemas.openxmlformats.org/officeDocument/2006/relationships/image" Target="../media/image600.png"/><Relationship Id="rId26" Type="http://schemas.openxmlformats.org/officeDocument/2006/relationships/image" Target="../media/image62.png"/><Relationship Id="rId27" Type="http://schemas.openxmlformats.org/officeDocument/2006/relationships/image" Target="../media/image630.png"/><Relationship Id="rId28" Type="http://schemas.openxmlformats.org/officeDocument/2006/relationships/image" Target="../media/image640.png"/><Relationship Id="rId29" Type="http://schemas.openxmlformats.org/officeDocument/2006/relationships/image" Target="../media/image650.png"/><Relationship Id="rId30" Type="http://schemas.openxmlformats.org/officeDocument/2006/relationships/image" Target="../media/image610.png"/><Relationship Id="rId31" Type="http://schemas.openxmlformats.org/officeDocument/2006/relationships/image" Target="../media/image660.png"/><Relationship Id="rId10" Type="http://schemas.openxmlformats.org/officeDocument/2006/relationships/image" Target="../media/image470.png"/><Relationship Id="rId11" Type="http://schemas.openxmlformats.org/officeDocument/2006/relationships/image" Target="../media/image480.png"/><Relationship Id="rId12" Type="http://schemas.openxmlformats.org/officeDocument/2006/relationships/image" Target="../media/image490.png"/><Relationship Id="rId13" Type="http://schemas.openxmlformats.org/officeDocument/2006/relationships/image" Target="../media/image500.png"/><Relationship Id="rId14" Type="http://schemas.openxmlformats.org/officeDocument/2006/relationships/image" Target="../media/image510.png"/><Relationship Id="rId15" Type="http://schemas.openxmlformats.org/officeDocument/2006/relationships/image" Target="../media/image520.png"/><Relationship Id="rId16" Type="http://schemas.openxmlformats.org/officeDocument/2006/relationships/image" Target="../media/image531.png"/><Relationship Id="rId17" Type="http://schemas.openxmlformats.org/officeDocument/2006/relationships/image" Target="../media/image541.png"/><Relationship Id="rId18" Type="http://schemas.openxmlformats.org/officeDocument/2006/relationships/image" Target="../media/image551.png"/><Relationship Id="rId19" Type="http://schemas.openxmlformats.org/officeDocument/2006/relationships/image" Target="../media/image152.png"/><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410.png"/><Relationship Id="rId4" Type="http://schemas.openxmlformats.org/officeDocument/2006/relationships/image" Target="../media/image420.png"/><Relationship Id="rId5" Type="http://schemas.openxmlformats.org/officeDocument/2006/relationships/image" Target="../media/image430.png"/><Relationship Id="rId6" Type="http://schemas.openxmlformats.org/officeDocument/2006/relationships/image" Target="../media/image156.png"/><Relationship Id="rId7" Type="http://schemas.openxmlformats.org/officeDocument/2006/relationships/image" Target="../media/image154.png"/><Relationship Id="rId8" Type="http://schemas.openxmlformats.org/officeDocument/2006/relationships/image" Target="../media/image450.png"/></Relationships>
</file>

<file path=ppt/slides/_rels/slide108.xml.rels><?xml version="1.0" encoding="UTF-8" standalone="yes"?>
<Relationships xmlns="http://schemas.openxmlformats.org/package/2006/relationships"><Relationship Id="rId3" Type="http://schemas.openxmlformats.org/officeDocument/2006/relationships/image" Target="../media/image1560.png"/><Relationship Id="rId5" Type="http://schemas.openxmlformats.org/officeDocument/2006/relationships/image" Target="../media/image460.png"/><Relationship Id="rId6" Type="http://schemas.openxmlformats.org/officeDocument/2006/relationships/image" Target="../media/image690.png"/><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7.png"/><Relationship Id="rId5" Type="http://schemas.openxmlformats.org/officeDocument/2006/relationships/image" Target="../media/image750.png"/><Relationship Id="rId6" Type="http://schemas.openxmlformats.org/officeDocument/2006/relationships/image" Target="../media/image761.png"/><Relationship Id="rId7" Type="http://schemas.openxmlformats.org/officeDocument/2006/relationships/image" Target="../media/image771.png"/><Relationship Id="rId8" Type="http://schemas.openxmlformats.org/officeDocument/2006/relationships/image" Target="../media/image780.png"/><Relationship Id="rId9" Type="http://schemas.openxmlformats.org/officeDocument/2006/relationships/image" Target="../media/image710.png"/><Relationship Id="rId10" Type="http://schemas.openxmlformats.org/officeDocument/2006/relationships/image" Target="../media/image721.png"/><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158.png"/><Relationship Id="rId5" Type="http://schemas.openxmlformats.org/officeDocument/2006/relationships/image" Target="../media/image750.png"/><Relationship Id="rId6" Type="http://schemas.openxmlformats.org/officeDocument/2006/relationships/image" Target="../media/image761.png"/><Relationship Id="rId7" Type="http://schemas.openxmlformats.org/officeDocument/2006/relationships/image" Target="../media/image771.png"/><Relationship Id="rId8" Type="http://schemas.openxmlformats.org/officeDocument/2006/relationships/image" Target="../media/image780.png"/><Relationship Id="rId9" Type="http://schemas.openxmlformats.org/officeDocument/2006/relationships/image" Target="../media/image790.png"/><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111.xml.rels><?xml version="1.0" encoding="UTF-8" standalone="yes"?>
<Relationships xmlns="http://schemas.openxmlformats.org/package/2006/relationships"><Relationship Id="rId3" Type="http://schemas.openxmlformats.org/officeDocument/2006/relationships/image" Target="../media/image159.png"/><Relationship Id="rId5" Type="http://schemas.openxmlformats.org/officeDocument/2006/relationships/image" Target="../media/image750.png"/><Relationship Id="rId6" Type="http://schemas.openxmlformats.org/officeDocument/2006/relationships/image" Target="../media/image761.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0.png"/><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160.png"/></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1" Type="http://schemas.openxmlformats.org/officeDocument/2006/relationships/slideLayout" Target="../slideLayouts/slideLayout11.xml"/><Relationship Id="rId2" Type="http://schemas.openxmlformats.org/officeDocument/2006/relationships/notesSlide" Target="../notesSlides/notesSlide6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4.png"/><Relationship Id="rId6" Type="http://schemas.openxmlformats.org/officeDocument/2006/relationships/image" Target="../media/image720.png"/><Relationship Id="rId1" Type="http://schemas.openxmlformats.org/officeDocument/2006/relationships/slideLayout" Target="../slideLayouts/slideLayout11.xml"/><Relationship Id="rId2" Type="http://schemas.openxmlformats.org/officeDocument/2006/relationships/notesSlide" Target="../notesSlides/notesSlide6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931.png"/></Relationships>
</file>

<file path=ppt/slides/_rels/slide116.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4.emf"/><Relationship Id="rId5" Type="http://schemas.openxmlformats.org/officeDocument/2006/relationships/image" Target="../media/image910.png"/><Relationship Id="rId6" Type="http://schemas.openxmlformats.org/officeDocument/2006/relationships/image" Target="../media/image920.png"/><Relationship Id="rId7" Type="http://schemas.openxmlformats.org/officeDocument/2006/relationships/image" Target="../media/image930.png"/><Relationship Id="rId8" Type="http://schemas.openxmlformats.org/officeDocument/2006/relationships/image" Target="../media/image940.png"/><Relationship Id="rId9" Type="http://schemas.openxmlformats.org/officeDocument/2006/relationships/image" Target="../media/image950.png"/><Relationship Id="rId10" Type="http://schemas.openxmlformats.org/officeDocument/2006/relationships/image" Target="../media/image960.png"/><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117.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5.emf"/><Relationship Id="rId5" Type="http://schemas.openxmlformats.org/officeDocument/2006/relationships/image" Target="../media/image99.png"/><Relationship Id="rId6" Type="http://schemas.openxmlformats.org/officeDocument/2006/relationships/image" Target="../media/image1000.png"/><Relationship Id="rId7" Type="http://schemas.openxmlformats.org/officeDocument/2006/relationships/image" Target="../media/image1010.png"/><Relationship Id="rId8" Type="http://schemas.openxmlformats.org/officeDocument/2006/relationships/image" Target="../media/image1020.png"/><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118.xml.rels><?xml version="1.0" encoding="UTF-8" standalone="yes"?>
<Relationships xmlns="http://schemas.openxmlformats.org/package/2006/relationships"><Relationship Id="rId11" Type="http://schemas.openxmlformats.org/officeDocument/2006/relationships/image" Target="../media/image1090.png"/><Relationship Id="rId12" Type="http://schemas.openxmlformats.org/officeDocument/2006/relationships/image" Target="../media/image1100.png"/><Relationship Id="rId15" Type="http://schemas.openxmlformats.org/officeDocument/2006/relationships/image" Target="../media/image530.png"/><Relationship Id="rId16" Type="http://schemas.openxmlformats.org/officeDocument/2006/relationships/image" Target="../media/image540.png"/><Relationship Id="rId17" Type="http://schemas.openxmlformats.org/officeDocument/2006/relationships/image" Target="../media/image550.png"/><Relationship Id="rId18" Type="http://schemas.openxmlformats.org/officeDocument/2006/relationships/image" Target="../media/image560.png"/><Relationship Id="rId19" Type="http://schemas.openxmlformats.org/officeDocument/2006/relationships/image" Target="../media/image152.png"/><Relationship Id="rId20" Type="http://schemas.openxmlformats.org/officeDocument/2006/relationships/image" Target="../media/image166.png"/><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169.png"/><Relationship Id="rId4" Type="http://schemas.openxmlformats.org/officeDocument/2006/relationships/image" Target="../media/image156.png"/><Relationship Id="rId5" Type="http://schemas.openxmlformats.org/officeDocument/2006/relationships/image" Target="../media/image154.png"/><Relationship Id="rId6" Type="http://schemas.openxmlformats.org/officeDocument/2006/relationships/image" Target="../media/image1040.png"/><Relationship Id="rId7" Type="http://schemas.openxmlformats.org/officeDocument/2006/relationships/image" Target="../media/image1050.png"/><Relationship Id="rId8" Type="http://schemas.openxmlformats.org/officeDocument/2006/relationships/image" Target="../media/image1060.png"/><Relationship Id="rId9" Type="http://schemas.openxmlformats.org/officeDocument/2006/relationships/image" Target="../media/image1070.png"/><Relationship Id="rId10" Type="http://schemas.openxmlformats.org/officeDocument/2006/relationships/image" Target="../media/image1080.png"/></Relationships>
</file>

<file path=ppt/slides/_rels/slide119.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11.xml"/><Relationship Id="rId2" Type="http://schemas.openxmlformats.org/officeDocument/2006/relationships/notesSlide" Target="../notesSlides/notesSlide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68.png"/><Relationship Id="rId6" Type="http://schemas.openxmlformats.org/officeDocument/2006/relationships/image" Target="../media/image170.png"/><Relationship Id="rId7" Type="http://schemas.openxmlformats.org/officeDocument/2006/relationships/image" Target="../media/image154.png"/><Relationship Id="rId8" Type="http://schemas.openxmlformats.org/officeDocument/2006/relationships/image" Target="../media/image430.png"/><Relationship Id="rId9" Type="http://schemas.openxmlformats.org/officeDocument/2006/relationships/image" Target="../media/image173.png"/><Relationship Id="rId1" Type="http://schemas.openxmlformats.org/officeDocument/2006/relationships/slideLayout" Target="../slideLayouts/slideLayout11.xml"/><Relationship Id="rId2" Type="http://schemas.openxmlformats.org/officeDocument/2006/relationships/notesSlide" Target="../notesSlides/notesSlide69.xml"/></Relationships>
</file>

<file path=ppt/slides/_rels/slide121.xml.rels><?xml version="1.0" encoding="UTF-8" standalone="yes"?>
<Relationships xmlns="http://schemas.openxmlformats.org/package/2006/relationships"><Relationship Id="rId3" Type="http://schemas.openxmlformats.org/officeDocument/2006/relationships/image" Target="../media/image174.jpeg"/><Relationship Id="rId4" Type="http://schemas.openxmlformats.org/officeDocument/2006/relationships/image" Target="../media/image1170.png"/><Relationship Id="rId1" Type="http://schemas.openxmlformats.org/officeDocument/2006/relationships/slideLayout" Target="../slideLayouts/slideLayout11.xml"/><Relationship Id="rId2" Type="http://schemas.openxmlformats.org/officeDocument/2006/relationships/notesSlide" Target="../notesSlides/notesSlide7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17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17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177.png"/></Relationships>
</file>

<file path=ppt/slides/_rels/slide125.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78.png"/><Relationship Id="rId5" Type="http://schemas.openxmlformats.org/officeDocument/2006/relationships/image" Target="../media/image760.png"/><Relationship Id="rId6" Type="http://schemas.openxmlformats.org/officeDocument/2006/relationships/image" Target="../media/image770.png"/><Relationship Id="rId1" Type="http://schemas.openxmlformats.org/officeDocument/2006/relationships/slideLayout" Target="../slideLayouts/slideLayout11.xml"/><Relationship Id="rId2" Type="http://schemas.openxmlformats.org/officeDocument/2006/relationships/notesSlide" Target="../notesSlides/notesSlide74.xml"/></Relationships>
</file>

<file path=ppt/slides/_rels/slide126.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51.png"/><Relationship Id="rId5" Type="http://schemas.openxmlformats.org/officeDocument/2006/relationships/image" Target="../media/image180.png"/><Relationship Id="rId6" Type="http://schemas.openxmlformats.org/officeDocument/2006/relationships/image" Target="../media/image152.png"/><Relationship Id="rId7" Type="http://schemas.openxmlformats.org/officeDocument/2006/relationships/image" Target="../media/image181.png"/><Relationship Id="rId8" Type="http://schemas.openxmlformats.org/officeDocument/2006/relationships/image" Target="../media/image182.png"/><Relationship Id="rId9" Type="http://schemas.openxmlformats.org/officeDocument/2006/relationships/image" Target="../media/image154.png"/><Relationship Id="rId1" Type="http://schemas.openxmlformats.org/officeDocument/2006/relationships/slideLayout" Target="../slideLayouts/slideLayout11.xml"/><Relationship Id="rId2" Type="http://schemas.openxmlformats.org/officeDocument/2006/relationships/notesSlide" Target="../notesSlides/notesSlide75.xml"/></Relationships>
</file>

<file path=ppt/slides/_rels/slide127.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75.png"/><Relationship Id="rId5" Type="http://schemas.openxmlformats.org/officeDocument/2006/relationships/image" Target="../media/image184.png"/><Relationship Id="rId1" Type="http://schemas.openxmlformats.org/officeDocument/2006/relationships/slideLayout" Target="../slideLayouts/slideLayout11.xml"/><Relationship Id="rId2" Type="http://schemas.openxmlformats.org/officeDocument/2006/relationships/notesSlide" Target="../notesSlides/notesSlide7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1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7.png"/><Relationship Id="rId3" Type="http://schemas.openxmlformats.org/officeDocument/2006/relationships/image" Target="../media/image18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80.png"/><Relationship Id="rId3" Type="http://schemas.openxmlformats.org/officeDocument/2006/relationships/image" Target="../media/image18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0.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5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hyperlink" Target="http://team-net-work.org"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png"/><Relationship Id="rId6" Type="http://schemas.openxmlformats.org/officeDocument/2006/relationships/image" Target="../media/image201.png"/><Relationship Id="rId7" Type="http://schemas.openxmlformats.org/officeDocument/2006/relationships/image" Target="../media/image202.png"/><Relationship Id="rId8" Type="http://schemas.openxmlformats.org/officeDocument/2006/relationships/image" Target="../media/image203.png"/><Relationship Id="rId1" Type="http://schemas.openxmlformats.org/officeDocument/2006/relationships/slideLayout" Target="../slideLayouts/slideLayout15.xml"/><Relationship Id="rId2" Type="http://schemas.openxmlformats.org/officeDocument/2006/relationships/notesSlide" Target="../notesSlides/notesSlide8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204.png"/></Relationships>
</file>

<file path=ppt/slides/_rels/slide159.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5.jpeg"/><Relationship Id="rId5" Type="http://schemas.openxmlformats.org/officeDocument/2006/relationships/image" Target="../media/image206.png"/><Relationship Id="rId6" Type="http://schemas.openxmlformats.org/officeDocument/2006/relationships/image" Target="../media/image202.png"/><Relationship Id="rId7" Type="http://schemas.openxmlformats.org/officeDocument/2006/relationships/image" Target="../media/image207.png"/><Relationship Id="rId8" Type="http://schemas.openxmlformats.org/officeDocument/2006/relationships/image" Target="../media/image208.png"/><Relationship Id="rId1" Type="http://schemas.openxmlformats.org/officeDocument/2006/relationships/slideLayout" Target="../slideLayouts/slideLayout15.xml"/><Relationship Id="rId2" Type="http://schemas.openxmlformats.org/officeDocument/2006/relationships/notesSlide" Target="../notesSlides/notesSlide8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png"/></Relationships>
</file>

<file path=ppt/slides/_rels/slide160.xml.rels><?xml version="1.0" encoding="UTF-8" standalone="yes"?>
<Relationships xmlns="http://schemas.openxmlformats.org/package/2006/relationships"><Relationship Id="rId11" Type="http://schemas.openxmlformats.org/officeDocument/2006/relationships/image" Target="../media/image207.png"/><Relationship Id="rId12" Type="http://schemas.openxmlformats.org/officeDocument/2006/relationships/image" Target="../media/image208.png"/><Relationship Id="rId1" Type="http://schemas.openxmlformats.org/officeDocument/2006/relationships/slideLayout" Target="../slideLayouts/slideLayout15.xml"/><Relationship Id="rId2" Type="http://schemas.openxmlformats.org/officeDocument/2006/relationships/notesSlide" Target="../notesSlides/notesSlide83.xml"/><Relationship Id="rId3" Type="http://schemas.openxmlformats.org/officeDocument/2006/relationships/image" Target="../media/image203.png"/><Relationship Id="rId4" Type="http://schemas.openxmlformats.org/officeDocument/2006/relationships/image" Target="../media/image205.jpeg"/><Relationship Id="rId5" Type="http://schemas.openxmlformats.org/officeDocument/2006/relationships/image" Target="../media/image206.png"/><Relationship Id="rId6" Type="http://schemas.openxmlformats.org/officeDocument/2006/relationships/image" Target="../media/image202.png"/><Relationship Id="rId7" Type="http://schemas.openxmlformats.org/officeDocument/2006/relationships/image" Target="../media/image209.png"/><Relationship Id="rId8" Type="http://schemas.openxmlformats.org/officeDocument/2006/relationships/image" Target="../media/image210.png"/><Relationship Id="rId9" Type="http://schemas.openxmlformats.org/officeDocument/2006/relationships/image" Target="../media/image211.png"/><Relationship Id="rId10" Type="http://schemas.openxmlformats.org/officeDocument/2006/relationships/image" Target="../media/image212.png"/></Relationships>
</file>

<file path=ppt/slides/_rels/slide161.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5.jpeg"/><Relationship Id="rId5" Type="http://schemas.openxmlformats.org/officeDocument/2006/relationships/image" Target="../media/image206.png"/><Relationship Id="rId6" Type="http://schemas.openxmlformats.org/officeDocument/2006/relationships/image" Target="../media/image202.png"/><Relationship Id="rId1" Type="http://schemas.openxmlformats.org/officeDocument/2006/relationships/slideLayout" Target="../slideLayouts/slideLayout15.xml"/><Relationship Id="rId2" Type="http://schemas.openxmlformats.org/officeDocument/2006/relationships/notesSlide" Target="../notesSlides/notesSlide8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213.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s>
</file>

<file path=ppt/slides/_rels/slide164.xml.rels><?xml version="1.0" encoding="UTF-8" standalone="yes"?>
<Relationships xmlns="http://schemas.openxmlformats.org/package/2006/relationships"><Relationship Id="rId11" Type="http://schemas.openxmlformats.org/officeDocument/2006/relationships/image" Target="../media/image222.png"/><Relationship Id="rId12" Type="http://schemas.openxmlformats.org/officeDocument/2006/relationships/image" Target="../media/image223.png"/><Relationship Id="rId13" Type="http://schemas.openxmlformats.org/officeDocument/2006/relationships/image" Target="../media/image224.png"/><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214.png"/><Relationship Id="rId4" Type="http://schemas.openxmlformats.org/officeDocument/2006/relationships/image" Target="../media/image215.png"/><Relationship Id="rId5" Type="http://schemas.openxmlformats.org/officeDocument/2006/relationships/image" Target="../media/image216.png"/><Relationship Id="rId6" Type="http://schemas.openxmlformats.org/officeDocument/2006/relationships/image" Target="../media/image217.png"/><Relationship Id="rId7" Type="http://schemas.openxmlformats.org/officeDocument/2006/relationships/image" Target="../media/image218.png"/><Relationship Id="rId8" Type="http://schemas.openxmlformats.org/officeDocument/2006/relationships/image" Target="../media/image219.png"/><Relationship Id="rId9" Type="http://schemas.openxmlformats.org/officeDocument/2006/relationships/image" Target="../media/image220.png"/><Relationship Id="rId10" Type="http://schemas.openxmlformats.org/officeDocument/2006/relationships/image" Target="../media/image22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225.png"/></Relationships>
</file>

<file path=ppt/slides/_rels/slide166.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26.png"/><Relationship Id="rId1" Type="http://schemas.openxmlformats.org/officeDocument/2006/relationships/slideLayout" Target="../slideLayouts/slideLayout15.xml"/><Relationship Id="rId2" Type="http://schemas.openxmlformats.org/officeDocument/2006/relationships/notesSlide" Target="../notesSlides/notesSlide89.xml"/></Relationships>
</file>

<file path=ppt/slides/_rels/slide167.xml.rels><?xml version="1.0" encoding="UTF-8" standalone="yes"?>
<Relationships xmlns="http://schemas.openxmlformats.org/package/2006/relationships"><Relationship Id="rId3" Type="http://schemas.openxmlformats.org/officeDocument/2006/relationships/image" Target="../media/image227.png"/><Relationship Id="rId4" Type="http://schemas.openxmlformats.org/officeDocument/2006/relationships/image" Target="../media/image203.png"/><Relationship Id="rId5" Type="http://schemas.openxmlformats.org/officeDocument/2006/relationships/image" Target="../media/image202.png"/><Relationship Id="rId6" Type="http://schemas.openxmlformats.org/officeDocument/2006/relationships/image" Target="../media/image206.png"/><Relationship Id="rId1" Type="http://schemas.openxmlformats.org/officeDocument/2006/relationships/slideLayout" Target="../slideLayouts/slideLayout15.xml"/><Relationship Id="rId2" Type="http://schemas.openxmlformats.org/officeDocument/2006/relationships/notesSlide" Target="../notesSlides/notesSlide90.xml"/></Relationships>
</file>

<file path=ppt/slides/_rels/slide168.xml.rels><?xml version="1.0" encoding="UTF-8" standalone="yes"?>
<Relationships xmlns="http://schemas.openxmlformats.org/package/2006/relationships"><Relationship Id="rId3" Type="http://schemas.openxmlformats.org/officeDocument/2006/relationships/image" Target="../media/image228.jpeg"/><Relationship Id="rId4" Type="http://schemas.openxmlformats.org/officeDocument/2006/relationships/image" Target="../media/image229.jpeg"/><Relationship Id="rId5" Type="http://schemas.openxmlformats.org/officeDocument/2006/relationships/image" Target="../media/image230.png"/><Relationship Id="rId6" Type="http://schemas.openxmlformats.org/officeDocument/2006/relationships/image" Target="../media/image231.png"/><Relationship Id="rId7" Type="http://schemas.openxmlformats.org/officeDocument/2006/relationships/image" Target="../media/image232.png"/><Relationship Id="rId8" Type="http://schemas.openxmlformats.org/officeDocument/2006/relationships/image" Target="../media/image233.jpeg"/><Relationship Id="rId1" Type="http://schemas.openxmlformats.org/officeDocument/2006/relationships/slideLayout" Target="../slideLayouts/slideLayout15.xml"/><Relationship Id="rId2" Type="http://schemas.openxmlformats.org/officeDocument/2006/relationships/notesSlide" Target="../notesSlides/notesSlide91.xml"/></Relationships>
</file>

<file path=ppt/slides/_rels/slide169.xml.rels><?xml version="1.0" encoding="UTF-8" standalone="yes"?>
<Relationships xmlns="http://schemas.openxmlformats.org/package/2006/relationships"><Relationship Id="rId3" Type="http://schemas.openxmlformats.org/officeDocument/2006/relationships/image" Target="../media/image234.png"/><Relationship Id="rId4" Type="http://schemas.openxmlformats.org/officeDocument/2006/relationships/image" Target="../media/image235.png"/><Relationship Id="rId5" Type="http://schemas.openxmlformats.org/officeDocument/2006/relationships/image" Target="../media/image236.png"/><Relationship Id="rId6" Type="http://schemas.openxmlformats.org/officeDocument/2006/relationships/image" Target="../media/image237.png"/><Relationship Id="rId7" Type="http://schemas.openxmlformats.org/officeDocument/2006/relationships/image" Target="../media/image238.png"/><Relationship Id="rId8" Type="http://schemas.openxmlformats.org/officeDocument/2006/relationships/image" Target="../media/image239.png"/><Relationship Id="rId1" Type="http://schemas.openxmlformats.org/officeDocument/2006/relationships/slideLayout" Target="../slideLayouts/slideLayout11.xml"/><Relationship Id="rId2" Type="http://schemas.openxmlformats.org/officeDocument/2006/relationships/notesSlide" Target="../notesSlides/notesSlide9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70.xml.rels><?xml version="1.0" encoding="UTF-8" standalone="yes"?>
<Relationships xmlns="http://schemas.openxmlformats.org/package/2006/relationships"><Relationship Id="rId11" Type="http://schemas.openxmlformats.org/officeDocument/2006/relationships/image" Target="../media/image244.png"/><Relationship Id="rId12" Type="http://schemas.openxmlformats.org/officeDocument/2006/relationships/image" Target="../media/image245.png"/><Relationship Id="rId13" Type="http://schemas.openxmlformats.org/officeDocument/2006/relationships/image" Target="../media/image246.png"/><Relationship Id="rId1" Type="http://schemas.openxmlformats.org/officeDocument/2006/relationships/slideLayout" Target="../slideLayouts/slideLayout11.xml"/><Relationship Id="rId2" Type="http://schemas.openxmlformats.org/officeDocument/2006/relationships/notesSlide" Target="../notesSlides/notesSlide93.xml"/><Relationship Id="rId3" Type="http://schemas.openxmlformats.org/officeDocument/2006/relationships/image" Target="../media/image230.png"/><Relationship Id="rId4" Type="http://schemas.openxmlformats.org/officeDocument/2006/relationships/image" Target="../media/image231.png"/><Relationship Id="rId5" Type="http://schemas.openxmlformats.org/officeDocument/2006/relationships/image" Target="../media/image232.png"/><Relationship Id="rId6" Type="http://schemas.openxmlformats.org/officeDocument/2006/relationships/image" Target="../media/image236.png"/><Relationship Id="rId7" Type="http://schemas.openxmlformats.org/officeDocument/2006/relationships/image" Target="../media/image240.png"/><Relationship Id="rId8" Type="http://schemas.openxmlformats.org/officeDocument/2006/relationships/image" Target="../media/image241.png"/><Relationship Id="rId9" Type="http://schemas.openxmlformats.org/officeDocument/2006/relationships/image" Target="../media/image242.png"/><Relationship Id="rId10" Type="http://schemas.openxmlformats.org/officeDocument/2006/relationships/image" Target="../media/image243.png"/></Relationships>
</file>

<file path=ppt/slides/_rels/slide171.xml.rels><?xml version="1.0" encoding="UTF-8" standalone="yes"?>
<Relationships xmlns="http://schemas.openxmlformats.org/package/2006/relationships"><Relationship Id="rId3" Type="http://schemas.openxmlformats.org/officeDocument/2006/relationships/image" Target="../media/image247.png"/><Relationship Id="rId4" Type="http://schemas.openxmlformats.org/officeDocument/2006/relationships/image" Target="../media/image248.png"/><Relationship Id="rId5" Type="http://schemas.openxmlformats.org/officeDocument/2006/relationships/hyperlink" Target="http://team-net-work.org" TargetMode="External"/><Relationship Id="rId1" Type="http://schemas.openxmlformats.org/officeDocument/2006/relationships/slideLayout" Target="../slideLayouts/slideLayout11.xml"/><Relationship Id="rId2" Type="http://schemas.openxmlformats.org/officeDocument/2006/relationships/notesSlide" Target="../notesSlides/notesSlide9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5.xml"/><Relationship Id="rId3" Type="http://schemas.openxmlformats.org/officeDocument/2006/relationships/image" Target="../media/image249.png"/></Relationships>
</file>

<file path=ppt/slides/_rels/slide173.xml.rels><?xml version="1.0" encoding="UTF-8" standalone="yes"?>
<Relationships xmlns="http://schemas.openxmlformats.org/package/2006/relationships"><Relationship Id="rId3" Type="http://schemas.openxmlformats.org/officeDocument/2006/relationships/image" Target="../media/image250.png"/><Relationship Id="rId4" Type="http://schemas.openxmlformats.org/officeDocument/2006/relationships/image" Target="../media/image251.png"/><Relationship Id="rId1" Type="http://schemas.openxmlformats.org/officeDocument/2006/relationships/slideLayout" Target="../slideLayouts/slideLayout11.xml"/><Relationship Id="rId2" Type="http://schemas.openxmlformats.org/officeDocument/2006/relationships/notesSlide" Target="../notesSlides/notesSlide96.xml"/></Relationships>
</file>

<file path=ppt/slides/_rels/slide174.xml.rels><?xml version="1.0" encoding="UTF-8" standalone="yes"?>
<Relationships xmlns="http://schemas.openxmlformats.org/package/2006/relationships"><Relationship Id="rId3" Type="http://schemas.openxmlformats.org/officeDocument/2006/relationships/image" Target="../media/image252.png"/><Relationship Id="rId4" Type="http://schemas.openxmlformats.org/officeDocument/2006/relationships/image" Target="../media/image253.png"/><Relationship Id="rId1" Type="http://schemas.openxmlformats.org/officeDocument/2006/relationships/slideLayout" Target="../slideLayouts/slideLayout15.xml"/><Relationship Id="rId2" Type="http://schemas.openxmlformats.org/officeDocument/2006/relationships/notesSlide" Target="../notesSlides/notesSlide97.xml"/></Relationships>
</file>

<file path=ppt/slides/_rels/slide175.xml.rels><?xml version="1.0" encoding="UTF-8" standalone="yes"?>
<Relationships xmlns="http://schemas.openxmlformats.org/package/2006/relationships"><Relationship Id="rId3" Type="http://schemas.openxmlformats.org/officeDocument/2006/relationships/image" Target="../media/image254.png"/><Relationship Id="rId4" Type="http://schemas.openxmlformats.org/officeDocument/2006/relationships/image" Target="../media/image255.emf"/><Relationship Id="rId5" Type="http://schemas.openxmlformats.org/officeDocument/2006/relationships/image" Target="../media/image256.emf"/><Relationship Id="rId1" Type="http://schemas.openxmlformats.org/officeDocument/2006/relationships/slideLayout" Target="../slideLayouts/slideLayout15.xml"/><Relationship Id="rId2" Type="http://schemas.openxmlformats.org/officeDocument/2006/relationships/notesSlide" Target="../notesSlides/notesSlide98.xml"/></Relationships>
</file>

<file path=ppt/slides/_rels/slide176.xml.rels><?xml version="1.0" encoding="UTF-8" standalone="yes"?>
<Relationships xmlns="http://schemas.openxmlformats.org/package/2006/relationships"><Relationship Id="rId3" Type="http://schemas.openxmlformats.org/officeDocument/2006/relationships/image" Target="../media/image257.png"/><Relationship Id="rId4" Type="http://schemas.openxmlformats.org/officeDocument/2006/relationships/image" Target="../media/image258.emf"/><Relationship Id="rId5" Type="http://schemas.openxmlformats.org/officeDocument/2006/relationships/image" Target="../media/image259.emf"/><Relationship Id="rId1" Type="http://schemas.openxmlformats.org/officeDocument/2006/relationships/slideLayout" Target="../slideLayouts/slideLayout15.xml"/><Relationship Id="rId2" Type="http://schemas.openxmlformats.org/officeDocument/2006/relationships/notesSlide" Target="../notesSlides/notesSlide99.xml"/></Relationships>
</file>

<file path=ppt/slides/_rels/slide177.xml.rels><?xml version="1.0" encoding="UTF-8" standalone="yes"?>
<Relationships xmlns="http://schemas.openxmlformats.org/package/2006/relationships"><Relationship Id="rId3" Type="http://schemas.openxmlformats.org/officeDocument/2006/relationships/hyperlink" Target="http://team-net-work.org/" TargetMode="External"/><Relationship Id="rId4" Type="http://schemas.openxmlformats.org/officeDocument/2006/relationships/image" Target="../media/image260.png"/><Relationship Id="rId1" Type="http://schemas.openxmlformats.org/officeDocument/2006/relationships/slideLayout" Target="../slideLayouts/slideLayout11.xml"/><Relationship Id="rId2" Type="http://schemas.openxmlformats.org/officeDocument/2006/relationships/notesSlide" Target="../notesSlides/notesSlide10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s>
</file>

<file path=ppt/slides/_rels/slide179.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61.png"/><Relationship Id="rId1" Type="http://schemas.openxmlformats.org/officeDocument/2006/relationships/slideLayout" Target="../slideLayouts/slideLayout11.xml"/><Relationship Id="rId2" Type="http://schemas.openxmlformats.org/officeDocument/2006/relationships/notesSlide" Target="../notesSlides/notesSlide10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5.xml"/><Relationship Id="rId3" Type="http://schemas.openxmlformats.org/officeDocument/2006/relationships/image" Target="../media/image262.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6.xml"/><Relationship Id="rId3" Type="http://schemas.openxmlformats.org/officeDocument/2006/relationships/image" Target="../media/image263.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3" Type="http://schemas.openxmlformats.org/officeDocument/2006/relationships/image" Target="../media/image265.png"/><Relationship Id="rId4" Type="http://schemas.openxmlformats.org/officeDocument/2006/relationships/image" Target="../media/image266.png"/><Relationship Id="rId1" Type="http://schemas.openxmlformats.org/officeDocument/2006/relationships/slideLayout" Target="../slideLayouts/slideLayout11.xml"/><Relationship Id="rId2" Type="http://schemas.openxmlformats.org/officeDocument/2006/relationships/image" Target="../media/image264.png"/></Relationships>
</file>

<file path=ppt/slides/_rels/slide18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267.png"/><Relationship Id="rId8" Type="http://schemas.openxmlformats.org/officeDocument/2006/relationships/image" Target="../media/image268.png"/><Relationship Id="rId1" Type="http://schemas.openxmlformats.org/officeDocument/2006/relationships/slideLayout" Target="../slideLayouts/slideLayout11.xml"/><Relationship Id="rId2" Type="http://schemas.openxmlformats.org/officeDocument/2006/relationships/diagramData" Target="../diagrams/data2.xml"/></Relationships>
</file>

<file path=ppt/slides/_rels/slide18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8.xml"/><Relationship Id="rId2"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4.jpeg"/></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269.png"/><Relationship Id="rId1" Type="http://schemas.openxmlformats.org/officeDocument/2006/relationships/slideLayout" Target="../slideLayouts/slideLayout28.xml"/><Relationship Id="rId2" Type="http://schemas.openxmlformats.org/officeDocument/2006/relationships/diagramData" Target="../diagrams/data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70.png"/><Relationship Id="rId3" Type="http://schemas.openxmlformats.org/officeDocument/2006/relationships/image" Target="../media/image271.png"/></Relationships>
</file>

<file path=ppt/slides/_rels/slide194.xml.rels><?xml version="1.0" encoding="UTF-8" standalone="yes"?>
<Relationships xmlns="http://schemas.openxmlformats.org/package/2006/relationships"><Relationship Id="rId3" Type="http://schemas.openxmlformats.org/officeDocument/2006/relationships/image" Target="../media/image273.png"/><Relationship Id="rId4" Type="http://schemas.openxmlformats.org/officeDocument/2006/relationships/image" Target="../media/image270.png"/><Relationship Id="rId5" Type="http://schemas.openxmlformats.org/officeDocument/2006/relationships/image" Target="../media/image271.png"/><Relationship Id="rId1" Type="http://schemas.openxmlformats.org/officeDocument/2006/relationships/slideLayout" Target="../slideLayouts/slideLayout11.xml"/><Relationship Id="rId2" Type="http://schemas.openxmlformats.org/officeDocument/2006/relationships/image" Target="../media/image272.png"/></Relationships>
</file>

<file path=ppt/slides/_rels/slide195.xml.rels><?xml version="1.0" encoding="UTF-8" standalone="yes"?>
<Relationships xmlns="http://schemas.openxmlformats.org/package/2006/relationships"><Relationship Id="rId3" Type="http://schemas.openxmlformats.org/officeDocument/2006/relationships/image" Target="../media/image275.tiff"/><Relationship Id="rId4" Type="http://schemas.openxmlformats.org/officeDocument/2006/relationships/image" Target="../media/image276.tiff"/><Relationship Id="rId5" Type="http://schemas.openxmlformats.org/officeDocument/2006/relationships/image" Target="../media/image277.tiff"/><Relationship Id="rId1" Type="http://schemas.openxmlformats.org/officeDocument/2006/relationships/slideLayout" Target="../slideLayouts/slideLayout11.xml"/><Relationship Id="rId2" Type="http://schemas.openxmlformats.org/officeDocument/2006/relationships/image" Target="../media/image274.png"/></Relationships>
</file>

<file path=ppt/slides/_rels/slide196.xml.rels><?xml version="1.0" encoding="UTF-8" standalone="yes"?>
<Relationships xmlns="http://schemas.openxmlformats.org/package/2006/relationships"><Relationship Id="rId3" Type="http://schemas.openxmlformats.org/officeDocument/2006/relationships/image" Target="../media/image279.tiff"/><Relationship Id="rId4" Type="http://schemas.openxmlformats.org/officeDocument/2006/relationships/image" Target="../media/image280.tiff"/><Relationship Id="rId5" Type="http://schemas.openxmlformats.org/officeDocument/2006/relationships/image" Target="../media/image281.tiff"/><Relationship Id="rId6" Type="http://schemas.openxmlformats.org/officeDocument/2006/relationships/image" Target="../media/image282.tiff"/><Relationship Id="rId1" Type="http://schemas.openxmlformats.org/officeDocument/2006/relationships/slideLayout" Target="../slideLayouts/slideLayout11.xml"/><Relationship Id="rId2" Type="http://schemas.openxmlformats.org/officeDocument/2006/relationships/image" Target="../media/image278.tiff"/></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chart" Target="../charts/char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4.png"/><Relationship Id="rId3" Type="http://schemas.openxmlformats.org/officeDocument/2006/relationships/image" Target="../media/image2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ublic.asu.edu/~liangyue/team-tutorial.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6.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7.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8.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aminer.org/data" TargetMode="External"/><Relationship Id="rId3" Type="http://schemas.openxmlformats.org/officeDocument/2006/relationships/hyperlink" Target="https://www.basketball-reference.com/" TargetMode="Externa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team-net-work.org/" TargetMode="External"/><Relationship Id="rId3" Type="http://schemas.openxmlformats.org/officeDocument/2006/relationships/hyperlink" Target="http://team-net-work.org/system.html" TargetMode="Externa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1.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pn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1.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1.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1.xml"/><Relationship Id="rId2"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7.jpe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1.xml"/><Relationship Id="rId2"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aminer.org/citatio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3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6.png"/><Relationship Id="rId3" Type="http://schemas.openxmlformats.org/officeDocument/2006/relationships/image" Target="../media/image5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10.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11.xml"/><Relationship Id="rId2"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69.emf"/></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70.png"/><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0.png"/><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0.png"/><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77.png"/><Relationship Id="rId6" Type="http://schemas.openxmlformats.org/officeDocument/2006/relationships/image" Target="../media/image70.png"/><Relationship Id="rId7" Type="http://schemas.openxmlformats.org/officeDocument/2006/relationships/image" Target="../media/image78.emf"/><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emf"/><Relationship Id="rId5" Type="http://schemas.openxmlformats.org/officeDocument/2006/relationships/image" Target="../media/image81.emf"/><Relationship Id="rId6" Type="http://schemas.openxmlformats.org/officeDocument/2006/relationships/image" Target="../media/image82.emf"/><Relationship Id="rId7" Type="http://schemas.openxmlformats.org/officeDocument/2006/relationships/image" Target="../media/image83.emf"/><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75.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4.png"/><Relationship Id="rId5" Type="http://schemas.openxmlformats.org/officeDocument/2006/relationships/image" Target="../media/image81.emf"/><Relationship Id="rId6" Type="http://schemas.openxmlformats.org/officeDocument/2006/relationships/image" Target="../media/image85.emf"/><Relationship Id="rId7" Type="http://schemas.openxmlformats.org/officeDocument/2006/relationships/image" Target="../media/image86.emf"/><Relationship Id="rId8" Type="http://schemas.openxmlformats.org/officeDocument/2006/relationships/image" Target="../media/image87.emf"/><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76.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emf"/><Relationship Id="rId7" Type="http://schemas.openxmlformats.org/officeDocument/2006/relationships/image" Target="../media/image92.emf"/><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emf"/><Relationship Id="rId8" Type="http://schemas.openxmlformats.org/officeDocument/2006/relationships/image" Target="../media/image98.emf"/><Relationship Id="rId9" Type="http://schemas.openxmlformats.org/officeDocument/2006/relationships/image" Target="../media/image99.emf"/><Relationship Id="rId10" Type="http://schemas.openxmlformats.org/officeDocument/2006/relationships/image" Target="../media/image100.emf"/><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png"/><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2.png"/><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jpeg"/><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1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2.png"/></Relationships>
</file>

<file path=ppt/slides/_rels/slide87.x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emf"/><Relationship Id="rId5" Type="http://schemas.openxmlformats.org/officeDocument/2006/relationships/image" Target="../media/image116.emf"/><Relationship Id="rId6" Type="http://schemas.openxmlformats.org/officeDocument/2006/relationships/image" Target="../media/image117.emf"/><Relationship Id="rId7" Type="http://schemas.openxmlformats.org/officeDocument/2006/relationships/image" Target="../media/image118.png"/><Relationship Id="rId1" Type="http://schemas.openxmlformats.org/officeDocument/2006/relationships/slideLayout" Target="../slideLayouts/slideLayout11.xml"/><Relationship Id="rId2" Type="http://schemas.openxmlformats.org/officeDocument/2006/relationships/image" Target="../media/image113.emf"/></Relationships>
</file>

<file path=ppt/slides/_rels/slide88.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1.emf"/><Relationship Id="rId5" Type="http://schemas.openxmlformats.org/officeDocument/2006/relationships/image" Target="../media/image118.png"/><Relationship Id="rId1" Type="http://schemas.openxmlformats.org/officeDocument/2006/relationships/slideLayout" Target="../slideLayouts/slideLayout11.xml"/><Relationship Id="rId2" Type="http://schemas.openxmlformats.org/officeDocument/2006/relationships/image" Target="../media/image119.emf"/></Relationships>
</file>

<file path=ppt/slides/_rels/slide89.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3.emf"/><Relationship Id="rId5" Type="http://schemas.openxmlformats.org/officeDocument/2006/relationships/image" Target="../media/image118.png"/><Relationship Id="rId1" Type="http://schemas.openxmlformats.org/officeDocument/2006/relationships/slideLayout" Target="../slideLayouts/slideLayout11.xml"/><Relationship Id="rId2" Type="http://schemas.openxmlformats.org/officeDocument/2006/relationships/image" Target="../media/image12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24.emf"/><Relationship Id="rId8" Type="http://schemas.openxmlformats.org/officeDocument/2006/relationships/image" Target="../media/image125.emf"/><Relationship Id="rId9" Type="http://schemas.openxmlformats.org/officeDocument/2006/relationships/image" Target="../media/image126.emf"/><Relationship Id="rId1" Type="http://schemas.openxmlformats.org/officeDocument/2006/relationships/slideLayout" Target="../slideLayouts/slideLayout11.xml"/><Relationship Id="rId2" Type="http://schemas.openxmlformats.org/officeDocument/2006/relationships/diagramData" Target="../diagrams/data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7.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8.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9.emf"/><Relationship Id="rId3" Type="http://schemas.openxmlformats.org/officeDocument/2006/relationships/image" Target="../media/image130.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2.emf"/><Relationship Id="rId3" Type="http://schemas.openxmlformats.org/officeDocument/2006/relationships/image" Target="../media/image131.emf"/></Relationships>
</file>

<file path=ppt/slides/_rels/slide96.xml.rels><?xml version="1.0" encoding="UTF-8" standalone="yes"?>
<Relationships xmlns="http://schemas.openxmlformats.org/package/2006/relationships"><Relationship Id="rId3" Type="http://schemas.openxmlformats.org/officeDocument/2006/relationships/image" Target="../media/image132.emf"/><Relationship Id="rId4" Type="http://schemas.openxmlformats.org/officeDocument/2006/relationships/image" Target="../media/image119.emf"/><Relationship Id="rId1" Type="http://schemas.openxmlformats.org/officeDocument/2006/relationships/slideLayout" Target="../slideLayouts/slideLayout11.xml"/><Relationship Id="rId2" Type="http://schemas.openxmlformats.org/officeDocument/2006/relationships/image" Target="../media/image340.png"/></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8.png"/><Relationship Id="rId1" Type="http://schemas.openxmlformats.org/officeDocument/2006/relationships/slideLayout" Target="../slideLayouts/slideLayout11.xml"/><Relationship Id="rId2" Type="http://schemas.openxmlformats.org/officeDocument/2006/relationships/image" Target="../media/image128.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133.jpeg"/></Relationships>
</file>

<file path=ppt/slides/_rels/slide99.xml.rels><?xml version="1.0" encoding="UTF-8" standalone="yes"?>
<Relationships xmlns="http://schemas.openxmlformats.org/package/2006/relationships"><Relationship Id="rId3" Type="http://schemas.openxmlformats.org/officeDocument/2006/relationships/image" Target="../media/image134.gif"/><Relationship Id="rId4" Type="http://schemas.openxmlformats.org/officeDocument/2006/relationships/image" Target="../media/image135.gif"/><Relationship Id="rId5" Type="http://schemas.openxmlformats.org/officeDocument/2006/relationships/image" Target="../media/image136.png"/><Relationship Id="rId6" Type="http://schemas.openxmlformats.org/officeDocument/2006/relationships/image" Target="../media/image137.gif"/><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31271"/>
            <a:ext cx="9144000" cy="1816730"/>
          </a:xfrm>
          <a:ln>
            <a:noFill/>
          </a:ln>
        </p:spPr>
        <p:style>
          <a:lnRef idx="2">
            <a:schemeClr val="dk1"/>
          </a:lnRef>
          <a:fillRef idx="1">
            <a:schemeClr val="lt1"/>
          </a:fillRef>
          <a:effectRef idx="0">
            <a:schemeClr val="dk1"/>
          </a:effectRef>
          <a:fontRef idx="minor">
            <a:schemeClr val="dk1"/>
          </a:fontRef>
        </p:style>
        <p:txBody>
          <a:bodyPr/>
          <a:lstStyle/>
          <a:p>
            <a:pPr algn="ctr"/>
            <a:r>
              <a:rPr lang="en-US" sz="3600" b="0" dirty="0" smtClean="0">
                <a:solidFill>
                  <a:srgbClr val="C00000"/>
                </a:solidFill>
                <a:latin typeface="Arial" panose="020B0604020202020204" pitchFamily="34" charset="0"/>
                <a:cs typeface="Arial" panose="020B0604020202020204" pitchFamily="34" charset="0"/>
              </a:rPr>
              <a:t>Network Science of Teams:</a:t>
            </a:r>
            <a:br>
              <a:rPr lang="en-US" sz="3600" b="0" dirty="0" smtClean="0">
                <a:solidFill>
                  <a:srgbClr val="C00000"/>
                </a:solidFill>
                <a:latin typeface="Arial" panose="020B0604020202020204" pitchFamily="34" charset="0"/>
                <a:cs typeface="Arial" panose="020B0604020202020204" pitchFamily="34" charset="0"/>
              </a:rPr>
            </a:br>
            <a:r>
              <a:rPr lang="en-US" sz="3600" b="0" dirty="0" smtClean="0">
                <a:solidFill>
                  <a:srgbClr val="C00000"/>
                </a:solidFill>
                <a:latin typeface="Arial" panose="020B0604020202020204" pitchFamily="34" charset="0"/>
                <a:cs typeface="Arial" panose="020B0604020202020204" pitchFamily="34" charset="0"/>
              </a:rPr>
              <a:t>Characterization, Prediction, and Optimization</a:t>
            </a:r>
            <a:endParaRPr lang="en-US" sz="3600" b="0" dirty="0">
              <a:solidFill>
                <a:srgbClr val="C0000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727200" y="3376535"/>
            <a:ext cx="5689600" cy="1752600"/>
          </a:xfrm>
        </p:spPr>
        <p:txBody>
          <a:bodyPr/>
          <a:lstStyle/>
          <a:p>
            <a:pPr algn="ctr"/>
            <a:r>
              <a:rPr lang="en-US" dirty="0" smtClean="0">
                <a:solidFill>
                  <a:srgbClr val="0000FF"/>
                </a:solidFill>
              </a:rPr>
              <a:t>Liangyue Li, </a:t>
            </a:r>
            <a:r>
              <a:rPr lang="en-US" dirty="0" err="1" smtClean="0">
                <a:solidFill>
                  <a:srgbClr val="0000FF"/>
                </a:solidFill>
              </a:rPr>
              <a:t>Hanghang</a:t>
            </a:r>
            <a:r>
              <a:rPr lang="zh-CN" altLang="en-US" dirty="0" smtClean="0">
                <a:solidFill>
                  <a:srgbClr val="0000FF"/>
                </a:solidFill>
              </a:rPr>
              <a:t> </a:t>
            </a:r>
            <a:r>
              <a:rPr lang="en-US" altLang="zh-CN" dirty="0" smtClean="0">
                <a:solidFill>
                  <a:srgbClr val="0000FF"/>
                </a:solidFill>
              </a:rPr>
              <a:t>Tong</a:t>
            </a:r>
          </a:p>
          <a:p>
            <a:pPr algn="ctr"/>
            <a:r>
              <a:rPr lang="en-US" altLang="zh-CN" sz="2400" b="1" dirty="0" smtClean="0"/>
              <a:t>Arizona State University</a:t>
            </a:r>
          </a:p>
          <a:p>
            <a:pPr algn="ctr"/>
            <a:endParaRPr lang="en-US" altLang="zh-CN" sz="2400" dirty="0" smtClean="0"/>
          </a:p>
          <a:p>
            <a:pPr algn="ctr"/>
            <a:endParaRPr lang="en-US" dirty="0"/>
          </a:p>
        </p:txBody>
      </p:sp>
      <p:pic>
        <p:nvPicPr>
          <p:cNvPr id="4" name="Picture 2" descr="http://www.kdd.org/kdd2018/images/kdd2018_116_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3" y="159197"/>
            <a:ext cx="2321297" cy="80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179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Intelligence</a:t>
            </a:r>
            <a:endParaRPr lang="en-US" dirty="0"/>
          </a:p>
        </p:txBody>
      </p:sp>
      <p:sp>
        <p:nvSpPr>
          <p:cNvPr id="3" name="Text Placeholder 2"/>
          <p:cNvSpPr>
            <a:spLocks noGrp="1"/>
          </p:cNvSpPr>
          <p:nvPr>
            <p:ph type="body" idx="1"/>
          </p:nvPr>
        </p:nvSpPr>
        <p:spPr/>
        <p:txBody>
          <a:bodyPr/>
          <a:lstStyle/>
          <a:p>
            <a:r>
              <a:rPr lang="en-US" dirty="0" smtClean="0"/>
              <a:t>Spearman’s </a:t>
            </a:r>
            <a:r>
              <a:rPr lang="en-US" i="1" dirty="0" smtClean="0"/>
              <a:t>g</a:t>
            </a:r>
          </a:p>
          <a:p>
            <a:pPr lvl="1"/>
            <a:r>
              <a:rPr lang="en-US" dirty="0" smtClean="0"/>
              <a:t>Individuals take a diverse set of cognitive tasks</a:t>
            </a:r>
          </a:p>
          <a:p>
            <a:pPr lvl="1"/>
            <a:r>
              <a:rPr lang="en-US" dirty="0" smtClean="0"/>
              <a:t>The first factor extracted in a factor analysis of these scores accounts for 30% to 50% of the variance</a:t>
            </a:r>
            <a:endParaRPr lang="en-US"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Woolley, Anita Williams, et al. "Evidence for a collective intelligence factor in the performance of human groups." science 330.6004 (2010): 686-688</a:t>
            </a:r>
            <a:endParaRPr b="0" dirty="0">
              <a:latin typeface="Arial" panose="020B0604020202020204" pitchFamily="34" charset="0"/>
              <a:cs typeface="Arial" panose="020B0604020202020204" pitchFamily="34" charset="0"/>
            </a:endParaRPr>
          </a:p>
        </p:txBody>
      </p:sp>
      <p:pic>
        <p:nvPicPr>
          <p:cNvPr id="1026"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546" y="0"/>
            <a:ext cx="1397454" cy="176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142241"/>
      </p:ext>
    </p:extLst>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Part-Whole Beyond </a:t>
            </a:r>
            <a:r>
              <a:rPr lang="en-US" dirty="0" smtClean="0"/>
              <a:t>Teams</a:t>
            </a:r>
            <a:endParaRPr lang="en-US" dirty="0"/>
          </a:p>
        </p:txBody>
      </p:sp>
      <p:pic>
        <p:nvPicPr>
          <p:cNvPr id="5" name="dro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7249" y="912813"/>
            <a:ext cx="2968579" cy="1602028"/>
          </a:xfrm>
          <a:prstGeom prst="rect">
            <a:avLst/>
          </a:prstGeom>
        </p:spPr>
      </p:pic>
      <p:pic>
        <p:nvPicPr>
          <p:cNvPr id="6" name="Picture 2" descr="Image result for nasdaq index apple goog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630" y="938491"/>
            <a:ext cx="2655516" cy="1602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plane parts"/>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4190" y="3778211"/>
            <a:ext cx="2624956" cy="14896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16058" y="2565053"/>
            <a:ext cx="2602532" cy="923330"/>
          </a:xfrm>
          <a:prstGeom prst="rect">
            <a:avLst/>
          </a:prstGeom>
          <a:solidFill>
            <a:schemeClr val="accent1">
              <a:lumMod val="90000"/>
            </a:schemeClr>
          </a:solidFill>
        </p:spPr>
        <p:txBody>
          <a:bodyPr wrap="square" rtlCol="0">
            <a:spAutoFit/>
          </a:bodyPr>
          <a:lstStyle/>
          <a:p>
            <a:r>
              <a:rPr lang="en-US" b="1" dirty="0" smtClean="0"/>
              <a:t>Autonomous System</a:t>
            </a:r>
          </a:p>
          <a:p>
            <a:r>
              <a:rPr lang="en-US" dirty="0" smtClean="0">
                <a:solidFill>
                  <a:srgbClr val="FF0000"/>
                </a:solidFill>
              </a:rPr>
              <a:t>Whole</a:t>
            </a:r>
            <a:r>
              <a:rPr lang="en-US" dirty="0" smtClean="0"/>
              <a:t>: system</a:t>
            </a:r>
          </a:p>
          <a:p>
            <a:r>
              <a:rPr lang="en-US" dirty="0" smtClean="0">
                <a:solidFill>
                  <a:srgbClr val="FF0000"/>
                </a:solidFill>
              </a:rPr>
              <a:t>Parts</a:t>
            </a:r>
            <a:r>
              <a:rPr lang="en-US" dirty="0" smtClean="0"/>
              <a:t>: individual drones</a:t>
            </a:r>
            <a:endParaRPr lang="en-US" dirty="0"/>
          </a:p>
        </p:txBody>
      </p:sp>
      <p:sp>
        <p:nvSpPr>
          <p:cNvPr id="10" name="TextBox 9"/>
          <p:cNvSpPr txBox="1"/>
          <p:nvPr/>
        </p:nvSpPr>
        <p:spPr>
          <a:xfrm>
            <a:off x="5834565" y="2565053"/>
            <a:ext cx="2434581" cy="923330"/>
          </a:xfrm>
          <a:prstGeom prst="rect">
            <a:avLst/>
          </a:prstGeom>
          <a:solidFill>
            <a:schemeClr val="accent1">
              <a:lumMod val="90000"/>
            </a:schemeClr>
          </a:solidFill>
        </p:spPr>
        <p:txBody>
          <a:bodyPr wrap="square" rtlCol="0">
            <a:spAutoFit/>
          </a:bodyPr>
          <a:lstStyle/>
          <a:p>
            <a:r>
              <a:rPr lang="en-US" b="1" dirty="0" smtClean="0"/>
              <a:t>Stock Market</a:t>
            </a:r>
          </a:p>
          <a:p>
            <a:r>
              <a:rPr lang="en-US" dirty="0" smtClean="0">
                <a:solidFill>
                  <a:srgbClr val="FF0000"/>
                </a:solidFill>
              </a:rPr>
              <a:t>Whole</a:t>
            </a:r>
            <a:r>
              <a:rPr lang="en-US" dirty="0" smtClean="0"/>
              <a:t>: DJIA</a:t>
            </a:r>
          </a:p>
          <a:p>
            <a:r>
              <a:rPr lang="en-US" dirty="0" smtClean="0">
                <a:solidFill>
                  <a:srgbClr val="FF0000"/>
                </a:solidFill>
              </a:rPr>
              <a:t>Parts</a:t>
            </a:r>
            <a:r>
              <a:rPr lang="en-US" dirty="0" smtClean="0"/>
              <a:t>: individual stock</a:t>
            </a:r>
            <a:endParaRPr lang="en-US" dirty="0"/>
          </a:p>
        </p:txBody>
      </p:sp>
      <p:sp>
        <p:nvSpPr>
          <p:cNvPr id="11" name="TextBox 10"/>
          <p:cNvSpPr txBox="1"/>
          <p:nvPr/>
        </p:nvSpPr>
        <p:spPr>
          <a:xfrm>
            <a:off x="5896973" y="5382149"/>
            <a:ext cx="3011357" cy="923330"/>
          </a:xfrm>
          <a:prstGeom prst="rect">
            <a:avLst/>
          </a:prstGeom>
          <a:solidFill>
            <a:schemeClr val="accent1">
              <a:lumMod val="90000"/>
            </a:schemeClr>
          </a:solidFill>
        </p:spPr>
        <p:txBody>
          <a:bodyPr wrap="square" rtlCol="0">
            <a:spAutoFit/>
          </a:bodyPr>
          <a:lstStyle/>
          <a:p>
            <a:r>
              <a:rPr lang="en-US" b="1" dirty="0" smtClean="0"/>
              <a:t>System Reliability</a:t>
            </a:r>
          </a:p>
          <a:p>
            <a:r>
              <a:rPr lang="en-US" dirty="0" smtClean="0">
                <a:solidFill>
                  <a:srgbClr val="FF0000"/>
                </a:solidFill>
              </a:rPr>
              <a:t>Whole</a:t>
            </a:r>
            <a:r>
              <a:rPr lang="en-US" dirty="0" smtClean="0"/>
              <a:t>: system</a:t>
            </a:r>
          </a:p>
          <a:p>
            <a:r>
              <a:rPr lang="en-US" dirty="0" smtClean="0">
                <a:solidFill>
                  <a:srgbClr val="FF0000"/>
                </a:solidFill>
              </a:rPr>
              <a:t>Parts</a:t>
            </a:r>
            <a:r>
              <a:rPr lang="en-US" dirty="0" smtClean="0"/>
              <a:t>: individual component</a:t>
            </a:r>
            <a:endParaRPr lang="en-US" dirty="0"/>
          </a:p>
        </p:txBody>
      </p:sp>
      <p:pic>
        <p:nvPicPr>
          <p:cNvPr id="2050" name="Picture 2" descr="Image result for stackoverflow websi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7249" y="3870066"/>
            <a:ext cx="2968579" cy="15120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4213" y="5382149"/>
            <a:ext cx="3727531" cy="923330"/>
          </a:xfrm>
          <a:prstGeom prst="rect">
            <a:avLst/>
          </a:prstGeom>
          <a:solidFill>
            <a:schemeClr val="accent1">
              <a:lumMod val="90000"/>
            </a:schemeClr>
          </a:solidFill>
        </p:spPr>
        <p:txBody>
          <a:bodyPr wrap="square" rtlCol="0">
            <a:spAutoFit/>
          </a:bodyPr>
          <a:lstStyle/>
          <a:p>
            <a:r>
              <a:rPr lang="en-US" b="1" dirty="0" smtClean="0"/>
              <a:t>Community Question Answering</a:t>
            </a:r>
          </a:p>
          <a:p>
            <a:r>
              <a:rPr lang="en-US" dirty="0" smtClean="0">
                <a:solidFill>
                  <a:srgbClr val="FF0000"/>
                </a:solidFill>
              </a:rPr>
              <a:t>Whole</a:t>
            </a:r>
            <a:r>
              <a:rPr lang="en-US" dirty="0" smtClean="0"/>
              <a:t>: question</a:t>
            </a:r>
          </a:p>
          <a:p>
            <a:r>
              <a:rPr lang="en-US" dirty="0" smtClean="0">
                <a:solidFill>
                  <a:srgbClr val="FF0000"/>
                </a:solidFill>
              </a:rPr>
              <a:t>Parts</a:t>
            </a:r>
            <a:r>
              <a:rPr lang="en-US" dirty="0" smtClean="0"/>
              <a:t>: individual answers</a:t>
            </a:r>
            <a:endParaRPr lang="en-US" dirty="0"/>
          </a:p>
        </p:txBody>
      </p:sp>
    </p:spTree>
    <p:extLst>
      <p:ext uri="{BB962C8B-B14F-4D97-AF65-F5344CB8AC3E}">
        <p14:creationId xmlns:p14="http://schemas.microsoft.com/office/powerpoint/2010/main" val="4044251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 of Part-Whole</a:t>
            </a:r>
            <a:endParaRPr lang="en-US" dirty="0"/>
          </a:p>
        </p:txBody>
      </p:sp>
      <p:pic>
        <p:nvPicPr>
          <p:cNvPr id="1026" name="Picture 2" descr="Image result for team performance evaluatio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294267" y="810424"/>
            <a:ext cx="2374882" cy="1406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eam in compan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281" y="843498"/>
            <a:ext cx="2182094" cy="159535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288489" y="1763293"/>
            <a:ext cx="925292" cy="437667"/>
            <a:chOff x="2189163" y="1793876"/>
            <a:chExt cx="2174875" cy="1544638"/>
          </a:xfrm>
        </p:grpSpPr>
        <p:sp>
          <p:nvSpPr>
            <p:cNvPr id="8" name="Freeform 7"/>
            <p:cNvSpPr>
              <a:spLocks/>
            </p:cNvSpPr>
            <p:nvPr/>
          </p:nvSpPr>
          <p:spPr bwMode="auto">
            <a:xfrm>
              <a:off x="2189163" y="2312988"/>
              <a:ext cx="1173163" cy="506413"/>
            </a:xfrm>
            <a:custGeom>
              <a:avLst/>
              <a:gdLst>
                <a:gd name="T0" fmla="*/ 2249 w 2721"/>
                <a:gd name="T1" fmla="*/ 1173 h 1173"/>
                <a:gd name="T2" fmla="*/ 472 w 2721"/>
                <a:gd name="T3" fmla="*/ 1173 h 1173"/>
                <a:gd name="T4" fmla="*/ 0 w 2721"/>
                <a:gd name="T5" fmla="*/ 700 h 1173"/>
                <a:gd name="T6" fmla="*/ 0 w 2721"/>
                <a:gd name="T7" fmla="*/ 472 h 1173"/>
                <a:gd name="T8" fmla="*/ 472 w 2721"/>
                <a:gd name="T9" fmla="*/ 0 h 1173"/>
                <a:gd name="T10" fmla="*/ 2249 w 2721"/>
                <a:gd name="T11" fmla="*/ 0 h 1173"/>
                <a:gd name="T12" fmla="*/ 2721 w 2721"/>
                <a:gd name="T13" fmla="*/ 472 h 1173"/>
                <a:gd name="T14" fmla="*/ 2721 w 2721"/>
                <a:gd name="T15" fmla="*/ 700 h 1173"/>
                <a:gd name="T16" fmla="*/ 2249 w 2721"/>
                <a:gd name="T17" fmla="*/ 1173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1" h="1173">
                  <a:moveTo>
                    <a:pt x="2249" y="1173"/>
                  </a:moveTo>
                  <a:lnTo>
                    <a:pt x="472" y="1173"/>
                  </a:lnTo>
                  <a:cubicBezTo>
                    <a:pt x="211" y="1173"/>
                    <a:pt x="0" y="961"/>
                    <a:pt x="0" y="700"/>
                  </a:cubicBezTo>
                  <a:lnTo>
                    <a:pt x="0" y="472"/>
                  </a:lnTo>
                  <a:cubicBezTo>
                    <a:pt x="0" y="212"/>
                    <a:pt x="211" y="0"/>
                    <a:pt x="472" y="0"/>
                  </a:cubicBezTo>
                  <a:lnTo>
                    <a:pt x="2249" y="0"/>
                  </a:lnTo>
                  <a:cubicBezTo>
                    <a:pt x="2510" y="0"/>
                    <a:pt x="2721" y="212"/>
                    <a:pt x="2721" y="472"/>
                  </a:cubicBezTo>
                  <a:lnTo>
                    <a:pt x="2721" y="700"/>
                  </a:lnTo>
                  <a:cubicBezTo>
                    <a:pt x="2721" y="961"/>
                    <a:pt x="2510" y="1173"/>
                    <a:pt x="2249" y="1173"/>
                  </a:cubicBezTo>
                </a:path>
              </a:pathLst>
            </a:custGeom>
            <a:solidFill>
              <a:srgbClr val="F15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3300413" y="1793876"/>
              <a:ext cx="1063625" cy="1544638"/>
            </a:xfrm>
            <a:custGeom>
              <a:avLst/>
              <a:gdLst>
                <a:gd name="T0" fmla="*/ 1792 w 2467"/>
                <a:gd name="T1" fmla="*/ 962 h 3583"/>
                <a:gd name="T2" fmla="*/ 1792 w 2467"/>
                <a:gd name="T3" fmla="*/ 962 h 3583"/>
                <a:gd name="T4" fmla="*/ 992 w 2467"/>
                <a:gd name="T5" fmla="*/ 163 h 3583"/>
                <a:gd name="T6" fmla="*/ 401 w 2467"/>
                <a:gd name="T7" fmla="*/ 163 h 3583"/>
                <a:gd name="T8" fmla="*/ 163 w 2467"/>
                <a:gd name="T9" fmla="*/ 401 h 3583"/>
                <a:gd name="T10" fmla="*/ 163 w 2467"/>
                <a:gd name="T11" fmla="*/ 992 h 3583"/>
                <a:gd name="T12" fmla="*/ 667 w 2467"/>
                <a:gd name="T13" fmla="*/ 1496 h 3583"/>
                <a:gd name="T14" fmla="*/ 667 w 2467"/>
                <a:gd name="T15" fmla="*/ 2087 h 3583"/>
                <a:gd name="T16" fmla="*/ 163 w 2467"/>
                <a:gd name="T17" fmla="*/ 2591 h 3583"/>
                <a:gd name="T18" fmla="*/ 163 w 2467"/>
                <a:gd name="T19" fmla="*/ 3182 h 3583"/>
                <a:gd name="T20" fmla="*/ 401 w 2467"/>
                <a:gd name="T21" fmla="*/ 3420 h 3583"/>
                <a:gd name="T22" fmla="*/ 992 w 2467"/>
                <a:gd name="T23" fmla="*/ 3420 h 3583"/>
                <a:gd name="T24" fmla="*/ 1792 w 2467"/>
                <a:gd name="T25" fmla="*/ 2620 h 3583"/>
                <a:gd name="T26" fmla="*/ 1792 w 2467"/>
                <a:gd name="T27" fmla="*/ 2620 h 3583"/>
                <a:gd name="T28" fmla="*/ 2277 w 2467"/>
                <a:gd name="T29" fmla="*/ 2135 h 3583"/>
                <a:gd name="T30" fmla="*/ 2277 w 2467"/>
                <a:gd name="T31" fmla="*/ 1447 h 3583"/>
                <a:gd name="T32" fmla="*/ 1792 w 2467"/>
                <a:gd name="T33" fmla="*/ 96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7" h="3583">
                  <a:moveTo>
                    <a:pt x="1792" y="962"/>
                  </a:moveTo>
                  <a:lnTo>
                    <a:pt x="1792" y="962"/>
                  </a:lnTo>
                  <a:lnTo>
                    <a:pt x="992" y="163"/>
                  </a:lnTo>
                  <a:cubicBezTo>
                    <a:pt x="829" y="0"/>
                    <a:pt x="565" y="0"/>
                    <a:pt x="401" y="163"/>
                  </a:cubicBezTo>
                  <a:lnTo>
                    <a:pt x="163" y="401"/>
                  </a:lnTo>
                  <a:cubicBezTo>
                    <a:pt x="0" y="564"/>
                    <a:pt x="0" y="829"/>
                    <a:pt x="163" y="992"/>
                  </a:cubicBezTo>
                  <a:lnTo>
                    <a:pt x="667" y="1496"/>
                  </a:lnTo>
                  <a:cubicBezTo>
                    <a:pt x="830" y="1659"/>
                    <a:pt x="830" y="1924"/>
                    <a:pt x="667" y="2087"/>
                  </a:cubicBezTo>
                  <a:lnTo>
                    <a:pt x="163" y="2591"/>
                  </a:lnTo>
                  <a:cubicBezTo>
                    <a:pt x="0" y="2754"/>
                    <a:pt x="0" y="3019"/>
                    <a:pt x="163" y="3182"/>
                  </a:cubicBezTo>
                  <a:lnTo>
                    <a:pt x="401" y="3420"/>
                  </a:lnTo>
                  <a:cubicBezTo>
                    <a:pt x="565" y="3583"/>
                    <a:pt x="829" y="3583"/>
                    <a:pt x="992" y="3420"/>
                  </a:cubicBezTo>
                  <a:lnTo>
                    <a:pt x="1792" y="2620"/>
                  </a:lnTo>
                  <a:lnTo>
                    <a:pt x="1792" y="2620"/>
                  </a:lnTo>
                  <a:lnTo>
                    <a:pt x="2277" y="2135"/>
                  </a:lnTo>
                  <a:cubicBezTo>
                    <a:pt x="2467" y="1945"/>
                    <a:pt x="2467" y="1637"/>
                    <a:pt x="2277" y="1447"/>
                  </a:cubicBezTo>
                  <a:lnTo>
                    <a:pt x="1792" y="962"/>
                  </a:lnTo>
                </a:path>
              </a:pathLst>
            </a:custGeom>
            <a:solidFill>
              <a:srgbClr val="F15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674594" y="3085274"/>
            <a:ext cx="2573972" cy="1659244"/>
            <a:chOff x="446088" y="3759200"/>
            <a:chExt cx="3069405" cy="2575111"/>
          </a:xfrm>
        </p:grpSpPr>
        <p:pic>
          <p:nvPicPr>
            <p:cNvPr id="1036" name="Picture 12" descr="Image result for researcher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7069" y="3759200"/>
              <a:ext cx="1347444" cy="13474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researcher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088" y="5384140"/>
              <a:ext cx="950171" cy="9501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Image result for researcher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5705" y="5384139"/>
              <a:ext cx="950171" cy="9501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researcher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5322" y="5384138"/>
              <a:ext cx="950171" cy="95017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1980791" y="5038912"/>
              <a:ext cx="0" cy="27749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2" idx="0"/>
            </p:cNvCxnSpPr>
            <p:nvPr/>
          </p:nvCxnSpPr>
          <p:spPr>
            <a:xfrm>
              <a:off x="2090238" y="5038912"/>
              <a:ext cx="950170" cy="3452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1038" idx="0"/>
            </p:cNvCxnSpPr>
            <p:nvPr/>
          </p:nvCxnSpPr>
          <p:spPr>
            <a:xfrm flipH="1">
              <a:off x="921174" y="5038912"/>
              <a:ext cx="916081" cy="3452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42" name="Picture 18" descr="Google Scholar profile for Karen Blakema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9171" y="3323490"/>
            <a:ext cx="2219978" cy="1464669"/>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3324225" y="3935811"/>
            <a:ext cx="959669" cy="437667"/>
            <a:chOff x="2189163" y="1793876"/>
            <a:chExt cx="2174875" cy="1544638"/>
          </a:xfrm>
        </p:grpSpPr>
        <p:sp>
          <p:nvSpPr>
            <p:cNvPr id="35" name="Freeform 34"/>
            <p:cNvSpPr>
              <a:spLocks/>
            </p:cNvSpPr>
            <p:nvPr/>
          </p:nvSpPr>
          <p:spPr bwMode="auto">
            <a:xfrm>
              <a:off x="2189163" y="2312988"/>
              <a:ext cx="1173163" cy="506413"/>
            </a:xfrm>
            <a:custGeom>
              <a:avLst/>
              <a:gdLst>
                <a:gd name="T0" fmla="*/ 2249 w 2721"/>
                <a:gd name="T1" fmla="*/ 1173 h 1173"/>
                <a:gd name="T2" fmla="*/ 472 w 2721"/>
                <a:gd name="T3" fmla="*/ 1173 h 1173"/>
                <a:gd name="T4" fmla="*/ 0 w 2721"/>
                <a:gd name="T5" fmla="*/ 700 h 1173"/>
                <a:gd name="T6" fmla="*/ 0 w 2721"/>
                <a:gd name="T7" fmla="*/ 472 h 1173"/>
                <a:gd name="T8" fmla="*/ 472 w 2721"/>
                <a:gd name="T9" fmla="*/ 0 h 1173"/>
                <a:gd name="T10" fmla="*/ 2249 w 2721"/>
                <a:gd name="T11" fmla="*/ 0 h 1173"/>
                <a:gd name="T12" fmla="*/ 2721 w 2721"/>
                <a:gd name="T13" fmla="*/ 472 h 1173"/>
                <a:gd name="T14" fmla="*/ 2721 w 2721"/>
                <a:gd name="T15" fmla="*/ 700 h 1173"/>
                <a:gd name="T16" fmla="*/ 2249 w 2721"/>
                <a:gd name="T17" fmla="*/ 1173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1" h="1173">
                  <a:moveTo>
                    <a:pt x="2249" y="1173"/>
                  </a:moveTo>
                  <a:lnTo>
                    <a:pt x="472" y="1173"/>
                  </a:lnTo>
                  <a:cubicBezTo>
                    <a:pt x="211" y="1173"/>
                    <a:pt x="0" y="961"/>
                    <a:pt x="0" y="700"/>
                  </a:cubicBezTo>
                  <a:lnTo>
                    <a:pt x="0" y="472"/>
                  </a:lnTo>
                  <a:cubicBezTo>
                    <a:pt x="0" y="212"/>
                    <a:pt x="211" y="0"/>
                    <a:pt x="472" y="0"/>
                  </a:cubicBezTo>
                  <a:lnTo>
                    <a:pt x="2249" y="0"/>
                  </a:lnTo>
                  <a:cubicBezTo>
                    <a:pt x="2510" y="0"/>
                    <a:pt x="2721" y="212"/>
                    <a:pt x="2721" y="472"/>
                  </a:cubicBezTo>
                  <a:lnTo>
                    <a:pt x="2721" y="700"/>
                  </a:lnTo>
                  <a:cubicBezTo>
                    <a:pt x="2721" y="961"/>
                    <a:pt x="2510" y="1173"/>
                    <a:pt x="2249" y="1173"/>
                  </a:cubicBezTo>
                </a:path>
              </a:pathLst>
            </a:custGeom>
            <a:solidFill>
              <a:srgbClr val="F15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3300413" y="1793876"/>
              <a:ext cx="1063625" cy="1544638"/>
            </a:xfrm>
            <a:custGeom>
              <a:avLst/>
              <a:gdLst>
                <a:gd name="T0" fmla="*/ 1792 w 2467"/>
                <a:gd name="T1" fmla="*/ 962 h 3583"/>
                <a:gd name="T2" fmla="*/ 1792 w 2467"/>
                <a:gd name="T3" fmla="*/ 962 h 3583"/>
                <a:gd name="T4" fmla="*/ 992 w 2467"/>
                <a:gd name="T5" fmla="*/ 163 h 3583"/>
                <a:gd name="T6" fmla="*/ 401 w 2467"/>
                <a:gd name="T7" fmla="*/ 163 h 3583"/>
                <a:gd name="T8" fmla="*/ 163 w 2467"/>
                <a:gd name="T9" fmla="*/ 401 h 3583"/>
                <a:gd name="T10" fmla="*/ 163 w 2467"/>
                <a:gd name="T11" fmla="*/ 992 h 3583"/>
                <a:gd name="T12" fmla="*/ 667 w 2467"/>
                <a:gd name="T13" fmla="*/ 1496 h 3583"/>
                <a:gd name="T14" fmla="*/ 667 w 2467"/>
                <a:gd name="T15" fmla="*/ 2087 h 3583"/>
                <a:gd name="T16" fmla="*/ 163 w 2467"/>
                <a:gd name="T17" fmla="*/ 2591 h 3583"/>
                <a:gd name="T18" fmla="*/ 163 w 2467"/>
                <a:gd name="T19" fmla="*/ 3182 h 3583"/>
                <a:gd name="T20" fmla="*/ 401 w 2467"/>
                <a:gd name="T21" fmla="*/ 3420 h 3583"/>
                <a:gd name="T22" fmla="*/ 992 w 2467"/>
                <a:gd name="T23" fmla="*/ 3420 h 3583"/>
                <a:gd name="T24" fmla="*/ 1792 w 2467"/>
                <a:gd name="T25" fmla="*/ 2620 h 3583"/>
                <a:gd name="T26" fmla="*/ 1792 w 2467"/>
                <a:gd name="T27" fmla="*/ 2620 h 3583"/>
                <a:gd name="T28" fmla="*/ 2277 w 2467"/>
                <a:gd name="T29" fmla="*/ 2135 h 3583"/>
                <a:gd name="T30" fmla="*/ 2277 w 2467"/>
                <a:gd name="T31" fmla="*/ 1447 h 3583"/>
                <a:gd name="T32" fmla="*/ 1792 w 2467"/>
                <a:gd name="T33" fmla="*/ 96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7" h="3583">
                  <a:moveTo>
                    <a:pt x="1792" y="962"/>
                  </a:moveTo>
                  <a:lnTo>
                    <a:pt x="1792" y="962"/>
                  </a:lnTo>
                  <a:lnTo>
                    <a:pt x="992" y="163"/>
                  </a:lnTo>
                  <a:cubicBezTo>
                    <a:pt x="829" y="0"/>
                    <a:pt x="565" y="0"/>
                    <a:pt x="401" y="163"/>
                  </a:cubicBezTo>
                  <a:lnTo>
                    <a:pt x="163" y="401"/>
                  </a:lnTo>
                  <a:cubicBezTo>
                    <a:pt x="0" y="564"/>
                    <a:pt x="0" y="829"/>
                    <a:pt x="163" y="992"/>
                  </a:cubicBezTo>
                  <a:lnTo>
                    <a:pt x="667" y="1496"/>
                  </a:lnTo>
                  <a:cubicBezTo>
                    <a:pt x="830" y="1659"/>
                    <a:pt x="830" y="1924"/>
                    <a:pt x="667" y="2087"/>
                  </a:cubicBezTo>
                  <a:lnTo>
                    <a:pt x="163" y="2591"/>
                  </a:lnTo>
                  <a:cubicBezTo>
                    <a:pt x="0" y="2754"/>
                    <a:pt x="0" y="3019"/>
                    <a:pt x="163" y="3182"/>
                  </a:cubicBezTo>
                  <a:lnTo>
                    <a:pt x="401" y="3420"/>
                  </a:lnTo>
                  <a:cubicBezTo>
                    <a:pt x="565" y="3583"/>
                    <a:pt x="829" y="3583"/>
                    <a:pt x="992" y="3420"/>
                  </a:cubicBezTo>
                  <a:lnTo>
                    <a:pt x="1792" y="2620"/>
                  </a:lnTo>
                  <a:lnTo>
                    <a:pt x="1792" y="2620"/>
                  </a:lnTo>
                  <a:lnTo>
                    <a:pt x="2277" y="2135"/>
                  </a:lnTo>
                  <a:cubicBezTo>
                    <a:pt x="2467" y="1945"/>
                    <a:pt x="2467" y="1637"/>
                    <a:pt x="2277" y="1447"/>
                  </a:cubicBezTo>
                  <a:lnTo>
                    <a:pt x="1792" y="962"/>
                  </a:lnTo>
                </a:path>
              </a:pathLst>
            </a:custGeom>
            <a:solidFill>
              <a:srgbClr val="F15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1" name="TextBox 40"/>
          <p:cNvSpPr txBox="1"/>
          <p:nvPr/>
        </p:nvSpPr>
        <p:spPr>
          <a:xfrm>
            <a:off x="921305" y="2485165"/>
            <a:ext cx="2270236" cy="707886"/>
          </a:xfrm>
          <a:prstGeom prst="rect">
            <a:avLst/>
          </a:prstGeom>
          <a:noFill/>
        </p:spPr>
        <p:txBody>
          <a:bodyPr wrap="square" rtlCol="0">
            <a:spAutoFit/>
          </a:bodyPr>
          <a:lstStyle/>
          <a:p>
            <a:r>
              <a:rPr lang="en-US" sz="2000" b="1" dirty="0" smtClean="0">
                <a:solidFill>
                  <a:srgbClr val="0000FF"/>
                </a:solidFill>
              </a:rPr>
              <a:t>Whole</a:t>
            </a:r>
            <a:r>
              <a:rPr lang="en-US" sz="2000" dirty="0" smtClean="0"/>
              <a:t>: Team</a:t>
            </a:r>
          </a:p>
          <a:p>
            <a:r>
              <a:rPr lang="en-US" sz="2000" b="1" dirty="0" smtClean="0">
                <a:solidFill>
                  <a:srgbClr val="0000FF"/>
                </a:solidFill>
              </a:rPr>
              <a:t>Part</a:t>
            </a:r>
            <a:r>
              <a:rPr lang="en-US" sz="2000" dirty="0" smtClean="0"/>
              <a:t>: Members</a:t>
            </a:r>
            <a:endParaRPr lang="en-US" sz="2000" dirty="0"/>
          </a:p>
        </p:txBody>
      </p:sp>
      <p:sp>
        <p:nvSpPr>
          <p:cNvPr id="42" name="TextBox 41"/>
          <p:cNvSpPr txBox="1"/>
          <p:nvPr/>
        </p:nvSpPr>
        <p:spPr>
          <a:xfrm>
            <a:off x="884086" y="4788159"/>
            <a:ext cx="2522185" cy="707886"/>
          </a:xfrm>
          <a:prstGeom prst="rect">
            <a:avLst/>
          </a:prstGeom>
          <a:noFill/>
        </p:spPr>
        <p:txBody>
          <a:bodyPr wrap="square" rtlCol="0">
            <a:spAutoFit/>
          </a:bodyPr>
          <a:lstStyle/>
          <a:p>
            <a:r>
              <a:rPr lang="en-US" sz="2000" b="1" dirty="0" smtClean="0">
                <a:solidFill>
                  <a:srgbClr val="0000FF"/>
                </a:solidFill>
              </a:rPr>
              <a:t>Whole</a:t>
            </a:r>
            <a:r>
              <a:rPr lang="en-US" sz="2000" dirty="0" smtClean="0"/>
              <a:t>: Researcher</a:t>
            </a:r>
          </a:p>
          <a:p>
            <a:r>
              <a:rPr lang="en-US" sz="2000" b="1" dirty="0" smtClean="0">
                <a:solidFill>
                  <a:srgbClr val="0000FF"/>
                </a:solidFill>
              </a:rPr>
              <a:t>Part</a:t>
            </a:r>
            <a:r>
              <a:rPr lang="en-US" sz="2000" dirty="0" smtClean="0"/>
              <a:t>: Publications</a:t>
            </a:r>
            <a:endParaRPr lang="en-US" sz="2000" dirty="0"/>
          </a:p>
        </p:txBody>
      </p:sp>
      <p:sp>
        <p:nvSpPr>
          <p:cNvPr id="31" name="TextBox 30"/>
          <p:cNvSpPr txBox="1"/>
          <p:nvPr/>
        </p:nvSpPr>
        <p:spPr>
          <a:xfrm>
            <a:off x="4005404" y="2514911"/>
            <a:ext cx="5222449" cy="707886"/>
          </a:xfrm>
          <a:prstGeom prst="rect">
            <a:avLst/>
          </a:prstGeom>
          <a:noFill/>
        </p:spPr>
        <p:txBody>
          <a:bodyPr wrap="square" rtlCol="0">
            <a:spAutoFit/>
          </a:bodyPr>
          <a:lstStyle/>
          <a:p>
            <a:r>
              <a:rPr lang="en-US" sz="2000" b="1" dirty="0" smtClean="0">
                <a:solidFill>
                  <a:srgbClr val="0000FF"/>
                </a:solidFill>
              </a:rPr>
              <a:t>Whole outcome</a:t>
            </a:r>
            <a:r>
              <a:rPr lang="en-US" sz="2000" dirty="0" smtClean="0"/>
              <a:t>: Team’s performance</a:t>
            </a:r>
          </a:p>
          <a:p>
            <a:r>
              <a:rPr lang="en-US" sz="2000" b="1" dirty="0" smtClean="0">
                <a:solidFill>
                  <a:srgbClr val="0000FF"/>
                </a:solidFill>
              </a:rPr>
              <a:t>Part outcome</a:t>
            </a:r>
            <a:r>
              <a:rPr lang="en-US" sz="2000" dirty="0" smtClean="0"/>
              <a:t>: each member’s performance</a:t>
            </a:r>
            <a:endParaRPr lang="en-US" sz="2000" dirty="0"/>
          </a:p>
        </p:txBody>
      </p:sp>
      <p:sp>
        <p:nvSpPr>
          <p:cNvPr id="32" name="TextBox 31"/>
          <p:cNvSpPr txBox="1"/>
          <p:nvPr/>
        </p:nvSpPr>
        <p:spPr>
          <a:xfrm>
            <a:off x="4086527" y="4788159"/>
            <a:ext cx="4747899" cy="707886"/>
          </a:xfrm>
          <a:prstGeom prst="rect">
            <a:avLst/>
          </a:prstGeom>
          <a:noFill/>
        </p:spPr>
        <p:txBody>
          <a:bodyPr wrap="square" rtlCol="0">
            <a:spAutoFit/>
          </a:bodyPr>
          <a:lstStyle/>
          <a:p>
            <a:r>
              <a:rPr lang="en-US" sz="2000" b="1" dirty="0" smtClean="0">
                <a:solidFill>
                  <a:srgbClr val="0000FF"/>
                </a:solidFill>
              </a:rPr>
              <a:t>Whole outcome</a:t>
            </a:r>
            <a:r>
              <a:rPr lang="en-US" sz="2000" dirty="0" smtClean="0"/>
              <a:t>: h-index</a:t>
            </a:r>
          </a:p>
          <a:p>
            <a:r>
              <a:rPr lang="en-US" sz="2000" b="1" dirty="0" smtClean="0">
                <a:solidFill>
                  <a:srgbClr val="0000FF"/>
                </a:solidFill>
              </a:rPr>
              <a:t>Part outcome</a:t>
            </a:r>
            <a:r>
              <a:rPr lang="en-US" sz="2000" dirty="0" smtClean="0"/>
              <a:t>: #citations of publications</a:t>
            </a:r>
            <a:endParaRPr lang="en-US" sz="2000" dirty="0"/>
          </a:p>
        </p:txBody>
      </p:sp>
      <p:sp>
        <p:nvSpPr>
          <p:cNvPr id="33" name="TextBox 32"/>
          <p:cNvSpPr txBox="1"/>
          <p:nvPr/>
        </p:nvSpPr>
        <p:spPr>
          <a:xfrm>
            <a:off x="674594" y="5708007"/>
            <a:ext cx="8271443" cy="461665"/>
          </a:xfrm>
          <a:prstGeom prst="rect">
            <a:avLst/>
          </a:prstGeom>
          <a:solidFill>
            <a:schemeClr val="accent1">
              <a:lumMod val="90000"/>
            </a:schemeClr>
          </a:solidFill>
        </p:spPr>
        <p:txBody>
          <a:bodyPr wrap="square" rtlCol="0">
            <a:spAutoFit/>
          </a:bodyPr>
          <a:lstStyle/>
          <a:p>
            <a:r>
              <a:rPr lang="en-US" sz="2400" dirty="0" smtClean="0">
                <a:solidFill>
                  <a:srgbClr val="FF0000"/>
                </a:solidFill>
              </a:rPr>
              <a:t>Question: </a:t>
            </a:r>
            <a:r>
              <a:rPr lang="en-US" sz="2400" dirty="0" smtClean="0"/>
              <a:t>how can we predict the outcome of whole/parts?</a:t>
            </a:r>
            <a:endParaRPr lang="en-US" sz="2400" dirty="0"/>
          </a:p>
        </p:txBody>
      </p:sp>
    </p:spTree>
    <p:extLst>
      <p:ext uri="{BB962C8B-B14F-4D97-AF65-F5344CB8AC3E}">
        <p14:creationId xmlns:p14="http://schemas.microsoft.com/office/powerpoint/2010/main" val="1548255590"/>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 the Part-Whole Outcomes</a:t>
            </a:r>
            <a:endParaRPr lang="en-US" dirty="0"/>
          </a:p>
        </p:txBody>
      </p:sp>
      <p:sp>
        <p:nvSpPr>
          <p:cNvPr id="3" name="Content Placeholder 2"/>
          <p:cNvSpPr>
            <a:spLocks noGrp="1"/>
          </p:cNvSpPr>
          <p:nvPr>
            <p:ph idx="1"/>
          </p:nvPr>
        </p:nvSpPr>
        <p:spPr/>
        <p:txBody>
          <a:bodyPr/>
          <a:lstStyle/>
          <a:p>
            <a:r>
              <a:rPr lang="en-US" dirty="0" smtClean="0"/>
              <a:t>Existing Algorithmic Work</a:t>
            </a:r>
          </a:p>
          <a:p>
            <a:pPr lvl="1"/>
            <a:r>
              <a:rPr lang="en-US" dirty="0" smtClean="0"/>
              <a:t>Separate models for parts and whole</a:t>
            </a:r>
          </a:p>
          <a:p>
            <a:pPr lvl="1"/>
            <a:r>
              <a:rPr lang="en-US" dirty="0"/>
              <a:t>J</a:t>
            </a:r>
            <a:r>
              <a:rPr lang="en-US" dirty="0" smtClean="0"/>
              <a:t>oint </a:t>
            </a:r>
            <a:r>
              <a:rPr lang="en-US" dirty="0" smtClean="0">
                <a:solidFill>
                  <a:srgbClr val="FF0000"/>
                </a:solidFill>
              </a:rPr>
              <a:t>linear</a:t>
            </a:r>
            <a:r>
              <a:rPr lang="en-US" dirty="0" smtClean="0"/>
              <a:t> models</a:t>
            </a:r>
          </a:p>
          <a:p>
            <a:r>
              <a:rPr lang="en-US" dirty="0" smtClean="0"/>
              <a:t>Aristotle’s hypothesis: whole&gt;sum(parts)</a:t>
            </a:r>
          </a:p>
          <a:p>
            <a:r>
              <a:rPr lang="en-US" dirty="0" smtClean="0"/>
              <a:t>Question: how to jointly predict part/whole</a:t>
            </a:r>
          </a:p>
          <a:p>
            <a:pPr lvl="1"/>
            <a:r>
              <a:rPr lang="en-US" dirty="0" smtClean="0"/>
              <a:t>by leveraging the part-whole relationship </a:t>
            </a:r>
            <a:r>
              <a:rPr lang="en-US" i="1" dirty="0" smtClean="0">
                <a:solidFill>
                  <a:srgbClr val="FF0000"/>
                </a:solidFill>
              </a:rPr>
              <a:t>beyond</a:t>
            </a:r>
            <a:r>
              <a:rPr lang="en-US" dirty="0" smtClean="0">
                <a:solidFill>
                  <a:srgbClr val="FF0000"/>
                </a:solidFill>
              </a:rPr>
              <a:t> </a:t>
            </a:r>
            <a:r>
              <a:rPr lang="en-US" dirty="0" smtClean="0"/>
              <a:t>the linear models?</a:t>
            </a:r>
          </a:p>
        </p:txBody>
      </p:sp>
    </p:spTree>
    <p:extLst>
      <p:ext uri="{BB962C8B-B14F-4D97-AF65-F5344CB8AC3E}">
        <p14:creationId xmlns:p14="http://schemas.microsoft.com/office/powerpoint/2010/main" val="2121631198"/>
      </p:ext>
    </p:extLst>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 Modeling</a:t>
            </a:r>
            <a:endParaRPr lang="en-US" dirty="0"/>
          </a:p>
        </p:txBody>
      </p:sp>
      <p:sp>
        <p:nvSpPr>
          <p:cNvPr id="3" name="Content Placeholder 2"/>
          <p:cNvSpPr>
            <a:spLocks noGrp="1"/>
          </p:cNvSpPr>
          <p:nvPr>
            <p:ph idx="1"/>
          </p:nvPr>
        </p:nvSpPr>
        <p:spPr/>
        <p:txBody>
          <a:bodyPr/>
          <a:lstStyle/>
          <a:p>
            <a:r>
              <a:rPr lang="en-US" dirty="0" smtClean="0">
                <a:solidFill>
                  <a:srgbClr val="FF0000"/>
                </a:solidFill>
              </a:rPr>
              <a:t>Nonlinear</a:t>
            </a:r>
            <a:r>
              <a:rPr lang="en-US" dirty="0" smtClean="0"/>
              <a:t> Part-whole Relationship</a:t>
            </a:r>
          </a:p>
          <a:p>
            <a:pPr lvl="1"/>
            <a:r>
              <a:rPr lang="en-US" sz="2800" b="1" dirty="0" smtClean="0"/>
              <a:t>Max</a:t>
            </a:r>
            <a:r>
              <a:rPr lang="en-US" sz="2800" dirty="0" smtClean="0"/>
              <a:t>: impact of a question is strongly correlated with that of the </a:t>
            </a:r>
            <a:r>
              <a:rPr lang="en-US" sz="2800" i="1" dirty="0" smtClean="0">
                <a:solidFill>
                  <a:srgbClr val="FF0000"/>
                </a:solidFill>
              </a:rPr>
              <a:t>best</a:t>
            </a:r>
            <a:r>
              <a:rPr lang="en-US" sz="2800" dirty="0" smtClean="0"/>
              <a:t> answer</a:t>
            </a:r>
          </a:p>
          <a:p>
            <a:pPr lvl="1"/>
            <a:endParaRPr lang="en-US" sz="2800" dirty="0"/>
          </a:p>
          <a:p>
            <a:pPr marL="457200" lvl="1" indent="0">
              <a:buNone/>
            </a:pPr>
            <a:endParaRPr lang="en-US" sz="2800" dirty="0" smtClean="0"/>
          </a:p>
          <a:p>
            <a:pPr marL="457200" lvl="1" indent="0">
              <a:buNone/>
            </a:pPr>
            <a:endParaRPr lang="en-US" sz="2800" dirty="0"/>
          </a:p>
          <a:p>
            <a:pPr lvl="1"/>
            <a:r>
              <a:rPr lang="en-US" sz="2800" b="1" dirty="0" smtClean="0"/>
              <a:t>Min</a:t>
            </a:r>
            <a:r>
              <a:rPr lang="en-US" sz="2800" dirty="0" smtClean="0"/>
              <a:t>: classic Wooden Bucket Theory</a:t>
            </a:r>
          </a:p>
          <a:p>
            <a:pPr lvl="1"/>
            <a:r>
              <a:rPr lang="en-US" sz="2800" b="1" dirty="0" smtClean="0"/>
              <a:t>Sparsity</a:t>
            </a:r>
            <a:r>
              <a:rPr lang="en-US" sz="2800" dirty="0" smtClean="0"/>
              <a:t>: team performance often dominated by a </a:t>
            </a:r>
            <a:r>
              <a:rPr lang="en-US" sz="2800" dirty="0" smtClean="0">
                <a:solidFill>
                  <a:srgbClr val="FF0000"/>
                </a:solidFill>
              </a:rPr>
              <a:t>few</a:t>
            </a:r>
            <a:r>
              <a:rPr lang="en-US" sz="2800" dirty="0" smtClean="0"/>
              <a:t> </a:t>
            </a:r>
            <a:r>
              <a:rPr lang="en-US" sz="2800" dirty="0" smtClean="0">
                <a:solidFill>
                  <a:srgbClr val="FF0000"/>
                </a:solidFill>
              </a:rPr>
              <a:t>top-performing</a:t>
            </a:r>
            <a:r>
              <a:rPr lang="en-US" sz="2800" dirty="0" smtClean="0"/>
              <a:t> team members</a:t>
            </a:r>
          </a:p>
        </p:txBody>
      </p:sp>
      <p:pic>
        <p:nvPicPr>
          <p:cNvPr id="9" name="Picture 8"/>
          <p:cNvPicPr>
            <a:picLocks noChangeAspect="1"/>
          </p:cNvPicPr>
          <p:nvPr/>
        </p:nvPicPr>
        <p:blipFill>
          <a:blip r:embed="rId3"/>
          <a:stretch>
            <a:fillRect/>
          </a:stretch>
        </p:blipFill>
        <p:spPr>
          <a:xfrm>
            <a:off x="5396027" y="3128071"/>
            <a:ext cx="1928600" cy="1616810"/>
          </a:xfrm>
          <a:prstGeom prst="rect">
            <a:avLst/>
          </a:prstGeom>
        </p:spPr>
      </p:pic>
      <p:grpSp>
        <p:nvGrpSpPr>
          <p:cNvPr id="17" name="Group 16"/>
          <p:cNvGrpSpPr/>
          <p:nvPr/>
        </p:nvGrpSpPr>
        <p:grpSpPr>
          <a:xfrm>
            <a:off x="1642753" y="2807584"/>
            <a:ext cx="2330958" cy="2009426"/>
            <a:chOff x="-3806178" y="-1514958"/>
            <a:chExt cx="3944805" cy="3752300"/>
          </a:xfrm>
        </p:grpSpPr>
        <p:grpSp>
          <p:nvGrpSpPr>
            <p:cNvPr id="16" name="Group 15"/>
            <p:cNvGrpSpPr/>
            <p:nvPr/>
          </p:nvGrpSpPr>
          <p:grpSpPr>
            <a:xfrm>
              <a:off x="-3233223" y="-1068417"/>
              <a:ext cx="3371850" cy="3150137"/>
              <a:chOff x="-3233223" y="-1068417"/>
              <a:chExt cx="3371850" cy="3150137"/>
            </a:xfrm>
          </p:grpSpPr>
          <p:pic>
            <p:nvPicPr>
              <p:cNvPr id="10" name="Picture 9"/>
              <p:cNvPicPr>
                <a:picLocks noChangeAspect="1"/>
              </p:cNvPicPr>
              <p:nvPr/>
            </p:nvPicPr>
            <p:blipFill>
              <a:blip r:embed="rId4"/>
              <a:stretch>
                <a:fillRect/>
              </a:stretch>
            </p:blipFill>
            <p:spPr>
              <a:xfrm>
                <a:off x="-3233223" y="-1068417"/>
                <a:ext cx="3371850" cy="2647950"/>
              </a:xfrm>
              <a:prstGeom prst="rect">
                <a:avLst/>
              </a:prstGeom>
            </p:spPr>
          </p:pic>
          <p:pic>
            <p:nvPicPr>
              <p:cNvPr id="14" name="Picture 3"/>
              <p:cNvPicPr>
                <a:picLocks noChangeAspect="1" noChangeArrowheads="1"/>
              </p:cNvPicPr>
              <p:nvPr/>
            </p:nvPicPr>
            <p:blipFill>
              <a:blip r:embed="rId5" cstate="print"/>
              <a:srcRect/>
              <a:stretch>
                <a:fillRect/>
              </a:stretch>
            </p:blipFill>
            <p:spPr bwMode="auto">
              <a:xfrm>
                <a:off x="-3104054" y="1634045"/>
                <a:ext cx="2571749" cy="447675"/>
              </a:xfrm>
              <a:prstGeom prst="rect">
                <a:avLst/>
              </a:prstGeom>
              <a:noFill/>
              <a:ln w="9525">
                <a:noFill/>
                <a:miter lim="800000"/>
                <a:headEnd/>
                <a:tailEnd/>
              </a:ln>
            </p:spPr>
          </p:pic>
        </p:grpSp>
        <p:sp>
          <p:nvSpPr>
            <p:cNvPr id="15" name="TextBox 14"/>
            <p:cNvSpPr txBox="1"/>
            <p:nvPr/>
          </p:nvSpPr>
          <p:spPr>
            <a:xfrm rot="16200000">
              <a:off x="-5395851" y="74715"/>
              <a:ext cx="3752300" cy="572953"/>
            </a:xfrm>
            <a:prstGeom prst="rect">
              <a:avLst/>
            </a:prstGeom>
            <a:noFill/>
          </p:spPr>
          <p:txBody>
            <a:bodyPr wrap="square" rtlCol="0">
              <a:spAutoFit/>
            </a:bodyPr>
            <a:lstStyle/>
            <a:p>
              <a:r>
                <a:rPr lang="en-US" sz="1600" dirty="0" smtClean="0"/>
                <a:t>Avg. Answer Impact</a:t>
              </a:r>
              <a:endParaRPr lang="en-US" sz="1600" dirty="0"/>
            </a:p>
          </p:txBody>
        </p:sp>
      </p:grpSp>
      <p:sp>
        <p:nvSpPr>
          <p:cNvPr id="6" name="Rectangle 5"/>
          <p:cNvSpPr/>
          <p:nvPr/>
        </p:nvSpPr>
        <p:spPr>
          <a:xfrm rot="20307028">
            <a:off x="1345544" y="3212133"/>
            <a:ext cx="6819844" cy="1200329"/>
          </a:xfrm>
          <a:prstGeom prst="rect">
            <a:avLst/>
          </a:prstGeom>
          <a:noFill/>
        </p:spPr>
        <p:txBody>
          <a:bodyPr wrap="square" lIns="91440" tIns="45720" rIns="91440" bIns="45720">
            <a:spAutoFit/>
          </a:bodyPr>
          <a:lstStyle/>
          <a:p>
            <a:pPr algn="ctr"/>
            <a:r>
              <a:rPr lang="en-US" sz="7200" b="1" cap="none" spc="0" dirty="0" smtClean="0">
                <a:ln w="0"/>
                <a:solidFill>
                  <a:srgbClr val="FF0000"/>
                </a:solidFill>
                <a:effectLst>
                  <a:outerShdw blurRad="38100" dist="19050" dir="2700000" algn="tl" rotWithShape="0">
                    <a:schemeClr val="dk1">
                      <a:alpha val="40000"/>
                    </a:schemeClr>
                  </a:outerShdw>
                </a:effectLst>
              </a:rPr>
              <a:t>All Non-linear!</a:t>
            </a:r>
            <a:endParaRPr lang="en-US" sz="7200" b="1" cap="none" spc="0" dirty="0">
              <a:ln w="0"/>
              <a:solidFill>
                <a:srgbClr val="FF0000"/>
              </a:solidFill>
              <a:effectLst>
                <a:outerShdw blurRad="38100" dist="19050" dir="2700000" algn="tl" rotWithShape="0">
                  <a:schemeClr val="dk1">
                    <a:alpha val="40000"/>
                  </a:schemeClr>
                </a:outerShdw>
              </a:effectLst>
            </a:endParaRPr>
          </a:p>
        </p:txBody>
      </p:sp>
      <p:pic>
        <p:nvPicPr>
          <p:cNvPr id="2050" name="Picture 2" descr="Image result for classic wooden bucket theo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0119" y="3519819"/>
            <a:ext cx="1908584" cy="174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3503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 Modeling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smtClean="0"/>
              <a:t>Part-part Interdependency</a:t>
            </a:r>
          </a:p>
          <a:p>
            <a:pPr lvl="1"/>
            <a:r>
              <a:rPr lang="en-US" sz="2800" dirty="0" smtClean="0"/>
              <a:t>Parts are connected via underlying network</a:t>
            </a:r>
          </a:p>
          <a:p>
            <a:pPr lvl="1"/>
            <a:r>
              <a:rPr lang="en-US" sz="2800" dirty="0" smtClean="0"/>
              <a:t>Impact of such interdependency on outcomes</a:t>
            </a:r>
          </a:p>
        </p:txBody>
      </p:sp>
      <p:sp>
        <p:nvSpPr>
          <p:cNvPr id="5" name="TextBox 4"/>
          <p:cNvSpPr txBox="1"/>
          <p:nvPr/>
        </p:nvSpPr>
        <p:spPr>
          <a:xfrm>
            <a:off x="751825" y="2879744"/>
            <a:ext cx="8109372" cy="1107996"/>
          </a:xfrm>
          <a:prstGeom prst="rect">
            <a:avLst/>
          </a:prstGeom>
          <a:noFill/>
        </p:spPr>
        <p:txBody>
          <a:bodyPr wrap="square" rtlCol="0">
            <a:spAutoFit/>
          </a:bodyPr>
          <a:lstStyle/>
          <a:p>
            <a:r>
              <a:rPr lang="en-US" sz="2400" dirty="0">
                <a:solidFill>
                  <a:srgbClr val="FF0000"/>
                </a:solidFill>
              </a:rPr>
              <a:t>Hypothesis-1</a:t>
            </a:r>
            <a:r>
              <a:rPr lang="en-US" sz="2400" dirty="0"/>
              <a:t>: similar parts -&gt; similar </a:t>
            </a:r>
            <a:r>
              <a:rPr lang="en-US" sz="2400" dirty="0" smtClean="0"/>
              <a:t>contribution to whole </a:t>
            </a:r>
            <a:endParaRPr lang="en-US" sz="2400" dirty="0"/>
          </a:p>
          <a:p>
            <a:r>
              <a:rPr lang="en-US" sz="2400" dirty="0">
                <a:solidFill>
                  <a:srgbClr val="FF0000"/>
                </a:solidFill>
              </a:rPr>
              <a:t>Hypothesis-2</a:t>
            </a:r>
            <a:r>
              <a:rPr lang="en-US" sz="2400" dirty="0"/>
              <a:t>: similar parts -&gt; similar parts outcome</a:t>
            </a:r>
          </a:p>
          <a:p>
            <a:endParaRPr lang="en-US" dirty="0"/>
          </a:p>
        </p:txBody>
      </p:sp>
      <p:sp>
        <p:nvSpPr>
          <p:cNvPr id="14" name="Oval 13"/>
          <p:cNvSpPr/>
          <p:nvPr/>
        </p:nvSpPr>
        <p:spPr>
          <a:xfrm>
            <a:off x="3172797" y="3934981"/>
            <a:ext cx="364847" cy="362596"/>
          </a:xfrm>
          <a:prstGeom prst="ellipse">
            <a:avLst/>
          </a:prstGeom>
          <a:pattFill prst="dkUpDiag">
            <a:fgClr>
              <a:schemeClr val="tx1">
                <a:lumMod val="95000"/>
                <a:lumOff val="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4" idx="4"/>
          </p:cNvCxnSpPr>
          <p:nvPr/>
        </p:nvCxnSpPr>
        <p:spPr>
          <a:xfrm flipV="1">
            <a:off x="2744559" y="4297577"/>
            <a:ext cx="610662" cy="4930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4" idx="4"/>
          </p:cNvCxnSpPr>
          <p:nvPr/>
        </p:nvCxnSpPr>
        <p:spPr>
          <a:xfrm flipV="1">
            <a:off x="3274960" y="4297577"/>
            <a:ext cx="80261" cy="4930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4" idx="0"/>
            <a:endCxn id="14" idx="4"/>
          </p:cNvCxnSpPr>
          <p:nvPr/>
        </p:nvCxnSpPr>
        <p:spPr>
          <a:xfrm flipH="1" flipV="1">
            <a:off x="3355221" y="4297577"/>
            <a:ext cx="753803" cy="5673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3" idx="0"/>
          </p:cNvCxnSpPr>
          <p:nvPr/>
        </p:nvCxnSpPr>
        <p:spPr>
          <a:xfrm flipH="1" flipV="1">
            <a:off x="3351910" y="4318215"/>
            <a:ext cx="311945" cy="5559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flipV="1">
            <a:off x="2760389" y="4996745"/>
            <a:ext cx="421737" cy="173084"/>
          </a:xfrm>
          <a:prstGeom prst="arc">
            <a:avLst>
              <a:gd name="adj1" fmla="val 10646460"/>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flipV="1">
            <a:off x="2713700" y="4893359"/>
            <a:ext cx="1395324" cy="374804"/>
          </a:xfrm>
          <a:prstGeom prst="arc">
            <a:avLst>
              <a:gd name="adj1" fmla="val 10705553"/>
              <a:gd name="adj2" fmla="val 214625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p:nvSpPr>
        <p:spPr>
          <a:xfrm>
            <a:off x="2591421" y="4790617"/>
            <a:ext cx="295777" cy="29267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090219" y="4776121"/>
            <a:ext cx="337800" cy="33571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577785" y="4874204"/>
            <a:ext cx="172140" cy="171077"/>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82435" y="4864885"/>
            <a:ext cx="253177" cy="25161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275409" y="3934981"/>
            <a:ext cx="364847" cy="362596"/>
          </a:xfrm>
          <a:prstGeom prst="ellipse">
            <a:avLst/>
          </a:prstGeom>
          <a:pattFill prst="dkUpDiag">
            <a:fgClr>
              <a:schemeClr val="tx1">
                <a:lumMod val="95000"/>
                <a:lumOff val="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97135" y="3934981"/>
            <a:ext cx="364847" cy="362596"/>
          </a:xfrm>
          <a:prstGeom prst="ellipse">
            <a:avLst/>
          </a:prstGeom>
          <a:pattFill prst="dkUpDiag">
            <a:fgClr>
              <a:schemeClr val="tx1">
                <a:lumMod val="95000"/>
                <a:lumOff val="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577992" y="4866257"/>
            <a:ext cx="224986" cy="223598"/>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137894" y="4860221"/>
            <a:ext cx="253177" cy="25161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2281" y="4828082"/>
            <a:ext cx="315253" cy="28638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477263" y="4828083"/>
            <a:ext cx="285516" cy="283754"/>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flipH="1" flipV="1">
            <a:off x="4497084" y="4282595"/>
            <a:ext cx="753803" cy="5673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5" idx="0"/>
          </p:cNvCxnSpPr>
          <p:nvPr/>
        </p:nvCxnSpPr>
        <p:spPr>
          <a:xfrm flipH="1" flipV="1">
            <a:off x="4496547" y="4275597"/>
            <a:ext cx="193938" cy="5906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33" idx="4"/>
          </p:cNvCxnSpPr>
          <p:nvPr/>
        </p:nvCxnSpPr>
        <p:spPr>
          <a:xfrm flipV="1">
            <a:off x="4123950" y="4297577"/>
            <a:ext cx="333883" cy="5673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4" idx="4"/>
          </p:cNvCxnSpPr>
          <p:nvPr/>
        </p:nvCxnSpPr>
        <p:spPr>
          <a:xfrm flipH="1" flipV="1">
            <a:off x="5679559" y="4297577"/>
            <a:ext cx="847482" cy="5609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6" idx="0"/>
            <a:endCxn id="34" idx="4"/>
          </p:cNvCxnSpPr>
          <p:nvPr/>
        </p:nvCxnSpPr>
        <p:spPr>
          <a:xfrm flipV="1">
            <a:off x="5264483" y="4297577"/>
            <a:ext cx="415076" cy="5626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4" idx="4"/>
          </p:cNvCxnSpPr>
          <p:nvPr/>
        </p:nvCxnSpPr>
        <p:spPr>
          <a:xfrm flipH="1" flipV="1">
            <a:off x="5679559" y="4297577"/>
            <a:ext cx="285551" cy="5673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34" idx="4"/>
          </p:cNvCxnSpPr>
          <p:nvPr/>
        </p:nvCxnSpPr>
        <p:spPr>
          <a:xfrm flipV="1">
            <a:off x="4696601" y="4297577"/>
            <a:ext cx="982958" cy="5673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Arc 52"/>
          <p:cNvSpPr/>
          <p:nvPr/>
        </p:nvSpPr>
        <p:spPr>
          <a:xfrm flipV="1">
            <a:off x="6084185" y="4984207"/>
            <a:ext cx="421737" cy="173084"/>
          </a:xfrm>
          <a:prstGeom prst="arc">
            <a:avLst>
              <a:gd name="adj1" fmla="val 10646460"/>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rc 53"/>
          <p:cNvSpPr/>
          <p:nvPr/>
        </p:nvSpPr>
        <p:spPr>
          <a:xfrm flipV="1">
            <a:off x="5244704" y="4888239"/>
            <a:ext cx="1395324" cy="374804"/>
          </a:xfrm>
          <a:prstGeom prst="arc">
            <a:avLst>
              <a:gd name="adj1" fmla="val 10705553"/>
              <a:gd name="adj2" fmla="val 214625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Arc 54"/>
          <p:cNvSpPr/>
          <p:nvPr/>
        </p:nvSpPr>
        <p:spPr>
          <a:xfrm flipV="1">
            <a:off x="4125075" y="5024433"/>
            <a:ext cx="1119629" cy="188066"/>
          </a:xfrm>
          <a:prstGeom prst="arc">
            <a:avLst>
              <a:gd name="adj1" fmla="val 10646460"/>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58" name="Straight Connector 2057"/>
          <p:cNvCxnSpPr/>
          <p:nvPr/>
        </p:nvCxnSpPr>
        <p:spPr>
          <a:xfrm flipV="1">
            <a:off x="1836716" y="4275597"/>
            <a:ext cx="6379029" cy="21980"/>
          </a:xfrm>
          <a:prstGeom prst="line">
            <a:avLst/>
          </a:prstGeom>
          <a:ln w="38100">
            <a:solidFill>
              <a:srgbClr val="C00000"/>
            </a:solidFill>
            <a:prstDash val="lgDashDot"/>
          </a:ln>
        </p:spPr>
        <p:style>
          <a:lnRef idx="1">
            <a:schemeClr val="accent1"/>
          </a:lnRef>
          <a:fillRef idx="0">
            <a:schemeClr val="accent1"/>
          </a:fillRef>
          <a:effectRef idx="0">
            <a:schemeClr val="accent1"/>
          </a:effectRef>
          <a:fontRef idx="minor">
            <a:schemeClr val="tx1"/>
          </a:fontRef>
        </p:style>
      </p:cxnSp>
      <p:sp>
        <p:nvSpPr>
          <p:cNvPr id="2059" name="TextBox 2058"/>
          <p:cNvSpPr txBox="1"/>
          <p:nvPr/>
        </p:nvSpPr>
        <p:spPr>
          <a:xfrm>
            <a:off x="1704897" y="3835140"/>
            <a:ext cx="1099017" cy="461665"/>
          </a:xfrm>
          <a:prstGeom prst="rect">
            <a:avLst/>
          </a:prstGeom>
          <a:noFill/>
        </p:spPr>
        <p:txBody>
          <a:bodyPr wrap="square" rtlCol="0">
            <a:spAutoFit/>
          </a:bodyPr>
          <a:lstStyle/>
          <a:p>
            <a:r>
              <a:rPr lang="en-US" sz="2400" dirty="0" smtClean="0"/>
              <a:t>whole</a:t>
            </a:r>
            <a:endParaRPr lang="en-US" sz="2400" dirty="0"/>
          </a:p>
        </p:txBody>
      </p:sp>
      <p:sp>
        <p:nvSpPr>
          <p:cNvPr id="60" name="TextBox 59"/>
          <p:cNvSpPr txBox="1"/>
          <p:nvPr/>
        </p:nvSpPr>
        <p:spPr>
          <a:xfrm>
            <a:off x="1672118" y="4637421"/>
            <a:ext cx="1099017" cy="461665"/>
          </a:xfrm>
          <a:prstGeom prst="rect">
            <a:avLst/>
          </a:prstGeom>
          <a:noFill/>
        </p:spPr>
        <p:txBody>
          <a:bodyPr wrap="square" rtlCol="0">
            <a:spAutoFit/>
          </a:bodyPr>
          <a:lstStyle/>
          <a:p>
            <a:r>
              <a:rPr lang="en-US" sz="2400" dirty="0" smtClean="0"/>
              <a:t>parts</a:t>
            </a:r>
            <a:endParaRPr lang="en-US" sz="2400" dirty="0"/>
          </a:p>
        </p:txBody>
      </p:sp>
      <p:sp>
        <p:nvSpPr>
          <p:cNvPr id="41" name="TextBox 40"/>
          <p:cNvSpPr txBox="1"/>
          <p:nvPr/>
        </p:nvSpPr>
        <p:spPr>
          <a:xfrm>
            <a:off x="872557" y="5614803"/>
            <a:ext cx="8271443" cy="1200329"/>
          </a:xfrm>
          <a:prstGeom prst="rect">
            <a:avLst/>
          </a:prstGeom>
          <a:solidFill>
            <a:schemeClr val="accent1">
              <a:lumMod val="90000"/>
            </a:schemeClr>
          </a:solidFill>
        </p:spPr>
        <p:txBody>
          <a:bodyPr wrap="square" rtlCol="0">
            <a:spAutoFit/>
          </a:bodyPr>
          <a:lstStyle/>
          <a:p>
            <a:r>
              <a:rPr lang="en-US" sz="2400" dirty="0" smtClean="0">
                <a:solidFill>
                  <a:srgbClr val="FF0000"/>
                </a:solidFill>
              </a:rPr>
              <a:t>Question: </a:t>
            </a:r>
            <a:r>
              <a:rPr lang="en-US" sz="2400" dirty="0" smtClean="0"/>
              <a:t>how can we utilize </a:t>
            </a:r>
          </a:p>
          <a:p>
            <a:r>
              <a:rPr lang="en-US" sz="2400" dirty="0" smtClean="0"/>
              <a:t>	      1. nonlinear part-whole relationship </a:t>
            </a:r>
          </a:p>
          <a:p>
            <a:r>
              <a:rPr lang="en-US" sz="2400" dirty="0" smtClean="0"/>
              <a:t>            2. part-part interdependency</a:t>
            </a:r>
            <a:endParaRPr lang="en-US" sz="2400" dirty="0"/>
          </a:p>
        </p:txBody>
      </p:sp>
    </p:spTree>
    <p:extLst>
      <p:ext uri="{BB962C8B-B14F-4D97-AF65-F5344CB8AC3E}">
        <p14:creationId xmlns:p14="http://schemas.microsoft.com/office/powerpoint/2010/main" val="33026200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nodeType="clickEffect">
                                  <p:stCondLst>
                                    <p:cond delay="0"/>
                                  </p:stCondLst>
                                  <p:childTnLst>
                                    <p:anim calcmode="discrete" valueType="str">
                                      <p:cBhvr>
                                        <p:cTn id="10" dur="10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nodeType="withEffect">
                                  <p:stCondLst>
                                    <p:cond delay="0"/>
                                  </p:stCondLst>
                                  <p:childTnLst>
                                    <p:anim calcmode="discrete" valueType="str">
                                      <p:cBhvr>
                                        <p:cTn id="12" dur="1000" fill="hold"/>
                                        <p:tgtEl>
                                          <p:spTgt spid="16"/>
                                        </p:tgtEl>
                                        <p:attrNameLst>
                                          <p:attrName>style.visibility</p:attrName>
                                        </p:attrNameLst>
                                      </p:cBhvr>
                                      <p:tavLst>
                                        <p:tav tm="0">
                                          <p:val>
                                            <p:strVal val="hidden"/>
                                          </p:val>
                                        </p:tav>
                                        <p:tav tm="50000">
                                          <p:val>
                                            <p:strVal val="visible"/>
                                          </p:val>
                                        </p:tav>
                                      </p:tavLst>
                                    </p:anim>
                                  </p:childTnLst>
                                </p:cTn>
                              </p:par>
                              <p:par>
                                <p:cTn id="13" presetID="35" presetClass="emph" presetSubtype="0" fill="hold" nodeType="withEffect">
                                  <p:stCondLst>
                                    <p:cond delay="0"/>
                                  </p:stCondLst>
                                  <p:childTnLst>
                                    <p:anim calcmode="discrete" valueType="str">
                                      <p:cBhvr>
                                        <p:cTn id="14" dur="1000" fill="hold"/>
                                        <p:tgtEl>
                                          <p:spTgt spid="18"/>
                                        </p:tgtEl>
                                        <p:attrNameLst>
                                          <p:attrName>style.visibility</p:attrName>
                                        </p:attrNameLst>
                                      </p:cBhvr>
                                      <p:tavLst>
                                        <p:tav tm="0">
                                          <p:val>
                                            <p:strVal val="hidden"/>
                                          </p:val>
                                        </p:tav>
                                        <p:tav tm="50000">
                                          <p:val>
                                            <p:strVal val="visible"/>
                                          </p:val>
                                        </p:tav>
                                      </p:tavLst>
                                    </p:anim>
                                  </p:childTnLst>
                                </p:cTn>
                              </p:par>
                              <p:par>
                                <p:cTn id="15" presetID="35" presetClass="emph" presetSubtype="0" fill="hold" nodeType="withEffect">
                                  <p:stCondLst>
                                    <p:cond delay="0"/>
                                  </p:stCondLst>
                                  <p:childTnLst>
                                    <p:anim calcmode="discrete" valueType="str">
                                      <p:cBhvr>
                                        <p:cTn id="16" dur="1000" fill="hold"/>
                                        <p:tgtEl>
                                          <p:spTgt spid="17"/>
                                        </p:tgtEl>
                                        <p:attrNameLst>
                                          <p:attrName>style.visibility</p:attrName>
                                        </p:attrNameLst>
                                      </p:cBhvr>
                                      <p:tavLst>
                                        <p:tav tm="0">
                                          <p:val>
                                            <p:strVal val="hidden"/>
                                          </p:val>
                                        </p:tav>
                                        <p:tav tm="50000">
                                          <p:val>
                                            <p:strVal val="visible"/>
                                          </p:val>
                                        </p:tav>
                                      </p:tavLst>
                                    </p:anim>
                                  </p:childTnLst>
                                </p:cTn>
                              </p:par>
                              <p:par>
                                <p:cTn id="17" presetID="35" presetClass="emph" presetSubtype="0" fill="hold" nodeType="withEffect">
                                  <p:stCondLst>
                                    <p:cond delay="0"/>
                                  </p:stCondLst>
                                  <p:childTnLst>
                                    <p:anim calcmode="discrete" valueType="str">
                                      <p:cBhvr>
                                        <p:cTn id="18" dur="1000" fill="hold"/>
                                        <p:tgtEl>
                                          <p:spTgt spid="42"/>
                                        </p:tgtEl>
                                        <p:attrNameLst>
                                          <p:attrName>style.visibility</p:attrName>
                                        </p:attrNameLst>
                                      </p:cBhvr>
                                      <p:tavLst>
                                        <p:tav tm="0">
                                          <p:val>
                                            <p:strVal val="hidden"/>
                                          </p:val>
                                        </p:tav>
                                        <p:tav tm="50000">
                                          <p:val>
                                            <p:strVal val="visible"/>
                                          </p:val>
                                        </p:tav>
                                      </p:tavLst>
                                    </p:anim>
                                  </p:childTnLst>
                                </p:cTn>
                              </p:par>
                              <p:par>
                                <p:cTn id="19" presetID="35" presetClass="emph" presetSubtype="0" fill="hold" nodeType="withEffect">
                                  <p:stCondLst>
                                    <p:cond delay="0"/>
                                  </p:stCondLst>
                                  <p:childTnLst>
                                    <p:anim calcmode="discrete" valueType="str">
                                      <p:cBhvr>
                                        <p:cTn id="20" dur="1000" fill="hold"/>
                                        <p:tgtEl>
                                          <p:spTgt spid="40"/>
                                        </p:tgtEl>
                                        <p:attrNameLst>
                                          <p:attrName>style.visibility</p:attrName>
                                        </p:attrNameLst>
                                      </p:cBhvr>
                                      <p:tavLst>
                                        <p:tav tm="0">
                                          <p:val>
                                            <p:strVal val="hidden"/>
                                          </p:val>
                                        </p:tav>
                                        <p:tav tm="50000">
                                          <p:val>
                                            <p:strVal val="visible"/>
                                          </p:val>
                                        </p:tav>
                                      </p:tavLst>
                                    </p:anim>
                                  </p:childTnLst>
                                </p:cTn>
                              </p:par>
                              <p:par>
                                <p:cTn id="21" presetID="35" presetClass="emph" presetSubtype="0" fill="hold" nodeType="withEffect">
                                  <p:stCondLst>
                                    <p:cond delay="0"/>
                                  </p:stCondLst>
                                  <p:childTnLst>
                                    <p:anim calcmode="discrete" valueType="str">
                                      <p:cBhvr>
                                        <p:cTn id="22" dur="1000" fill="hold"/>
                                        <p:tgtEl>
                                          <p:spTgt spid="39"/>
                                        </p:tgtEl>
                                        <p:attrNameLst>
                                          <p:attrName>style.visibility</p:attrName>
                                        </p:attrNameLst>
                                      </p:cBhvr>
                                      <p:tavLst>
                                        <p:tav tm="0">
                                          <p:val>
                                            <p:strVal val="hidden"/>
                                          </p:val>
                                        </p:tav>
                                        <p:tav tm="50000">
                                          <p:val>
                                            <p:strVal val="visible"/>
                                          </p:val>
                                        </p:tav>
                                      </p:tavLst>
                                    </p:anim>
                                  </p:childTnLst>
                                </p:cTn>
                              </p:par>
                              <p:par>
                                <p:cTn id="23" presetID="35" presetClass="emph" presetSubtype="0" fill="hold" nodeType="withEffect">
                                  <p:stCondLst>
                                    <p:cond delay="0"/>
                                  </p:stCondLst>
                                  <p:childTnLst>
                                    <p:anim calcmode="discrete" valueType="str">
                                      <p:cBhvr>
                                        <p:cTn id="24" dur="1000" fill="hold"/>
                                        <p:tgtEl>
                                          <p:spTgt spid="51"/>
                                        </p:tgtEl>
                                        <p:attrNameLst>
                                          <p:attrName>style.visibility</p:attrName>
                                        </p:attrNameLst>
                                      </p:cBhvr>
                                      <p:tavLst>
                                        <p:tav tm="0">
                                          <p:val>
                                            <p:strVal val="hidden"/>
                                          </p:val>
                                        </p:tav>
                                        <p:tav tm="50000">
                                          <p:val>
                                            <p:strVal val="visible"/>
                                          </p:val>
                                        </p:tav>
                                      </p:tavLst>
                                    </p:anim>
                                  </p:childTnLst>
                                </p:cTn>
                              </p:par>
                              <p:par>
                                <p:cTn id="25" presetID="35" presetClass="emph" presetSubtype="0" fill="hold" nodeType="withEffect">
                                  <p:stCondLst>
                                    <p:cond delay="0"/>
                                  </p:stCondLst>
                                  <p:childTnLst>
                                    <p:anim calcmode="discrete" valueType="str">
                                      <p:cBhvr>
                                        <p:cTn id="26" dur="1000" fill="hold"/>
                                        <p:tgtEl>
                                          <p:spTgt spid="45"/>
                                        </p:tgtEl>
                                        <p:attrNameLst>
                                          <p:attrName>style.visibility</p:attrName>
                                        </p:attrNameLst>
                                      </p:cBhvr>
                                      <p:tavLst>
                                        <p:tav tm="0">
                                          <p:val>
                                            <p:strVal val="hidden"/>
                                          </p:val>
                                        </p:tav>
                                        <p:tav tm="50000">
                                          <p:val>
                                            <p:strVal val="visible"/>
                                          </p:val>
                                        </p:tav>
                                      </p:tavLst>
                                    </p:anim>
                                  </p:childTnLst>
                                </p:cTn>
                              </p:par>
                              <p:par>
                                <p:cTn id="27" presetID="35" presetClass="emph" presetSubtype="0" fill="hold" nodeType="withEffect">
                                  <p:stCondLst>
                                    <p:cond delay="0"/>
                                  </p:stCondLst>
                                  <p:childTnLst>
                                    <p:anim calcmode="discrete" valueType="str">
                                      <p:cBhvr>
                                        <p:cTn id="28" dur="1000" fill="hold"/>
                                        <p:tgtEl>
                                          <p:spTgt spid="49"/>
                                        </p:tgtEl>
                                        <p:attrNameLst>
                                          <p:attrName>style.visibility</p:attrName>
                                        </p:attrNameLst>
                                      </p:cBhvr>
                                      <p:tavLst>
                                        <p:tav tm="0">
                                          <p:val>
                                            <p:strVal val="hidden"/>
                                          </p:val>
                                        </p:tav>
                                        <p:tav tm="50000">
                                          <p:val>
                                            <p:strVal val="visible"/>
                                          </p:val>
                                        </p:tav>
                                      </p:tavLst>
                                    </p:anim>
                                  </p:childTnLst>
                                </p:cTn>
                              </p:par>
                              <p:par>
                                <p:cTn id="29" presetID="35" presetClass="emph" presetSubtype="0" fill="hold" nodeType="withEffect">
                                  <p:stCondLst>
                                    <p:cond delay="0"/>
                                  </p:stCondLst>
                                  <p:childTnLst>
                                    <p:anim calcmode="discrete" valueType="str">
                                      <p:cBhvr>
                                        <p:cTn id="30" dur="1000" fill="hold"/>
                                        <p:tgtEl>
                                          <p:spTgt spid="44"/>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0" nodeType="clickEffect">
                                  <p:stCondLst>
                                    <p:cond delay="0"/>
                                  </p:stCondLst>
                                  <p:childTnLst>
                                    <p:anim calcmode="discrete" valueType="str">
                                      <p:cBhvr>
                                        <p:cTn id="38" dur="1000" fill="hold"/>
                                        <p:tgtEl>
                                          <p:spTgt spid="21"/>
                                        </p:tgtEl>
                                        <p:attrNameLst>
                                          <p:attrName>style.visibility</p:attrName>
                                        </p:attrNameLst>
                                      </p:cBhvr>
                                      <p:tavLst>
                                        <p:tav tm="0">
                                          <p:val>
                                            <p:strVal val="hidden"/>
                                          </p:val>
                                        </p:tav>
                                        <p:tav tm="50000">
                                          <p:val>
                                            <p:strVal val="visible"/>
                                          </p:val>
                                        </p:tav>
                                      </p:tavLst>
                                    </p:anim>
                                  </p:childTnLst>
                                </p:cTn>
                              </p:par>
                              <p:par>
                                <p:cTn id="39" presetID="35" presetClass="emph" presetSubtype="0" fill="hold" grpId="0" nodeType="withEffect">
                                  <p:stCondLst>
                                    <p:cond delay="0"/>
                                  </p:stCondLst>
                                  <p:childTnLst>
                                    <p:anim calcmode="discrete" valueType="str">
                                      <p:cBhvr>
                                        <p:cTn id="40" dur="1000" fill="hold"/>
                                        <p:tgtEl>
                                          <p:spTgt spid="22"/>
                                        </p:tgtEl>
                                        <p:attrNameLst>
                                          <p:attrName>style.visibility</p:attrName>
                                        </p:attrNameLst>
                                      </p:cBhvr>
                                      <p:tavLst>
                                        <p:tav tm="0">
                                          <p:val>
                                            <p:strVal val="hidden"/>
                                          </p:val>
                                        </p:tav>
                                        <p:tav tm="50000">
                                          <p:val>
                                            <p:strVal val="visible"/>
                                          </p:val>
                                        </p:tav>
                                      </p:tavLst>
                                    </p:anim>
                                  </p:childTnLst>
                                </p:cTn>
                              </p:par>
                              <p:par>
                                <p:cTn id="41" presetID="35" presetClass="emph" presetSubtype="0" fill="hold" grpId="0" nodeType="withEffect">
                                  <p:stCondLst>
                                    <p:cond delay="0"/>
                                  </p:stCondLst>
                                  <p:childTnLst>
                                    <p:anim calcmode="discrete" valueType="str">
                                      <p:cBhvr>
                                        <p:cTn id="42" dur="1000" fill="hold"/>
                                        <p:tgtEl>
                                          <p:spTgt spid="23"/>
                                        </p:tgtEl>
                                        <p:attrNameLst>
                                          <p:attrName>style.visibility</p:attrName>
                                        </p:attrNameLst>
                                      </p:cBhvr>
                                      <p:tavLst>
                                        <p:tav tm="0">
                                          <p:val>
                                            <p:strVal val="hidden"/>
                                          </p:val>
                                        </p:tav>
                                        <p:tav tm="50000">
                                          <p:val>
                                            <p:strVal val="visible"/>
                                          </p:val>
                                        </p:tav>
                                      </p:tavLst>
                                    </p:anim>
                                  </p:childTnLst>
                                </p:cTn>
                              </p:par>
                              <p:par>
                                <p:cTn id="43" presetID="35" presetClass="emph" presetSubtype="0" fill="hold" grpId="0" nodeType="withEffect">
                                  <p:stCondLst>
                                    <p:cond delay="0"/>
                                  </p:stCondLst>
                                  <p:childTnLst>
                                    <p:anim calcmode="discrete" valueType="str">
                                      <p:cBhvr>
                                        <p:cTn id="44" dur="1000" fill="hold"/>
                                        <p:tgtEl>
                                          <p:spTgt spid="24"/>
                                        </p:tgtEl>
                                        <p:attrNameLst>
                                          <p:attrName>style.visibility</p:attrName>
                                        </p:attrNameLst>
                                      </p:cBhvr>
                                      <p:tavLst>
                                        <p:tav tm="0">
                                          <p:val>
                                            <p:strVal val="hidden"/>
                                          </p:val>
                                        </p:tav>
                                        <p:tav tm="50000">
                                          <p:val>
                                            <p:strVal val="visible"/>
                                          </p:val>
                                        </p:tav>
                                      </p:tavLst>
                                    </p:anim>
                                  </p:childTnLst>
                                </p:cTn>
                              </p:par>
                              <p:par>
                                <p:cTn id="45" presetID="35" presetClass="emph" presetSubtype="0" fill="hold" grpId="0" nodeType="withEffect">
                                  <p:stCondLst>
                                    <p:cond delay="0"/>
                                  </p:stCondLst>
                                  <p:childTnLst>
                                    <p:anim calcmode="discrete" valueType="str">
                                      <p:cBhvr>
                                        <p:cTn id="46" dur="1000" fill="hold"/>
                                        <p:tgtEl>
                                          <p:spTgt spid="35"/>
                                        </p:tgtEl>
                                        <p:attrNameLst>
                                          <p:attrName>style.visibility</p:attrName>
                                        </p:attrNameLst>
                                      </p:cBhvr>
                                      <p:tavLst>
                                        <p:tav tm="0">
                                          <p:val>
                                            <p:strVal val="hidden"/>
                                          </p:val>
                                        </p:tav>
                                        <p:tav tm="50000">
                                          <p:val>
                                            <p:strVal val="visible"/>
                                          </p:val>
                                        </p:tav>
                                      </p:tavLst>
                                    </p:anim>
                                  </p:childTnLst>
                                </p:cTn>
                              </p:par>
                              <p:par>
                                <p:cTn id="47" presetID="35" presetClass="emph" presetSubtype="0" fill="hold" grpId="0" nodeType="withEffect">
                                  <p:stCondLst>
                                    <p:cond delay="0"/>
                                  </p:stCondLst>
                                  <p:childTnLst>
                                    <p:anim calcmode="discrete" valueType="str">
                                      <p:cBhvr>
                                        <p:cTn id="48" dur="1000" fill="hold"/>
                                        <p:tgtEl>
                                          <p:spTgt spid="36"/>
                                        </p:tgtEl>
                                        <p:attrNameLst>
                                          <p:attrName>style.visibility</p:attrName>
                                        </p:attrNameLst>
                                      </p:cBhvr>
                                      <p:tavLst>
                                        <p:tav tm="0">
                                          <p:val>
                                            <p:strVal val="hidden"/>
                                          </p:val>
                                        </p:tav>
                                        <p:tav tm="50000">
                                          <p:val>
                                            <p:strVal val="visible"/>
                                          </p:val>
                                        </p:tav>
                                      </p:tavLst>
                                    </p:anim>
                                  </p:childTnLst>
                                </p:cTn>
                              </p:par>
                              <p:par>
                                <p:cTn id="49" presetID="35" presetClass="emph" presetSubtype="0" fill="hold" grpId="0" nodeType="withEffect">
                                  <p:stCondLst>
                                    <p:cond delay="0"/>
                                  </p:stCondLst>
                                  <p:childTnLst>
                                    <p:anim calcmode="discrete" valueType="str">
                                      <p:cBhvr>
                                        <p:cTn id="50" dur="1000" fill="hold"/>
                                        <p:tgtEl>
                                          <p:spTgt spid="37"/>
                                        </p:tgtEl>
                                        <p:attrNameLst>
                                          <p:attrName>style.visibility</p:attrName>
                                        </p:attrNameLst>
                                      </p:cBhvr>
                                      <p:tavLst>
                                        <p:tav tm="0">
                                          <p:val>
                                            <p:strVal val="hidden"/>
                                          </p:val>
                                        </p:tav>
                                        <p:tav tm="50000">
                                          <p:val>
                                            <p:strVal val="visible"/>
                                          </p:val>
                                        </p:tav>
                                      </p:tavLst>
                                    </p:anim>
                                  </p:childTnLst>
                                </p:cTn>
                              </p:par>
                              <p:par>
                                <p:cTn id="51" presetID="35" presetClass="emph" presetSubtype="0" fill="hold" grpId="0" nodeType="withEffect">
                                  <p:stCondLst>
                                    <p:cond delay="0"/>
                                  </p:stCondLst>
                                  <p:childTnLst>
                                    <p:anim calcmode="discrete" valueType="str">
                                      <p:cBhvr>
                                        <p:cTn id="52" dur="1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5" grpId="0" animBg="1"/>
      <p:bldP spid="36" grpId="0" animBg="1"/>
      <p:bldP spid="37" grpId="0" animBg="1"/>
      <p:bldP spid="3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 Algorithm</a:t>
            </a:r>
            <a:endParaRPr lang="en-US" dirty="0"/>
          </a:p>
        </p:txBody>
      </p:sp>
      <p:sp>
        <p:nvSpPr>
          <p:cNvPr id="5" name="TextBox 4"/>
          <p:cNvSpPr txBox="1"/>
          <p:nvPr/>
        </p:nvSpPr>
        <p:spPr>
          <a:xfrm>
            <a:off x="243510" y="1553592"/>
            <a:ext cx="4132884" cy="2031325"/>
          </a:xfrm>
          <a:prstGeom prst="rect">
            <a:avLst/>
          </a:prstGeom>
          <a:noFill/>
        </p:spPr>
        <p:txBody>
          <a:bodyPr wrap="square" rtlCol="0">
            <a:spAutoFit/>
          </a:bodyPr>
          <a:lstStyle/>
          <a:p>
            <a:r>
              <a:rPr lang="en-US" sz="3600" b="1" dirty="0" smtClean="0"/>
              <a:t>Non-linearity</a:t>
            </a:r>
          </a:p>
          <a:p>
            <a:r>
              <a:rPr lang="en-US" sz="3600" dirty="0" smtClean="0"/>
              <a:t>	+</a:t>
            </a:r>
            <a:endParaRPr lang="en-US" sz="3600" dirty="0"/>
          </a:p>
          <a:p>
            <a:r>
              <a:rPr lang="en-US" sz="3600" b="1" dirty="0"/>
              <a:t>I</a:t>
            </a:r>
            <a:r>
              <a:rPr lang="en-US" sz="3600" b="1" dirty="0" smtClean="0"/>
              <a:t>nterdependency</a:t>
            </a:r>
            <a:endParaRPr lang="en-US" sz="3600" b="1" dirty="0"/>
          </a:p>
          <a:p>
            <a:endParaRPr lang="en-US" dirty="0"/>
          </a:p>
        </p:txBody>
      </p:sp>
      <p:sp>
        <p:nvSpPr>
          <p:cNvPr id="7" name="Right Brace 6"/>
          <p:cNvSpPr/>
          <p:nvPr/>
        </p:nvSpPr>
        <p:spPr>
          <a:xfrm>
            <a:off x="3938719" y="1176852"/>
            <a:ext cx="622169" cy="2545238"/>
          </a:xfrm>
          <a:prstGeom prst="rightBrace">
            <a:avLst>
              <a:gd name="adj1" fmla="val 52272"/>
              <a:gd name="adj2" fmla="val 5037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678052" y="2126305"/>
            <a:ext cx="4392891" cy="646331"/>
          </a:xfrm>
          <a:prstGeom prst="rect">
            <a:avLst/>
          </a:prstGeom>
          <a:noFill/>
        </p:spPr>
        <p:txBody>
          <a:bodyPr wrap="square" rtlCol="0">
            <a:spAutoFit/>
          </a:bodyPr>
          <a:lstStyle/>
          <a:p>
            <a:r>
              <a:rPr lang="en-US" sz="3600" b="1" dirty="0" smtClean="0">
                <a:solidFill>
                  <a:srgbClr val="0070C0"/>
                </a:solidFill>
              </a:rPr>
              <a:t>high complexity</a:t>
            </a:r>
            <a:endParaRPr lang="en-US" sz="3600" b="1" dirty="0">
              <a:solidFill>
                <a:srgbClr val="0070C0"/>
              </a:solidFill>
            </a:endParaRPr>
          </a:p>
        </p:txBody>
      </p:sp>
      <p:sp>
        <p:nvSpPr>
          <p:cNvPr id="9" name="TextBox 8"/>
          <p:cNvSpPr txBox="1"/>
          <p:nvPr/>
        </p:nvSpPr>
        <p:spPr>
          <a:xfrm>
            <a:off x="446088" y="4365092"/>
            <a:ext cx="8624855" cy="584775"/>
          </a:xfrm>
          <a:prstGeom prst="rect">
            <a:avLst/>
          </a:prstGeom>
          <a:solidFill>
            <a:schemeClr val="accent1">
              <a:lumMod val="90000"/>
            </a:schemeClr>
          </a:solidFill>
        </p:spPr>
        <p:txBody>
          <a:bodyPr wrap="square" rtlCol="0">
            <a:spAutoFit/>
          </a:bodyPr>
          <a:lstStyle/>
          <a:p>
            <a:r>
              <a:rPr lang="en-US" sz="3200" dirty="0" smtClean="0">
                <a:solidFill>
                  <a:srgbClr val="FF0000"/>
                </a:solidFill>
              </a:rPr>
              <a:t>Question: </a:t>
            </a:r>
            <a:r>
              <a:rPr lang="en-US" sz="3200" dirty="0" smtClean="0"/>
              <a:t>how to scale up the computation?</a:t>
            </a:r>
            <a:endParaRPr lang="en-US" sz="3200" dirty="0"/>
          </a:p>
        </p:txBody>
      </p:sp>
    </p:spTree>
    <p:extLst>
      <p:ext uri="{BB962C8B-B14F-4D97-AF65-F5344CB8AC3E}">
        <p14:creationId xmlns:p14="http://schemas.microsoft.com/office/powerpoint/2010/main" val="3574544959"/>
      </p:ext>
    </p:extLst>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Part-Whole Outcome Prediction</a:t>
            </a:r>
            <a:endParaRPr lang="en-US" dirty="0"/>
          </a:p>
        </p:txBody>
      </p:sp>
      <p:grpSp>
        <p:nvGrpSpPr>
          <p:cNvPr id="3" name="Group 2"/>
          <p:cNvGrpSpPr/>
          <p:nvPr/>
        </p:nvGrpSpPr>
        <p:grpSpPr>
          <a:xfrm>
            <a:off x="280084" y="735291"/>
            <a:ext cx="8395604" cy="4028020"/>
            <a:chOff x="401479" y="963139"/>
            <a:chExt cx="7943971" cy="5148205"/>
          </a:xfrm>
        </p:grpSpPr>
        <p:cxnSp>
          <p:nvCxnSpPr>
            <p:cNvPr id="33" name="Straight Connector 32"/>
            <p:cNvCxnSpPr/>
            <p:nvPr/>
          </p:nvCxnSpPr>
          <p:spPr>
            <a:xfrm flipV="1">
              <a:off x="776326" y="2698791"/>
              <a:ext cx="7569124" cy="137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6" name="Picture 2" descr="Image result for icon 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690" y="3794063"/>
              <a:ext cx="1160122" cy="90505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icon 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378" y="4755388"/>
              <a:ext cx="1324613" cy="10333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icon 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739" y="2820354"/>
              <a:ext cx="1034540" cy="8070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Image result for icon mov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188" y="1516994"/>
              <a:ext cx="1078759" cy="841581"/>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a:endCxn id="51" idx="2"/>
            </p:cNvCxnSpPr>
            <p:nvPr/>
          </p:nvCxnSpPr>
          <p:spPr>
            <a:xfrm flipV="1">
              <a:off x="2789367" y="3708660"/>
              <a:ext cx="1085999" cy="507170"/>
            </a:xfrm>
            <a:prstGeom prst="line">
              <a:avLst/>
            </a:prstGeom>
            <a:ln w="38100">
              <a:solidFill>
                <a:srgbClr val="F4B18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7" idx="0"/>
              <a:endCxn id="38" idx="2"/>
            </p:cNvCxnSpPr>
            <p:nvPr/>
          </p:nvCxnSpPr>
          <p:spPr>
            <a:xfrm flipV="1">
              <a:off x="4404685" y="3627438"/>
              <a:ext cx="1299325" cy="1127950"/>
            </a:xfrm>
            <a:prstGeom prst="line">
              <a:avLst/>
            </a:prstGeom>
            <a:ln w="38100">
              <a:solidFill>
                <a:srgbClr val="F4B18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789367" y="4246592"/>
              <a:ext cx="3240214" cy="48262"/>
            </a:xfrm>
            <a:prstGeom prst="line">
              <a:avLst/>
            </a:prstGeom>
            <a:ln w="38100">
              <a:solidFill>
                <a:srgbClr val="F4B18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51" idx="2"/>
            </p:cNvCxnSpPr>
            <p:nvPr/>
          </p:nvCxnSpPr>
          <p:spPr>
            <a:xfrm flipH="1" flipV="1">
              <a:off x="3875366" y="3708660"/>
              <a:ext cx="2154215" cy="586194"/>
            </a:xfrm>
            <a:prstGeom prst="line">
              <a:avLst/>
            </a:prstGeom>
            <a:ln w="38100">
              <a:solidFill>
                <a:srgbClr val="F4B18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7" idx="0"/>
              <a:endCxn id="51" idx="2"/>
            </p:cNvCxnSpPr>
            <p:nvPr/>
          </p:nvCxnSpPr>
          <p:spPr>
            <a:xfrm flipH="1" flipV="1">
              <a:off x="3875366" y="3708660"/>
              <a:ext cx="529319" cy="1046728"/>
            </a:xfrm>
            <a:prstGeom prst="line">
              <a:avLst/>
            </a:prstGeom>
            <a:ln w="38100">
              <a:solidFill>
                <a:srgbClr val="F4B18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51" idx="2"/>
              <a:endCxn id="38" idx="2"/>
            </p:cNvCxnSpPr>
            <p:nvPr/>
          </p:nvCxnSpPr>
          <p:spPr>
            <a:xfrm flipV="1">
              <a:off x="3875366" y="3627438"/>
              <a:ext cx="1828643" cy="81222"/>
            </a:xfrm>
            <a:prstGeom prst="line">
              <a:avLst/>
            </a:prstGeom>
            <a:ln w="38100">
              <a:solidFill>
                <a:srgbClr val="F4B18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1" idx="0"/>
            </p:cNvCxnSpPr>
            <p:nvPr/>
          </p:nvCxnSpPr>
          <p:spPr>
            <a:xfrm flipH="1" flipV="1">
              <a:off x="3742378" y="2460979"/>
              <a:ext cx="132988" cy="499043"/>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6" idx="0"/>
              <a:endCxn id="39" idx="2"/>
            </p:cNvCxnSpPr>
            <p:nvPr/>
          </p:nvCxnSpPr>
          <p:spPr>
            <a:xfrm flipV="1">
              <a:off x="2683751" y="2358575"/>
              <a:ext cx="865816" cy="1435489"/>
            </a:xfrm>
            <a:prstGeom prst="line">
              <a:avLst/>
            </a:prstGeom>
            <a:ln w="762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47112" y="3183698"/>
              <a:ext cx="203898" cy="12299"/>
            </a:xfrm>
            <a:prstGeom prst="line">
              <a:avLst/>
            </a:prstGeom>
            <a:ln w="127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03867" y="2460978"/>
              <a:ext cx="1336054" cy="663730"/>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766598" y="2357709"/>
              <a:ext cx="6670" cy="528602"/>
            </a:xfrm>
            <a:prstGeom prst="line">
              <a:avLst/>
            </a:prstGeom>
            <a:ln w="57150">
              <a:solidFill>
                <a:srgbClr val="00B050"/>
              </a:solidFill>
              <a:prstDash val="dashDot"/>
            </a:ln>
          </p:spPr>
          <p:style>
            <a:lnRef idx="1">
              <a:schemeClr val="accent1"/>
            </a:lnRef>
            <a:fillRef idx="0">
              <a:schemeClr val="accent1"/>
            </a:fillRef>
            <a:effectRef idx="0">
              <a:schemeClr val="accent1"/>
            </a:effectRef>
            <a:fontRef idx="minor">
              <a:schemeClr val="tx1"/>
            </a:fontRef>
          </p:style>
        </p:cxnSp>
        <p:pic>
          <p:nvPicPr>
            <p:cNvPr id="51" name="Picture 4" descr="Image result for icon pers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5555" y="2960022"/>
              <a:ext cx="959622" cy="7486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icon pers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0764" y="4058111"/>
              <a:ext cx="1238287" cy="9660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Image result for icon mov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9734" y="1531765"/>
              <a:ext cx="1022060" cy="79734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p:cNvCxnSpPr/>
            <p:nvPr/>
          </p:nvCxnSpPr>
          <p:spPr>
            <a:xfrm flipH="1" flipV="1">
              <a:off x="3956007" y="2345027"/>
              <a:ext cx="1565792" cy="837461"/>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2" idx="0"/>
            </p:cNvCxnSpPr>
            <p:nvPr/>
          </p:nvCxnSpPr>
          <p:spPr>
            <a:xfrm flipH="1" flipV="1">
              <a:off x="6060288" y="2449615"/>
              <a:ext cx="399620" cy="1608496"/>
            </a:xfrm>
            <a:prstGeom prst="line">
              <a:avLst/>
            </a:prstGeom>
            <a:ln w="76200">
              <a:solidFill>
                <a:srgbClr val="00B050"/>
              </a:solidFill>
              <a:prstDash val="dashDot"/>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48271" y="1543794"/>
              <a:ext cx="1941550" cy="1062096"/>
            </a:xfrm>
            <a:prstGeom prst="rect">
              <a:avLst/>
            </a:prstGeom>
            <a:noFill/>
          </p:spPr>
          <p:txBody>
            <a:bodyPr wrap="square" rtlCol="0">
              <a:spAutoFit/>
            </a:bodyPr>
            <a:lstStyle/>
            <a:p>
              <a:r>
                <a:rPr lang="en-US" sz="2400" b="1" dirty="0" smtClean="0">
                  <a:solidFill>
                    <a:srgbClr val="C00000"/>
                  </a:solidFill>
                  <a:latin typeface="+mn-lt"/>
                </a:rPr>
                <a:t>Movies</a:t>
              </a:r>
            </a:p>
            <a:p>
              <a:r>
                <a:rPr lang="en-US" sz="2400" b="1" dirty="0" smtClean="0">
                  <a:latin typeface="+mn-lt"/>
                </a:rPr>
                <a:t>(Whole)</a:t>
              </a:r>
              <a:endParaRPr lang="en-US" sz="2400" b="1" dirty="0">
                <a:latin typeface="+mn-lt"/>
              </a:endParaRPr>
            </a:p>
          </p:txBody>
        </p:sp>
        <p:sp>
          <p:nvSpPr>
            <p:cNvPr id="57" name="TextBox 56"/>
            <p:cNvSpPr txBox="1"/>
            <p:nvPr/>
          </p:nvSpPr>
          <p:spPr>
            <a:xfrm>
              <a:off x="401479" y="2668153"/>
              <a:ext cx="2240366" cy="1062096"/>
            </a:xfrm>
            <a:prstGeom prst="rect">
              <a:avLst/>
            </a:prstGeom>
            <a:noFill/>
          </p:spPr>
          <p:txBody>
            <a:bodyPr wrap="square" rtlCol="0">
              <a:spAutoFit/>
            </a:bodyPr>
            <a:lstStyle/>
            <a:p>
              <a:r>
                <a:rPr lang="en-US" sz="2400" b="1" dirty="0" smtClean="0">
                  <a:solidFill>
                    <a:srgbClr val="C00000"/>
                  </a:solidFill>
                  <a:latin typeface="+mn-lt"/>
                </a:rPr>
                <a:t>Actors/Actress</a:t>
              </a:r>
            </a:p>
            <a:p>
              <a:r>
                <a:rPr lang="en-US" sz="2400" b="1" dirty="0" smtClean="0">
                  <a:latin typeface="+mn-lt"/>
                </a:rPr>
                <a:t>(Parts)</a:t>
              </a:r>
              <a:endParaRPr lang="en-US" sz="2400" b="1" dirty="0">
                <a:latin typeface="+mn-lt"/>
              </a:endParaRPr>
            </a:p>
          </p:txBody>
        </p:sp>
        <p:pic>
          <p:nvPicPr>
            <p:cNvPr id="3074" name="Picture 2" descr="Image result for facebook lik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2366" y="1016217"/>
              <a:ext cx="534554" cy="41511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Image result for facebook lik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3487" y="963139"/>
              <a:ext cx="534554" cy="4151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facebook lik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8486" y="4712708"/>
              <a:ext cx="534554" cy="4151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mage result for facebook lik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3867" y="5696229"/>
              <a:ext cx="534554" cy="41511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mage result for facebook lik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8996" y="5024146"/>
              <a:ext cx="534554" cy="41511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Image result for facebook lik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3347" y="3097306"/>
              <a:ext cx="534554" cy="41511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for facebook lik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0522" y="3460492"/>
              <a:ext cx="534554" cy="4151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p:cNvGrpSpPr/>
          <p:nvPr/>
        </p:nvGrpSpPr>
        <p:grpSpPr>
          <a:xfrm>
            <a:off x="2054498" y="3014042"/>
            <a:ext cx="192667" cy="509083"/>
            <a:chOff x="2355146" y="5039967"/>
            <a:chExt cx="182303" cy="650658"/>
          </a:xfrm>
        </p:grpSpPr>
        <p:sp>
          <p:nvSpPr>
            <p:cNvPr id="101" name="Rectangle 100"/>
            <p:cNvSpPr/>
            <p:nvPr/>
          </p:nvSpPr>
          <p:spPr>
            <a:xfrm>
              <a:off x="2355146" y="5039967"/>
              <a:ext cx="181233" cy="171600"/>
            </a:xfrm>
            <a:prstGeom prst="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2355146" y="5211567"/>
              <a:ext cx="181233" cy="171600"/>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2355714" y="5365296"/>
              <a:ext cx="181233" cy="171600"/>
            </a:xfrm>
            <a:prstGeom prst="rect">
              <a:avLst/>
            </a:prstGeom>
            <a:solidFill>
              <a:srgbClr val="A5A5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4" name="Rectangle 103"/>
            <p:cNvSpPr/>
            <p:nvPr/>
          </p:nvSpPr>
          <p:spPr>
            <a:xfrm>
              <a:off x="2356216" y="5519025"/>
              <a:ext cx="181233" cy="171600"/>
            </a:xfrm>
            <a:prstGeom prst="rect">
              <a:avLst/>
            </a:pr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05" name="Group 104"/>
          <p:cNvGrpSpPr/>
          <p:nvPr/>
        </p:nvGrpSpPr>
        <p:grpSpPr>
          <a:xfrm>
            <a:off x="3389275" y="2212963"/>
            <a:ext cx="192667" cy="509083"/>
            <a:chOff x="3759220" y="3638922"/>
            <a:chExt cx="182303" cy="650658"/>
          </a:xfrm>
        </p:grpSpPr>
        <p:sp>
          <p:nvSpPr>
            <p:cNvPr id="106" name="Rectangle 105"/>
            <p:cNvSpPr/>
            <p:nvPr/>
          </p:nvSpPr>
          <p:spPr>
            <a:xfrm>
              <a:off x="3759220" y="3638922"/>
              <a:ext cx="181233" cy="171600"/>
            </a:xfrm>
            <a:prstGeom prst="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3759220" y="3810522"/>
              <a:ext cx="181233" cy="171600"/>
            </a:xfrm>
            <a:prstGeom prst="rect">
              <a:avLst/>
            </a:prstGeom>
            <a:solidFill>
              <a:srgbClr val="ED7D31">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3759788" y="3964251"/>
              <a:ext cx="181233" cy="171600"/>
            </a:xfrm>
            <a:prstGeom prst="rect">
              <a:avLst/>
            </a:prstGeom>
            <a:solidFill>
              <a:srgbClr val="A5A5A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3760290" y="4117980"/>
              <a:ext cx="181233" cy="171600"/>
            </a:xfrm>
            <a:prstGeom prst="rect">
              <a:avLst/>
            </a:pr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10" name="Group 109"/>
          <p:cNvGrpSpPr/>
          <p:nvPr/>
        </p:nvGrpSpPr>
        <p:grpSpPr>
          <a:xfrm>
            <a:off x="5151054" y="3876189"/>
            <a:ext cx="192667" cy="509083"/>
            <a:chOff x="5054292" y="5735634"/>
            <a:chExt cx="182303" cy="650658"/>
          </a:xfrm>
        </p:grpSpPr>
        <p:sp>
          <p:nvSpPr>
            <p:cNvPr id="111" name="Rectangle 110"/>
            <p:cNvSpPr/>
            <p:nvPr/>
          </p:nvSpPr>
          <p:spPr>
            <a:xfrm>
              <a:off x="5054292" y="5735634"/>
              <a:ext cx="181233" cy="171600"/>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5054292" y="5907234"/>
              <a:ext cx="181233" cy="171600"/>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3" name="Rectangle 112"/>
            <p:cNvSpPr/>
            <p:nvPr/>
          </p:nvSpPr>
          <p:spPr>
            <a:xfrm>
              <a:off x="5054860" y="6060963"/>
              <a:ext cx="181233" cy="171600"/>
            </a:xfrm>
            <a:prstGeom prst="rect">
              <a:avLst/>
            </a:prstGeom>
            <a:solidFill>
              <a:srgbClr val="A5A5A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5055362" y="6214692"/>
              <a:ext cx="181233" cy="1716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15" name="Group 114"/>
          <p:cNvGrpSpPr/>
          <p:nvPr/>
        </p:nvGrpSpPr>
        <p:grpSpPr>
          <a:xfrm>
            <a:off x="7215696" y="3186015"/>
            <a:ext cx="192667" cy="509083"/>
            <a:chOff x="7008509" y="5064877"/>
            <a:chExt cx="182303" cy="650658"/>
          </a:xfrm>
        </p:grpSpPr>
        <p:sp>
          <p:nvSpPr>
            <p:cNvPr id="116" name="Rectangle 115"/>
            <p:cNvSpPr/>
            <p:nvPr/>
          </p:nvSpPr>
          <p:spPr>
            <a:xfrm>
              <a:off x="7008509" y="5064877"/>
              <a:ext cx="181233" cy="171600"/>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7" name="Rectangle 116"/>
            <p:cNvSpPr/>
            <p:nvPr/>
          </p:nvSpPr>
          <p:spPr>
            <a:xfrm>
              <a:off x="7008509" y="5236477"/>
              <a:ext cx="181233" cy="171600"/>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8" name="Rectangle 117"/>
            <p:cNvSpPr/>
            <p:nvPr/>
          </p:nvSpPr>
          <p:spPr>
            <a:xfrm>
              <a:off x="7009077" y="5390206"/>
              <a:ext cx="181233" cy="171600"/>
            </a:xfrm>
            <a:prstGeom prst="rect">
              <a:avLst/>
            </a:prstGeom>
            <a:solidFill>
              <a:srgbClr val="A5A5A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9" name="Rectangle 118"/>
            <p:cNvSpPr/>
            <p:nvPr/>
          </p:nvSpPr>
          <p:spPr>
            <a:xfrm>
              <a:off x="7009579" y="5543935"/>
              <a:ext cx="181233" cy="1716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20" name="Group 119"/>
          <p:cNvGrpSpPr/>
          <p:nvPr/>
        </p:nvGrpSpPr>
        <p:grpSpPr>
          <a:xfrm>
            <a:off x="6704381" y="2238484"/>
            <a:ext cx="192667" cy="509083"/>
            <a:chOff x="6560143" y="3715662"/>
            <a:chExt cx="182303" cy="650658"/>
          </a:xfrm>
        </p:grpSpPr>
        <p:sp>
          <p:nvSpPr>
            <p:cNvPr id="121" name="Rectangle 120"/>
            <p:cNvSpPr/>
            <p:nvPr/>
          </p:nvSpPr>
          <p:spPr>
            <a:xfrm>
              <a:off x="6560143" y="3715662"/>
              <a:ext cx="181233" cy="171600"/>
            </a:xfrm>
            <a:prstGeom prst="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2" name="Rectangle 121"/>
            <p:cNvSpPr/>
            <p:nvPr/>
          </p:nvSpPr>
          <p:spPr>
            <a:xfrm>
              <a:off x="6560143" y="3887262"/>
              <a:ext cx="181233" cy="171600"/>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3" name="Rectangle 122"/>
            <p:cNvSpPr/>
            <p:nvPr/>
          </p:nvSpPr>
          <p:spPr>
            <a:xfrm>
              <a:off x="6560711" y="4040991"/>
              <a:ext cx="181233" cy="171600"/>
            </a:xfrm>
            <a:prstGeom prst="rect">
              <a:avLst/>
            </a:prstGeom>
            <a:solidFill>
              <a:srgbClr val="A5A5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4" name="Rectangle 123"/>
            <p:cNvSpPr/>
            <p:nvPr/>
          </p:nvSpPr>
          <p:spPr>
            <a:xfrm>
              <a:off x="6561213" y="4194720"/>
              <a:ext cx="181233" cy="171600"/>
            </a:xfrm>
            <a:prstGeom prst="rect">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2753503" y="1191962"/>
            <a:ext cx="192738" cy="635978"/>
            <a:chOff x="3308892" y="2020509"/>
            <a:chExt cx="182370" cy="812842"/>
          </a:xfrm>
        </p:grpSpPr>
        <p:sp>
          <p:nvSpPr>
            <p:cNvPr id="126" name="Rectangle 125"/>
            <p:cNvSpPr/>
            <p:nvPr/>
          </p:nvSpPr>
          <p:spPr>
            <a:xfrm>
              <a:off x="3308892" y="2182693"/>
              <a:ext cx="181233" cy="171600"/>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7" name="Rectangle 126"/>
            <p:cNvSpPr/>
            <p:nvPr/>
          </p:nvSpPr>
          <p:spPr>
            <a:xfrm>
              <a:off x="3308892" y="2354293"/>
              <a:ext cx="181233" cy="171600"/>
            </a:xfrm>
            <a:prstGeom prst="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8" name="Rectangle 127"/>
            <p:cNvSpPr/>
            <p:nvPr/>
          </p:nvSpPr>
          <p:spPr>
            <a:xfrm>
              <a:off x="3309460" y="2508022"/>
              <a:ext cx="181233" cy="171600"/>
            </a:xfrm>
            <a:prstGeom prst="rect">
              <a:avLst/>
            </a:prstGeom>
            <a:solidFill>
              <a:srgbClr val="A5A5A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9" name="Rectangle 128"/>
            <p:cNvSpPr/>
            <p:nvPr/>
          </p:nvSpPr>
          <p:spPr>
            <a:xfrm>
              <a:off x="3309962" y="2661751"/>
              <a:ext cx="181233" cy="171600"/>
            </a:xfrm>
            <a:prstGeom prst="rect">
              <a:avLst/>
            </a:pr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0" name="Rectangle 129"/>
            <p:cNvSpPr/>
            <p:nvPr/>
          </p:nvSpPr>
          <p:spPr>
            <a:xfrm>
              <a:off x="3310029" y="2020509"/>
              <a:ext cx="181233" cy="171600"/>
            </a:xfrm>
            <a:prstGeom prst="rect">
              <a:avLst/>
            </a:prstGeom>
            <a:solidFill>
              <a:srgbClr val="70AD47">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31" name="Group 130"/>
          <p:cNvGrpSpPr/>
          <p:nvPr/>
        </p:nvGrpSpPr>
        <p:grpSpPr>
          <a:xfrm>
            <a:off x="6682948" y="1162959"/>
            <a:ext cx="192738" cy="635978"/>
            <a:chOff x="6980115" y="1934709"/>
            <a:chExt cx="182370" cy="812842"/>
          </a:xfrm>
        </p:grpSpPr>
        <p:sp>
          <p:nvSpPr>
            <p:cNvPr id="132" name="Rectangle 131"/>
            <p:cNvSpPr/>
            <p:nvPr/>
          </p:nvSpPr>
          <p:spPr>
            <a:xfrm>
              <a:off x="6980115" y="2096893"/>
              <a:ext cx="181233" cy="171600"/>
            </a:xfrm>
            <a:prstGeom prst="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3" name="Rectangle 132"/>
            <p:cNvSpPr/>
            <p:nvPr/>
          </p:nvSpPr>
          <p:spPr>
            <a:xfrm>
              <a:off x="6980115" y="2268493"/>
              <a:ext cx="181233" cy="171600"/>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4" name="Rectangle 133"/>
            <p:cNvSpPr/>
            <p:nvPr/>
          </p:nvSpPr>
          <p:spPr>
            <a:xfrm>
              <a:off x="6980683" y="2422222"/>
              <a:ext cx="181233" cy="171600"/>
            </a:xfrm>
            <a:prstGeom prst="rect">
              <a:avLst/>
            </a:prstGeom>
            <a:solidFill>
              <a:srgbClr val="A5A5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5" name="Rectangle 134"/>
            <p:cNvSpPr/>
            <p:nvPr/>
          </p:nvSpPr>
          <p:spPr>
            <a:xfrm>
              <a:off x="6981185" y="2575951"/>
              <a:ext cx="181233" cy="1716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6" name="Rectangle 135"/>
            <p:cNvSpPr/>
            <p:nvPr/>
          </p:nvSpPr>
          <p:spPr>
            <a:xfrm>
              <a:off x="6981252" y="1934709"/>
              <a:ext cx="181233" cy="171600"/>
            </a:xfrm>
            <a:prstGeom prst="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6" name="TextBox 5"/>
              <p:cNvSpPr txBox="1"/>
              <p:nvPr/>
            </p:nvSpPr>
            <p:spPr>
              <a:xfrm>
                <a:off x="655696" y="4794050"/>
                <a:ext cx="8697912" cy="1631216"/>
              </a:xfrm>
              <a:prstGeom prst="rect">
                <a:avLst/>
              </a:prstGeom>
              <a:noFill/>
            </p:spPr>
            <p:txBody>
              <a:bodyPr wrap="square" rtlCol="0">
                <a:spAutoFit/>
              </a:bodyPr>
              <a:lstStyle/>
              <a:p>
                <a:r>
                  <a:rPr lang="en-US" sz="2000" b="1" dirty="0" smtClean="0">
                    <a:solidFill>
                      <a:srgbClr val="FF0000"/>
                    </a:solidFill>
                  </a:rPr>
                  <a:t>Given</a:t>
                </a:r>
                <a:r>
                  <a:rPr lang="en-US" sz="2000" dirty="0" smtClean="0"/>
                  <a:t>:  </a:t>
                </a:r>
                <a:r>
                  <a:rPr lang="en-US" sz="2000" dirty="0" smtClean="0">
                    <a:solidFill>
                      <a:srgbClr val="C0008E"/>
                    </a:solidFill>
                  </a:rPr>
                  <a:t>1. feature matrix for whole/part </a:t>
                </a:r>
                <a14:m>
                  <m:oMath xmlns:m="http://schemas.openxmlformats.org/officeDocument/2006/math">
                    <m:sSup>
                      <m:sSupPr>
                        <m:ctrlPr>
                          <a:rPr lang="en-US" sz="2000" b="0" i="1" smtClean="0">
                            <a:solidFill>
                              <a:srgbClr val="C0008E"/>
                            </a:solidFill>
                            <a:latin typeface="Cambria Math" charset="0"/>
                          </a:rPr>
                        </m:ctrlPr>
                      </m:sSupPr>
                      <m:e>
                        <m:r>
                          <a:rPr lang="en-US" sz="2000" b="0" i="1" smtClean="0">
                            <a:solidFill>
                              <a:srgbClr val="C0008E"/>
                            </a:solidFill>
                            <a:latin typeface="Cambria Math" panose="02040503050406030204" pitchFamily="18" charset="0"/>
                          </a:rPr>
                          <m:t>𝐹</m:t>
                        </m:r>
                      </m:e>
                      <m:sup>
                        <m:r>
                          <a:rPr lang="en-US" sz="2000" b="0" i="1" smtClean="0">
                            <a:solidFill>
                              <a:srgbClr val="C0008E"/>
                            </a:solidFill>
                            <a:latin typeface="Cambria Math" panose="02040503050406030204" pitchFamily="18" charset="0"/>
                          </a:rPr>
                          <m:t>𝑜</m:t>
                        </m:r>
                      </m:sup>
                    </m:sSup>
                    <m:r>
                      <a:rPr lang="en-US" sz="2000" b="0" i="1" smtClean="0">
                        <a:solidFill>
                          <a:srgbClr val="C0008E"/>
                        </a:solidFill>
                        <a:latin typeface="Cambria Math" panose="02040503050406030204" pitchFamily="18" charset="0"/>
                      </a:rPr>
                      <m:t>/</m:t>
                    </m:r>
                    <m:sSup>
                      <m:sSupPr>
                        <m:ctrlPr>
                          <a:rPr lang="en-US" sz="2000" b="0" i="1" smtClean="0">
                            <a:solidFill>
                              <a:srgbClr val="C0008E"/>
                            </a:solidFill>
                            <a:latin typeface="Cambria Math" charset="0"/>
                          </a:rPr>
                        </m:ctrlPr>
                      </m:sSupPr>
                      <m:e>
                        <m:r>
                          <a:rPr lang="en-US" sz="2000" b="0" i="1" smtClean="0">
                            <a:solidFill>
                              <a:srgbClr val="C0008E"/>
                            </a:solidFill>
                            <a:latin typeface="Cambria Math" panose="02040503050406030204" pitchFamily="18" charset="0"/>
                          </a:rPr>
                          <m:t>𝐹</m:t>
                        </m:r>
                      </m:e>
                      <m:sup>
                        <m:r>
                          <a:rPr lang="en-US" sz="2000" b="0" i="1" smtClean="0">
                            <a:solidFill>
                              <a:srgbClr val="C0008E"/>
                            </a:solidFill>
                            <a:latin typeface="Cambria Math" panose="02040503050406030204" pitchFamily="18" charset="0"/>
                          </a:rPr>
                          <m:t>𝑝</m:t>
                        </m:r>
                      </m:sup>
                    </m:sSup>
                  </m:oMath>
                </a14:m>
                <a:endParaRPr lang="en-US" sz="2000" dirty="0" smtClean="0"/>
              </a:p>
              <a:p>
                <a:r>
                  <a:rPr lang="en-US" sz="2000" dirty="0" smtClean="0"/>
                  <a:t>             </a:t>
                </a:r>
                <a:r>
                  <a:rPr lang="en-US" sz="2000" dirty="0" smtClean="0">
                    <a:solidFill>
                      <a:srgbClr val="0070C0"/>
                    </a:solidFill>
                  </a:rPr>
                  <a:t>2. outcome vector for whole/part </a:t>
                </a:r>
                <a14:m>
                  <m:oMath xmlns:m="http://schemas.openxmlformats.org/officeDocument/2006/math">
                    <m:sSup>
                      <m:sSupPr>
                        <m:ctrlPr>
                          <a:rPr lang="en-US" sz="2000" b="0" i="1" smtClean="0">
                            <a:solidFill>
                              <a:srgbClr val="0070C0"/>
                            </a:solidFill>
                            <a:latin typeface="Cambria Math" charset="0"/>
                          </a:rPr>
                        </m:ctrlPr>
                      </m:sSupPr>
                      <m:e>
                        <m:r>
                          <a:rPr lang="en-US" sz="2000" b="0" i="1" smtClean="0">
                            <a:solidFill>
                              <a:srgbClr val="0070C0"/>
                            </a:solidFill>
                            <a:latin typeface="Cambria Math" panose="02040503050406030204" pitchFamily="18" charset="0"/>
                          </a:rPr>
                          <m:t>𝑦</m:t>
                        </m:r>
                      </m:e>
                      <m:sup>
                        <m:r>
                          <a:rPr lang="en-US" sz="2000" b="0" i="1" smtClean="0">
                            <a:solidFill>
                              <a:srgbClr val="0070C0"/>
                            </a:solidFill>
                            <a:latin typeface="Cambria Math" panose="02040503050406030204" pitchFamily="18" charset="0"/>
                          </a:rPr>
                          <m:t>𝑜</m:t>
                        </m:r>
                      </m:sup>
                    </m:sSup>
                    <m:r>
                      <a:rPr lang="en-US" sz="2000" b="0" i="1" smtClean="0">
                        <a:solidFill>
                          <a:srgbClr val="0070C0"/>
                        </a:solidFill>
                        <a:latin typeface="Cambria Math" panose="02040503050406030204" pitchFamily="18" charset="0"/>
                      </a:rPr>
                      <m:t>/</m:t>
                    </m:r>
                    <m:sSup>
                      <m:sSupPr>
                        <m:ctrlPr>
                          <a:rPr lang="en-US" sz="2000" b="0" i="1" smtClean="0">
                            <a:solidFill>
                              <a:srgbClr val="0070C0"/>
                            </a:solidFill>
                            <a:latin typeface="Cambria Math" charset="0"/>
                          </a:rPr>
                        </m:ctrlPr>
                      </m:sSupPr>
                      <m:e>
                        <m:r>
                          <a:rPr lang="en-US" sz="2000" b="0" i="1" smtClean="0">
                            <a:solidFill>
                              <a:srgbClr val="0070C0"/>
                            </a:solidFill>
                            <a:latin typeface="Cambria Math" panose="02040503050406030204" pitchFamily="18" charset="0"/>
                          </a:rPr>
                          <m:t>𝑦</m:t>
                        </m:r>
                      </m:e>
                      <m:sup>
                        <m:r>
                          <a:rPr lang="en-US" sz="2000" b="0" i="1" smtClean="0">
                            <a:solidFill>
                              <a:srgbClr val="0070C0"/>
                            </a:solidFill>
                            <a:latin typeface="Cambria Math" panose="02040503050406030204" pitchFamily="18" charset="0"/>
                          </a:rPr>
                          <m:t>𝑝</m:t>
                        </m:r>
                      </m:sup>
                    </m:sSup>
                  </m:oMath>
                </a14:m>
                <a:endParaRPr lang="en-US" sz="2000" dirty="0" smtClean="0"/>
              </a:p>
              <a:p>
                <a:r>
                  <a:rPr lang="en-US" sz="2000" dirty="0" smtClean="0">
                    <a:solidFill>
                      <a:srgbClr val="92D050"/>
                    </a:solidFill>
                  </a:rPr>
                  <a:t>             3. whole to part mapping </a:t>
                </a:r>
                <a14:m>
                  <m:oMath xmlns:m="http://schemas.openxmlformats.org/officeDocument/2006/math">
                    <m:r>
                      <a:rPr lang="en-US" sz="2000" b="0" i="1" smtClean="0">
                        <a:solidFill>
                          <a:srgbClr val="92D050"/>
                        </a:solidFill>
                        <a:latin typeface="Cambria Math" panose="02040503050406030204" pitchFamily="18" charset="0"/>
                      </a:rPr>
                      <m:t>𝜙</m:t>
                    </m:r>
                  </m:oMath>
                </a14:m>
                <a:endParaRPr lang="en-US" sz="2000" dirty="0" smtClean="0">
                  <a:solidFill>
                    <a:srgbClr val="92D050"/>
                  </a:solidFill>
                </a:endParaRPr>
              </a:p>
              <a:p>
                <a:r>
                  <a:rPr lang="en-US" sz="2000" dirty="0" smtClean="0">
                    <a:solidFill>
                      <a:srgbClr val="F4B183"/>
                    </a:solidFill>
                  </a:rPr>
                  <a:t>             4. parts’ network </a:t>
                </a:r>
                <a14:m>
                  <m:oMath xmlns:m="http://schemas.openxmlformats.org/officeDocument/2006/math">
                    <m:sSup>
                      <m:sSupPr>
                        <m:ctrlPr>
                          <a:rPr lang="en-US" sz="2000" b="0" i="1" smtClean="0">
                            <a:solidFill>
                              <a:srgbClr val="F4B183"/>
                            </a:solidFill>
                            <a:latin typeface="Cambria Math" charset="0"/>
                          </a:rPr>
                        </m:ctrlPr>
                      </m:sSupPr>
                      <m:e>
                        <m:r>
                          <a:rPr lang="en-US" sz="2000" b="0" i="1" smtClean="0">
                            <a:solidFill>
                              <a:srgbClr val="F4B183"/>
                            </a:solidFill>
                            <a:latin typeface="Cambria Math" panose="02040503050406030204" pitchFamily="18" charset="0"/>
                          </a:rPr>
                          <m:t>𝐺</m:t>
                        </m:r>
                      </m:e>
                      <m:sup>
                        <m:r>
                          <a:rPr lang="en-US" sz="2000" b="0" i="1" smtClean="0">
                            <a:solidFill>
                              <a:srgbClr val="F4B183"/>
                            </a:solidFill>
                            <a:latin typeface="Cambria Math" panose="02040503050406030204" pitchFamily="18" charset="0"/>
                          </a:rPr>
                          <m:t>𝑝</m:t>
                        </m:r>
                      </m:sup>
                    </m:sSup>
                  </m:oMath>
                </a14:m>
                <a:r>
                  <a:rPr lang="en-US" sz="2000" dirty="0" smtClean="0">
                    <a:solidFill>
                      <a:srgbClr val="F4B183"/>
                    </a:solidFill>
                  </a:rPr>
                  <a:t>(optional)</a:t>
                </a:r>
              </a:p>
              <a:p>
                <a:r>
                  <a:rPr lang="en-US" sz="2000" b="1" dirty="0" smtClean="0">
                    <a:solidFill>
                      <a:srgbClr val="FF0000"/>
                    </a:solidFill>
                  </a:rPr>
                  <a:t>Predict</a:t>
                </a:r>
                <a:r>
                  <a:rPr lang="en-US" sz="2000" dirty="0" smtClean="0"/>
                  <a:t>: outcome of new whole/parts</a:t>
                </a:r>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655696" y="4794050"/>
                <a:ext cx="8697912" cy="1631216"/>
              </a:xfrm>
              <a:prstGeom prst="rect">
                <a:avLst/>
              </a:prstGeom>
              <a:blipFill rotWithShape="0">
                <a:blip r:embed="rId8"/>
                <a:stretch>
                  <a:fillRect l="-771" t="-1493" b="-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180296" y="2924992"/>
                <a:ext cx="79742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F4B183"/>
                              </a:solidFill>
                              <a:latin typeface="Cambria Math" charset="0"/>
                            </a:rPr>
                          </m:ctrlPr>
                        </m:sSupPr>
                        <m:e>
                          <m:r>
                            <a:rPr lang="en-US" sz="2800" b="0" i="1" smtClean="0">
                              <a:solidFill>
                                <a:srgbClr val="F4B183"/>
                              </a:solidFill>
                              <a:latin typeface="Cambria Math" panose="02040503050406030204" pitchFamily="18" charset="0"/>
                            </a:rPr>
                            <m:t>𝐺</m:t>
                          </m:r>
                        </m:e>
                        <m:sup>
                          <m:r>
                            <a:rPr lang="en-US" sz="2800" b="0" i="1" smtClean="0">
                              <a:solidFill>
                                <a:srgbClr val="F4B183"/>
                              </a:solidFill>
                              <a:latin typeface="Cambria Math" panose="02040503050406030204" pitchFamily="18" charset="0"/>
                            </a:rPr>
                            <m:t>𝑝</m:t>
                          </m:r>
                        </m:sup>
                      </m:sSup>
                    </m:oMath>
                  </m:oMathPara>
                </a14:m>
                <a:endParaRPr lang="en-US" sz="2800" dirty="0">
                  <a:solidFill>
                    <a:srgbClr val="F4B183"/>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180296" y="2924992"/>
                <a:ext cx="797421" cy="52322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430851" y="3992217"/>
                <a:ext cx="5005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0070C0"/>
                              </a:solidFill>
                              <a:latin typeface="Cambria Math" charset="0"/>
                            </a:rPr>
                          </m:ctrlPr>
                        </m:sSupPr>
                        <m:e>
                          <m:r>
                            <a:rPr lang="en-US" sz="2800" b="0" i="1" smtClean="0">
                              <a:solidFill>
                                <a:srgbClr val="0070C0"/>
                              </a:solidFill>
                              <a:latin typeface="Cambria Math" panose="02040503050406030204" pitchFamily="18" charset="0"/>
                            </a:rPr>
                            <m:t>𝑦</m:t>
                          </m:r>
                        </m:e>
                        <m:sup>
                          <m:r>
                            <a:rPr lang="en-US" sz="2800" b="0" i="1" smtClean="0">
                              <a:solidFill>
                                <a:srgbClr val="0070C0"/>
                              </a:solidFill>
                              <a:latin typeface="Cambria Math" panose="02040503050406030204" pitchFamily="18" charset="0"/>
                            </a:rPr>
                            <m:t>𝑝</m:t>
                          </m:r>
                        </m:sup>
                      </m:sSup>
                    </m:oMath>
                  </m:oMathPara>
                </a14:m>
                <a:endParaRPr lang="en-US"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2430851" y="3992217"/>
                <a:ext cx="500522" cy="430887"/>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2984521" y="676521"/>
                <a:ext cx="5005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solidFill>
                                <a:srgbClr val="0070C0"/>
                              </a:solidFill>
                              <a:latin typeface="Cambria Math" charset="0"/>
                            </a:rPr>
                          </m:ctrlPr>
                        </m:sSupPr>
                        <m:e>
                          <m:r>
                            <a:rPr lang="en-US" sz="2800" b="0" i="1" smtClean="0">
                              <a:solidFill>
                                <a:srgbClr val="0070C0"/>
                              </a:solidFill>
                              <a:latin typeface="Cambria Math" panose="02040503050406030204" pitchFamily="18" charset="0"/>
                            </a:rPr>
                            <m:t>𝑦</m:t>
                          </m:r>
                        </m:e>
                        <m:sup>
                          <m:r>
                            <a:rPr lang="en-US" sz="2800" b="0" i="1" smtClean="0">
                              <a:solidFill>
                                <a:srgbClr val="0070C0"/>
                              </a:solidFill>
                              <a:latin typeface="Cambria Math" panose="02040503050406030204" pitchFamily="18" charset="0"/>
                            </a:rPr>
                            <m:t>𝑜</m:t>
                          </m:r>
                        </m:sup>
                      </m:sSup>
                    </m:oMath>
                  </m:oMathPara>
                </a14:m>
                <a:endParaRPr lang="en-US" sz="2800" dirty="0"/>
              </a:p>
            </p:txBody>
          </p:sp>
        </mc:Choice>
        <mc:Fallback xmlns="">
          <p:sp>
            <p:nvSpPr>
              <p:cNvPr id="76" name="TextBox 75"/>
              <p:cNvSpPr txBox="1">
                <a:spLocks noRot="1" noChangeAspect="1" noMove="1" noResize="1" noEditPoints="1" noAdjustHandles="1" noChangeArrowheads="1" noChangeShapeType="1" noTextEdit="1"/>
              </p:cNvSpPr>
              <p:nvPr/>
            </p:nvSpPr>
            <p:spPr>
              <a:xfrm>
                <a:off x="2984521" y="676521"/>
                <a:ext cx="500522"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120111" y="1265460"/>
                <a:ext cx="69224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rgbClr val="C0008E"/>
                              </a:solidFill>
                              <a:latin typeface="Cambria Math" charset="0"/>
                            </a:rPr>
                          </m:ctrlPr>
                        </m:sSupPr>
                        <m:e>
                          <m:r>
                            <a:rPr lang="en-US" sz="2800" i="1">
                              <a:solidFill>
                                <a:srgbClr val="C0008E"/>
                              </a:solidFill>
                              <a:latin typeface="Cambria Math" panose="02040503050406030204" pitchFamily="18" charset="0"/>
                            </a:rPr>
                            <m:t>𝐹</m:t>
                          </m:r>
                        </m:e>
                        <m:sup>
                          <m:r>
                            <a:rPr lang="en-US" sz="2800" i="1">
                              <a:solidFill>
                                <a:srgbClr val="C0008E"/>
                              </a:solidFill>
                              <a:latin typeface="Cambria Math" panose="02040503050406030204" pitchFamily="18" charset="0"/>
                            </a:rPr>
                            <m:t>𝑜</m:t>
                          </m:r>
                        </m:sup>
                      </m:sSup>
                    </m:oMath>
                  </m:oMathPara>
                </a14:m>
                <a:endParaRPr lang="en-US" sz="2800" dirty="0">
                  <a:solidFill>
                    <a:srgbClr val="C0008E"/>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120111" y="1265460"/>
                <a:ext cx="692241" cy="523220"/>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77"/>
              <p:cNvSpPr/>
              <p:nvPr/>
            </p:nvSpPr>
            <p:spPr>
              <a:xfrm>
                <a:off x="1386529" y="3280237"/>
                <a:ext cx="70089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rgbClr val="C0008E"/>
                              </a:solidFill>
                              <a:latin typeface="Cambria Math" charset="0"/>
                            </a:rPr>
                          </m:ctrlPr>
                        </m:sSupPr>
                        <m:e>
                          <m:r>
                            <a:rPr lang="en-US" sz="2800" i="1">
                              <a:solidFill>
                                <a:srgbClr val="C0008E"/>
                              </a:solidFill>
                              <a:latin typeface="Cambria Math" panose="02040503050406030204" pitchFamily="18" charset="0"/>
                            </a:rPr>
                            <m:t>𝐹</m:t>
                          </m:r>
                        </m:e>
                        <m:sup>
                          <m:r>
                            <a:rPr lang="en-US" sz="2800" b="0" i="1" smtClean="0">
                              <a:solidFill>
                                <a:srgbClr val="C0008E"/>
                              </a:solidFill>
                              <a:latin typeface="Cambria Math" panose="02040503050406030204" pitchFamily="18" charset="0"/>
                            </a:rPr>
                            <m:t>𝑝</m:t>
                          </m:r>
                        </m:sup>
                      </m:sSup>
                    </m:oMath>
                  </m:oMathPara>
                </a14:m>
                <a:endParaRPr lang="en-US" sz="2800" dirty="0">
                  <a:solidFill>
                    <a:srgbClr val="C0008E"/>
                  </a:solidFill>
                </a:endParaRPr>
              </a:p>
            </p:txBody>
          </p:sp>
        </mc:Choice>
        <mc:Fallback xmlns="">
          <p:sp>
            <p:nvSpPr>
              <p:cNvPr id="78" name="Rectangle 77"/>
              <p:cNvSpPr>
                <a:spLocks noRot="1" noChangeAspect="1" noMove="1" noResize="1" noEditPoints="1" noAdjustHandles="1" noChangeArrowheads="1" noChangeShapeType="1" noTextEdit="1"/>
              </p:cNvSpPr>
              <p:nvPr/>
            </p:nvSpPr>
            <p:spPr>
              <a:xfrm>
                <a:off x="1386529" y="3280237"/>
                <a:ext cx="700896" cy="523220"/>
              </a:xfrm>
              <a:prstGeom prst="rect">
                <a:avLst/>
              </a:prstGeom>
              <a:blipFill rotWithShape="0">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80161352"/>
      </p:ext>
    </p:extLst>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 Generic Joint Prediction Framework -- PAROLE</a:t>
            </a:r>
            <a:endParaRPr lang="en-US" sz="2400" dirty="0"/>
          </a:p>
        </p:txBody>
      </p:sp>
      <mc:AlternateContent xmlns:mc="http://schemas.openxmlformats.org/markup-compatibility/2006" xmlns:a14="http://schemas.microsoft.com/office/drawing/2010/main">
        <mc:Choice Requires="a14">
          <p:sp>
            <p:nvSpPr>
              <p:cNvPr id="6" name="TextBox 5"/>
              <p:cNvSpPr txBox="1"/>
              <p:nvPr/>
            </p:nvSpPr>
            <p:spPr>
              <a:xfrm>
                <a:off x="5663183" y="4407218"/>
                <a:ext cx="3504608" cy="394210"/>
              </a:xfrm>
              <a:prstGeom prst="rect">
                <a:avLst/>
              </a:prstGeom>
              <a:noFill/>
            </p:spPr>
            <p:txBody>
              <a:bodyPr wrap="square" rtlCol="0">
                <a:spAutoFit/>
              </a:bodyPr>
              <a:lstStyle/>
              <a:p>
                <a14:m>
                  <m:oMath xmlns:m="http://schemas.openxmlformats.org/officeDocument/2006/math">
                    <m:sSub>
                      <m:sSubPr>
                        <m:ctrlPr>
                          <a:rPr lang="en-US" b="1" i="1" smtClean="0">
                            <a:solidFill>
                              <a:srgbClr val="92D050"/>
                            </a:solidFill>
                            <a:latin typeface="Cambria Math" charset="0"/>
                          </a:rPr>
                        </m:ctrlPr>
                      </m:sSubPr>
                      <m:e>
                        <m:r>
                          <a:rPr lang="en-US" b="1" i="1" smtClean="0">
                            <a:solidFill>
                              <a:srgbClr val="92D050"/>
                            </a:solidFill>
                            <a:latin typeface="Cambria Math" panose="02040503050406030204" pitchFamily="18" charset="0"/>
                          </a:rPr>
                          <m:t>𝑱</m:t>
                        </m:r>
                      </m:e>
                      <m:sub>
                        <m:r>
                          <a:rPr lang="en-US" b="1" i="1" smtClean="0">
                            <a:solidFill>
                              <a:srgbClr val="92D050"/>
                            </a:solidFill>
                            <a:latin typeface="Cambria Math" panose="02040503050406030204" pitchFamily="18" charset="0"/>
                          </a:rPr>
                          <m:t>𝒑𝒐</m:t>
                        </m:r>
                      </m:sub>
                    </m:sSub>
                  </m:oMath>
                </a14:m>
                <a:r>
                  <a:rPr lang="en-US" b="1" dirty="0" smtClean="0">
                    <a:solidFill>
                      <a:srgbClr val="92D050"/>
                    </a:solidFill>
                  </a:rPr>
                  <a:t>: Part-whole Relationship</a:t>
                </a:r>
                <a:endParaRPr lang="en-US" b="1" dirty="0">
                  <a:solidFill>
                    <a:srgbClr val="92D05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663183" y="4407218"/>
                <a:ext cx="3504608" cy="394210"/>
              </a:xfrm>
              <a:prstGeom prst="rect">
                <a:avLst/>
              </a:prstGeom>
              <a:blipFill rotWithShape="0">
                <a:blip r:embed="rId3"/>
                <a:stretch>
                  <a:fillRect l="-348" t="-9231"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682973" y="5195657"/>
                <a:ext cx="3575178" cy="394210"/>
              </a:xfrm>
              <a:prstGeom prst="rect">
                <a:avLst/>
              </a:prstGeom>
              <a:noFill/>
            </p:spPr>
            <p:txBody>
              <a:bodyPr wrap="square" rtlCol="0">
                <a:spAutoFit/>
              </a:bodyPr>
              <a:lstStyle/>
              <a:p>
                <a14:m>
                  <m:oMath xmlns:m="http://schemas.openxmlformats.org/officeDocument/2006/math">
                    <m:sSub>
                      <m:sSubPr>
                        <m:ctrlPr>
                          <a:rPr lang="en-US" b="1" i="1" smtClean="0">
                            <a:solidFill>
                              <a:srgbClr val="F4B183"/>
                            </a:solidFill>
                            <a:latin typeface="Cambria Math" charset="0"/>
                          </a:rPr>
                        </m:ctrlPr>
                      </m:sSubPr>
                      <m:e>
                        <m:r>
                          <a:rPr lang="en-US" b="1" i="1" smtClean="0">
                            <a:solidFill>
                              <a:srgbClr val="F4B183"/>
                            </a:solidFill>
                            <a:latin typeface="Cambria Math" panose="02040503050406030204" pitchFamily="18" charset="0"/>
                          </a:rPr>
                          <m:t>𝑱</m:t>
                        </m:r>
                      </m:e>
                      <m:sub>
                        <m:r>
                          <a:rPr lang="en-US" b="1" i="1" smtClean="0">
                            <a:solidFill>
                              <a:srgbClr val="F4B183"/>
                            </a:solidFill>
                            <a:latin typeface="Cambria Math" panose="02040503050406030204" pitchFamily="18" charset="0"/>
                          </a:rPr>
                          <m:t>𝒑𝒑</m:t>
                        </m:r>
                      </m:sub>
                    </m:sSub>
                  </m:oMath>
                </a14:m>
                <a:r>
                  <a:rPr lang="en-US" b="1" dirty="0" smtClean="0">
                    <a:solidFill>
                      <a:srgbClr val="F4B183"/>
                    </a:solidFill>
                  </a:rPr>
                  <a:t>: Part-part Interdependency</a:t>
                </a:r>
                <a:endParaRPr lang="en-US" b="1" dirty="0">
                  <a:solidFill>
                    <a:srgbClr val="F4B183"/>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682973" y="5195657"/>
                <a:ext cx="3575178" cy="394210"/>
              </a:xfrm>
              <a:prstGeom prst="rect">
                <a:avLst/>
              </a:prstGeom>
              <a:blipFill rotWithShape="0">
                <a:blip r:embed="rId4"/>
                <a:stretch>
                  <a:fillRect l="-341" t="-7692" b="-16923"/>
                </a:stretch>
              </a:blipFill>
            </p:spPr>
            <p:txBody>
              <a:bodyPr/>
              <a:lstStyle/>
              <a:p>
                <a:r>
                  <a:rPr lang="en-US">
                    <a:noFill/>
                  </a:rPr>
                  <a:t> </a:t>
                </a:r>
              </a:p>
            </p:txBody>
          </p:sp>
        </mc:Fallback>
      </mc:AlternateContent>
      <p:sp>
        <p:nvSpPr>
          <p:cNvPr id="10" name="TextBox 9"/>
          <p:cNvSpPr txBox="1"/>
          <p:nvPr/>
        </p:nvSpPr>
        <p:spPr>
          <a:xfrm>
            <a:off x="541918" y="896888"/>
            <a:ext cx="7111014" cy="584775"/>
          </a:xfrm>
          <a:prstGeom prst="rect">
            <a:avLst/>
          </a:prstGeom>
          <a:noFill/>
        </p:spPr>
        <p:txBody>
          <a:bodyPr wrap="square" rtlCol="0">
            <a:spAutoFit/>
          </a:bodyPr>
          <a:lstStyle/>
          <a:p>
            <a:pPr marL="457200" indent="-457200">
              <a:buClr>
                <a:srgbClr val="C00000"/>
              </a:buClr>
              <a:buSzPct val="110000"/>
              <a:buFont typeface="Wingdings" panose="05000000000000000000" pitchFamily="2" charset="2"/>
              <a:buChar char="§"/>
            </a:pPr>
            <a:r>
              <a:rPr lang="en-US" sz="3200" dirty="0" smtClean="0"/>
              <a:t>Formulation</a:t>
            </a:r>
          </a:p>
        </p:txBody>
      </p:sp>
      <mc:AlternateContent xmlns:mc="http://schemas.openxmlformats.org/markup-compatibility/2006" xmlns:a14="http://schemas.microsoft.com/office/drawing/2010/main">
        <mc:Choice Requires="a14">
          <p:sp>
            <p:nvSpPr>
              <p:cNvPr id="12" name="TextBox 11"/>
              <p:cNvSpPr txBox="1"/>
              <p:nvPr/>
            </p:nvSpPr>
            <p:spPr>
              <a:xfrm>
                <a:off x="5650780" y="3532773"/>
                <a:ext cx="3479918" cy="369332"/>
              </a:xfrm>
              <a:prstGeom prst="rect">
                <a:avLst/>
              </a:prstGeom>
              <a:noFill/>
            </p:spPr>
            <p:txBody>
              <a:bodyPr wrap="square" rtlCol="0">
                <a:spAutoFit/>
              </a:bodyPr>
              <a:lstStyle/>
              <a:p>
                <a14:m>
                  <m:oMath xmlns:m="http://schemas.openxmlformats.org/officeDocument/2006/math">
                    <m:sSub>
                      <m:sSubPr>
                        <m:ctrlPr>
                          <a:rPr lang="en-US" b="1" i="1" smtClean="0">
                            <a:solidFill>
                              <a:srgbClr val="66CCFF"/>
                            </a:solidFill>
                            <a:latin typeface="Cambria Math" charset="0"/>
                          </a:rPr>
                        </m:ctrlPr>
                      </m:sSubPr>
                      <m:e>
                        <m:r>
                          <a:rPr lang="en-US" b="1" i="1" smtClean="0">
                            <a:solidFill>
                              <a:srgbClr val="66CCFF"/>
                            </a:solidFill>
                            <a:latin typeface="Cambria Math" panose="02040503050406030204" pitchFamily="18" charset="0"/>
                          </a:rPr>
                          <m:t>𝑱</m:t>
                        </m:r>
                      </m:e>
                      <m:sub>
                        <m:r>
                          <a:rPr lang="en-US" b="1" i="1" smtClean="0">
                            <a:solidFill>
                              <a:srgbClr val="66CCFF"/>
                            </a:solidFill>
                            <a:latin typeface="Cambria Math" panose="02040503050406030204" pitchFamily="18" charset="0"/>
                          </a:rPr>
                          <m:t>𝒐</m:t>
                        </m:r>
                      </m:sub>
                    </m:sSub>
                    <m:r>
                      <a:rPr lang="en-US" b="1" i="1" smtClean="0">
                        <a:solidFill>
                          <a:srgbClr val="66CCFF"/>
                        </a:solidFill>
                        <a:latin typeface="Cambria Math" panose="02040503050406030204" pitchFamily="18" charset="0"/>
                      </a:rPr>
                      <m:t>: </m:t>
                    </m:r>
                  </m:oMath>
                </a14:m>
                <a:r>
                  <a:rPr lang="en-US" b="1" dirty="0" smtClean="0">
                    <a:solidFill>
                      <a:srgbClr val="66CCFF"/>
                    </a:solidFill>
                  </a:rPr>
                  <a:t>Predictive Model for Whole</a:t>
                </a:r>
                <a:endParaRPr lang="en-US" b="1" dirty="0">
                  <a:solidFill>
                    <a:srgbClr val="66CCFF"/>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650780" y="3532773"/>
                <a:ext cx="3479918" cy="369332"/>
              </a:xfrm>
              <a:prstGeom prst="rect">
                <a:avLst/>
              </a:prstGeom>
              <a:blipFill rotWithShape="0">
                <a:blip r:embed="rId5"/>
                <a:stretch>
                  <a:fillRect l="-350" t="-10000" r="-175" b="-26667"/>
                </a:stretch>
              </a:blipFill>
            </p:spPr>
            <p:txBody>
              <a:bodyPr/>
              <a:lstStyle/>
              <a:p>
                <a:r>
                  <a:rPr lang="en-US">
                    <a:noFill/>
                  </a:rPr>
                  <a:t> </a:t>
                </a:r>
              </a:p>
            </p:txBody>
          </p:sp>
        </mc:Fallback>
      </mc:AlternateContent>
      <p:sp>
        <p:nvSpPr>
          <p:cNvPr id="88" name="Oval 87"/>
          <p:cNvSpPr/>
          <p:nvPr/>
        </p:nvSpPr>
        <p:spPr>
          <a:xfrm>
            <a:off x="6354403" y="2166362"/>
            <a:ext cx="1673833" cy="828985"/>
          </a:xfrm>
          <a:prstGeom prst="ellipse">
            <a:avLst/>
          </a:prstGeom>
          <a:solidFill>
            <a:srgbClr val="F4B183">
              <a:alpha val="40000"/>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9" name="Oval 88"/>
          <p:cNvSpPr/>
          <p:nvPr/>
        </p:nvSpPr>
        <p:spPr>
          <a:xfrm rot="900000">
            <a:off x="7048544" y="1306521"/>
            <a:ext cx="1614378" cy="1173833"/>
          </a:xfrm>
          <a:prstGeom prst="ellipse">
            <a:avLst/>
          </a:prstGeom>
          <a:solidFill>
            <a:srgbClr val="92D050">
              <a:alpha val="40000"/>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0" name="Oval 89"/>
          <p:cNvSpPr/>
          <p:nvPr/>
        </p:nvSpPr>
        <p:spPr>
          <a:xfrm>
            <a:off x="5443653" y="2491731"/>
            <a:ext cx="1046982" cy="679868"/>
          </a:xfrm>
          <a:prstGeom prst="ellipse">
            <a:avLst/>
          </a:prstGeom>
          <a:solidFill>
            <a:srgbClr val="66CCFF">
              <a:alpha val="40000"/>
            </a:srgbClr>
          </a:solidFill>
          <a:ln w="190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1" name="Oval 90"/>
          <p:cNvSpPr/>
          <p:nvPr/>
        </p:nvSpPr>
        <p:spPr>
          <a:xfrm>
            <a:off x="6026117" y="860313"/>
            <a:ext cx="1222239" cy="679868"/>
          </a:xfrm>
          <a:prstGeom prst="ellipse">
            <a:avLst/>
          </a:prstGeom>
          <a:solidFill>
            <a:srgbClr val="66CCFF">
              <a:alpha val="40000"/>
            </a:srgbClr>
          </a:solidFill>
          <a:ln w="190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96" name="Straight Connector 95"/>
          <p:cNvCxnSpPr/>
          <p:nvPr/>
        </p:nvCxnSpPr>
        <p:spPr>
          <a:xfrm flipV="1">
            <a:off x="5615675" y="1733401"/>
            <a:ext cx="3295140" cy="1489"/>
          </a:xfrm>
          <a:prstGeom prst="line">
            <a:avLst/>
          </a:prstGeom>
          <a:noFill/>
          <a:ln w="12700" cap="flat" cmpd="sng" algn="ctr">
            <a:solidFill>
              <a:sysClr val="windowText" lastClr="000000"/>
            </a:solidFill>
            <a:prstDash val="dash"/>
            <a:miter lim="800000"/>
          </a:ln>
          <a:effectLst/>
        </p:spPr>
      </p:cxnSp>
      <p:sp>
        <p:nvSpPr>
          <p:cNvPr id="97" name="TextBox 96"/>
          <p:cNvSpPr txBox="1"/>
          <p:nvPr/>
        </p:nvSpPr>
        <p:spPr>
          <a:xfrm>
            <a:off x="5223990" y="1151574"/>
            <a:ext cx="1250026" cy="584775"/>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Movie (</a:t>
            </a:r>
            <a:r>
              <a:rPr lang="en-US" sz="1600" dirty="0" smtClean="0">
                <a:solidFill>
                  <a:srgbClr val="4472C4"/>
                </a:solidFill>
                <a:latin typeface="Calibri" panose="020F0502020204030204"/>
                <a:cs typeface="+mn-cs"/>
              </a:rPr>
              <a:t>Whole</a:t>
            </a:r>
            <a:r>
              <a:rPr lang="en-US" sz="1600" dirty="0" smtClean="0">
                <a:solidFill>
                  <a:prstClr val="black"/>
                </a:solidFill>
                <a:latin typeface="Calibri" panose="020F0502020204030204"/>
                <a:cs typeface="+mn-cs"/>
              </a:rPr>
              <a:t>)</a:t>
            </a:r>
            <a:endParaRPr lang="en-US" sz="1600" dirty="0">
              <a:solidFill>
                <a:prstClr val="black"/>
              </a:solidFill>
              <a:latin typeface="Calibri" panose="020F0502020204030204"/>
              <a:cs typeface="+mn-cs"/>
            </a:endParaRPr>
          </a:p>
        </p:txBody>
      </p:sp>
      <p:sp>
        <p:nvSpPr>
          <p:cNvPr id="98" name="TextBox 97"/>
          <p:cNvSpPr txBox="1"/>
          <p:nvPr/>
        </p:nvSpPr>
        <p:spPr>
          <a:xfrm>
            <a:off x="5213998" y="1722460"/>
            <a:ext cx="1662420" cy="584775"/>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Actor/Actress (</a:t>
            </a:r>
            <a:r>
              <a:rPr lang="en-US" sz="1600" dirty="0" smtClean="0">
                <a:solidFill>
                  <a:srgbClr val="4472C4"/>
                </a:solidFill>
                <a:latin typeface="Calibri" panose="020F0502020204030204"/>
                <a:cs typeface="+mn-cs"/>
              </a:rPr>
              <a:t>Part</a:t>
            </a:r>
            <a:r>
              <a:rPr lang="en-US" sz="1600" dirty="0" smtClean="0">
                <a:solidFill>
                  <a:prstClr val="black"/>
                </a:solidFill>
                <a:latin typeface="Calibri" panose="020F0502020204030204"/>
                <a:cs typeface="+mn-cs"/>
              </a:rPr>
              <a:t>)</a:t>
            </a:r>
            <a:endParaRPr lang="en-US" sz="1600" dirty="0">
              <a:solidFill>
                <a:prstClr val="black"/>
              </a:solidFill>
              <a:latin typeface="Calibri" panose="020F0502020204030204"/>
              <a:cs typeface="+mn-cs"/>
            </a:endParaRPr>
          </a:p>
        </p:txBody>
      </p:sp>
      <p:grpSp>
        <p:nvGrpSpPr>
          <p:cNvPr id="99" name="Group 98"/>
          <p:cNvGrpSpPr/>
          <p:nvPr/>
        </p:nvGrpSpPr>
        <p:grpSpPr>
          <a:xfrm>
            <a:off x="6026117" y="2608775"/>
            <a:ext cx="90026" cy="352506"/>
            <a:chOff x="2355146" y="5039967"/>
            <a:chExt cx="182303" cy="650658"/>
          </a:xfrm>
        </p:grpSpPr>
        <p:sp>
          <p:nvSpPr>
            <p:cNvPr id="100" name="Rectangle 99"/>
            <p:cNvSpPr/>
            <p:nvPr/>
          </p:nvSpPr>
          <p:spPr>
            <a:xfrm>
              <a:off x="2355146" y="5039967"/>
              <a:ext cx="181233" cy="171600"/>
            </a:xfrm>
            <a:prstGeom prst="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2355146" y="5211567"/>
              <a:ext cx="181233" cy="171600"/>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2355714" y="5365296"/>
              <a:ext cx="181233" cy="171600"/>
            </a:xfrm>
            <a:prstGeom prst="rect">
              <a:avLst/>
            </a:prstGeom>
            <a:solidFill>
              <a:srgbClr val="A5A5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2356216" y="5519025"/>
              <a:ext cx="181233" cy="171600"/>
            </a:xfrm>
            <a:prstGeom prst="rect">
              <a:avLst/>
            </a:pr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6719488" y="1849734"/>
            <a:ext cx="90026" cy="352506"/>
            <a:chOff x="3759220" y="3638922"/>
            <a:chExt cx="182303" cy="650658"/>
          </a:xfrm>
        </p:grpSpPr>
        <p:sp>
          <p:nvSpPr>
            <p:cNvPr id="105" name="Rectangle 104"/>
            <p:cNvSpPr/>
            <p:nvPr/>
          </p:nvSpPr>
          <p:spPr>
            <a:xfrm>
              <a:off x="3759220" y="3638922"/>
              <a:ext cx="181233" cy="171600"/>
            </a:xfrm>
            <a:prstGeom prst="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759220" y="3810522"/>
              <a:ext cx="181233" cy="171600"/>
            </a:xfrm>
            <a:prstGeom prst="rect">
              <a:avLst/>
            </a:prstGeom>
            <a:solidFill>
              <a:srgbClr val="ED7D31">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3759788" y="3964251"/>
              <a:ext cx="181233" cy="171600"/>
            </a:xfrm>
            <a:prstGeom prst="rect">
              <a:avLst/>
            </a:prstGeom>
            <a:solidFill>
              <a:srgbClr val="A5A5A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3760290" y="4117980"/>
              <a:ext cx="181233" cy="171600"/>
            </a:xfrm>
            <a:prstGeom prst="rect">
              <a:avLst/>
            </a:pr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09" name="Group 108"/>
          <p:cNvGrpSpPr/>
          <p:nvPr/>
        </p:nvGrpSpPr>
        <p:grpSpPr>
          <a:xfrm>
            <a:off x="7359031" y="2985665"/>
            <a:ext cx="90026" cy="352506"/>
            <a:chOff x="5054292" y="5735634"/>
            <a:chExt cx="182303" cy="650658"/>
          </a:xfrm>
        </p:grpSpPr>
        <p:sp>
          <p:nvSpPr>
            <p:cNvPr id="110" name="Rectangle 109"/>
            <p:cNvSpPr/>
            <p:nvPr/>
          </p:nvSpPr>
          <p:spPr>
            <a:xfrm>
              <a:off x="5054292" y="5735634"/>
              <a:ext cx="181233" cy="171600"/>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5054292" y="5907234"/>
              <a:ext cx="181233" cy="171600"/>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5054860" y="6060963"/>
              <a:ext cx="181233" cy="171600"/>
            </a:xfrm>
            <a:prstGeom prst="rect">
              <a:avLst/>
            </a:prstGeom>
            <a:solidFill>
              <a:srgbClr val="A5A5A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3" name="Rectangle 112"/>
            <p:cNvSpPr/>
            <p:nvPr/>
          </p:nvSpPr>
          <p:spPr>
            <a:xfrm>
              <a:off x="5055362" y="6214692"/>
              <a:ext cx="181233" cy="1716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14" name="Group 113"/>
          <p:cNvGrpSpPr/>
          <p:nvPr/>
        </p:nvGrpSpPr>
        <p:grpSpPr>
          <a:xfrm>
            <a:off x="8324078" y="2622270"/>
            <a:ext cx="90026" cy="352506"/>
            <a:chOff x="7008509" y="5064877"/>
            <a:chExt cx="182303" cy="650658"/>
          </a:xfrm>
        </p:grpSpPr>
        <p:sp>
          <p:nvSpPr>
            <p:cNvPr id="115" name="Rectangle 114"/>
            <p:cNvSpPr/>
            <p:nvPr/>
          </p:nvSpPr>
          <p:spPr>
            <a:xfrm>
              <a:off x="7008509" y="5064877"/>
              <a:ext cx="181233" cy="171600"/>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6" name="Rectangle 115"/>
            <p:cNvSpPr/>
            <p:nvPr/>
          </p:nvSpPr>
          <p:spPr>
            <a:xfrm>
              <a:off x="7008509" y="5236477"/>
              <a:ext cx="181233" cy="171600"/>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7" name="Rectangle 116"/>
            <p:cNvSpPr/>
            <p:nvPr/>
          </p:nvSpPr>
          <p:spPr>
            <a:xfrm>
              <a:off x="7009077" y="5390206"/>
              <a:ext cx="181233" cy="171600"/>
            </a:xfrm>
            <a:prstGeom prst="rect">
              <a:avLst/>
            </a:prstGeom>
            <a:solidFill>
              <a:srgbClr val="A5A5A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8" name="Rectangle 117"/>
            <p:cNvSpPr/>
            <p:nvPr/>
          </p:nvSpPr>
          <p:spPr>
            <a:xfrm>
              <a:off x="7009579" y="5543935"/>
              <a:ext cx="181233" cy="1716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19" name="Group 118"/>
          <p:cNvGrpSpPr/>
          <p:nvPr/>
        </p:nvGrpSpPr>
        <p:grpSpPr>
          <a:xfrm>
            <a:off x="8102662" y="1891309"/>
            <a:ext cx="90026" cy="352506"/>
            <a:chOff x="6560143" y="3715662"/>
            <a:chExt cx="182303" cy="650658"/>
          </a:xfrm>
        </p:grpSpPr>
        <p:sp>
          <p:nvSpPr>
            <p:cNvPr id="120" name="Rectangle 119"/>
            <p:cNvSpPr/>
            <p:nvPr/>
          </p:nvSpPr>
          <p:spPr>
            <a:xfrm>
              <a:off x="6560143" y="3715662"/>
              <a:ext cx="181233" cy="171600"/>
            </a:xfrm>
            <a:prstGeom prst="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1" name="Rectangle 120"/>
            <p:cNvSpPr/>
            <p:nvPr/>
          </p:nvSpPr>
          <p:spPr>
            <a:xfrm>
              <a:off x="6560143" y="3887262"/>
              <a:ext cx="181233" cy="171600"/>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2" name="Rectangle 121"/>
            <p:cNvSpPr/>
            <p:nvPr/>
          </p:nvSpPr>
          <p:spPr>
            <a:xfrm>
              <a:off x="6560711" y="4040991"/>
              <a:ext cx="181233" cy="171600"/>
            </a:xfrm>
            <a:prstGeom prst="rect">
              <a:avLst/>
            </a:prstGeom>
            <a:solidFill>
              <a:srgbClr val="A5A5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3" name="Rectangle 122"/>
            <p:cNvSpPr/>
            <p:nvPr/>
          </p:nvSpPr>
          <p:spPr>
            <a:xfrm>
              <a:off x="6561213" y="4194720"/>
              <a:ext cx="181233" cy="171600"/>
            </a:xfrm>
            <a:prstGeom prst="rect">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6497104" y="972930"/>
            <a:ext cx="90059" cy="440372"/>
            <a:chOff x="3308892" y="2020509"/>
            <a:chExt cx="182370" cy="812842"/>
          </a:xfrm>
        </p:grpSpPr>
        <p:sp>
          <p:nvSpPr>
            <p:cNvPr id="125" name="Rectangle 124"/>
            <p:cNvSpPr/>
            <p:nvPr/>
          </p:nvSpPr>
          <p:spPr>
            <a:xfrm>
              <a:off x="3308892" y="2182693"/>
              <a:ext cx="181233" cy="171600"/>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6" name="Rectangle 125"/>
            <p:cNvSpPr/>
            <p:nvPr/>
          </p:nvSpPr>
          <p:spPr>
            <a:xfrm>
              <a:off x="3308892" y="2354293"/>
              <a:ext cx="181233" cy="171600"/>
            </a:xfrm>
            <a:prstGeom prst="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7" name="Rectangle 126"/>
            <p:cNvSpPr/>
            <p:nvPr/>
          </p:nvSpPr>
          <p:spPr>
            <a:xfrm>
              <a:off x="3309460" y="2508022"/>
              <a:ext cx="181233" cy="171600"/>
            </a:xfrm>
            <a:prstGeom prst="rect">
              <a:avLst/>
            </a:prstGeom>
            <a:solidFill>
              <a:srgbClr val="A5A5A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8" name="Rectangle 127"/>
            <p:cNvSpPr/>
            <p:nvPr/>
          </p:nvSpPr>
          <p:spPr>
            <a:xfrm>
              <a:off x="3309962" y="2661751"/>
              <a:ext cx="181233" cy="171600"/>
            </a:xfrm>
            <a:prstGeom prst="rect">
              <a:avLst/>
            </a:pr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9" name="Rectangle 128"/>
            <p:cNvSpPr/>
            <p:nvPr/>
          </p:nvSpPr>
          <p:spPr>
            <a:xfrm>
              <a:off x="3310029" y="2020509"/>
              <a:ext cx="181233" cy="171600"/>
            </a:xfrm>
            <a:prstGeom prst="rect">
              <a:avLst/>
            </a:prstGeom>
            <a:solidFill>
              <a:srgbClr val="70AD47">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30" name="Group 129"/>
          <p:cNvGrpSpPr/>
          <p:nvPr/>
        </p:nvGrpSpPr>
        <p:grpSpPr>
          <a:xfrm>
            <a:off x="8310056" y="926446"/>
            <a:ext cx="90059" cy="440372"/>
            <a:chOff x="6980115" y="1934709"/>
            <a:chExt cx="182370" cy="812842"/>
          </a:xfrm>
        </p:grpSpPr>
        <p:sp>
          <p:nvSpPr>
            <p:cNvPr id="131" name="Rectangle 130"/>
            <p:cNvSpPr/>
            <p:nvPr/>
          </p:nvSpPr>
          <p:spPr>
            <a:xfrm>
              <a:off x="6980115" y="2096893"/>
              <a:ext cx="181233" cy="171600"/>
            </a:xfrm>
            <a:prstGeom prst="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2" name="Rectangle 131"/>
            <p:cNvSpPr/>
            <p:nvPr/>
          </p:nvSpPr>
          <p:spPr>
            <a:xfrm>
              <a:off x="6980115" y="2268493"/>
              <a:ext cx="181233" cy="171600"/>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3" name="Rectangle 132"/>
            <p:cNvSpPr/>
            <p:nvPr/>
          </p:nvSpPr>
          <p:spPr>
            <a:xfrm>
              <a:off x="6980683" y="2422222"/>
              <a:ext cx="181233" cy="171600"/>
            </a:xfrm>
            <a:prstGeom prst="rect">
              <a:avLst/>
            </a:prstGeom>
            <a:solidFill>
              <a:srgbClr val="A5A5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4" name="Rectangle 133"/>
            <p:cNvSpPr/>
            <p:nvPr/>
          </p:nvSpPr>
          <p:spPr>
            <a:xfrm>
              <a:off x="6981185" y="2575951"/>
              <a:ext cx="181233" cy="1716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5" name="Rectangle 134"/>
            <p:cNvSpPr/>
            <p:nvPr/>
          </p:nvSpPr>
          <p:spPr>
            <a:xfrm>
              <a:off x="6981252" y="1934709"/>
              <a:ext cx="181233" cy="171600"/>
            </a:xfrm>
            <a:prstGeom prst="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cxnSp>
        <p:nvCxnSpPr>
          <p:cNvPr id="136" name="Straight Connector 135"/>
          <p:cNvCxnSpPr>
            <a:endCxn id="148" idx="2"/>
          </p:cNvCxnSpPr>
          <p:nvPr/>
        </p:nvCxnSpPr>
        <p:spPr>
          <a:xfrm flipV="1">
            <a:off x="6398194" y="2171507"/>
            <a:ext cx="597119" cy="501114"/>
          </a:xfrm>
          <a:prstGeom prst="line">
            <a:avLst/>
          </a:prstGeom>
          <a:noFill/>
          <a:ln w="38100" cap="flat" cmpd="sng" algn="ctr">
            <a:solidFill>
              <a:sysClr val="windowText" lastClr="000000"/>
            </a:solidFill>
            <a:prstDash val="solid"/>
            <a:miter lim="800000"/>
          </a:ln>
          <a:effectLst/>
        </p:spPr>
      </p:cxnSp>
      <p:cxnSp>
        <p:nvCxnSpPr>
          <p:cNvPr id="137" name="Straight Connector 136"/>
          <p:cNvCxnSpPr/>
          <p:nvPr/>
        </p:nvCxnSpPr>
        <p:spPr>
          <a:xfrm flipV="1">
            <a:off x="7128179" y="2285578"/>
            <a:ext cx="707482" cy="668897"/>
          </a:xfrm>
          <a:prstGeom prst="line">
            <a:avLst/>
          </a:prstGeom>
          <a:noFill/>
          <a:ln w="38100" cap="flat" cmpd="sng" algn="ctr">
            <a:solidFill>
              <a:sysClr val="windowText" lastClr="000000"/>
            </a:solidFill>
            <a:prstDash val="solid"/>
            <a:miter lim="800000"/>
          </a:ln>
          <a:effectLst/>
        </p:spPr>
      </p:cxnSp>
      <p:cxnSp>
        <p:nvCxnSpPr>
          <p:cNvPr id="138" name="Straight Connector 137"/>
          <p:cNvCxnSpPr/>
          <p:nvPr/>
        </p:nvCxnSpPr>
        <p:spPr>
          <a:xfrm flipV="1">
            <a:off x="6409165" y="2606461"/>
            <a:ext cx="1568987" cy="80999"/>
          </a:xfrm>
          <a:prstGeom prst="line">
            <a:avLst/>
          </a:prstGeom>
          <a:noFill/>
          <a:ln w="38100" cap="flat" cmpd="sng" algn="ctr">
            <a:solidFill>
              <a:sysClr val="windowText" lastClr="000000"/>
            </a:solidFill>
            <a:prstDash val="solid"/>
            <a:miter lim="800000"/>
          </a:ln>
          <a:effectLst/>
        </p:spPr>
      </p:cxnSp>
      <p:cxnSp>
        <p:nvCxnSpPr>
          <p:cNvPr id="139" name="Straight Connector 138"/>
          <p:cNvCxnSpPr>
            <a:endCxn id="148" idx="2"/>
          </p:cNvCxnSpPr>
          <p:nvPr/>
        </p:nvCxnSpPr>
        <p:spPr>
          <a:xfrm flipH="1" flipV="1">
            <a:off x="6995313" y="2171507"/>
            <a:ext cx="982839" cy="434955"/>
          </a:xfrm>
          <a:prstGeom prst="line">
            <a:avLst/>
          </a:prstGeom>
          <a:noFill/>
          <a:ln w="38100" cap="flat" cmpd="sng" algn="ctr">
            <a:solidFill>
              <a:sysClr val="windowText" lastClr="000000"/>
            </a:solidFill>
            <a:prstDash val="solid"/>
            <a:miter lim="800000"/>
          </a:ln>
          <a:effectLst/>
        </p:spPr>
      </p:cxnSp>
      <p:cxnSp>
        <p:nvCxnSpPr>
          <p:cNvPr id="140" name="Straight Connector 139"/>
          <p:cNvCxnSpPr>
            <a:endCxn id="148" idx="2"/>
          </p:cNvCxnSpPr>
          <p:nvPr/>
        </p:nvCxnSpPr>
        <p:spPr>
          <a:xfrm flipH="1" flipV="1">
            <a:off x="6995313" y="2171507"/>
            <a:ext cx="132866" cy="782969"/>
          </a:xfrm>
          <a:prstGeom prst="line">
            <a:avLst/>
          </a:prstGeom>
          <a:noFill/>
          <a:ln w="38100" cap="flat" cmpd="sng" algn="ctr">
            <a:solidFill>
              <a:sysClr val="windowText" lastClr="000000"/>
            </a:solidFill>
            <a:prstDash val="solid"/>
            <a:miter lim="800000"/>
          </a:ln>
          <a:effectLst/>
        </p:spPr>
      </p:cxnSp>
      <p:cxnSp>
        <p:nvCxnSpPr>
          <p:cNvPr id="141" name="Straight Connector 140"/>
          <p:cNvCxnSpPr>
            <a:stCxn id="148" idx="2"/>
          </p:cNvCxnSpPr>
          <p:nvPr/>
        </p:nvCxnSpPr>
        <p:spPr>
          <a:xfrm>
            <a:off x="6995313" y="2171507"/>
            <a:ext cx="840349" cy="114071"/>
          </a:xfrm>
          <a:prstGeom prst="line">
            <a:avLst/>
          </a:prstGeom>
          <a:noFill/>
          <a:ln w="38100" cap="flat" cmpd="sng" algn="ctr">
            <a:solidFill>
              <a:sysClr val="windowText" lastClr="000000"/>
            </a:solidFill>
            <a:prstDash val="solid"/>
            <a:miter lim="800000"/>
          </a:ln>
          <a:effectLst/>
        </p:spPr>
      </p:cxnSp>
      <p:cxnSp>
        <p:nvCxnSpPr>
          <p:cNvPr id="142" name="Straight Connector 141"/>
          <p:cNvCxnSpPr>
            <a:stCxn id="148" idx="0"/>
          </p:cNvCxnSpPr>
          <p:nvPr/>
        </p:nvCxnSpPr>
        <p:spPr>
          <a:xfrm flipH="1" flipV="1">
            <a:off x="6970035" y="1422978"/>
            <a:ext cx="25277" cy="411518"/>
          </a:xfrm>
          <a:prstGeom prst="line">
            <a:avLst/>
          </a:prstGeom>
          <a:noFill/>
          <a:ln w="38100" cap="flat" cmpd="sng" algn="ctr">
            <a:solidFill>
              <a:srgbClr val="ED7D31">
                <a:lumMod val="75000"/>
              </a:srgbClr>
            </a:solidFill>
            <a:prstDash val="sysDot"/>
            <a:miter lim="800000"/>
          </a:ln>
          <a:effectLst/>
        </p:spPr>
      </p:cxnSp>
      <p:cxnSp>
        <p:nvCxnSpPr>
          <p:cNvPr id="143" name="Straight Connector 142"/>
          <p:cNvCxnSpPr/>
          <p:nvPr/>
        </p:nvCxnSpPr>
        <p:spPr>
          <a:xfrm flipV="1">
            <a:off x="6296690" y="1413302"/>
            <a:ext cx="610972" cy="1136612"/>
          </a:xfrm>
          <a:prstGeom prst="line">
            <a:avLst/>
          </a:prstGeom>
          <a:noFill/>
          <a:ln w="76200" cap="flat" cmpd="sng" algn="ctr">
            <a:solidFill>
              <a:srgbClr val="ED7D31">
                <a:lumMod val="75000"/>
              </a:srgbClr>
            </a:solidFill>
            <a:prstDash val="sysDot"/>
            <a:miter lim="800000"/>
          </a:ln>
          <a:effectLst/>
        </p:spPr>
      </p:cxnSp>
      <p:cxnSp>
        <p:nvCxnSpPr>
          <p:cNvPr id="144" name="Straight Connector 143"/>
          <p:cNvCxnSpPr/>
          <p:nvPr/>
        </p:nvCxnSpPr>
        <p:spPr>
          <a:xfrm flipH="1" flipV="1">
            <a:off x="6995313" y="1421616"/>
            <a:ext cx="756504" cy="612921"/>
          </a:xfrm>
          <a:prstGeom prst="line">
            <a:avLst/>
          </a:prstGeom>
          <a:noFill/>
          <a:ln w="12700" cap="flat" cmpd="sng" algn="ctr">
            <a:solidFill>
              <a:srgbClr val="ED7D31">
                <a:lumMod val="75000"/>
              </a:srgbClr>
            </a:solidFill>
            <a:prstDash val="sysDot"/>
            <a:miter lim="800000"/>
          </a:ln>
          <a:effectLst/>
        </p:spPr>
      </p:cxnSp>
      <p:cxnSp>
        <p:nvCxnSpPr>
          <p:cNvPr id="145" name="Straight Connector 144"/>
          <p:cNvCxnSpPr/>
          <p:nvPr/>
        </p:nvCxnSpPr>
        <p:spPr>
          <a:xfrm flipV="1">
            <a:off x="7075892" y="1405255"/>
            <a:ext cx="789341" cy="486054"/>
          </a:xfrm>
          <a:prstGeom prst="line">
            <a:avLst/>
          </a:prstGeom>
          <a:noFill/>
          <a:ln w="38100" cap="flat" cmpd="sng" algn="ctr">
            <a:solidFill>
              <a:srgbClr val="00B050"/>
            </a:solidFill>
            <a:prstDash val="dashDot"/>
            <a:miter lim="800000"/>
          </a:ln>
          <a:effectLst/>
        </p:spPr>
      </p:cxnSp>
      <p:cxnSp>
        <p:nvCxnSpPr>
          <p:cNvPr id="146" name="Straight Connector 145"/>
          <p:cNvCxnSpPr/>
          <p:nvPr/>
        </p:nvCxnSpPr>
        <p:spPr>
          <a:xfrm flipV="1">
            <a:off x="7835661" y="1405255"/>
            <a:ext cx="59143" cy="489090"/>
          </a:xfrm>
          <a:prstGeom prst="line">
            <a:avLst/>
          </a:prstGeom>
          <a:noFill/>
          <a:ln w="57150" cap="flat" cmpd="sng" algn="ctr">
            <a:solidFill>
              <a:srgbClr val="00B050"/>
            </a:solidFill>
            <a:prstDash val="dashDot"/>
            <a:miter lim="800000"/>
          </a:ln>
          <a:effectLst/>
        </p:spPr>
      </p:cxnSp>
      <p:cxnSp>
        <p:nvCxnSpPr>
          <p:cNvPr id="147" name="Straight Connector 146"/>
          <p:cNvCxnSpPr/>
          <p:nvPr/>
        </p:nvCxnSpPr>
        <p:spPr>
          <a:xfrm flipH="1" flipV="1">
            <a:off x="7959739" y="1296014"/>
            <a:ext cx="95726" cy="1099798"/>
          </a:xfrm>
          <a:prstGeom prst="line">
            <a:avLst/>
          </a:prstGeom>
          <a:noFill/>
          <a:ln w="76200" cap="flat" cmpd="sng" algn="ctr">
            <a:solidFill>
              <a:srgbClr val="00B050"/>
            </a:solidFill>
            <a:prstDash val="dashDot"/>
            <a:miter lim="800000"/>
          </a:ln>
          <a:effectLst/>
        </p:spPr>
      </p:cxnSp>
      <p:pic>
        <p:nvPicPr>
          <p:cNvPr id="148" name="Picture 4" descr="Image result for icon pers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1718" y="1834495"/>
            <a:ext cx="307189" cy="337011"/>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4" descr="Image result for icon pers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5655" y="2357999"/>
            <a:ext cx="307189" cy="337011"/>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 descr="Image result for icon mov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1660" y="1056718"/>
            <a:ext cx="311002" cy="3411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1" name="TextBox 150"/>
              <p:cNvSpPr txBox="1"/>
              <p:nvPr/>
            </p:nvSpPr>
            <p:spPr>
              <a:xfrm>
                <a:off x="5547139" y="2944274"/>
                <a:ext cx="596176" cy="191698"/>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600" i="1" smtClean="0">
                              <a:solidFill>
                                <a:prstClr val="black"/>
                              </a:solidFill>
                              <a:latin typeface="Cambria Math" charset="0"/>
                              <a:cs typeface="+mn-cs"/>
                            </a:rPr>
                          </m:ctrlPr>
                        </m:sSupPr>
                        <m:e>
                          <m:r>
                            <a:rPr lang="en-US" sz="1600" i="1" smtClean="0">
                              <a:solidFill>
                                <a:prstClr val="black"/>
                              </a:solidFill>
                              <a:latin typeface="Cambria Math" panose="02040503050406030204" pitchFamily="18" charset="0"/>
                              <a:cs typeface="+mn-cs"/>
                            </a:rPr>
                            <m:t>𝐹</m:t>
                          </m:r>
                        </m:e>
                        <m:sup>
                          <m:r>
                            <a:rPr lang="en-US" sz="1600" i="1" smtClean="0">
                              <a:solidFill>
                                <a:prstClr val="black"/>
                              </a:solidFill>
                              <a:latin typeface="Cambria Math" panose="02040503050406030204" pitchFamily="18" charset="0"/>
                              <a:cs typeface="+mn-cs"/>
                            </a:rPr>
                            <m:t>𝑝</m:t>
                          </m:r>
                        </m:sup>
                      </m:sSup>
                      <m:r>
                        <a:rPr lang="en-US" sz="1600" i="1" smtClean="0">
                          <a:solidFill>
                            <a:prstClr val="black"/>
                          </a:solidFill>
                          <a:latin typeface="Cambria Math" panose="02040503050406030204" pitchFamily="18" charset="0"/>
                          <a:cs typeface="+mn-cs"/>
                        </a:rPr>
                        <m:t>(1,:)</m:t>
                      </m:r>
                    </m:oMath>
                  </m:oMathPara>
                </a14:m>
                <a:endParaRPr lang="en-US" sz="1600" dirty="0">
                  <a:solidFill>
                    <a:prstClr val="black"/>
                  </a:solidFill>
                  <a:latin typeface="Calibri" panose="020F0502020204030204"/>
                  <a:cs typeface="+mn-cs"/>
                </a:endParaRPr>
              </a:p>
            </p:txBody>
          </p:sp>
        </mc:Choice>
        <mc:Fallback xmlns="">
          <p:sp>
            <p:nvSpPr>
              <p:cNvPr id="151" name="TextBox 150"/>
              <p:cNvSpPr txBox="1">
                <a:spLocks noRot="1" noChangeAspect="1" noMove="1" noResize="1" noEditPoints="1" noAdjustHandles="1" noChangeArrowheads="1" noChangeShapeType="1" noTextEdit="1"/>
              </p:cNvSpPr>
              <p:nvPr/>
            </p:nvSpPr>
            <p:spPr>
              <a:xfrm>
                <a:off x="5547139" y="2944274"/>
                <a:ext cx="596176" cy="191698"/>
              </a:xfrm>
              <a:prstGeom prst="rect">
                <a:avLst/>
              </a:prstGeom>
              <a:blipFill rotWithShape="0">
                <a:blip r:embed="rId8"/>
                <a:stretch>
                  <a:fillRect l="-12245" r="-29592" b="-7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2" name="TextBox 151"/>
              <p:cNvSpPr txBox="1"/>
              <p:nvPr/>
            </p:nvSpPr>
            <p:spPr>
              <a:xfrm>
                <a:off x="7492569" y="3065854"/>
                <a:ext cx="596176" cy="191698"/>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600" i="1" smtClean="0">
                              <a:solidFill>
                                <a:prstClr val="black"/>
                              </a:solidFill>
                              <a:latin typeface="Cambria Math" charset="0"/>
                              <a:cs typeface="+mn-cs"/>
                            </a:rPr>
                          </m:ctrlPr>
                        </m:sSupPr>
                        <m:e>
                          <m:r>
                            <a:rPr lang="en-US" sz="1600" i="1" smtClean="0">
                              <a:solidFill>
                                <a:prstClr val="black"/>
                              </a:solidFill>
                              <a:latin typeface="Cambria Math" panose="02040503050406030204" pitchFamily="18" charset="0"/>
                              <a:cs typeface="+mn-cs"/>
                            </a:rPr>
                            <m:t>𝐹</m:t>
                          </m:r>
                        </m:e>
                        <m:sup>
                          <m:r>
                            <a:rPr lang="en-US" sz="1600" i="1" smtClean="0">
                              <a:solidFill>
                                <a:prstClr val="black"/>
                              </a:solidFill>
                              <a:latin typeface="Cambria Math" panose="02040503050406030204" pitchFamily="18" charset="0"/>
                              <a:cs typeface="+mn-cs"/>
                            </a:rPr>
                            <m:t>𝑝</m:t>
                          </m:r>
                        </m:sup>
                      </m:sSup>
                      <m:r>
                        <a:rPr lang="en-US" sz="1600" i="1" smtClean="0">
                          <a:solidFill>
                            <a:prstClr val="black"/>
                          </a:solidFill>
                          <a:latin typeface="Cambria Math" panose="02040503050406030204" pitchFamily="18" charset="0"/>
                          <a:cs typeface="+mn-cs"/>
                        </a:rPr>
                        <m:t>(2,:)</m:t>
                      </m:r>
                    </m:oMath>
                  </m:oMathPara>
                </a14:m>
                <a:endParaRPr lang="en-US" sz="1600" dirty="0">
                  <a:solidFill>
                    <a:prstClr val="black"/>
                  </a:solidFill>
                  <a:latin typeface="Calibri" panose="020F0502020204030204"/>
                  <a:cs typeface="+mn-cs"/>
                </a:endParaRPr>
              </a:p>
            </p:txBody>
          </p:sp>
        </mc:Choice>
        <mc:Fallback xmlns="">
          <p:sp>
            <p:nvSpPr>
              <p:cNvPr id="152" name="TextBox 151"/>
              <p:cNvSpPr txBox="1">
                <a:spLocks noRot="1" noChangeAspect="1" noMove="1" noResize="1" noEditPoints="1" noAdjustHandles="1" noChangeArrowheads="1" noChangeShapeType="1" noTextEdit="1"/>
              </p:cNvSpPr>
              <p:nvPr/>
            </p:nvSpPr>
            <p:spPr>
              <a:xfrm>
                <a:off x="7492569" y="3065854"/>
                <a:ext cx="596176" cy="191698"/>
              </a:xfrm>
              <a:prstGeom prst="rect">
                <a:avLst/>
              </a:prstGeom>
              <a:blipFill rotWithShape="0">
                <a:blip r:embed="rId9"/>
                <a:stretch>
                  <a:fillRect l="-11224" r="-30612" b="-7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TextBox 152"/>
              <p:cNvSpPr txBox="1"/>
              <p:nvPr/>
            </p:nvSpPr>
            <p:spPr>
              <a:xfrm>
                <a:off x="8442720" y="2729138"/>
                <a:ext cx="596176" cy="191698"/>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600" i="1" smtClean="0">
                              <a:solidFill>
                                <a:prstClr val="black"/>
                              </a:solidFill>
                              <a:latin typeface="Cambria Math" charset="0"/>
                              <a:cs typeface="+mn-cs"/>
                            </a:rPr>
                          </m:ctrlPr>
                        </m:sSupPr>
                        <m:e>
                          <m:r>
                            <a:rPr lang="en-US" sz="1600" i="1" smtClean="0">
                              <a:solidFill>
                                <a:prstClr val="black"/>
                              </a:solidFill>
                              <a:latin typeface="Cambria Math" panose="02040503050406030204" pitchFamily="18" charset="0"/>
                              <a:cs typeface="+mn-cs"/>
                            </a:rPr>
                            <m:t>𝐹</m:t>
                          </m:r>
                        </m:e>
                        <m:sup>
                          <m:r>
                            <a:rPr lang="en-US" sz="1600" i="1" smtClean="0">
                              <a:solidFill>
                                <a:prstClr val="black"/>
                              </a:solidFill>
                              <a:latin typeface="Cambria Math" panose="02040503050406030204" pitchFamily="18" charset="0"/>
                              <a:cs typeface="+mn-cs"/>
                            </a:rPr>
                            <m:t>𝑝</m:t>
                          </m:r>
                        </m:sup>
                      </m:sSup>
                      <m:r>
                        <a:rPr lang="en-US" sz="1600" i="1" smtClean="0">
                          <a:solidFill>
                            <a:prstClr val="black"/>
                          </a:solidFill>
                          <a:latin typeface="Cambria Math" panose="02040503050406030204" pitchFamily="18" charset="0"/>
                          <a:cs typeface="+mn-cs"/>
                        </a:rPr>
                        <m:t>(3,:)</m:t>
                      </m:r>
                    </m:oMath>
                  </m:oMathPara>
                </a14:m>
                <a:endParaRPr lang="en-US" sz="1600" dirty="0">
                  <a:solidFill>
                    <a:prstClr val="black"/>
                  </a:solidFill>
                  <a:latin typeface="Calibri" panose="020F0502020204030204"/>
                  <a:cs typeface="+mn-cs"/>
                </a:endParaRPr>
              </a:p>
            </p:txBody>
          </p:sp>
        </mc:Choice>
        <mc:Fallback xmlns="">
          <p:sp>
            <p:nvSpPr>
              <p:cNvPr id="153" name="TextBox 152"/>
              <p:cNvSpPr txBox="1">
                <a:spLocks noRot="1" noChangeAspect="1" noMove="1" noResize="1" noEditPoints="1" noAdjustHandles="1" noChangeArrowheads="1" noChangeShapeType="1" noTextEdit="1"/>
              </p:cNvSpPr>
              <p:nvPr/>
            </p:nvSpPr>
            <p:spPr>
              <a:xfrm>
                <a:off x="8442720" y="2729138"/>
                <a:ext cx="596176" cy="191698"/>
              </a:xfrm>
              <a:prstGeom prst="rect">
                <a:avLst/>
              </a:prstGeom>
              <a:blipFill rotWithShape="0">
                <a:blip r:embed="rId10"/>
                <a:stretch>
                  <a:fillRect l="-12245" r="-29592" b="-7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p:cNvSpPr txBox="1"/>
              <p:nvPr/>
            </p:nvSpPr>
            <p:spPr>
              <a:xfrm>
                <a:off x="8233939" y="2010263"/>
                <a:ext cx="596176" cy="191698"/>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600" i="1" smtClean="0">
                              <a:solidFill>
                                <a:prstClr val="black"/>
                              </a:solidFill>
                              <a:latin typeface="Cambria Math" charset="0"/>
                              <a:cs typeface="+mn-cs"/>
                            </a:rPr>
                          </m:ctrlPr>
                        </m:sSupPr>
                        <m:e>
                          <m:r>
                            <a:rPr lang="en-US" sz="1600" i="1" smtClean="0">
                              <a:solidFill>
                                <a:prstClr val="black"/>
                              </a:solidFill>
                              <a:latin typeface="Cambria Math" panose="02040503050406030204" pitchFamily="18" charset="0"/>
                              <a:cs typeface="+mn-cs"/>
                            </a:rPr>
                            <m:t>𝐹</m:t>
                          </m:r>
                        </m:e>
                        <m:sup>
                          <m:r>
                            <a:rPr lang="en-US" sz="1600" i="1" smtClean="0">
                              <a:solidFill>
                                <a:prstClr val="black"/>
                              </a:solidFill>
                              <a:latin typeface="Cambria Math" panose="02040503050406030204" pitchFamily="18" charset="0"/>
                              <a:cs typeface="+mn-cs"/>
                            </a:rPr>
                            <m:t>𝑝</m:t>
                          </m:r>
                        </m:sup>
                      </m:sSup>
                      <m:r>
                        <a:rPr lang="en-US" sz="1600" i="1" smtClean="0">
                          <a:solidFill>
                            <a:prstClr val="black"/>
                          </a:solidFill>
                          <a:latin typeface="Cambria Math" panose="02040503050406030204" pitchFamily="18" charset="0"/>
                          <a:cs typeface="+mn-cs"/>
                        </a:rPr>
                        <m:t>(4,:)</m:t>
                      </m:r>
                    </m:oMath>
                  </m:oMathPara>
                </a14:m>
                <a:endParaRPr lang="en-US" sz="1600" dirty="0">
                  <a:solidFill>
                    <a:prstClr val="black"/>
                  </a:solidFill>
                  <a:latin typeface="Calibri" panose="020F0502020204030204"/>
                  <a:cs typeface="+mn-cs"/>
                </a:endParaRPr>
              </a:p>
            </p:txBody>
          </p:sp>
        </mc:Choice>
        <mc:Fallback xmlns="">
          <p:sp>
            <p:nvSpPr>
              <p:cNvPr id="154" name="TextBox 153"/>
              <p:cNvSpPr txBox="1">
                <a:spLocks noRot="1" noChangeAspect="1" noMove="1" noResize="1" noEditPoints="1" noAdjustHandles="1" noChangeArrowheads="1" noChangeShapeType="1" noTextEdit="1"/>
              </p:cNvSpPr>
              <p:nvPr/>
            </p:nvSpPr>
            <p:spPr>
              <a:xfrm>
                <a:off x="8233939" y="2010263"/>
                <a:ext cx="596176" cy="191698"/>
              </a:xfrm>
              <a:prstGeom prst="rect">
                <a:avLst/>
              </a:prstGeom>
              <a:blipFill rotWithShape="0">
                <a:blip r:embed="rId11"/>
                <a:stretch>
                  <a:fillRect l="-12245" r="-29592" b="-7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TextBox 154"/>
              <p:cNvSpPr txBox="1"/>
              <p:nvPr/>
            </p:nvSpPr>
            <p:spPr>
              <a:xfrm>
                <a:off x="6054119" y="2024935"/>
                <a:ext cx="596176" cy="191698"/>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600" i="1" smtClean="0">
                              <a:solidFill>
                                <a:prstClr val="black"/>
                              </a:solidFill>
                              <a:latin typeface="Cambria Math" charset="0"/>
                              <a:cs typeface="+mn-cs"/>
                            </a:rPr>
                          </m:ctrlPr>
                        </m:sSupPr>
                        <m:e>
                          <m:r>
                            <a:rPr lang="en-US" sz="1600" i="1" smtClean="0">
                              <a:solidFill>
                                <a:prstClr val="black"/>
                              </a:solidFill>
                              <a:latin typeface="Cambria Math" panose="02040503050406030204" pitchFamily="18" charset="0"/>
                              <a:cs typeface="+mn-cs"/>
                            </a:rPr>
                            <m:t>𝐹</m:t>
                          </m:r>
                        </m:e>
                        <m:sup>
                          <m:r>
                            <a:rPr lang="en-US" sz="1600" i="1" smtClean="0">
                              <a:solidFill>
                                <a:prstClr val="black"/>
                              </a:solidFill>
                              <a:latin typeface="Cambria Math" panose="02040503050406030204" pitchFamily="18" charset="0"/>
                              <a:cs typeface="+mn-cs"/>
                            </a:rPr>
                            <m:t>𝑝</m:t>
                          </m:r>
                        </m:sup>
                      </m:sSup>
                      <m:r>
                        <a:rPr lang="en-US" sz="1600" i="1" smtClean="0">
                          <a:solidFill>
                            <a:prstClr val="black"/>
                          </a:solidFill>
                          <a:latin typeface="Cambria Math" panose="02040503050406030204" pitchFamily="18" charset="0"/>
                          <a:cs typeface="+mn-cs"/>
                        </a:rPr>
                        <m:t>(5,:)</m:t>
                      </m:r>
                    </m:oMath>
                  </m:oMathPara>
                </a14:m>
                <a:endParaRPr lang="en-US" sz="1600" dirty="0">
                  <a:solidFill>
                    <a:prstClr val="black"/>
                  </a:solidFill>
                  <a:latin typeface="Calibri" panose="020F0502020204030204"/>
                  <a:cs typeface="+mn-cs"/>
                </a:endParaRPr>
              </a:p>
            </p:txBody>
          </p:sp>
        </mc:Choice>
        <mc:Fallback xmlns="">
          <p:sp>
            <p:nvSpPr>
              <p:cNvPr id="155" name="TextBox 154"/>
              <p:cNvSpPr txBox="1">
                <a:spLocks noRot="1" noChangeAspect="1" noMove="1" noResize="1" noEditPoints="1" noAdjustHandles="1" noChangeArrowheads="1" noChangeShapeType="1" noTextEdit="1"/>
              </p:cNvSpPr>
              <p:nvPr/>
            </p:nvSpPr>
            <p:spPr>
              <a:xfrm>
                <a:off x="6054119" y="2024935"/>
                <a:ext cx="596176" cy="191698"/>
              </a:xfrm>
              <a:prstGeom prst="rect">
                <a:avLst/>
              </a:prstGeom>
              <a:blipFill rotWithShape="0">
                <a:blip r:embed="rId12"/>
                <a:stretch>
                  <a:fillRect l="-11224" r="-30612" b="-6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TextBox 155"/>
              <p:cNvSpPr txBox="1"/>
              <p:nvPr/>
            </p:nvSpPr>
            <p:spPr>
              <a:xfrm>
                <a:off x="5992933" y="1425702"/>
                <a:ext cx="592158" cy="191698"/>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600" i="1" smtClean="0">
                              <a:solidFill>
                                <a:prstClr val="black"/>
                              </a:solidFill>
                              <a:latin typeface="Cambria Math" charset="0"/>
                              <a:cs typeface="+mn-cs"/>
                            </a:rPr>
                          </m:ctrlPr>
                        </m:sSupPr>
                        <m:e>
                          <m:r>
                            <a:rPr lang="en-US" sz="1600" i="1" smtClean="0">
                              <a:solidFill>
                                <a:prstClr val="black"/>
                              </a:solidFill>
                              <a:latin typeface="Cambria Math" panose="02040503050406030204" pitchFamily="18" charset="0"/>
                              <a:cs typeface="+mn-cs"/>
                            </a:rPr>
                            <m:t>𝐹</m:t>
                          </m:r>
                        </m:e>
                        <m:sup>
                          <m:r>
                            <a:rPr lang="en-US" sz="1600" i="1" smtClean="0">
                              <a:solidFill>
                                <a:prstClr val="black"/>
                              </a:solidFill>
                              <a:latin typeface="Cambria Math" panose="02040503050406030204" pitchFamily="18" charset="0"/>
                              <a:cs typeface="+mn-cs"/>
                            </a:rPr>
                            <m:t>𝑜</m:t>
                          </m:r>
                        </m:sup>
                      </m:sSup>
                      <m:r>
                        <a:rPr lang="en-US" sz="1600" i="1" smtClean="0">
                          <a:solidFill>
                            <a:prstClr val="black"/>
                          </a:solidFill>
                          <a:latin typeface="Cambria Math" panose="02040503050406030204" pitchFamily="18" charset="0"/>
                          <a:cs typeface="+mn-cs"/>
                        </a:rPr>
                        <m:t>(1,:)</m:t>
                      </m:r>
                    </m:oMath>
                  </m:oMathPara>
                </a14:m>
                <a:endParaRPr lang="en-US" sz="1600" dirty="0">
                  <a:solidFill>
                    <a:prstClr val="black"/>
                  </a:solidFill>
                  <a:latin typeface="Calibri" panose="020F0502020204030204"/>
                  <a:cs typeface="+mn-cs"/>
                </a:endParaRPr>
              </a:p>
            </p:txBody>
          </p:sp>
        </mc:Choice>
        <mc:Fallback xmlns="">
          <p:sp>
            <p:nvSpPr>
              <p:cNvPr id="156" name="TextBox 155"/>
              <p:cNvSpPr txBox="1">
                <a:spLocks noRot="1" noChangeAspect="1" noMove="1" noResize="1" noEditPoints="1" noAdjustHandles="1" noChangeArrowheads="1" noChangeShapeType="1" noTextEdit="1"/>
              </p:cNvSpPr>
              <p:nvPr/>
            </p:nvSpPr>
            <p:spPr>
              <a:xfrm>
                <a:off x="5992933" y="1425702"/>
                <a:ext cx="592158" cy="191698"/>
              </a:xfrm>
              <a:prstGeom prst="rect">
                <a:avLst/>
              </a:prstGeom>
              <a:blipFill rotWithShape="0">
                <a:blip r:embed="rId13"/>
                <a:stretch>
                  <a:fillRect l="-11340" r="-30928" b="-7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7" name="TextBox 156"/>
              <p:cNvSpPr txBox="1"/>
              <p:nvPr/>
            </p:nvSpPr>
            <p:spPr>
              <a:xfrm>
                <a:off x="8421725" y="1058468"/>
                <a:ext cx="592158" cy="191698"/>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600" i="1" smtClean="0">
                              <a:solidFill>
                                <a:prstClr val="black"/>
                              </a:solidFill>
                              <a:latin typeface="Cambria Math" charset="0"/>
                              <a:cs typeface="+mn-cs"/>
                            </a:rPr>
                          </m:ctrlPr>
                        </m:sSupPr>
                        <m:e>
                          <m:r>
                            <a:rPr lang="en-US" sz="1600" i="1" smtClean="0">
                              <a:solidFill>
                                <a:prstClr val="black"/>
                              </a:solidFill>
                              <a:latin typeface="Cambria Math" panose="02040503050406030204" pitchFamily="18" charset="0"/>
                              <a:cs typeface="+mn-cs"/>
                            </a:rPr>
                            <m:t>𝐹</m:t>
                          </m:r>
                        </m:e>
                        <m:sup>
                          <m:r>
                            <a:rPr lang="en-US" sz="1600" i="1" smtClean="0">
                              <a:solidFill>
                                <a:prstClr val="black"/>
                              </a:solidFill>
                              <a:latin typeface="Cambria Math" panose="02040503050406030204" pitchFamily="18" charset="0"/>
                              <a:cs typeface="+mn-cs"/>
                            </a:rPr>
                            <m:t>𝑜</m:t>
                          </m:r>
                        </m:sup>
                      </m:sSup>
                      <m:r>
                        <a:rPr lang="en-US" sz="1600" i="1" smtClean="0">
                          <a:solidFill>
                            <a:prstClr val="black"/>
                          </a:solidFill>
                          <a:latin typeface="Cambria Math" panose="02040503050406030204" pitchFamily="18" charset="0"/>
                          <a:cs typeface="+mn-cs"/>
                        </a:rPr>
                        <m:t>(2,:)</m:t>
                      </m:r>
                    </m:oMath>
                  </m:oMathPara>
                </a14:m>
                <a:endParaRPr lang="en-US" sz="1600" dirty="0">
                  <a:solidFill>
                    <a:prstClr val="black"/>
                  </a:solidFill>
                  <a:latin typeface="Calibri" panose="020F0502020204030204"/>
                  <a:cs typeface="+mn-cs"/>
                </a:endParaRPr>
              </a:p>
            </p:txBody>
          </p:sp>
        </mc:Choice>
        <mc:Fallback xmlns="">
          <p:sp>
            <p:nvSpPr>
              <p:cNvPr id="157" name="TextBox 156"/>
              <p:cNvSpPr txBox="1">
                <a:spLocks noRot="1" noChangeAspect="1" noMove="1" noResize="1" noEditPoints="1" noAdjustHandles="1" noChangeArrowheads="1" noChangeShapeType="1" noTextEdit="1"/>
              </p:cNvSpPr>
              <p:nvPr/>
            </p:nvSpPr>
            <p:spPr>
              <a:xfrm>
                <a:off x="8421725" y="1058468"/>
                <a:ext cx="592158" cy="191698"/>
              </a:xfrm>
              <a:prstGeom prst="rect">
                <a:avLst/>
              </a:prstGeom>
              <a:blipFill rotWithShape="0">
                <a:blip r:embed="rId14"/>
                <a:stretch>
                  <a:fillRect l="-12371" r="-29897" b="-7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8" name="TextBox 157"/>
              <p:cNvSpPr txBox="1"/>
              <p:nvPr/>
            </p:nvSpPr>
            <p:spPr>
              <a:xfrm>
                <a:off x="6707790" y="2631434"/>
                <a:ext cx="242200" cy="218017"/>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b="1" i="1" smtClean="0">
                              <a:solidFill>
                                <a:prstClr val="black"/>
                              </a:solidFill>
                              <a:latin typeface="Cambria Math" charset="0"/>
                              <a:cs typeface="+mn-cs"/>
                            </a:rPr>
                          </m:ctrlPr>
                        </m:sSubPr>
                        <m:e>
                          <m:r>
                            <a:rPr lang="en-US" sz="2400" b="1" i="1" smtClean="0">
                              <a:solidFill>
                                <a:prstClr val="black"/>
                              </a:solidFill>
                              <a:latin typeface="Cambria Math" panose="02040503050406030204" pitchFamily="18" charset="0"/>
                              <a:cs typeface="+mn-cs"/>
                            </a:rPr>
                            <m:t>𝑱</m:t>
                          </m:r>
                        </m:e>
                        <m:sub>
                          <m:r>
                            <a:rPr lang="en-US" sz="2400" b="1" i="1" smtClean="0">
                              <a:solidFill>
                                <a:prstClr val="black"/>
                              </a:solidFill>
                              <a:latin typeface="Cambria Math" panose="02040503050406030204" pitchFamily="18" charset="0"/>
                              <a:cs typeface="+mn-cs"/>
                            </a:rPr>
                            <m:t>𝒑𝒑</m:t>
                          </m:r>
                        </m:sub>
                      </m:sSub>
                    </m:oMath>
                  </m:oMathPara>
                </a14:m>
                <a:endParaRPr lang="en-US" sz="2400" b="1" dirty="0">
                  <a:solidFill>
                    <a:prstClr val="black"/>
                  </a:solidFill>
                  <a:latin typeface="Calibri" panose="020F0502020204030204"/>
                  <a:cs typeface="+mn-cs"/>
                </a:endParaRPr>
              </a:p>
            </p:txBody>
          </p:sp>
        </mc:Choice>
        <mc:Fallback xmlns="">
          <p:sp>
            <p:nvSpPr>
              <p:cNvPr id="158" name="TextBox 157"/>
              <p:cNvSpPr txBox="1">
                <a:spLocks noRot="1" noChangeAspect="1" noMove="1" noResize="1" noEditPoints="1" noAdjustHandles="1" noChangeArrowheads="1" noChangeShapeType="1" noTextEdit="1"/>
              </p:cNvSpPr>
              <p:nvPr/>
            </p:nvSpPr>
            <p:spPr>
              <a:xfrm>
                <a:off x="6707790" y="2631434"/>
                <a:ext cx="242200" cy="218017"/>
              </a:xfrm>
              <a:prstGeom prst="rect">
                <a:avLst/>
              </a:prstGeom>
              <a:blipFill rotWithShape="0">
                <a:blip r:embed="rId15"/>
                <a:stretch>
                  <a:fillRect l="-55000" r="-102500" b="-1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p:cNvSpPr txBox="1"/>
              <p:nvPr/>
            </p:nvSpPr>
            <p:spPr>
              <a:xfrm>
                <a:off x="8209178" y="1444213"/>
                <a:ext cx="237451" cy="218017"/>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b="1" i="1" smtClean="0">
                              <a:solidFill>
                                <a:prstClr val="black"/>
                              </a:solidFill>
                              <a:latin typeface="Cambria Math" charset="0"/>
                              <a:cs typeface="+mn-cs"/>
                            </a:rPr>
                          </m:ctrlPr>
                        </m:sSubPr>
                        <m:e>
                          <m:r>
                            <a:rPr lang="en-US" sz="2400" b="1" i="1" smtClean="0">
                              <a:solidFill>
                                <a:prstClr val="black"/>
                              </a:solidFill>
                              <a:latin typeface="Cambria Math" panose="02040503050406030204" pitchFamily="18" charset="0"/>
                              <a:cs typeface="+mn-cs"/>
                            </a:rPr>
                            <m:t>𝑱</m:t>
                          </m:r>
                        </m:e>
                        <m:sub>
                          <m:r>
                            <a:rPr lang="en-US" sz="2400" b="1" i="1" smtClean="0">
                              <a:solidFill>
                                <a:prstClr val="black"/>
                              </a:solidFill>
                              <a:latin typeface="Cambria Math" panose="02040503050406030204" pitchFamily="18" charset="0"/>
                              <a:cs typeface="+mn-cs"/>
                            </a:rPr>
                            <m:t>𝒑𝒐</m:t>
                          </m:r>
                        </m:sub>
                      </m:sSub>
                    </m:oMath>
                  </m:oMathPara>
                </a14:m>
                <a:endParaRPr lang="en-US" sz="2400" b="1" dirty="0">
                  <a:solidFill>
                    <a:prstClr val="black"/>
                  </a:solidFill>
                  <a:latin typeface="Calibri" panose="020F0502020204030204"/>
                  <a:cs typeface="+mn-cs"/>
                </a:endParaRPr>
              </a:p>
            </p:txBody>
          </p:sp>
        </mc:Choice>
        <mc:Fallback xmlns="">
          <p:sp>
            <p:nvSpPr>
              <p:cNvPr id="159" name="TextBox 158"/>
              <p:cNvSpPr txBox="1">
                <a:spLocks noRot="1" noChangeAspect="1" noMove="1" noResize="1" noEditPoints="1" noAdjustHandles="1" noChangeArrowheads="1" noChangeShapeType="1" noTextEdit="1"/>
              </p:cNvSpPr>
              <p:nvPr/>
            </p:nvSpPr>
            <p:spPr>
              <a:xfrm>
                <a:off x="8209178" y="1444213"/>
                <a:ext cx="237451" cy="218017"/>
              </a:xfrm>
              <a:prstGeom prst="rect">
                <a:avLst/>
              </a:prstGeom>
              <a:blipFill rotWithShape="0">
                <a:blip r:embed="rId16"/>
                <a:stretch>
                  <a:fillRect l="-56410" r="-100000" b="-1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59"/>
              <p:cNvSpPr txBox="1"/>
              <p:nvPr/>
            </p:nvSpPr>
            <p:spPr>
              <a:xfrm>
                <a:off x="5703474" y="2509512"/>
                <a:ext cx="173330" cy="218017"/>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b="1" i="1" smtClean="0">
                              <a:solidFill>
                                <a:prstClr val="black"/>
                              </a:solidFill>
                              <a:latin typeface="Cambria Math" charset="0"/>
                              <a:cs typeface="+mn-cs"/>
                            </a:rPr>
                          </m:ctrlPr>
                        </m:sSubPr>
                        <m:e>
                          <m:r>
                            <a:rPr lang="en-US" sz="2400" b="1" i="1" smtClean="0">
                              <a:solidFill>
                                <a:prstClr val="black"/>
                              </a:solidFill>
                              <a:latin typeface="Cambria Math" panose="02040503050406030204" pitchFamily="18" charset="0"/>
                              <a:cs typeface="+mn-cs"/>
                            </a:rPr>
                            <m:t>𝑱</m:t>
                          </m:r>
                        </m:e>
                        <m:sub>
                          <m:r>
                            <a:rPr lang="en-US" sz="2400" b="1" i="1" smtClean="0">
                              <a:solidFill>
                                <a:prstClr val="black"/>
                              </a:solidFill>
                              <a:latin typeface="Cambria Math" panose="02040503050406030204" pitchFamily="18" charset="0"/>
                              <a:cs typeface="+mn-cs"/>
                            </a:rPr>
                            <m:t>𝒑</m:t>
                          </m:r>
                        </m:sub>
                      </m:sSub>
                    </m:oMath>
                  </m:oMathPara>
                </a14:m>
                <a:endParaRPr lang="en-US" sz="2400" b="1" dirty="0">
                  <a:solidFill>
                    <a:prstClr val="black"/>
                  </a:solidFill>
                  <a:latin typeface="Calibri" panose="020F0502020204030204"/>
                  <a:cs typeface="+mn-cs"/>
                </a:endParaRPr>
              </a:p>
            </p:txBody>
          </p:sp>
        </mc:Choice>
        <mc:Fallback xmlns="">
          <p:sp>
            <p:nvSpPr>
              <p:cNvPr id="160" name="TextBox 159"/>
              <p:cNvSpPr txBox="1">
                <a:spLocks noRot="1" noChangeAspect="1" noMove="1" noResize="1" noEditPoints="1" noAdjustHandles="1" noChangeArrowheads="1" noChangeShapeType="1" noTextEdit="1"/>
              </p:cNvSpPr>
              <p:nvPr/>
            </p:nvSpPr>
            <p:spPr>
              <a:xfrm>
                <a:off x="5703474" y="2509512"/>
                <a:ext cx="173330" cy="218017"/>
              </a:xfrm>
              <a:prstGeom prst="rect">
                <a:avLst/>
              </a:prstGeom>
              <a:blipFill rotWithShape="0">
                <a:blip r:embed="rId17"/>
                <a:stretch>
                  <a:fillRect l="-78571" r="-103571" b="-1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1" name="TextBox 160"/>
              <p:cNvSpPr txBox="1"/>
              <p:nvPr/>
            </p:nvSpPr>
            <p:spPr>
              <a:xfrm>
                <a:off x="6196879" y="846587"/>
                <a:ext cx="168581" cy="200092"/>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b="1" i="1" smtClean="0">
                              <a:solidFill>
                                <a:prstClr val="black"/>
                              </a:solidFill>
                              <a:latin typeface="Cambria Math" charset="0"/>
                              <a:cs typeface="+mn-cs"/>
                            </a:rPr>
                          </m:ctrlPr>
                        </m:sSubPr>
                        <m:e>
                          <m:r>
                            <a:rPr lang="en-US" sz="2400" b="1" i="1" smtClean="0">
                              <a:solidFill>
                                <a:prstClr val="black"/>
                              </a:solidFill>
                              <a:latin typeface="Cambria Math" panose="02040503050406030204" pitchFamily="18" charset="0"/>
                              <a:cs typeface="+mn-cs"/>
                            </a:rPr>
                            <m:t>𝑱</m:t>
                          </m:r>
                        </m:e>
                        <m:sub>
                          <m:r>
                            <a:rPr lang="en-US" sz="2400" b="1" i="1" smtClean="0">
                              <a:solidFill>
                                <a:prstClr val="black"/>
                              </a:solidFill>
                              <a:latin typeface="Cambria Math" panose="02040503050406030204" pitchFamily="18" charset="0"/>
                              <a:cs typeface="+mn-cs"/>
                            </a:rPr>
                            <m:t>𝒐</m:t>
                          </m:r>
                        </m:sub>
                      </m:sSub>
                    </m:oMath>
                  </m:oMathPara>
                </a14:m>
                <a:endParaRPr lang="en-US" sz="2400" b="1" dirty="0">
                  <a:solidFill>
                    <a:prstClr val="black"/>
                  </a:solidFill>
                  <a:latin typeface="Calibri" panose="020F0502020204030204"/>
                  <a:cs typeface="+mn-cs"/>
                </a:endParaRPr>
              </a:p>
            </p:txBody>
          </p:sp>
        </mc:Choice>
        <mc:Fallback xmlns="">
          <p:sp>
            <p:nvSpPr>
              <p:cNvPr id="161" name="TextBox 160"/>
              <p:cNvSpPr txBox="1">
                <a:spLocks noRot="1" noChangeAspect="1" noMove="1" noResize="1" noEditPoints="1" noAdjustHandles="1" noChangeArrowheads="1" noChangeShapeType="1" noTextEdit="1"/>
              </p:cNvSpPr>
              <p:nvPr/>
            </p:nvSpPr>
            <p:spPr>
              <a:xfrm>
                <a:off x="6196879" y="846587"/>
                <a:ext cx="168581" cy="200092"/>
              </a:xfrm>
              <a:prstGeom prst="rect">
                <a:avLst/>
              </a:prstGeom>
              <a:blipFill rotWithShape="0">
                <a:blip r:embed="rId18"/>
                <a:stretch>
                  <a:fillRect l="-81481" r="-88889" b="-136364"/>
                </a:stretch>
              </a:blipFill>
            </p:spPr>
            <p:txBody>
              <a:bodyPr/>
              <a:lstStyle/>
              <a:p>
                <a:r>
                  <a:rPr lang="en-US">
                    <a:noFill/>
                  </a:rPr>
                  <a:t> </a:t>
                </a:r>
              </a:p>
            </p:txBody>
          </p:sp>
        </mc:Fallback>
      </mc:AlternateContent>
      <p:pic>
        <p:nvPicPr>
          <p:cNvPr id="86" name="Picture 6" descr="Image result for icon movi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84198" y="1107826"/>
            <a:ext cx="327883" cy="31515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icon pers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99811" y="2978628"/>
            <a:ext cx="359080" cy="36614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Image result for icon pers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12796" y="2642194"/>
            <a:ext cx="359080" cy="3661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Image result for icon pers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41716" y="1916080"/>
            <a:ext cx="359080" cy="3661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extBox 12"/>
              <p:cNvSpPr txBox="1"/>
              <p:nvPr/>
            </p:nvSpPr>
            <p:spPr>
              <a:xfrm>
                <a:off x="428034" y="2429603"/>
                <a:ext cx="4469429" cy="569258"/>
              </a:xfrm>
              <a:prstGeom prst="rect">
                <a:avLst/>
              </a:prstGeom>
              <a:noFill/>
            </p:spPr>
            <p:txBody>
              <a:bodyPr wrap="none" lIns="0" tIns="0" rIns="0" bIns="0" rtlCol="0">
                <a:spAutoFit/>
              </a:bodyPr>
              <a:lstStyle/>
              <a:p>
                <a:r>
                  <a:rPr lang="en-US" sz="2400" dirty="0" smtClean="0">
                    <a:solidFill>
                      <a:srgbClr val="66CCFF"/>
                    </a:solidFill>
                  </a:rPr>
                  <a:t>= </a:t>
                </a:r>
                <a14:m>
                  <m:oMath xmlns:m="http://schemas.openxmlformats.org/officeDocument/2006/math">
                    <m:f>
                      <m:fPr>
                        <m:ctrlPr>
                          <a:rPr lang="en-US" sz="2400" i="1" smtClean="0">
                            <a:solidFill>
                              <a:srgbClr val="66CCFF"/>
                            </a:solidFill>
                            <a:latin typeface="Cambria Math" charset="0"/>
                          </a:rPr>
                        </m:ctrlPr>
                      </m:fPr>
                      <m:num>
                        <m:r>
                          <a:rPr lang="en-US" sz="2400" b="0" i="1" smtClean="0">
                            <a:solidFill>
                              <a:srgbClr val="66CCFF"/>
                            </a:solidFill>
                            <a:latin typeface="Cambria Math" panose="02040503050406030204" pitchFamily="18" charset="0"/>
                          </a:rPr>
                          <m:t>1</m:t>
                        </m:r>
                      </m:num>
                      <m:den>
                        <m:sSub>
                          <m:sSubPr>
                            <m:ctrlPr>
                              <a:rPr lang="en-US" sz="2400" b="0" i="1" smtClean="0">
                                <a:solidFill>
                                  <a:srgbClr val="66CCFF"/>
                                </a:solidFill>
                                <a:latin typeface="Cambria Math" charset="0"/>
                              </a:rPr>
                            </m:ctrlPr>
                          </m:sSubPr>
                          <m:e>
                            <m:r>
                              <a:rPr lang="en-US" sz="2400" b="0" i="1" smtClean="0">
                                <a:solidFill>
                                  <a:srgbClr val="66CCFF"/>
                                </a:solidFill>
                                <a:latin typeface="Cambria Math" panose="02040503050406030204" pitchFamily="18" charset="0"/>
                              </a:rPr>
                              <m:t>𝑛</m:t>
                            </m:r>
                          </m:e>
                          <m:sub>
                            <m:r>
                              <a:rPr lang="en-US" sz="2400" b="0" i="1" smtClean="0">
                                <a:solidFill>
                                  <a:srgbClr val="66CCFF"/>
                                </a:solidFill>
                                <a:latin typeface="Cambria Math" panose="02040503050406030204" pitchFamily="18" charset="0"/>
                              </a:rPr>
                              <m:t>𝑜</m:t>
                            </m:r>
                          </m:sub>
                        </m:sSub>
                      </m:den>
                    </m:f>
                    <m:nary>
                      <m:naryPr>
                        <m:chr m:val="∑"/>
                        <m:ctrlPr>
                          <a:rPr lang="en-US" sz="2400" i="1" smtClean="0">
                            <a:solidFill>
                              <a:srgbClr val="66CCFF"/>
                            </a:solidFill>
                            <a:latin typeface="Cambria Math" charset="0"/>
                          </a:rPr>
                        </m:ctrlPr>
                      </m:naryPr>
                      <m:sub>
                        <m:r>
                          <m:rPr>
                            <m:brk m:alnAt="23"/>
                          </m:rPr>
                          <a:rPr lang="en-US" sz="2400" b="0" i="1" smtClean="0">
                            <a:solidFill>
                              <a:srgbClr val="66CCFF"/>
                            </a:solidFill>
                            <a:latin typeface="Cambria Math" panose="02040503050406030204" pitchFamily="18" charset="0"/>
                          </a:rPr>
                          <m:t>𝑖</m:t>
                        </m:r>
                        <m:r>
                          <a:rPr lang="en-US" sz="2400" b="0" i="1" smtClean="0">
                            <a:solidFill>
                              <a:srgbClr val="66CCFF"/>
                            </a:solidFill>
                            <a:latin typeface="Cambria Math" panose="02040503050406030204" pitchFamily="18" charset="0"/>
                          </a:rPr>
                          <m:t>=1</m:t>
                        </m:r>
                      </m:sub>
                      <m:sup>
                        <m:sSub>
                          <m:sSubPr>
                            <m:ctrlPr>
                              <a:rPr lang="en-US" sz="2400" b="0" i="1" smtClean="0">
                                <a:solidFill>
                                  <a:srgbClr val="66CCFF"/>
                                </a:solidFill>
                                <a:latin typeface="Cambria Math" charset="0"/>
                              </a:rPr>
                            </m:ctrlPr>
                          </m:sSubPr>
                          <m:e>
                            <m:r>
                              <a:rPr lang="en-US" sz="2400" b="0" i="1" smtClean="0">
                                <a:solidFill>
                                  <a:srgbClr val="66CCFF"/>
                                </a:solidFill>
                                <a:latin typeface="Cambria Math" panose="02040503050406030204" pitchFamily="18" charset="0"/>
                              </a:rPr>
                              <m:t>𝑛</m:t>
                            </m:r>
                          </m:e>
                          <m:sub>
                            <m:r>
                              <a:rPr lang="en-US" sz="2400" b="0" i="1" smtClean="0">
                                <a:solidFill>
                                  <a:srgbClr val="66CCFF"/>
                                </a:solidFill>
                                <a:latin typeface="Cambria Math" panose="02040503050406030204" pitchFamily="18" charset="0"/>
                              </a:rPr>
                              <m:t>𝑜</m:t>
                            </m:r>
                          </m:sub>
                        </m:sSub>
                      </m:sup>
                      <m:e>
                        <m:r>
                          <a:rPr lang="en-US" sz="2400" b="0" i="1" smtClean="0">
                            <a:solidFill>
                              <a:srgbClr val="66CCFF"/>
                            </a:solidFill>
                            <a:latin typeface="Cambria Math" panose="02040503050406030204" pitchFamily="18" charset="0"/>
                          </a:rPr>
                          <m:t>𝐿</m:t>
                        </m:r>
                        <m:r>
                          <a:rPr lang="en-US" sz="2400" b="0" i="1" smtClean="0">
                            <a:solidFill>
                              <a:srgbClr val="66CCFF"/>
                            </a:solidFill>
                            <a:latin typeface="Cambria Math" panose="02040503050406030204" pitchFamily="18" charset="0"/>
                          </a:rPr>
                          <m:t>[</m:t>
                        </m:r>
                        <m:r>
                          <a:rPr lang="en-US" sz="2400" b="0" i="1" smtClean="0">
                            <a:solidFill>
                              <a:srgbClr val="66CCFF"/>
                            </a:solidFill>
                            <a:latin typeface="Cambria Math" panose="02040503050406030204" pitchFamily="18" charset="0"/>
                          </a:rPr>
                          <m:t>𝑓</m:t>
                        </m:r>
                        <m:d>
                          <m:dPr>
                            <m:ctrlPr>
                              <a:rPr lang="en-US" sz="2400" b="0" i="1" smtClean="0">
                                <a:solidFill>
                                  <a:srgbClr val="66CCFF"/>
                                </a:solidFill>
                                <a:latin typeface="Cambria Math" charset="0"/>
                              </a:rPr>
                            </m:ctrlPr>
                          </m:dPr>
                          <m:e>
                            <m:sSup>
                              <m:sSupPr>
                                <m:ctrlPr>
                                  <a:rPr lang="en-US" sz="2400" b="0" i="1" smtClean="0">
                                    <a:solidFill>
                                      <a:srgbClr val="66CCFF"/>
                                    </a:solidFill>
                                    <a:latin typeface="Cambria Math" charset="0"/>
                                  </a:rPr>
                                </m:ctrlPr>
                              </m:sSupPr>
                              <m:e>
                                <m:r>
                                  <a:rPr lang="en-US" sz="2400" b="0" i="1" smtClean="0">
                                    <a:solidFill>
                                      <a:srgbClr val="66CCFF"/>
                                    </a:solidFill>
                                    <a:latin typeface="Cambria Math" panose="02040503050406030204" pitchFamily="18" charset="0"/>
                                  </a:rPr>
                                  <m:t>𝐹</m:t>
                                </m:r>
                              </m:e>
                              <m:sup>
                                <m:r>
                                  <a:rPr lang="en-US" sz="2400" b="0" i="1" smtClean="0">
                                    <a:solidFill>
                                      <a:srgbClr val="66CCFF"/>
                                    </a:solidFill>
                                    <a:latin typeface="Cambria Math" panose="02040503050406030204" pitchFamily="18" charset="0"/>
                                  </a:rPr>
                                  <m:t>𝑜</m:t>
                                </m:r>
                              </m:sup>
                            </m:sSup>
                            <m:d>
                              <m:dPr>
                                <m:ctrlPr>
                                  <a:rPr lang="en-US" sz="2400" b="0" i="1" smtClean="0">
                                    <a:solidFill>
                                      <a:srgbClr val="66CCFF"/>
                                    </a:solidFill>
                                    <a:latin typeface="Cambria Math" charset="0"/>
                                  </a:rPr>
                                </m:ctrlPr>
                              </m:dPr>
                              <m:e>
                                <m:r>
                                  <a:rPr lang="en-US" sz="2400" b="0" i="1" smtClean="0">
                                    <a:solidFill>
                                      <a:srgbClr val="66CCFF"/>
                                    </a:solidFill>
                                    <a:latin typeface="Cambria Math" panose="02040503050406030204" pitchFamily="18" charset="0"/>
                                  </a:rPr>
                                  <m:t>𝑖</m:t>
                                </m:r>
                                <m:r>
                                  <a:rPr lang="en-US" sz="2400" b="0" i="1" smtClean="0">
                                    <a:solidFill>
                                      <a:srgbClr val="66CCFF"/>
                                    </a:solidFill>
                                    <a:latin typeface="Cambria Math" panose="02040503050406030204" pitchFamily="18" charset="0"/>
                                  </a:rPr>
                                  <m:t>,:</m:t>
                                </m:r>
                              </m:e>
                            </m:d>
                            <m:r>
                              <a:rPr lang="en-US" sz="2400" b="0" i="1" smtClean="0">
                                <a:solidFill>
                                  <a:srgbClr val="66CCFF"/>
                                </a:solidFill>
                                <a:latin typeface="Cambria Math" panose="02040503050406030204" pitchFamily="18" charset="0"/>
                              </a:rPr>
                              <m:t>,</m:t>
                            </m:r>
                            <m:sSup>
                              <m:sSupPr>
                                <m:ctrlPr>
                                  <a:rPr lang="en-US" sz="2400" b="0" i="1" smtClean="0">
                                    <a:solidFill>
                                      <a:srgbClr val="66CCFF"/>
                                    </a:solidFill>
                                    <a:latin typeface="Cambria Math" charset="0"/>
                                  </a:rPr>
                                </m:ctrlPr>
                              </m:sSupPr>
                              <m:e>
                                <m:r>
                                  <a:rPr lang="en-US" sz="2400" b="0" i="1" smtClean="0">
                                    <a:solidFill>
                                      <a:srgbClr val="66CCFF"/>
                                    </a:solidFill>
                                    <a:latin typeface="Cambria Math" panose="02040503050406030204" pitchFamily="18" charset="0"/>
                                  </a:rPr>
                                  <m:t>𝑤</m:t>
                                </m:r>
                              </m:e>
                              <m:sup>
                                <m:r>
                                  <a:rPr lang="en-US" sz="2400" b="0" i="1" smtClean="0">
                                    <a:solidFill>
                                      <a:srgbClr val="66CCFF"/>
                                    </a:solidFill>
                                    <a:latin typeface="Cambria Math" panose="02040503050406030204" pitchFamily="18" charset="0"/>
                                  </a:rPr>
                                  <m:t>𝑜</m:t>
                                </m:r>
                              </m:sup>
                            </m:sSup>
                          </m:e>
                        </m:d>
                        <m:r>
                          <a:rPr lang="en-US" sz="2400" b="0" i="1" smtClean="0">
                            <a:solidFill>
                              <a:srgbClr val="66CCFF"/>
                            </a:solidFill>
                            <a:latin typeface="Cambria Math" panose="02040503050406030204" pitchFamily="18" charset="0"/>
                          </a:rPr>
                          <m:t>,</m:t>
                        </m:r>
                        <m:sSup>
                          <m:sSupPr>
                            <m:ctrlPr>
                              <a:rPr lang="en-US" sz="2400" b="0" i="1" smtClean="0">
                                <a:solidFill>
                                  <a:srgbClr val="66CCFF"/>
                                </a:solidFill>
                                <a:latin typeface="Cambria Math" charset="0"/>
                              </a:rPr>
                            </m:ctrlPr>
                          </m:sSupPr>
                          <m:e>
                            <m:r>
                              <a:rPr lang="en-US" sz="2400" b="0" i="1" smtClean="0">
                                <a:solidFill>
                                  <a:srgbClr val="66CCFF"/>
                                </a:solidFill>
                                <a:latin typeface="Cambria Math" panose="02040503050406030204" pitchFamily="18" charset="0"/>
                              </a:rPr>
                              <m:t>𝑦</m:t>
                            </m:r>
                          </m:e>
                          <m:sup>
                            <m:r>
                              <a:rPr lang="en-US" sz="2400" b="0" i="1" smtClean="0">
                                <a:solidFill>
                                  <a:srgbClr val="66CCFF"/>
                                </a:solidFill>
                                <a:latin typeface="Cambria Math" panose="02040503050406030204" pitchFamily="18" charset="0"/>
                              </a:rPr>
                              <m:t>𝑜</m:t>
                            </m:r>
                          </m:sup>
                        </m:sSup>
                        <m:d>
                          <m:dPr>
                            <m:ctrlPr>
                              <a:rPr lang="en-US" sz="2400" b="0" i="1" smtClean="0">
                                <a:solidFill>
                                  <a:srgbClr val="66CCFF"/>
                                </a:solidFill>
                                <a:latin typeface="Cambria Math" charset="0"/>
                              </a:rPr>
                            </m:ctrlPr>
                          </m:dPr>
                          <m:e>
                            <m:r>
                              <a:rPr lang="en-US" sz="2400" b="0" i="1" smtClean="0">
                                <a:solidFill>
                                  <a:srgbClr val="66CCFF"/>
                                </a:solidFill>
                                <a:latin typeface="Cambria Math" panose="02040503050406030204" pitchFamily="18" charset="0"/>
                              </a:rPr>
                              <m:t>𝑖</m:t>
                            </m:r>
                          </m:e>
                        </m:d>
                        <m:r>
                          <a:rPr lang="en-US" sz="2400" b="0" i="1" smtClean="0">
                            <a:solidFill>
                              <a:srgbClr val="66CCFF"/>
                            </a:solidFill>
                            <a:latin typeface="Cambria Math" panose="02040503050406030204" pitchFamily="18" charset="0"/>
                          </a:rPr>
                          <m:t>)]</m:t>
                        </m:r>
                      </m:e>
                    </m:nary>
                  </m:oMath>
                </a14:m>
                <a:endParaRPr lang="en-US" sz="2400" dirty="0">
                  <a:solidFill>
                    <a:srgbClr val="66CCFF"/>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28034" y="2429603"/>
                <a:ext cx="4469429" cy="569258"/>
              </a:xfrm>
              <a:prstGeom prst="rect">
                <a:avLst/>
              </a:prstGeom>
              <a:blipFill rotWithShape="0">
                <a:blip r:embed="rId21"/>
                <a:stretch>
                  <a:fillRect l="-4093" t="-4301"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p:cNvSpPr txBox="1"/>
              <p:nvPr/>
            </p:nvSpPr>
            <p:spPr>
              <a:xfrm>
                <a:off x="396225" y="3329368"/>
                <a:ext cx="4496552" cy="605679"/>
              </a:xfrm>
              <a:prstGeom prst="rect">
                <a:avLst/>
              </a:prstGeom>
              <a:noFill/>
            </p:spPr>
            <p:txBody>
              <a:bodyPr wrap="none" lIns="0" tIns="0" rIns="0" bIns="0" rtlCol="0">
                <a:spAutoFit/>
              </a:bodyPr>
              <a:lstStyle/>
              <a:p>
                <a:r>
                  <a:rPr lang="en-US" sz="2400" dirty="0" smtClean="0">
                    <a:solidFill>
                      <a:srgbClr val="66CCFF"/>
                    </a:solidFill>
                  </a:rPr>
                  <a:t>+ </a:t>
                </a:r>
                <a14:m>
                  <m:oMath xmlns:m="http://schemas.openxmlformats.org/officeDocument/2006/math">
                    <m:f>
                      <m:fPr>
                        <m:ctrlPr>
                          <a:rPr lang="en-US" sz="2400" i="1" smtClean="0">
                            <a:solidFill>
                              <a:srgbClr val="66CCFF"/>
                            </a:solidFill>
                            <a:latin typeface="Cambria Math" charset="0"/>
                          </a:rPr>
                        </m:ctrlPr>
                      </m:fPr>
                      <m:num>
                        <m:r>
                          <a:rPr lang="en-US" sz="2400" b="0" i="1" smtClean="0">
                            <a:solidFill>
                              <a:srgbClr val="66CCFF"/>
                            </a:solidFill>
                            <a:latin typeface="Cambria Math" panose="02040503050406030204" pitchFamily="18" charset="0"/>
                          </a:rPr>
                          <m:t>1</m:t>
                        </m:r>
                      </m:num>
                      <m:den>
                        <m:sSub>
                          <m:sSubPr>
                            <m:ctrlPr>
                              <a:rPr lang="en-US" sz="2400" b="0" i="1" smtClean="0">
                                <a:solidFill>
                                  <a:srgbClr val="66CCFF"/>
                                </a:solidFill>
                                <a:latin typeface="Cambria Math" charset="0"/>
                              </a:rPr>
                            </m:ctrlPr>
                          </m:sSubPr>
                          <m:e>
                            <m:r>
                              <a:rPr lang="en-US" sz="2400" b="0" i="1" smtClean="0">
                                <a:solidFill>
                                  <a:srgbClr val="66CCFF"/>
                                </a:solidFill>
                                <a:latin typeface="Cambria Math" panose="02040503050406030204" pitchFamily="18" charset="0"/>
                              </a:rPr>
                              <m:t>𝑛</m:t>
                            </m:r>
                          </m:e>
                          <m:sub>
                            <m:r>
                              <a:rPr lang="en-US" sz="2400" b="0" i="1" smtClean="0">
                                <a:solidFill>
                                  <a:srgbClr val="66CCFF"/>
                                </a:solidFill>
                                <a:latin typeface="Cambria Math" panose="02040503050406030204" pitchFamily="18" charset="0"/>
                              </a:rPr>
                              <m:t>𝑝</m:t>
                            </m:r>
                          </m:sub>
                        </m:sSub>
                      </m:den>
                    </m:f>
                    <m:nary>
                      <m:naryPr>
                        <m:chr m:val="∑"/>
                        <m:ctrlPr>
                          <a:rPr lang="en-US" sz="2400" i="1" smtClean="0">
                            <a:solidFill>
                              <a:srgbClr val="66CCFF"/>
                            </a:solidFill>
                            <a:latin typeface="Cambria Math" charset="0"/>
                          </a:rPr>
                        </m:ctrlPr>
                      </m:naryPr>
                      <m:sub>
                        <m:r>
                          <m:rPr>
                            <m:brk m:alnAt="23"/>
                          </m:rPr>
                          <a:rPr lang="en-US" sz="2400" b="0" i="1" smtClean="0">
                            <a:solidFill>
                              <a:srgbClr val="66CCFF"/>
                            </a:solidFill>
                            <a:latin typeface="Cambria Math" panose="02040503050406030204" pitchFamily="18" charset="0"/>
                          </a:rPr>
                          <m:t>𝑖</m:t>
                        </m:r>
                        <m:r>
                          <a:rPr lang="en-US" sz="2400" b="0" i="1" smtClean="0">
                            <a:solidFill>
                              <a:srgbClr val="66CCFF"/>
                            </a:solidFill>
                            <a:latin typeface="Cambria Math" panose="02040503050406030204" pitchFamily="18" charset="0"/>
                          </a:rPr>
                          <m:t>=1</m:t>
                        </m:r>
                      </m:sub>
                      <m:sup>
                        <m:sSub>
                          <m:sSubPr>
                            <m:ctrlPr>
                              <a:rPr lang="en-US" sz="2400" b="0" i="1" smtClean="0">
                                <a:solidFill>
                                  <a:srgbClr val="66CCFF"/>
                                </a:solidFill>
                                <a:latin typeface="Cambria Math" charset="0"/>
                              </a:rPr>
                            </m:ctrlPr>
                          </m:sSubPr>
                          <m:e>
                            <m:r>
                              <a:rPr lang="en-US" sz="2400" b="0" i="1" smtClean="0">
                                <a:solidFill>
                                  <a:srgbClr val="66CCFF"/>
                                </a:solidFill>
                                <a:latin typeface="Cambria Math" panose="02040503050406030204" pitchFamily="18" charset="0"/>
                              </a:rPr>
                              <m:t>𝑛</m:t>
                            </m:r>
                          </m:e>
                          <m:sub>
                            <m:r>
                              <a:rPr lang="en-US" sz="2400" b="0" i="1" smtClean="0">
                                <a:solidFill>
                                  <a:srgbClr val="66CCFF"/>
                                </a:solidFill>
                                <a:latin typeface="Cambria Math" panose="02040503050406030204" pitchFamily="18" charset="0"/>
                              </a:rPr>
                              <m:t>𝑝</m:t>
                            </m:r>
                          </m:sub>
                        </m:sSub>
                      </m:sup>
                      <m:e>
                        <m:r>
                          <a:rPr lang="en-US" sz="2400" b="0" i="1" smtClean="0">
                            <a:solidFill>
                              <a:srgbClr val="66CCFF"/>
                            </a:solidFill>
                            <a:latin typeface="Cambria Math" panose="02040503050406030204" pitchFamily="18" charset="0"/>
                          </a:rPr>
                          <m:t>𝐿</m:t>
                        </m:r>
                        <m:r>
                          <a:rPr lang="en-US" sz="2400" b="0" i="1" smtClean="0">
                            <a:solidFill>
                              <a:srgbClr val="66CCFF"/>
                            </a:solidFill>
                            <a:latin typeface="Cambria Math" panose="02040503050406030204" pitchFamily="18" charset="0"/>
                          </a:rPr>
                          <m:t>[</m:t>
                        </m:r>
                        <m:r>
                          <a:rPr lang="en-US" sz="2400" b="0" i="1" smtClean="0">
                            <a:solidFill>
                              <a:srgbClr val="66CCFF"/>
                            </a:solidFill>
                            <a:latin typeface="Cambria Math" panose="02040503050406030204" pitchFamily="18" charset="0"/>
                          </a:rPr>
                          <m:t>𝑓</m:t>
                        </m:r>
                        <m:d>
                          <m:dPr>
                            <m:ctrlPr>
                              <a:rPr lang="en-US" sz="2400" b="0" i="1" smtClean="0">
                                <a:solidFill>
                                  <a:srgbClr val="66CCFF"/>
                                </a:solidFill>
                                <a:latin typeface="Cambria Math" charset="0"/>
                              </a:rPr>
                            </m:ctrlPr>
                          </m:dPr>
                          <m:e>
                            <m:sSup>
                              <m:sSupPr>
                                <m:ctrlPr>
                                  <a:rPr lang="en-US" sz="2400" b="0" i="1" smtClean="0">
                                    <a:solidFill>
                                      <a:srgbClr val="66CCFF"/>
                                    </a:solidFill>
                                    <a:latin typeface="Cambria Math" charset="0"/>
                                  </a:rPr>
                                </m:ctrlPr>
                              </m:sSupPr>
                              <m:e>
                                <m:r>
                                  <a:rPr lang="en-US" sz="2400" b="0" i="1" smtClean="0">
                                    <a:solidFill>
                                      <a:srgbClr val="66CCFF"/>
                                    </a:solidFill>
                                    <a:latin typeface="Cambria Math" panose="02040503050406030204" pitchFamily="18" charset="0"/>
                                  </a:rPr>
                                  <m:t>𝐹</m:t>
                                </m:r>
                              </m:e>
                              <m:sup>
                                <m:r>
                                  <a:rPr lang="en-US" sz="2400" b="0" i="1" smtClean="0">
                                    <a:solidFill>
                                      <a:srgbClr val="66CCFF"/>
                                    </a:solidFill>
                                    <a:latin typeface="Cambria Math" panose="02040503050406030204" pitchFamily="18" charset="0"/>
                                  </a:rPr>
                                  <m:t>𝑝</m:t>
                                </m:r>
                              </m:sup>
                            </m:sSup>
                            <m:d>
                              <m:dPr>
                                <m:ctrlPr>
                                  <a:rPr lang="en-US" sz="2400" b="0" i="1" smtClean="0">
                                    <a:solidFill>
                                      <a:srgbClr val="66CCFF"/>
                                    </a:solidFill>
                                    <a:latin typeface="Cambria Math" charset="0"/>
                                  </a:rPr>
                                </m:ctrlPr>
                              </m:dPr>
                              <m:e>
                                <m:r>
                                  <a:rPr lang="en-US" sz="2400" b="0" i="1" smtClean="0">
                                    <a:solidFill>
                                      <a:srgbClr val="66CCFF"/>
                                    </a:solidFill>
                                    <a:latin typeface="Cambria Math" panose="02040503050406030204" pitchFamily="18" charset="0"/>
                                  </a:rPr>
                                  <m:t>𝑖</m:t>
                                </m:r>
                                <m:r>
                                  <a:rPr lang="en-US" sz="2400" b="0" i="1" smtClean="0">
                                    <a:solidFill>
                                      <a:srgbClr val="66CCFF"/>
                                    </a:solidFill>
                                    <a:latin typeface="Cambria Math" panose="02040503050406030204" pitchFamily="18" charset="0"/>
                                  </a:rPr>
                                  <m:t>,:</m:t>
                                </m:r>
                              </m:e>
                            </m:d>
                            <m:r>
                              <a:rPr lang="en-US" sz="2400" b="0" i="1" smtClean="0">
                                <a:solidFill>
                                  <a:srgbClr val="66CCFF"/>
                                </a:solidFill>
                                <a:latin typeface="Cambria Math" panose="02040503050406030204" pitchFamily="18" charset="0"/>
                              </a:rPr>
                              <m:t>,</m:t>
                            </m:r>
                            <m:sSup>
                              <m:sSupPr>
                                <m:ctrlPr>
                                  <a:rPr lang="en-US" sz="2400" b="0" i="1" smtClean="0">
                                    <a:solidFill>
                                      <a:srgbClr val="66CCFF"/>
                                    </a:solidFill>
                                    <a:latin typeface="Cambria Math" charset="0"/>
                                  </a:rPr>
                                </m:ctrlPr>
                              </m:sSupPr>
                              <m:e>
                                <m:r>
                                  <a:rPr lang="en-US" sz="2400" b="0" i="1" smtClean="0">
                                    <a:solidFill>
                                      <a:srgbClr val="66CCFF"/>
                                    </a:solidFill>
                                    <a:latin typeface="Cambria Math" panose="02040503050406030204" pitchFamily="18" charset="0"/>
                                  </a:rPr>
                                  <m:t>𝑤</m:t>
                                </m:r>
                              </m:e>
                              <m:sup>
                                <m:r>
                                  <a:rPr lang="en-US" sz="2400" b="0" i="1" smtClean="0">
                                    <a:solidFill>
                                      <a:srgbClr val="66CCFF"/>
                                    </a:solidFill>
                                    <a:latin typeface="Cambria Math" panose="02040503050406030204" pitchFamily="18" charset="0"/>
                                  </a:rPr>
                                  <m:t>𝑝</m:t>
                                </m:r>
                              </m:sup>
                            </m:sSup>
                          </m:e>
                        </m:d>
                        <m:r>
                          <a:rPr lang="en-US" sz="2400" b="0" i="1" smtClean="0">
                            <a:solidFill>
                              <a:srgbClr val="66CCFF"/>
                            </a:solidFill>
                            <a:latin typeface="Cambria Math" panose="02040503050406030204" pitchFamily="18" charset="0"/>
                          </a:rPr>
                          <m:t>,</m:t>
                        </m:r>
                        <m:sSup>
                          <m:sSupPr>
                            <m:ctrlPr>
                              <a:rPr lang="en-US" sz="2400" b="0" i="1" smtClean="0">
                                <a:solidFill>
                                  <a:srgbClr val="66CCFF"/>
                                </a:solidFill>
                                <a:latin typeface="Cambria Math" charset="0"/>
                              </a:rPr>
                            </m:ctrlPr>
                          </m:sSupPr>
                          <m:e>
                            <m:r>
                              <a:rPr lang="en-US" sz="2400" b="0" i="1" smtClean="0">
                                <a:solidFill>
                                  <a:srgbClr val="66CCFF"/>
                                </a:solidFill>
                                <a:latin typeface="Cambria Math" panose="02040503050406030204" pitchFamily="18" charset="0"/>
                              </a:rPr>
                              <m:t>𝑦</m:t>
                            </m:r>
                          </m:e>
                          <m:sup>
                            <m:r>
                              <a:rPr lang="en-US" sz="2400" b="0" i="1" smtClean="0">
                                <a:solidFill>
                                  <a:srgbClr val="66CCFF"/>
                                </a:solidFill>
                                <a:latin typeface="Cambria Math" panose="02040503050406030204" pitchFamily="18" charset="0"/>
                              </a:rPr>
                              <m:t>𝑝</m:t>
                            </m:r>
                          </m:sup>
                        </m:sSup>
                        <m:d>
                          <m:dPr>
                            <m:ctrlPr>
                              <a:rPr lang="en-US" sz="2400" b="0" i="1" smtClean="0">
                                <a:solidFill>
                                  <a:srgbClr val="66CCFF"/>
                                </a:solidFill>
                                <a:latin typeface="Cambria Math" charset="0"/>
                              </a:rPr>
                            </m:ctrlPr>
                          </m:dPr>
                          <m:e>
                            <m:r>
                              <a:rPr lang="en-US" sz="2400" b="0" i="1" smtClean="0">
                                <a:solidFill>
                                  <a:srgbClr val="66CCFF"/>
                                </a:solidFill>
                                <a:latin typeface="Cambria Math" panose="02040503050406030204" pitchFamily="18" charset="0"/>
                              </a:rPr>
                              <m:t>𝑖</m:t>
                            </m:r>
                          </m:e>
                        </m:d>
                        <m:r>
                          <a:rPr lang="en-US" sz="2400" b="0" i="1" smtClean="0">
                            <a:solidFill>
                              <a:srgbClr val="66CCFF"/>
                            </a:solidFill>
                            <a:latin typeface="Cambria Math" panose="02040503050406030204" pitchFamily="18" charset="0"/>
                          </a:rPr>
                          <m:t>)]</m:t>
                        </m:r>
                      </m:e>
                    </m:nary>
                  </m:oMath>
                </a14:m>
                <a:endParaRPr lang="en-US" sz="2400" dirty="0">
                  <a:solidFill>
                    <a:srgbClr val="66CCFF"/>
                  </a:solidFill>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396225" y="3329368"/>
                <a:ext cx="4496552" cy="605679"/>
              </a:xfrm>
              <a:prstGeom prst="rect">
                <a:avLst/>
              </a:prstGeom>
              <a:blipFill rotWithShape="0">
                <a:blip r:embed="rId22"/>
                <a:stretch>
                  <a:fillRect l="-4201" t="-3000" b="-3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Box 164"/>
              <p:cNvSpPr txBox="1"/>
              <p:nvPr/>
            </p:nvSpPr>
            <p:spPr>
              <a:xfrm>
                <a:off x="396225" y="4221419"/>
                <a:ext cx="5247847" cy="539956"/>
              </a:xfrm>
              <a:prstGeom prst="rect">
                <a:avLst/>
              </a:prstGeom>
              <a:noFill/>
            </p:spPr>
            <p:txBody>
              <a:bodyPr wrap="none" lIns="0" tIns="0" rIns="0" bIns="0" rtlCol="0">
                <a:spAutoFit/>
              </a:bodyPr>
              <a:lstStyle/>
              <a:p>
                <a:r>
                  <a:rPr lang="en-US" sz="2400" dirty="0" smtClean="0">
                    <a:solidFill>
                      <a:srgbClr val="92D050"/>
                    </a:solidFill>
                  </a:rPr>
                  <a:t>+ </a:t>
                </a:r>
                <a14:m>
                  <m:oMath xmlns:m="http://schemas.openxmlformats.org/officeDocument/2006/math">
                    <m:f>
                      <m:fPr>
                        <m:ctrlPr>
                          <a:rPr lang="en-US" sz="2400" i="1" smtClean="0">
                            <a:solidFill>
                              <a:srgbClr val="92D050"/>
                            </a:solidFill>
                            <a:latin typeface="Cambria Math" charset="0"/>
                          </a:rPr>
                        </m:ctrlPr>
                      </m:fPr>
                      <m:num>
                        <m:r>
                          <a:rPr lang="en-US" sz="2400" b="0" i="1" smtClean="0">
                            <a:solidFill>
                              <a:srgbClr val="92D050"/>
                            </a:solidFill>
                            <a:latin typeface="Cambria Math" panose="02040503050406030204" pitchFamily="18" charset="0"/>
                          </a:rPr>
                          <m:t>𝛼</m:t>
                        </m:r>
                      </m:num>
                      <m:den>
                        <m:sSub>
                          <m:sSubPr>
                            <m:ctrlPr>
                              <a:rPr lang="en-US" sz="2400" b="0" i="1" smtClean="0">
                                <a:solidFill>
                                  <a:srgbClr val="92D050"/>
                                </a:solidFill>
                                <a:latin typeface="Cambria Math" charset="0"/>
                              </a:rPr>
                            </m:ctrlPr>
                          </m:sSubPr>
                          <m:e>
                            <m:r>
                              <a:rPr lang="en-US" sz="2400" b="0" i="1" smtClean="0">
                                <a:solidFill>
                                  <a:srgbClr val="92D050"/>
                                </a:solidFill>
                                <a:latin typeface="Cambria Math" panose="02040503050406030204" pitchFamily="18" charset="0"/>
                              </a:rPr>
                              <m:t>𝑛</m:t>
                            </m:r>
                          </m:e>
                          <m:sub>
                            <m:r>
                              <a:rPr lang="en-US" sz="2400" b="0" i="1" smtClean="0">
                                <a:solidFill>
                                  <a:srgbClr val="92D050"/>
                                </a:solidFill>
                                <a:latin typeface="Cambria Math" panose="02040503050406030204" pitchFamily="18" charset="0"/>
                              </a:rPr>
                              <m:t>𝑜</m:t>
                            </m:r>
                          </m:sub>
                        </m:sSub>
                      </m:den>
                    </m:f>
                    <m:nary>
                      <m:naryPr>
                        <m:chr m:val="∑"/>
                        <m:ctrlPr>
                          <a:rPr lang="en-US" sz="2400" i="1" smtClean="0">
                            <a:solidFill>
                              <a:srgbClr val="92D050"/>
                            </a:solidFill>
                            <a:latin typeface="Cambria Math" charset="0"/>
                          </a:rPr>
                        </m:ctrlPr>
                      </m:naryPr>
                      <m:sub>
                        <m:r>
                          <m:rPr>
                            <m:brk m:alnAt="23"/>
                          </m:rPr>
                          <a:rPr lang="en-US" sz="2400" b="0" i="1" smtClean="0">
                            <a:solidFill>
                              <a:srgbClr val="92D050"/>
                            </a:solidFill>
                            <a:latin typeface="Cambria Math" panose="02040503050406030204" pitchFamily="18" charset="0"/>
                          </a:rPr>
                          <m:t>𝑖</m:t>
                        </m:r>
                        <m:r>
                          <a:rPr lang="en-US" sz="2400" b="0" i="1" smtClean="0">
                            <a:solidFill>
                              <a:srgbClr val="92D050"/>
                            </a:solidFill>
                            <a:latin typeface="Cambria Math" panose="02040503050406030204" pitchFamily="18" charset="0"/>
                          </a:rPr>
                          <m:t>=1</m:t>
                        </m:r>
                      </m:sub>
                      <m:sup>
                        <m:sSub>
                          <m:sSubPr>
                            <m:ctrlPr>
                              <a:rPr lang="en-US" sz="2400" b="0" i="1" smtClean="0">
                                <a:solidFill>
                                  <a:srgbClr val="92D050"/>
                                </a:solidFill>
                                <a:latin typeface="Cambria Math" charset="0"/>
                              </a:rPr>
                            </m:ctrlPr>
                          </m:sSubPr>
                          <m:e>
                            <m:r>
                              <a:rPr lang="en-US" sz="2400" b="0" i="1" smtClean="0">
                                <a:solidFill>
                                  <a:srgbClr val="92D050"/>
                                </a:solidFill>
                                <a:latin typeface="Cambria Math" panose="02040503050406030204" pitchFamily="18" charset="0"/>
                              </a:rPr>
                              <m:t>𝑛</m:t>
                            </m:r>
                          </m:e>
                          <m:sub>
                            <m:r>
                              <a:rPr lang="en-US" sz="2400" b="0" i="1" smtClean="0">
                                <a:solidFill>
                                  <a:srgbClr val="92D050"/>
                                </a:solidFill>
                                <a:latin typeface="Cambria Math" panose="02040503050406030204" pitchFamily="18" charset="0"/>
                              </a:rPr>
                              <m:t>𝑜</m:t>
                            </m:r>
                          </m:sub>
                        </m:sSub>
                      </m:sup>
                      <m:e>
                        <m:r>
                          <a:rPr lang="en-US" sz="2400" b="0" i="1" smtClean="0">
                            <a:solidFill>
                              <a:srgbClr val="92D050"/>
                            </a:solidFill>
                            <a:latin typeface="Cambria Math" panose="02040503050406030204" pitchFamily="18" charset="0"/>
                          </a:rPr>
                          <m:t>h</m:t>
                        </m:r>
                        <m:r>
                          <a:rPr lang="en-US" sz="2400" b="0" i="1" smtClean="0">
                            <a:solidFill>
                              <a:srgbClr val="92D050"/>
                            </a:solidFill>
                            <a:latin typeface="Cambria Math" panose="02040503050406030204" pitchFamily="18" charset="0"/>
                          </a:rPr>
                          <m:t>(</m:t>
                        </m:r>
                        <m:r>
                          <a:rPr lang="en-US" sz="2400" b="0" i="1" smtClean="0">
                            <a:solidFill>
                              <a:srgbClr val="92D050"/>
                            </a:solidFill>
                            <a:latin typeface="Cambria Math" panose="02040503050406030204" pitchFamily="18" charset="0"/>
                          </a:rPr>
                          <m:t>𝑓</m:t>
                        </m:r>
                        <m:d>
                          <m:dPr>
                            <m:ctrlPr>
                              <a:rPr lang="en-US" sz="2400" b="0" i="1" smtClean="0">
                                <a:solidFill>
                                  <a:srgbClr val="92D050"/>
                                </a:solidFill>
                                <a:latin typeface="Cambria Math" charset="0"/>
                              </a:rPr>
                            </m:ctrlPr>
                          </m:dPr>
                          <m:e>
                            <m:sSup>
                              <m:sSupPr>
                                <m:ctrlPr>
                                  <a:rPr lang="en-US" sz="2400" b="0" i="1" smtClean="0">
                                    <a:solidFill>
                                      <a:srgbClr val="92D050"/>
                                    </a:solidFill>
                                    <a:latin typeface="Cambria Math" charset="0"/>
                                  </a:rPr>
                                </m:ctrlPr>
                              </m:sSupPr>
                              <m:e>
                                <m:r>
                                  <a:rPr lang="en-US" sz="2400" b="0" i="1" smtClean="0">
                                    <a:solidFill>
                                      <a:srgbClr val="92D050"/>
                                    </a:solidFill>
                                    <a:latin typeface="Cambria Math" panose="02040503050406030204" pitchFamily="18" charset="0"/>
                                  </a:rPr>
                                  <m:t>𝐹</m:t>
                                </m:r>
                              </m:e>
                              <m:sup>
                                <m:r>
                                  <a:rPr lang="en-US" sz="2400" b="0" i="1" smtClean="0">
                                    <a:solidFill>
                                      <a:srgbClr val="92D050"/>
                                    </a:solidFill>
                                    <a:latin typeface="Cambria Math" panose="02040503050406030204" pitchFamily="18" charset="0"/>
                                  </a:rPr>
                                  <m:t>𝑜</m:t>
                                </m:r>
                              </m:sup>
                            </m:sSup>
                            <m:d>
                              <m:dPr>
                                <m:ctrlPr>
                                  <a:rPr lang="en-US" sz="2400" b="0" i="1" smtClean="0">
                                    <a:solidFill>
                                      <a:srgbClr val="92D050"/>
                                    </a:solidFill>
                                    <a:latin typeface="Cambria Math" charset="0"/>
                                  </a:rPr>
                                </m:ctrlPr>
                              </m:dPr>
                              <m:e>
                                <m:r>
                                  <a:rPr lang="en-US" sz="2400" b="0" i="1" smtClean="0">
                                    <a:solidFill>
                                      <a:srgbClr val="92D050"/>
                                    </a:solidFill>
                                    <a:latin typeface="Cambria Math" panose="02040503050406030204" pitchFamily="18" charset="0"/>
                                  </a:rPr>
                                  <m:t>𝑖</m:t>
                                </m:r>
                                <m:r>
                                  <a:rPr lang="en-US" sz="2400" b="0" i="1" smtClean="0">
                                    <a:solidFill>
                                      <a:srgbClr val="92D050"/>
                                    </a:solidFill>
                                    <a:latin typeface="Cambria Math" panose="02040503050406030204" pitchFamily="18" charset="0"/>
                                  </a:rPr>
                                  <m:t>,:</m:t>
                                </m:r>
                              </m:e>
                            </m:d>
                            <m:r>
                              <a:rPr lang="en-US" sz="2400" b="0" i="1" smtClean="0">
                                <a:solidFill>
                                  <a:srgbClr val="92D050"/>
                                </a:solidFill>
                                <a:latin typeface="Cambria Math" panose="02040503050406030204" pitchFamily="18" charset="0"/>
                              </a:rPr>
                              <m:t>,</m:t>
                            </m:r>
                            <m:sSup>
                              <m:sSupPr>
                                <m:ctrlPr>
                                  <a:rPr lang="en-US" sz="2400" b="0" i="1" smtClean="0">
                                    <a:solidFill>
                                      <a:srgbClr val="92D050"/>
                                    </a:solidFill>
                                    <a:latin typeface="Cambria Math" charset="0"/>
                                  </a:rPr>
                                </m:ctrlPr>
                              </m:sSupPr>
                              <m:e>
                                <m:r>
                                  <a:rPr lang="en-US" sz="2400" b="0" i="1" smtClean="0">
                                    <a:solidFill>
                                      <a:srgbClr val="92D050"/>
                                    </a:solidFill>
                                    <a:latin typeface="Cambria Math" panose="02040503050406030204" pitchFamily="18" charset="0"/>
                                  </a:rPr>
                                  <m:t>𝑤</m:t>
                                </m:r>
                              </m:e>
                              <m:sup>
                                <m:r>
                                  <a:rPr lang="en-US" sz="2400" b="0" i="1" smtClean="0">
                                    <a:solidFill>
                                      <a:srgbClr val="92D050"/>
                                    </a:solidFill>
                                    <a:latin typeface="Cambria Math" panose="02040503050406030204" pitchFamily="18" charset="0"/>
                                  </a:rPr>
                                  <m:t>𝑜</m:t>
                                </m:r>
                              </m:sup>
                            </m:sSup>
                          </m:e>
                        </m:d>
                        <m:r>
                          <a:rPr lang="en-US" sz="2400" b="0" i="1" smtClean="0">
                            <a:solidFill>
                              <a:srgbClr val="92D050"/>
                            </a:solidFill>
                            <a:latin typeface="Cambria Math" panose="02040503050406030204" pitchFamily="18" charset="0"/>
                          </a:rPr>
                          <m:t>,</m:t>
                        </m:r>
                        <m:r>
                          <a:rPr lang="en-US" sz="2400" b="0" i="1" smtClean="0">
                            <a:solidFill>
                              <a:srgbClr val="92D050"/>
                            </a:solidFill>
                            <a:latin typeface="Cambria Math" panose="02040503050406030204" pitchFamily="18" charset="0"/>
                          </a:rPr>
                          <m:t>𝐴𝑔𝑔</m:t>
                        </m:r>
                        <m:r>
                          <a:rPr lang="en-US" sz="2400" b="0" i="1" smtClean="0">
                            <a:solidFill>
                              <a:srgbClr val="92D050"/>
                            </a:solidFill>
                            <a:latin typeface="Cambria Math" panose="02040503050406030204" pitchFamily="18" charset="0"/>
                          </a:rPr>
                          <m:t>(</m:t>
                        </m:r>
                        <m:r>
                          <a:rPr lang="en-US" sz="2400" b="0" i="1" smtClean="0">
                            <a:solidFill>
                              <a:srgbClr val="92D050"/>
                            </a:solidFill>
                            <a:latin typeface="Cambria Math" panose="02040503050406030204" pitchFamily="18" charset="0"/>
                          </a:rPr>
                          <m:t>𝜙</m:t>
                        </m:r>
                        <m:r>
                          <a:rPr lang="en-US" sz="2400" b="0" i="1" smtClean="0">
                            <a:solidFill>
                              <a:srgbClr val="92D050"/>
                            </a:solidFill>
                            <a:latin typeface="Cambria Math" panose="02040503050406030204" pitchFamily="18" charset="0"/>
                          </a:rPr>
                          <m:t>(</m:t>
                        </m:r>
                        <m:sSub>
                          <m:sSubPr>
                            <m:ctrlPr>
                              <a:rPr lang="en-US" sz="2400" b="0" i="1" smtClean="0">
                                <a:solidFill>
                                  <a:srgbClr val="92D050"/>
                                </a:solidFill>
                                <a:latin typeface="Cambria Math" charset="0"/>
                              </a:rPr>
                            </m:ctrlPr>
                          </m:sSubPr>
                          <m:e>
                            <m:r>
                              <a:rPr lang="en-US" sz="2400" b="0" i="1" smtClean="0">
                                <a:solidFill>
                                  <a:srgbClr val="92D050"/>
                                </a:solidFill>
                                <a:latin typeface="Cambria Math" panose="02040503050406030204" pitchFamily="18" charset="0"/>
                              </a:rPr>
                              <m:t>𝑜</m:t>
                            </m:r>
                          </m:e>
                          <m:sub>
                            <m:r>
                              <a:rPr lang="en-US" sz="2400" b="0" i="1" smtClean="0">
                                <a:solidFill>
                                  <a:srgbClr val="92D050"/>
                                </a:solidFill>
                                <a:latin typeface="Cambria Math" panose="02040503050406030204" pitchFamily="18" charset="0"/>
                              </a:rPr>
                              <m:t>𝑖</m:t>
                            </m:r>
                          </m:sub>
                        </m:sSub>
                        <m:r>
                          <a:rPr lang="en-US" sz="2400" b="0" i="1" smtClean="0">
                            <a:solidFill>
                              <a:srgbClr val="92D050"/>
                            </a:solidFill>
                            <a:latin typeface="Cambria Math" panose="02040503050406030204" pitchFamily="18" charset="0"/>
                          </a:rPr>
                          <m:t>)))</m:t>
                        </m:r>
                      </m:e>
                    </m:nary>
                  </m:oMath>
                </a14:m>
                <a:endParaRPr lang="en-US" sz="2400" dirty="0">
                  <a:solidFill>
                    <a:srgbClr val="92D050"/>
                  </a:solidFill>
                </a:endParaRPr>
              </a:p>
            </p:txBody>
          </p:sp>
        </mc:Choice>
        <mc:Fallback xmlns="">
          <p:sp>
            <p:nvSpPr>
              <p:cNvPr id="165" name="TextBox 164"/>
              <p:cNvSpPr txBox="1">
                <a:spLocks noRot="1" noChangeAspect="1" noMove="1" noResize="1" noEditPoints="1" noAdjustHandles="1" noChangeArrowheads="1" noChangeShapeType="1" noTextEdit="1"/>
              </p:cNvSpPr>
              <p:nvPr/>
            </p:nvSpPr>
            <p:spPr>
              <a:xfrm>
                <a:off x="396225" y="4221419"/>
                <a:ext cx="5247847" cy="539956"/>
              </a:xfrm>
              <a:prstGeom prst="rect">
                <a:avLst/>
              </a:prstGeom>
              <a:blipFill rotWithShape="0">
                <a:blip r:embed="rId23"/>
                <a:stretch>
                  <a:fillRect l="-3600" t="-8989" b="-101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6" name="TextBox 165"/>
              <p:cNvSpPr txBox="1"/>
              <p:nvPr/>
            </p:nvSpPr>
            <p:spPr>
              <a:xfrm>
                <a:off x="330346" y="4943152"/>
                <a:ext cx="5443285" cy="899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F4B183"/>
                          </a:solidFill>
                          <a:latin typeface="Cambria Math" panose="02040503050406030204" pitchFamily="18" charset="0"/>
                        </a:rPr>
                        <m:t>+ </m:t>
                      </m:r>
                      <m:f>
                        <m:fPr>
                          <m:ctrlPr>
                            <a:rPr lang="en-US" sz="2000" i="1" smtClean="0">
                              <a:solidFill>
                                <a:srgbClr val="F4B183"/>
                              </a:solidFill>
                              <a:latin typeface="Cambria Math" charset="0"/>
                            </a:rPr>
                          </m:ctrlPr>
                        </m:fPr>
                        <m:num>
                          <m:r>
                            <a:rPr lang="en-US" sz="2000" b="0" i="1" smtClean="0">
                              <a:solidFill>
                                <a:srgbClr val="F4B183"/>
                              </a:solidFill>
                              <a:latin typeface="Cambria Math" panose="02040503050406030204" pitchFamily="18" charset="0"/>
                            </a:rPr>
                            <m:t>𝛽</m:t>
                          </m:r>
                        </m:num>
                        <m:den>
                          <m:sSub>
                            <m:sSubPr>
                              <m:ctrlPr>
                                <a:rPr lang="en-US" sz="2000" b="0" i="1" smtClean="0">
                                  <a:solidFill>
                                    <a:srgbClr val="F4B183"/>
                                  </a:solidFill>
                                  <a:latin typeface="Cambria Math" charset="0"/>
                                </a:rPr>
                              </m:ctrlPr>
                            </m:sSubPr>
                            <m:e>
                              <m:r>
                                <a:rPr lang="en-US" sz="2000" b="0" i="1" smtClean="0">
                                  <a:solidFill>
                                    <a:srgbClr val="F4B183"/>
                                  </a:solidFill>
                                  <a:latin typeface="Cambria Math" panose="02040503050406030204" pitchFamily="18" charset="0"/>
                                </a:rPr>
                                <m:t>𝑛</m:t>
                              </m:r>
                            </m:e>
                            <m:sub>
                              <m:r>
                                <a:rPr lang="en-US" sz="2000" b="0" i="1" smtClean="0">
                                  <a:solidFill>
                                    <a:srgbClr val="F4B183"/>
                                  </a:solidFill>
                                  <a:latin typeface="Cambria Math" panose="02040503050406030204" pitchFamily="18" charset="0"/>
                                </a:rPr>
                                <m:t>𝑝</m:t>
                              </m:r>
                            </m:sub>
                          </m:sSub>
                        </m:den>
                      </m:f>
                      <m:nary>
                        <m:naryPr>
                          <m:chr m:val="∑"/>
                          <m:ctrlPr>
                            <a:rPr lang="en-US" sz="2000" i="1" smtClean="0">
                              <a:solidFill>
                                <a:srgbClr val="F4B183"/>
                              </a:solidFill>
                              <a:latin typeface="Cambria Math" charset="0"/>
                            </a:rPr>
                          </m:ctrlPr>
                        </m:naryPr>
                        <m:sub>
                          <m:r>
                            <m:rPr>
                              <m:brk m:alnAt="23"/>
                            </m:rPr>
                            <a:rPr lang="en-US" sz="2000" b="0" i="1" smtClean="0">
                              <a:solidFill>
                                <a:srgbClr val="F4B183"/>
                              </a:solidFill>
                              <a:latin typeface="Cambria Math" panose="02040503050406030204" pitchFamily="18" charset="0"/>
                            </a:rPr>
                            <m:t>𝑖</m:t>
                          </m:r>
                          <m:r>
                            <a:rPr lang="en-US" sz="2000" b="0" i="1" smtClean="0">
                              <a:solidFill>
                                <a:srgbClr val="F4B183"/>
                              </a:solidFill>
                              <a:latin typeface="Cambria Math" panose="02040503050406030204" pitchFamily="18" charset="0"/>
                            </a:rPr>
                            <m:t>=1</m:t>
                          </m:r>
                        </m:sub>
                        <m:sup>
                          <m:sSub>
                            <m:sSubPr>
                              <m:ctrlPr>
                                <a:rPr lang="en-US" sz="2000" b="0" i="1" smtClean="0">
                                  <a:solidFill>
                                    <a:srgbClr val="F4B183"/>
                                  </a:solidFill>
                                  <a:latin typeface="Cambria Math" charset="0"/>
                                </a:rPr>
                              </m:ctrlPr>
                            </m:sSubPr>
                            <m:e>
                              <m:r>
                                <a:rPr lang="en-US" sz="2000" b="0" i="1" smtClean="0">
                                  <a:solidFill>
                                    <a:srgbClr val="F4B183"/>
                                  </a:solidFill>
                                  <a:latin typeface="Cambria Math" panose="02040503050406030204" pitchFamily="18" charset="0"/>
                                </a:rPr>
                                <m:t>𝑛</m:t>
                              </m:r>
                            </m:e>
                            <m:sub>
                              <m:r>
                                <a:rPr lang="en-US" sz="2000" b="0" i="1" smtClean="0">
                                  <a:solidFill>
                                    <a:srgbClr val="F4B183"/>
                                  </a:solidFill>
                                  <a:latin typeface="Cambria Math" panose="02040503050406030204" pitchFamily="18" charset="0"/>
                                </a:rPr>
                                <m:t>𝑝</m:t>
                              </m:r>
                            </m:sub>
                          </m:sSub>
                        </m:sup>
                        <m:e>
                          <m:nary>
                            <m:naryPr>
                              <m:chr m:val="∑"/>
                              <m:ctrlPr>
                                <a:rPr lang="en-US" sz="2000" i="1" smtClean="0">
                                  <a:solidFill>
                                    <a:srgbClr val="F4B183"/>
                                  </a:solidFill>
                                  <a:latin typeface="Cambria Math" charset="0"/>
                                </a:rPr>
                              </m:ctrlPr>
                            </m:naryPr>
                            <m:sub>
                              <m:r>
                                <m:rPr>
                                  <m:brk m:alnAt="23"/>
                                </m:rPr>
                                <a:rPr lang="en-US" sz="2000" b="0" i="1" smtClean="0">
                                  <a:solidFill>
                                    <a:srgbClr val="F4B183"/>
                                  </a:solidFill>
                                  <a:latin typeface="Cambria Math" panose="02040503050406030204" pitchFamily="18" charset="0"/>
                                </a:rPr>
                                <m:t>𝑗</m:t>
                              </m:r>
                              <m:r>
                                <a:rPr lang="en-US" sz="2000" b="0" i="1" smtClean="0">
                                  <a:solidFill>
                                    <a:srgbClr val="F4B183"/>
                                  </a:solidFill>
                                  <a:latin typeface="Cambria Math" panose="02040503050406030204" pitchFamily="18" charset="0"/>
                                </a:rPr>
                                <m:t>=1</m:t>
                              </m:r>
                            </m:sub>
                            <m:sup>
                              <m:sSub>
                                <m:sSubPr>
                                  <m:ctrlPr>
                                    <a:rPr lang="en-US" sz="2000" b="0" i="1" smtClean="0">
                                      <a:solidFill>
                                        <a:srgbClr val="F4B183"/>
                                      </a:solidFill>
                                      <a:latin typeface="Cambria Math" charset="0"/>
                                    </a:rPr>
                                  </m:ctrlPr>
                                </m:sSubPr>
                                <m:e>
                                  <m:r>
                                    <a:rPr lang="en-US" sz="2000" b="0" i="1" smtClean="0">
                                      <a:solidFill>
                                        <a:srgbClr val="F4B183"/>
                                      </a:solidFill>
                                      <a:latin typeface="Cambria Math" panose="02040503050406030204" pitchFamily="18" charset="0"/>
                                    </a:rPr>
                                    <m:t>𝑛</m:t>
                                  </m:r>
                                </m:e>
                                <m:sub>
                                  <m:r>
                                    <a:rPr lang="en-US" sz="2000" b="0" i="1" smtClean="0">
                                      <a:solidFill>
                                        <a:srgbClr val="F4B183"/>
                                      </a:solidFill>
                                      <a:latin typeface="Cambria Math" panose="02040503050406030204" pitchFamily="18" charset="0"/>
                                    </a:rPr>
                                    <m:t>𝑝</m:t>
                                  </m:r>
                                </m:sub>
                              </m:sSub>
                            </m:sup>
                            <m:e>
                              <m:sSubSup>
                                <m:sSubSupPr>
                                  <m:ctrlPr>
                                    <a:rPr lang="en-US" sz="2000" b="0" i="1" smtClean="0">
                                      <a:solidFill>
                                        <a:srgbClr val="F4B183"/>
                                      </a:solidFill>
                                      <a:latin typeface="Cambria Math" charset="0"/>
                                    </a:rPr>
                                  </m:ctrlPr>
                                </m:sSubSupPr>
                                <m:e>
                                  <m:r>
                                    <a:rPr lang="en-US" sz="2000" b="0" i="1" smtClean="0">
                                      <a:solidFill>
                                        <a:srgbClr val="F4B183"/>
                                      </a:solidFill>
                                      <a:latin typeface="Cambria Math" panose="02040503050406030204" pitchFamily="18" charset="0"/>
                                    </a:rPr>
                                    <m:t>𝐺</m:t>
                                  </m:r>
                                </m:e>
                                <m:sub>
                                  <m:r>
                                    <a:rPr lang="en-US" sz="2000" b="0" i="1" smtClean="0">
                                      <a:solidFill>
                                        <a:srgbClr val="F4B183"/>
                                      </a:solidFill>
                                      <a:latin typeface="Cambria Math" panose="02040503050406030204" pitchFamily="18" charset="0"/>
                                    </a:rPr>
                                    <m:t>𝑖𝑗</m:t>
                                  </m:r>
                                </m:sub>
                                <m:sup>
                                  <m:r>
                                    <a:rPr lang="en-US" sz="2000" b="0" i="1" smtClean="0">
                                      <a:solidFill>
                                        <a:srgbClr val="F4B183"/>
                                      </a:solidFill>
                                      <a:latin typeface="Cambria Math" panose="02040503050406030204" pitchFamily="18" charset="0"/>
                                    </a:rPr>
                                    <m:t>𝑝</m:t>
                                  </m:r>
                                </m:sup>
                              </m:sSubSup>
                              <m:r>
                                <a:rPr lang="en-US" sz="2000" b="0" i="1" smtClean="0">
                                  <a:solidFill>
                                    <a:srgbClr val="F4B183"/>
                                  </a:solidFill>
                                  <a:latin typeface="Cambria Math" panose="02040503050406030204" pitchFamily="18" charset="0"/>
                                </a:rPr>
                                <m:t>𝑔</m:t>
                              </m:r>
                              <m:r>
                                <a:rPr lang="en-US" sz="2000" b="0" i="1" smtClean="0">
                                  <a:solidFill>
                                    <a:srgbClr val="F4B183"/>
                                  </a:solidFill>
                                  <a:latin typeface="Cambria Math" panose="02040503050406030204" pitchFamily="18" charset="0"/>
                                </a:rPr>
                                <m:t>(</m:t>
                              </m:r>
                              <m:r>
                                <a:rPr lang="en-US" sz="2000" b="0" i="1" smtClean="0">
                                  <a:solidFill>
                                    <a:srgbClr val="F4B183"/>
                                  </a:solidFill>
                                  <a:latin typeface="Cambria Math" panose="02040503050406030204" pitchFamily="18" charset="0"/>
                                </a:rPr>
                                <m:t>𝑓</m:t>
                              </m:r>
                              <m:d>
                                <m:dPr>
                                  <m:ctrlPr>
                                    <a:rPr lang="en-US" sz="2000" b="0" i="1" smtClean="0">
                                      <a:solidFill>
                                        <a:srgbClr val="F4B183"/>
                                      </a:solidFill>
                                      <a:latin typeface="Cambria Math" charset="0"/>
                                    </a:rPr>
                                  </m:ctrlPr>
                                </m:dPr>
                                <m:e>
                                  <m:sSup>
                                    <m:sSupPr>
                                      <m:ctrlPr>
                                        <a:rPr lang="en-US" sz="2000" b="0" i="1" smtClean="0">
                                          <a:solidFill>
                                            <a:srgbClr val="F4B183"/>
                                          </a:solidFill>
                                          <a:latin typeface="Cambria Math" charset="0"/>
                                        </a:rPr>
                                      </m:ctrlPr>
                                    </m:sSupPr>
                                    <m:e>
                                      <m:r>
                                        <a:rPr lang="en-US" sz="2000" b="0" i="1" smtClean="0">
                                          <a:solidFill>
                                            <a:srgbClr val="F4B183"/>
                                          </a:solidFill>
                                          <a:latin typeface="Cambria Math" panose="02040503050406030204" pitchFamily="18" charset="0"/>
                                        </a:rPr>
                                        <m:t>𝐹</m:t>
                                      </m:r>
                                    </m:e>
                                    <m:sup>
                                      <m:r>
                                        <a:rPr lang="en-US" sz="2000" b="0" i="1" smtClean="0">
                                          <a:solidFill>
                                            <a:srgbClr val="F4B183"/>
                                          </a:solidFill>
                                          <a:latin typeface="Cambria Math" panose="02040503050406030204" pitchFamily="18" charset="0"/>
                                        </a:rPr>
                                        <m:t>𝑝</m:t>
                                      </m:r>
                                    </m:sup>
                                  </m:sSup>
                                  <m:d>
                                    <m:dPr>
                                      <m:ctrlPr>
                                        <a:rPr lang="en-US" sz="2000" b="0" i="1" smtClean="0">
                                          <a:solidFill>
                                            <a:srgbClr val="F4B183"/>
                                          </a:solidFill>
                                          <a:latin typeface="Cambria Math" charset="0"/>
                                        </a:rPr>
                                      </m:ctrlPr>
                                    </m:dPr>
                                    <m:e>
                                      <m:r>
                                        <a:rPr lang="en-US" sz="2000" b="0" i="1" smtClean="0">
                                          <a:solidFill>
                                            <a:srgbClr val="F4B183"/>
                                          </a:solidFill>
                                          <a:latin typeface="Cambria Math" panose="02040503050406030204" pitchFamily="18" charset="0"/>
                                        </a:rPr>
                                        <m:t>𝑖</m:t>
                                      </m:r>
                                      <m:r>
                                        <a:rPr lang="en-US" sz="2000" b="0" i="1" smtClean="0">
                                          <a:solidFill>
                                            <a:srgbClr val="F4B183"/>
                                          </a:solidFill>
                                          <a:latin typeface="Cambria Math" panose="02040503050406030204" pitchFamily="18" charset="0"/>
                                        </a:rPr>
                                        <m:t>,:</m:t>
                                      </m:r>
                                    </m:e>
                                  </m:d>
                                  <m:r>
                                    <a:rPr lang="en-US" sz="2000" b="0" i="1" smtClean="0">
                                      <a:solidFill>
                                        <a:srgbClr val="F4B183"/>
                                      </a:solidFill>
                                      <a:latin typeface="Cambria Math" panose="02040503050406030204" pitchFamily="18" charset="0"/>
                                    </a:rPr>
                                    <m:t>,</m:t>
                                  </m:r>
                                  <m:sSup>
                                    <m:sSupPr>
                                      <m:ctrlPr>
                                        <a:rPr lang="en-US" sz="2000" b="0" i="1" smtClean="0">
                                          <a:solidFill>
                                            <a:srgbClr val="F4B183"/>
                                          </a:solidFill>
                                          <a:latin typeface="Cambria Math" charset="0"/>
                                        </a:rPr>
                                      </m:ctrlPr>
                                    </m:sSupPr>
                                    <m:e>
                                      <m:r>
                                        <a:rPr lang="en-US" sz="2000" b="0" i="1" smtClean="0">
                                          <a:solidFill>
                                            <a:srgbClr val="F4B183"/>
                                          </a:solidFill>
                                          <a:latin typeface="Cambria Math" panose="02040503050406030204" pitchFamily="18" charset="0"/>
                                        </a:rPr>
                                        <m:t>𝑤</m:t>
                                      </m:r>
                                    </m:e>
                                    <m:sup>
                                      <m:r>
                                        <a:rPr lang="en-US" sz="2000" b="0" i="1" smtClean="0">
                                          <a:solidFill>
                                            <a:srgbClr val="F4B183"/>
                                          </a:solidFill>
                                          <a:latin typeface="Cambria Math" panose="02040503050406030204" pitchFamily="18" charset="0"/>
                                        </a:rPr>
                                        <m:t>𝑝</m:t>
                                      </m:r>
                                    </m:sup>
                                  </m:sSup>
                                </m:e>
                              </m:d>
                              <m:r>
                                <a:rPr lang="en-US" sz="2000" b="0" i="1" smtClean="0">
                                  <a:solidFill>
                                    <a:srgbClr val="F4B183"/>
                                  </a:solidFill>
                                  <a:latin typeface="Cambria Math" panose="02040503050406030204" pitchFamily="18" charset="0"/>
                                </a:rPr>
                                <m:t>, </m:t>
                              </m:r>
                              <m:r>
                                <a:rPr lang="en-US" sz="2000" b="0" i="1" smtClean="0">
                                  <a:solidFill>
                                    <a:srgbClr val="F4B183"/>
                                  </a:solidFill>
                                  <a:latin typeface="Cambria Math" panose="02040503050406030204" pitchFamily="18" charset="0"/>
                                </a:rPr>
                                <m:t>𝑓</m:t>
                              </m:r>
                              <m:r>
                                <a:rPr lang="en-US" sz="2000" b="0" i="1" smtClean="0">
                                  <a:solidFill>
                                    <a:srgbClr val="F4B183"/>
                                  </a:solidFill>
                                  <a:latin typeface="Cambria Math" panose="02040503050406030204" pitchFamily="18" charset="0"/>
                                </a:rPr>
                                <m:t>(</m:t>
                              </m:r>
                              <m:sSup>
                                <m:sSupPr>
                                  <m:ctrlPr>
                                    <a:rPr lang="en-US" sz="2000" b="0" i="1" smtClean="0">
                                      <a:solidFill>
                                        <a:srgbClr val="F4B183"/>
                                      </a:solidFill>
                                      <a:latin typeface="Cambria Math" charset="0"/>
                                    </a:rPr>
                                  </m:ctrlPr>
                                </m:sSupPr>
                                <m:e>
                                  <m:r>
                                    <a:rPr lang="en-US" sz="2000" b="0" i="1" smtClean="0">
                                      <a:solidFill>
                                        <a:srgbClr val="F4B183"/>
                                      </a:solidFill>
                                      <a:latin typeface="Cambria Math" panose="02040503050406030204" pitchFamily="18" charset="0"/>
                                    </a:rPr>
                                    <m:t>𝐹</m:t>
                                  </m:r>
                                </m:e>
                                <m:sup>
                                  <m:r>
                                    <a:rPr lang="en-US" sz="2000" b="0" i="1" smtClean="0">
                                      <a:solidFill>
                                        <a:srgbClr val="F4B183"/>
                                      </a:solidFill>
                                      <a:latin typeface="Cambria Math" panose="02040503050406030204" pitchFamily="18" charset="0"/>
                                    </a:rPr>
                                    <m:t>𝑝</m:t>
                                  </m:r>
                                </m:sup>
                              </m:sSup>
                              <m:d>
                                <m:dPr>
                                  <m:ctrlPr>
                                    <a:rPr lang="en-US" sz="2000" b="0" i="1" smtClean="0">
                                      <a:solidFill>
                                        <a:srgbClr val="F4B183"/>
                                      </a:solidFill>
                                      <a:latin typeface="Cambria Math" charset="0"/>
                                    </a:rPr>
                                  </m:ctrlPr>
                                </m:dPr>
                                <m:e>
                                  <m:r>
                                    <a:rPr lang="en-US" sz="2000" b="0" i="1" smtClean="0">
                                      <a:solidFill>
                                        <a:srgbClr val="F4B183"/>
                                      </a:solidFill>
                                      <a:latin typeface="Cambria Math" panose="02040503050406030204" pitchFamily="18" charset="0"/>
                                    </a:rPr>
                                    <m:t>𝑗</m:t>
                                  </m:r>
                                  <m:r>
                                    <a:rPr lang="en-US" sz="2000" b="0" i="1" smtClean="0">
                                      <a:solidFill>
                                        <a:srgbClr val="F4B183"/>
                                      </a:solidFill>
                                      <a:latin typeface="Cambria Math" panose="02040503050406030204" pitchFamily="18" charset="0"/>
                                    </a:rPr>
                                    <m:t>,:</m:t>
                                  </m:r>
                                </m:e>
                              </m:d>
                              <m:r>
                                <a:rPr lang="en-US" sz="2000" b="0" i="1" smtClean="0">
                                  <a:solidFill>
                                    <a:srgbClr val="F4B183"/>
                                  </a:solidFill>
                                  <a:latin typeface="Cambria Math" panose="02040503050406030204" pitchFamily="18" charset="0"/>
                                </a:rPr>
                                <m:t>,</m:t>
                              </m:r>
                              <m:sSup>
                                <m:sSupPr>
                                  <m:ctrlPr>
                                    <a:rPr lang="en-US" sz="2000" b="0" i="1" smtClean="0">
                                      <a:solidFill>
                                        <a:srgbClr val="F4B183"/>
                                      </a:solidFill>
                                      <a:latin typeface="Cambria Math" charset="0"/>
                                    </a:rPr>
                                  </m:ctrlPr>
                                </m:sSupPr>
                                <m:e>
                                  <m:r>
                                    <a:rPr lang="en-US" sz="2000" b="0" i="1" smtClean="0">
                                      <a:solidFill>
                                        <a:srgbClr val="F4B183"/>
                                      </a:solidFill>
                                      <a:latin typeface="Cambria Math" panose="02040503050406030204" pitchFamily="18" charset="0"/>
                                    </a:rPr>
                                    <m:t>𝑤</m:t>
                                  </m:r>
                                </m:e>
                                <m:sup>
                                  <m:r>
                                    <a:rPr lang="en-US" sz="2000" b="0" i="1" smtClean="0">
                                      <a:solidFill>
                                        <a:srgbClr val="F4B183"/>
                                      </a:solidFill>
                                      <a:latin typeface="Cambria Math" panose="02040503050406030204" pitchFamily="18" charset="0"/>
                                    </a:rPr>
                                    <m:t>𝑝</m:t>
                                  </m:r>
                                </m:sup>
                              </m:sSup>
                              <m:r>
                                <a:rPr lang="en-US" sz="2000" b="0" i="1" smtClean="0">
                                  <a:solidFill>
                                    <a:srgbClr val="F4B183"/>
                                  </a:solidFill>
                                  <a:latin typeface="Cambria Math" panose="02040503050406030204" pitchFamily="18" charset="0"/>
                                </a:rPr>
                                <m:t>))</m:t>
                              </m:r>
                            </m:e>
                          </m:nary>
                        </m:e>
                      </m:nary>
                    </m:oMath>
                  </m:oMathPara>
                </a14:m>
                <a:endParaRPr lang="en-US" sz="2000" dirty="0">
                  <a:solidFill>
                    <a:srgbClr val="F4B183"/>
                  </a:solidFill>
                </a:endParaRPr>
              </a:p>
            </p:txBody>
          </p:sp>
        </mc:Choice>
        <mc:Fallback xmlns="">
          <p:sp>
            <p:nvSpPr>
              <p:cNvPr id="166" name="TextBox 165"/>
              <p:cNvSpPr txBox="1">
                <a:spLocks noRot="1" noChangeAspect="1" noMove="1" noResize="1" noEditPoints="1" noAdjustHandles="1" noChangeArrowheads="1" noChangeShapeType="1" noTextEdit="1"/>
              </p:cNvSpPr>
              <p:nvPr/>
            </p:nvSpPr>
            <p:spPr>
              <a:xfrm>
                <a:off x="330346" y="4943152"/>
                <a:ext cx="5443285" cy="899221"/>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7" name="TextBox 166"/>
              <p:cNvSpPr txBox="1"/>
              <p:nvPr/>
            </p:nvSpPr>
            <p:spPr>
              <a:xfrm>
                <a:off x="342106" y="6024150"/>
                <a:ext cx="290207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 </m:t>
                      </m:r>
                      <m:r>
                        <a:rPr lang="en-US" sz="2400" b="0" i="1" smtClean="0">
                          <a:latin typeface="Cambria Math" panose="02040503050406030204" pitchFamily="18" charset="0"/>
                        </a:rPr>
                        <m:t>𝛾</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Ω</m:t>
                      </m:r>
                      <m:d>
                        <m:dPr>
                          <m:ctrlPr>
                            <a:rPr lang="en-US" sz="2400" b="0" i="1" smtClean="0">
                              <a:latin typeface="Cambria Math" charset="0"/>
                            </a:rPr>
                          </m:ctrlPr>
                        </m:dPr>
                        <m:e>
                          <m:sSup>
                            <m:sSupPr>
                              <m:ctrlPr>
                                <a:rPr lang="en-US" sz="2400" b="0" i="1" smtClean="0">
                                  <a:latin typeface="Cambria Math" charset="0"/>
                                </a:rPr>
                              </m:ctrlPr>
                            </m:sSupPr>
                            <m:e>
                              <m:r>
                                <a:rPr lang="en-US" sz="2400" b="0" i="1" smtClean="0">
                                  <a:latin typeface="Cambria Math" panose="02040503050406030204" pitchFamily="18" charset="0"/>
                                </a:rPr>
                                <m:t>𝑤</m:t>
                              </m:r>
                            </m:e>
                            <m:sup>
                              <m:r>
                                <a:rPr lang="en-US" sz="2400" b="0" i="1" smtClean="0">
                                  <a:latin typeface="Cambria Math" panose="02040503050406030204" pitchFamily="18" charset="0"/>
                                </a:rPr>
                                <m:t>𝑜</m:t>
                              </m:r>
                            </m:sup>
                          </m:sSup>
                        </m:e>
                      </m:d>
                      <m:r>
                        <a:rPr lang="en-US" sz="2400" b="0" i="1" smtClean="0">
                          <a:latin typeface="Cambria Math" panose="02040503050406030204" pitchFamily="18" charset="0"/>
                        </a:rPr>
                        <m:t>+</m:t>
                      </m:r>
                      <m:r>
                        <m:rPr>
                          <m:sty m:val="p"/>
                        </m:rPr>
                        <a:rPr lang="en-US" sz="2400" b="0" i="0" smtClean="0">
                          <a:latin typeface="Cambria Math" panose="02040503050406030204" pitchFamily="18" charset="0"/>
                        </a:rPr>
                        <m:t>Ω</m:t>
                      </m:r>
                      <m:d>
                        <m:dPr>
                          <m:ctrlPr>
                            <a:rPr lang="en-US" sz="2400" b="0" i="1" smtClean="0">
                              <a:latin typeface="Cambria Math" charset="0"/>
                            </a:rPr>
                          </m:ctrlPr>
                        </m:dPr>
                        <m:e>
                          <m:sSup>
                            <m:sSupPr>
                              <m:ctrlPr>
                                <a:rPr lang="en-US" sz="2400" b="0" i="1" smtClean="0">
                                  <a:latin typeface="Cambria Math" charset="0"/>
                                </a:rPr>
                              </m:ctrlPr>
                            </m:sSupPr>
                            <m:e>
                              <m:r>
                                <a:rPr lang="en-US" sz="2400" b="0" i="1" smtClean="0">
                                  <a:latin typeface="Cambria Math" panose="02040503050406030204" pitchFamily="18" charset="0"/>
                                </a:rPr>
                                <m:t>𝑤</m:t>
                              </m:r>
                            </m:e>
                            <m:sup>
                              <m:r>
                                <a:rPr lang="en-US" sz="2400" b="0" i="1" smtClean="0">
                                  <a:latin typeface="Cambria Math" panose="02040503050406030204" pitchFamily="18" charset="0"/>
                                </a:rPr>
                                <m:t>𝑝</m:t>
                              </m:r>
                            </m:sup>
                          </m:sSup>
                        </m:e>
                      </m:d>
                      <m:r>
                        <a:rPr lang="en-US" sz="2400" b="0" i="1" smtClean="0">
                          <a:latin typeface="Cambria Math" panose="02040503050406030204" pitchFamily="18" charset="0"/>
                        </a:rPr>
                        <m:t>)</m:t>
                      </m:r>
                    </m:oMath>
                  </m:oMathPara>
                </a14:m>
                <a:endParaRPr lang="en-US" sz="2400" dirty="0"/>
              </a:p>
            </p:txBody>
          </p:sp>
        </mc:Choice>
        <mc:Fallback xmlns="">
          <p:sp>
            <p:nvSpPr>
              <p:cNvPr id="167" name="TextBox 166"/>
              <p:cNvSpPr txBox="1">
                <a:spLocks noRot="1" noChangeAspect="1" noMove="1" noResize="1" noEditPoints="1" noAdjustHandles="1" noChangeArrowheads="1" noChangeShapeType="1" noTextEdit="1"/>
              </p:cNvSpPr>
              <p:nvPr/>
            </p:nvSpPr>
            <p:spPr>
              <a:xfrm>
                <a:off x="342106" y="6024150"/>
                <a:ext cx="2902077" cy="369332"/>
              </a:xfrm>
              <a:prstGeom prst="rect">
                <a:avLst/>
              </a:prstGeom>
              <a:blipFill rotWithShape="0">
                <a:blip r:embed="rId25"/>
                <a:stretch>
                  <a:fillRect l="-1471" r="-3151" b="-377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1696" y="1561045"/>
                <a:ext cx="2043828"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400" b="0" i="1" smtClean="0">
                              <a:latin typeface="Cambria Math" charset="0"/>
                            </a:rPr>
                          </m:ctrlPr>
                        </m:funcPr>
                        <m:fName>
                          <m:r>
                            <m:rPr>
                              <m:sty m:val="p"/>
                            </m:rPr>
                            <a:rPr lang="en-US" sz="2400" b="0" i="0" smtClean="0">
                              <a:latin typeface="Cambria Math" panose="02040503050406030204" pitchFamily="18" charset="0"/>
                            </a:rPr>
                            <m:t>min</m:t>
                          </m:r>
                        </m:fName>
                        <m:e>
                          <m:r>
                            <a:rPr lang="en-US" sz="2400" b="0" i="1" smtClean="0">
                              <a:latin typeface="Cambria Math" panose="02040503050406030204" pitchFamily="18" charset="0"/>
                            </a:rPr>
                            <m:t>𝐽</m:t>
                          </m:r>
                          <m:r>
                            <a:rPr lang="en-US" sz="2400" b="0" i="1" smtClean="0">
                              <a:latin typeface="Cambria Math" panose="02040503050406030204" pitchFamily="18" charset="0"/>
                            </a:rPr>
                            <m:t>=</m:t>
                          </m:r>
                          <m:sSub>
                            <m:sSubPr>
                              <m:ctrlPr>
                                <a:rPr lang="en-US" sz="2400" b="0" i="1" smtClean="0">
                                  <a:solidFill>
                                    <a:srgbClr val="66CCFF"/>
                                  </a:solidFill>
                                  <a:latin typeface="Cambria Math" charset="0"/>
                                </a:rPr>
                              </m:ctrlPr>
                            </m:sSubPr>
                            <m:e>
                              <m:r>
                                <a:rPr lang="en-US" sz="2400" b="0" i="1" smtClean="0">
                                  <a:solidFill>
                                    <a:srgbClr val="66CCFF"/>
                                  </a:solidFill>
                                  <a:latin typeface="Cambria Math" panose="02040503050406030204" pitchFamily="18" charset="0"/>
                                </a:rPr>
                                <m:t>𝐽</m:t>
                              </m:r>
                            </m:e>
                            <m:sub>
                              <m:r>
                                <a:rPr lang="en-US" sz="2400" b="0" i="1" smtClean="0">
                                  <a:solidFill>
                                    <a:srgbClr val="66CCFF"/>
                                  </a:solidFill>
                                  <a:latin typeface="Cambria Math" panose="02040503050406030204" pitchFamily="18" charset="0"/>
                                </a:rPr>
                                <m:t>𝑜</m:t>
                              </m:r>
                            </m:sub>
                          </m:sSub>
                          <m:r>
                            <a:rPr lang="en-US" sz="2400" b="0" i="1" smtClean="0">
                              <a:solidFill>
                                <a:srgbClr val="66CCFF"/>
                              </a:solidFill>
                              <a:latin typeface="Cambria Math" panose="02040503050406030204" pitchFamily="18" charset="0"/>
                            </a:rPr>
                            <m:t>+</m:t>
                          </m:r>
                          <m:sSub>
                            <m:sSubPr>
                              <m:ctrlPr>
                                <a:rPr lang="en-US" sz="2400" b="0" i="1" smtClean="0">
                                  <a:solidFill>
                                    <a:srgbClr val="66CCFF"/>
                                  </a:solidFill>
                                  <a:latin typeface="Cambria Math" charset="0"/>
                                </a:rPr>
                              </m:ctrlPr>
                            </m:sSubPr>
                            <m:e>
                              <m:r>
                                <a:rPr lang="en-US" sz="2400" b="0" i="1" smtClean="0">
                                  <a:solidFill>
                                    <a:srgbClr val="66CCFF"/>
                                  </a:solidFill>
                                  <a:latin typeface="Cambria Math" panose="02040503050406030204" pitchFamily="18" charset="0"/>
                                </a:rPr>
                                <m:t>𝐽</m:t>
                              </m:r>
                            </m:e>
                            <m:sub>
                              <m:r>
                                <a:rPr lang="en-US" sz="2400" b="0" i="1" smtClean="0">
                                  <a:solidFill>
                                    <a:srgbClr val="66CCFF"/>
                                  </a:solidFill>
                                  <a:latin typeface="Cambria Math" panose="02040503050406030204" pitchFamily="18" charset="0"/>
                                </a:rPr>
                                <m:t>𝑝</m:t>
                              </m:r>
                            </m:sub>
                          </m:sSub>
                        </m:e>
                      </m:func>
                    </m:oMath>
                  </m:oMathPara>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1696" y="1561045"/>
                <a:ext cx="2043828" cy="397866"/>
              </a:xfrm>
              <a:prstGeom prst="rect">
                <a:avLst/>
              </a:prstGeom>
              <a:blipFill rotWithShape="0">
                <a:blip r:embed="rId26"/>
                <a:stretch>
                  <a:fillRect l="-2687" r="-597" b="-2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8" name="TextBox 167"/>
              <p:cNvSpPr txBox="1"/>
              <p:nvPr/>
            </p:nvSpPr>
            <p:spPr>
              <a:xfrm>
                <a:off x="2031932" y="1572573"/>
                <a:ext cx="772327"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2D050"/>
                          </a:solidFill>
                          <a:latin typeface="Cambria Math" panose="02040503050406030204" pitchFamily="18" charset="0"/>
                        </a:rPr>
                        <m:t>+</m:t>
                      </m:r>
                      <m:sSub>
                        <m:sSubPr>
                          <m:ctrlPr>
                            <a:rPr lang="en-US" sz="2400" b="0" i="1" smtClean="0">
                              <a:solidFill>
                                <a:srgbClr val="92D050"/>
                              </a:solidFill>
                              <a:latin typeface="Cambria Math" charset="0"/>
                            </a:rPr>
                          </m:ctrlPr>
                        </m:sSubPr>
                        <m:e>
                          <m:r>
                            <a:rPr lang="en-US" sz="2400" b="0" i="1" smtClean="0">
                              <a:solidFill>
                                <a:srgbClr val="92D050"/>
                              </a:solidFill>
                              <a:latin typeface="Cambria Math" panose="02040503050406030204" pitchFamily="18" charset="0"/>
                            </a:rPr>
                            <m:t> </m:t>
                          </m:r>
                          <m:r>
                            <a:rPr lang="en-US" sz="2400" b="0" i="1" smtClean="0">
                              <a:solidFill>
                                <a:srgbClr val="92D050"/>
                              </a:solidFill>
                              <a:latin typeface="Cambria Math" panose="02040503050406030204" pitchFamily="18" charset="0"/>
                            </a:rPr>
                            <m:t>𝐽</m:t>
                          </m:r>
                        </m:e>
                        <m:sub>
                          <m:r>
                            <a:rPr lang="en-US" sz="2400" b="0" i="1" smtClean="0">
                              <a:solidFill>
                                <a:srgbClr val="92D050"/>
                              </a:solidFill>
                              <a:latin typeface="Cambria Math" panose="02040503050406030204" pitchFamily="18" charset="0"/>
                            </a:rPr>
                            <m:t>𝑝𝑜</m:t>
                          </m:r>
                        </m:sub>
                      </m:sSub>
                    </m:oMath>
                  </m:oMathPara>
                </a14:m>
                <a:endParaRPr lang="en-US" sz="2400" dirty="0">
                  <a:solidFill>
                    <a:srgbClr val="92D050"/>
                  </a:solidFill>
                </a:endParaRPr>
              </a:p>
            </p:txBody>
          </p:sp>
        </mc:Choice>
        <mc:Fallback xmlns="">
          <p:sp>
            <p:nvSpPr>
              <p:cNvPr id="168" name="TextBox 167"/>
              <p:cNvSpPr txBox="1">
                <a:spLocks noRot="1" noChangeAspect="1" noMove="1" noResize="1" noEditPoints="1" noAdjustHandles="1" noChangeArrowheads="1" noChangeShapeType="1" noTextEdit="1"/>
              </p:cNvSpPr>
              <p:nvPr/>
            </p:nvSpPr>
            <p:spPr>
              <a:xfrm>
                <a:off x="2031932" y="1572573"/>
                <a:ext cx="772327" cy="397866"/>
              </a:xfrm>
              <a:prstGeom prst="rect">
                <a:avLst/>
              </a:prstGeom>
              <a:blipFill rotWithShape="0">
                <a:blip r:embed="rId27"/>
                <a:stretch>
                  <a:fillRect l="-7087" r="-2362" b="-2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Box 168"/>
              <p:cNvSpPr txBox="1"/>
              <p:nvPr/>
            </p:nvSpPr>
            <p:spPr>
              <a:xfrm>
                <a:off x="2809950" y="1597074"/>
                <a:ext cx="778162"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4B183"/>
                          </a:solidFill>
                          <a:latin typeface="Cambria Math" panose="02040503050406030204" pitchFamily="18" charset="0"/>
                        </a:rPr>
                        <m:t>+</m:t>
                      </m:r>
                      <m:sSub>
                        <m:sSubPr>
                          <m:ctrlPr>
                            <a:rPr lang="en-US" sz="2400" b="0" i="1" smtClean="0">
                              <a:solidFill>
                                <a:srgbClr val="F4B183"/>
                              </a:solidFill>
                              <a:latin typeface="Cambria Math" charset="0"/>
                            </a:rPr>
                          </m:ctrlPr>
                        </m:sSubPr>
                        <m:e>
                          <m:r>
                            <a:rPr lang="en-US" sz="2400" b="0" i="1" smtClean="0">
                              <a:solidFill>
                                <a:srgbClr val="F4B183"/>
                              </a:solidFill>
                              <a:latin typeface="Cambria Math" panose="02040503050406030204" pitchFamily="18" charset="0"/>
                            </a:rPr>
                            <m:t> </m:t>
                          </m:r>
                          <m:r>
                            <a:rPr lang="en-US" sz="2400" b="0" i="1" smtClean="0">
                              <a:solidFill>
                                <a:srgbClr val="F4B183"/>
                              </a:solidFill>
                              <a:latin typeface="Cambria Math" panose="02040503050406030204" pitchFamily="18" charset="0"/>
                            </a:rPr>
                            <m:t>𝐽</m:t>
                          </m:r>
                        </m:e>
                        <m:sub>
                          <m:r>
                            <a:rPr lang="en-US" sz="2400" b="0" i="1" smtClean="0">
                              <a:solidFill>
                                <a:srgbClr val="F4B183"/>
                              </a:solidFill>
                              <a:latin typeface="Cambria Math" panose="02040503050406030204" pitchFamily="18" charset="0"/>
                            </a:rPr>
                            <m:t>𝑝𝑝</m:t>
                          </m:r>
                        </m:sub>
                      </m:sSub>
                    </m:oMath>
                  </m:oMathPara>
                </a14:m>
                <a:endParaRPr lang="en-US" sz="2400" dirty="0">
                  <a:solidFill>
                    <a:srgbClr val="F4B183"/>
                  </a:solidFill>
                </a:endParaRPr>
              </a:p>
            </p:txBody>
          </p:sp>
        </mc:Choice>
        <mc:Fallback xmlns="">
          <p:sp>
            <p:nvSpPr>
              <p:cNvPr id="169" name="TextBox 168"/>
              <p:cNvSpPr txBox="1">
                <a:spLocks noRot="1" noChangeAspect="1" noMove="1" noResize="1" noEditPoints="1" noAdjustHandles="1" noChangeArrowheads="1" noChangeShapeType="1" noTextEdit="1"/>
              </p:cNvSpPr>
              <p:nvPr/>
            </p:nvSpPr>
            <p:spPr>
              <a:xfrm>
                <a:off x="2809950" y="1597074"/>
                <a:ext cx="778162" cy="397866"/>
              </a:xfrm>
              <a:prstGeom prst="rect">
                <a:avLst/>
              </a:prstGeom>
              <a:blipFill rotWithShape="0">
                <a:blip r:embed="rId28"/>
                <a:stretch>
                  <a:fillRect l="-7031" r="-2344" b="-2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0" name="TextBox 169"/>
              <p:cNvSpPr txBox="1"/>
              <p:nvPr/>
            </p:nvSpPr>
            <p:spPr>
              <a:xfrm>
                <a:off x="3612464" y="1577490"/>
                <a:ext cx="6190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charset="0"/>
                            </a:rPr>
                          </m:ctrlPr>
                        </m:sSubPr>
                        <m:e>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𝐽</m:t>
                          </m:r>
                        </m:e>
                        <m:sub>
                          <m:r>
                            <a:rPr lang="en-US" sz="2400" b="0" i="1" smtClean="0">
                              <a:solidFill>
                                <a:schemeClr val="tx1"/>
                              </a:solidFill>
                              <a:latin typeface="Cambria Math" panose="02040503050406030204" pitchFamily="18" charset="0"/>
                            </a:rPr>
                            <m:t>𝑟</m:t>
                          </m:r>
                        </m:sub>
                      </m:sSub>
                    </m:oMath>
                  </m:oMathPara>
                </a14:m>
                <a:endParaRPr lang="en-US" sz="2400" dirty="0">
                  <a:solidFill>
                    <a:schemeClr val="tx1"/>
                  </a:solidFill>
                </a:endParaRPr>
              </a:p>
            </p:txBody>
          </p:sp>
        </mc:Choice>
        <mc:Fallback xmlns="">
          <p:sp>
            <p:nvSpPr>
              <p:cNvPr id="170" name="TextBox 169"/>
              <p:cNvSpPr txBox="1">
                <a:spLocks noRot="1" noChangeAspect="1" noMove="1" noResize="1" noEditPoints="1" noAdjustHandles="1" noChangeArrowheads="1" noChangeShapeType="1" noTextEdit="1"/>
              </p:cNvSpPr>
              <p:nvPr/>
            </p:nvSpPr>
            <p:spPr>
              <a:xfrm>
                <a:off x="3612464" y="1577490"/>
                <a:ext cx="619016" cy="369332"/>
              </a:xfrm>
              <a:prstGeom prst="rect">
                <a:avLst/>
              </a:prstGeom>
              <a:blipFill rotWithShape="0">
                <a:blip r:embed="rId29"/>
                <a:stretch>
                  <a:fillRect l="-8911"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TextBox 170"/>
              <p:cNvSpPr txBox="1"/>
              <p:nvPr/>
            </p:nvSpPr>
            <p:spPr>
              <a:xfrm>
                <a:off x="5640234" y="3921988"/>
                <a:ext cx="3246022" cy="394210"/>
              </a:xfrm>
              <a:prstGeom prst="rect">
                <a:avLst/>
              </a:prstGeom>
              <a:noFill/>
            </p:spPr>
            <p:txBody>
              <a:bodyPr wrap="square" rtlCol="0">
                <a:spAutoFit/>
              </a:bodyPr>
              <a:lstStyle/>
              <a:p>
                <a14:m>
                  <m:oMath xmlns:m="http://schemas.openxmlformats.org/officeDocument/2006/math">
                    <m:sSub>
                      <m:sSubPr>
                        <m:ctrlPr>
                          <a:rPr lang="en-US" b="1" i="1" smtClean="0">
                            <a:solidFill>
                              <a:srgbClr val="66CCFF"/>
                            </a:solidFill>
                            <a:latin typeface="Cambria Math" charset="0"/>
                          </a:rPr>
                        </m:ctrlPr>
                      </m:sSubPr>
                      <m:e>
                        <m:r>
                          <a:rPr lang="en-US" b="1" i="1" smtClean="0">
                            <a:solidFill>
                              <a:srgbClr val="66CCFF"/>
                            </a:solidFill>
                            <a:latin typeface="Cambria Math" panose="02040503050406030204" pitchFamily="18" charset="0"/>
                          </a:rPr>
                          <m:t>𝑱</m:t>
                        </m:r>
                      </m:e>
                      <m:sub>
                        <m:r>
                          <a:rPr lang="en-US" b="1" i="1" smtClean="0">
                            <a:solidFill>
                              <a:srgbClr val="66CCFF"/>
                            </a:solidFill>
                            <a:latin typeface="Cambria Math" panose="02040503050406030204" pitchFamily="18" charset="0"/>
                          </a:rPr>
                          <m:t>𝒑</m:t>
                        </m:r>
                      </m:sub>
                    </m:sSub>
                    <m:r>
                      <a:rPr lang="en-US" b="1" i="1" smtClean="0">
                        <a:solidFill>
                          <a:srgbClr val="66CCFF"/>
                        </a:solidFill>
                        <a:latin typeface="Cambria Math" panose="02040503050406030204" pitchFamily="18" charset="0"/>
                      </a:rPr>
                      <m:t>: </m:t>
                    </m:r>
                  </m:oMath>
                </a14:m>
                <a:r>
                  <a:rPr lang="en-US" b="1" dirty="0" smtClean="0">
                    <a:solidFill>
                      <a:srgbClr val="66CCFF"/>
                    </a:solidFill>
                  </a:rPr>
                  <a:t>Predictive Model for Part</a:t>
                </a:r>
                <a:endParaRPr lang="en-US" b="1" dirty="0">
                  <a:solidFill>
                    <a:srgbClr val="66CCFF"/>
                  </a:solidFill>
                </a:endParaRPr>
              </a:p>
            </p:txBody>
          </p:sp>
        </mc:Choice>
        <mc:Fallback xmlns="">
          <p:sp>
            <p:nvSpPr>
              <p:cNvPr id="171" name="TextBox 170"/>
              <p:cNvSpPr txBox="1">
                <a:spLocks noRot="1" noChangeAspect="1" noMove="1" noResize="1" noEditPoints="1" noAdjustHandles="1" noChangeArrowheads="1" noChangeShapeType="1" noTextEdit="1"/>
              </p:cNvSpPr>
              <p:nvPr/>
            </p:nvSpPr>
            <p:spPr>
              <a:xfrm>
                <a:off x="5640234" y="3921988"/>
                <a:ext cx="3246022" cy="394210"/>
              </a:xfrm>
              <a:prstGeom prst="rect">
                <a:avLst/>
              </a:prstGeom>
              <a:blipFill rotWithShape="0">
                <a:blip r:embed="rId30"/>
                <a:stretch>
                  <a:fillRect l="-375" t="-7692" r="-375"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2" name="TextBox 171"/>
              <p:cNvSpPr txBox="1"/>
              <p:nvPr/>
            </p:nvSpPr>
            <p:spPr>
              <a:xfrm>
                <a:off x="5669154" y="5989354"/>
                <a:ext cx="3504608" cy="369332"/>
              </a:xfrm>
              <a:prstGeom prst="rect">
                <a:avLst/>
              </a:prstGeom>
              <a:noFill/>
            </p:spPr>
            <p:txBody>
              <a:bodyPr wrap="square" rtlCol="0">
                <a:spAutoFit/>
              </a:bodyPr>
              <a:lstStyle/>
              <a:p>
                <a14:m>
                  <m:oMath xmlns:m="http://schemas.openxmlformats.org/officeDocument/2006/math">
                    <m:sSub>
                      <m:sSubPr>
                        <m:ctrlPr>
                          <a:rPr lang="en-US" b="1" i="1" smtClean="0">
                            <a:solidFill>
                              <a:schemeClr val="tx1"/>
                            </a:solidFill>
                            <a:latin typeface="Cambria Math" charset="0"/>
                          </a:rPr>
                        </m:ctrlPr>
                      </m:sSubPr>
                      <m:e>
                        <m:r>
                          <a:rPr lang="en-US" b="1" i="1" smtClean="0">
                            <a:solidFill>
                              <a:schemeClr val="tx1"/>
                            </a:solidFill>
                            <a:latin typeface="Cambria Math" panose="02040503050406030204" pitchFamily="18" charset="0"/>
                          </a:rPr>
                          <m:t>𝑱</m:t>
                        </m:r>
                      </m:e>
                      <m:sub>
                        <m:r>
                          <a:rPr lang="en-US" b="1" i="1" smtClean="0">
                            <a:solidFill>
                              <a:schemeClr val="tx1"/>
                            </a:solidFill>
                            <a:latin typeface="Cambria Math" panose="02040503050406030204" pitchFamily="18" charset="0"/>
                          </a:rPr>
                          <m:t>𝒓</m:t>
                        </m:r>
                      </m:sub>
                    </m:sSub>
                  </m:oMath>
                </a14:m>
                <a:r>
                  <a:rPr lang="en-US" b="1" dirty="0" smtClean="0">
                    <a:solidFill>
                      <a:schemeClr val="tx1"/>
                    </a:solidFill>
                  </a:rPr>
                  <a:t>: parameter </a:t>
                </a:r>
                <a:r>
                  <a:rPr lang="en-US" b="1" dirty="0" err="1" smtClean="0">
                    <a:solidFill>
                      <a:schemeClr val="tx1"/>
                    </a:solidFill>
                  </a:rPr>
                  <a:t>regularizer</a:t>
                </a:r>
                <a:endParaRPr lang="en-US" b="1" dirty="0">
                  <a:solidFill>
                    <a:schemeClr val="tx1"/>
                  </a:solidFill>
                </a:endParaRPr>
              </a:p>
            </p:txBody>
          </p:sp>
        </mc:Choice>
        <mc:Fallback xmlns="">
          <p:sp>
            <p:nvSpPr>
              <p:cNvPr id="172" name="TextBox 171"/>
              <p:cNvSpPr txBox="1">
                <a:spLocks noRot="1" noChangeAspect="1" noMove="1" noResize="1" noEditPoints="1" noAdjustHandles="1" noChangeArrowheads="1" noChangeShapeType="1" noTextEdit="1"/>
              </p:cNvSpPr>
              <p:nvPr/>
            </p:nvSpPr>
            <p:spPr>
              <a:xfrm>
                <a:off x="5669154" y="5989354"/>
                <a:ext cx="3504608" cy="369332"/>
              </a:xfrm>
              <a:prstGeom prst="rect">
                <a:avLst/>
              </a:prstGeom>
              <a:blipFill rotWithShape="0">
                <a:blip r:embed="rId31"/>
                <a:stretch>
                  <a:fillRect l="-348"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5581531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wipe(left)">
                                      <p:cBhvr>
                                        <p:cTn id="7" dur="500"/>
                                        <p:tgtEl>
                                          <p:spTgt spid="1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5"/>
                                        </p:tgtEl>
                                        <p:attrNameLst>
                                          <p:attrName>style.visibility</p:attrName>
                                        </p:attrNameLst>
                                      </p:cBhvr>
                                      <p:to>
                                        <p:strVal val="visible"/>
                                      </p:to>
                                    </p:set>
                                    <p:animEffect transition="in" filter="wipe(left)">
                                      <p:cBhvr>
                                        <p:cTn id="13" dur="500"/>
                                        <p:tgtEl>
                                          <p:spTgt spid="16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wipe(left)">
                                      <p:cBhvr>
                                        <p:cTn id="16" dur="500"/>
                                        <p:tgtEl>
                                          <p:spTgt spid="8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9"/>
                                        </p:tgtEl>
                                        <p:attrNameLst>
                                          <p:attrName>style.visibility</p:attrName>
                                        </p:attrNameLst>
                                      </p:cBhvr>
                                      <p:to>
                                        <p:strVal val="visible"/>
                                      </p:to>
                                    </p:set>
                                    <p:animEffect transition="in" filter="wipe(left)">
                                      <p:cBhvr>
                                        <p:cTn id="21" dur="500"/>
                                        <p:tgtEl>
                                          <p:spTgt spid="16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6"/>
                                        </p:tgtEl>
                                        <p:attrNameLst>
                                          <p:attrName>style.visibility</p:attrName>
                                        </p:attrNameLst>
                                      </p:cBhvr>
                                      <p:to>
                                        <p:strVal val="visible"/>
                                      </p:to>
                                    </p:set>
                                    <p:animEffect transition="in" filter="wipe(left)">
                                      <p:cBhvr>
                                        <p:cTn id="27" dur="500"/>
                                        <p:tgtEl>
                                          <p:spTgt spid="16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wipe(left)">
                                      <p:cBhvr>
                                        <p:cTn id="30" dur="5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0"/>
                                        </p:tgtEl>
                                        <p:attrNameLst>
                                          <p:attrName>style.visibility</p:attrName>
                                        </p:attrNameLst>
                                      </p:cBhvr>
                                      <p:to>
                                        <p:strVal val="visible"/>
                                      </p:to>
                                    </p:set>
                                    <p:animEffect transition="in" filter="wipe(left)">
                                      <p:cBhvr>
                                        <p:cTn id="35" dur="500"/>
                                        <p:tgtEl>
                                          <p:spTgt spid="17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72"/>
                                        </p:tgtEl>
                                        <p:attrNameLst>
                                          <p:attrName>style.visibility</p:attrName>
                                        </p:attrNameLst>
                                      </p:cBhvr>
                                      <p:to>
                                        <p:strVal val="visible"/>
                                      </p:to>
                                    </p:set>
                                    <p:animEffect transition="in" filter="wipe(left)">
                                      <p:cBhvr>
                                        <p:cTn id="38" dur="500"/>
                                        <p:tgtEl>
                                          <p:spTgt spid="17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67"/>
                                        </p:tgtEl>
                                        <p:attrNameLst>
                                          <p:attrName>style.visibility</p:attrName>
                                        </p:attrNameLst>
                                      </p:cBhvr>
                                      <p:to>
                                        <p:strVal val="visible"/>
                                      </p:to>
                                    </p:set>
                                    <p:animEffect transition="in" filter="wipe(left)">
                                      <p:cBhvr>
                                        <p:cTn id="41"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88" grpId="0" animBg="1"/>
      <p:bldP spid="89" grpId="0" animBg="1"/>
      <p:bldP spid="165" grpId="0"/>
      <p:bldP spid="166" grpId="0"/>
      <p:bldP spid="167" grpId="0"/>
      <p:bldP spid="168" grpId="0"/>
      <p:bldP spid="169" grpId="0"/>
      <p:bldP spid="170" grpId="0"/>
      <p:bldP spid="17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Modeling Part-Whole Relationship</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47674" y="933449"/>
                <a:ext cx="8696325" cy="5411713"/>
              </a:xfrm>
            </p:spPr>
            <p:txBody>
              <a:bodyPr/>
              <a:lstStyle/>
              <a:p>
                <a:r>
                  <a:rPr lang="en-US" b="1" dirty="0" smtClean="0"/>
                  <a:t>Overview</a:t>
                </a:r>
                <a:r>
                  <a:rPr lang="en-US" dirty="0" smtClean="0"/>
                  <a:t>: for each whole entity</a:t>
                </a:r>
                <a14:m>
                  <m:oMath xmlns:m="http://schemas.openxmlformats.org/officeDocument/2006/math">
                    <m:sSub>
                      <m:sSubPr>
                        <m:ctrlPr>
                          <a:rPr lang="en-US" i="1">
                            <a:latin typeface="Cambria Math" charset="0"/>
                          </a:rPr>
                        </m:ctrlPr>
                      </m:sSubPr>
                      <m:e>
                        <m:r>
                          <a:rPr lang="en-US" b="0" i="0" smtClean="0">
                            <a:latin typeface="Cambria Math" panose="02040503050406030204" pitchFamily="18" charset="0"/>
                          </a:rPr>
                          <m:t> </m:t>
                        </m:r>
                        <m:r>
                          <m:rPr>
                            <m:sty m:val="p"/>
                          </m:rPr>
                          <a:rPr lang="en-US">
                            <a:latin typeface="Cambria Math" panose="02040503050406030204" pitchFamily="18" charset="0"/>
                          </a:rPr>
                          <m:t>o</m:t>
                        </m:r>
                      </m:e>
                      <m:sub>
                        <m:r>
                          <m:rPr>
                            <m:sty m:val="p"/>
                          </m:rPr>
                          <a:rPr lang="en-US">
                            <a:latin typeface="Cambria Math" panose="02040503050406030204" pitchFamily="18" charset="0"/>
                          </a:rPr>
                          <m:t>i</m:t>
                        </m:r>
                      </m:sub>
                    </m:sSub>
                  </m:oMath>
                </a14:m>
                <a:r>
                  <a:rPr lang="en-US" dirty="0" smtClean="0"/>
                  <a:t>, define</a:t>
                </a:r>
              </a:p>
              <a:p>
                <a:endParaRPr lang="en-US" dirty="0"/>
              </a:p>
              <a:p>
                <a:pPr lvl="1"/>
                <a14:m>
                  <m:oMath xmlns:m="http://schemas.openxmlformats.org/officeDocument/2006/math">
                    <m:sSub>
                      <m:sSubPr>
                        <m:ctrlPr>
                          <a:rPr lang="en-US" sz="2800" i="1">
                            <a:effectLst>
                              <a:outerShdw blurRad="38100" dist="38100" dir="2700000" algn="tl">
                                <a:srgbClr val="000000">
                                  <a:alpha val="43137"/>
                                </a:srgbClr>
                              </a:outerShdw>
                            </a:effectLst>
                            <a:latin typeface="Cambria Math" charset="0"/>
                          </a:rPr>
                        </m:ctrlPr>
                      </m:sSubPr>
                      <m:e>
                        <m:r>
                          <a:rPr lang="en-US" sz="2800" i="1">
                            <a:effectLst>
                              <a:outerShdw blurRad="38100" dist="38100" dir="2700000" algn="tl">
                                <a:srgbClr val="000000">
                                  <a:alpha val="43137"/>
                                </a:srgbClr>
                              </a:outerShdw>
                            </a:effectLst>
                            <a:latin typeface="Cambria Math" panose="02040503050406030204" pitchFamily="18" charset="0"/>
                          </a:rPr>
                          <m:t>𝑒</m:t>
                        </m:r>
                      </m:e>
                      <m:sub>
                        <m:r>
                          <a:rPr lang="en-US" sz="2800" i="1">
                            <a:effectLst>
                              <a:outerShdw blurRad="38100" dist="38100" dir="2700000" algn="tl">
                                <a:srgbClr val="000000">
                                  <a:alpha val="43137"/>
                                </a:srgbClr>
                              </a:outerShdw>
                            </a:effectLst>
                            <a:latin typeface="Cambria Math" panose="02040503050406030204" pitchFamily="18" charset="0"/>
                          </a:rPr>
                          <m:t>𝑖</m:t>
                        </m:r>
                      </m:sub>
                    </m:sSub>
                  </m:oMath>
                </a14:m>
                <a:r>
                  <a:rPr lang="en-US" sz="2800" dirty="0" smtClean="0"/>
                  <a:t>: Measure the difference between </a:t>
                </a:r>
              </a:p>
              <a:p>
                <a:pPr lvl="2"/>
                <a:r>
                  <a:rPr lang="en-US" sz="2400" dirty="0" smtClean="0">
                    <a:solidFill>
                      <a:srgbClr val="FF0000"/>
                    </a:solidFill>
                  </a:rPr>
                  <a:t>predicted whole outcome using whole feature </a:t>
                </a:r>
              </a:p>
              <a:p>
                <a:pPr lvl="2"/>
                <a:r>
                  <a:rPr lang="en-US" sz="2400" dirty="0">
                    <a:solidFill>
                      <a:srgbClr val="7030A0"/>
                    </a:solidFill>
                  </a:rPr>
                  <a:t>predicted whole outcome using aggregated parts </a:t>
                </a:r>
                <a:r>
                  <a:rPr lang="en-US" sz="2400" dirty="0" smtClean="0">
                    <a:solidFill>
                      <a:srgbClr val="7030A0"/>
                    </a:solidFill>
                  </a:rPr>
                  <a:t>outcome</a:t>
                </a:r>
                <a:endParaRPr lang="en-US" sz="2400" dirty="0" smtClean="0"/>
              </a:p>
              <a:p>
                <a:r>
                  <a:rPr lang="en-US" b="1" dirty="0" smtClean="0"/>
                  <a:t>Key idea</a:t>
                </a:r>
                <a:r>
                  <a:rPr lang="en-US" dirty="0" smtClean="0"/>
                  <a:t>: model part-whole relations by</a:t>
                </a:r>
              </a:p>
              <a:p>
                <a:pPr lvl="2"/>
                <a:r>
                  <a:rPr lang="en-US" sz="2400" dirty="0" smtClean="0"/>
                  <a:t>Different loss functions on </a:t>
                </a:r>
                <a14:m>
                  <m:oMath xmlns:m="http://schemas.openxmlformats.org/officeDocument/2006/math">
                    <m:sSub>
                      <m:sSubPr>
                        <m:ctrlPr>
                          <a:rPr lang="en-US" sz="2400" b="0" i="1" smtClean="0">
                            <a:latin typeface="Cambria Math"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𝑖</m:t>
                        </m:r>
                      </m:sub>
                    </m:sSub>
                  </m:oMath>
                </a14:m>
                <a:endParaRPr lang="en-US" sz="2400" dirty="0" smtClean="0"/>
              </a:p>
              <a:p>
                <a:pPr lvl="2"/>
                <a:r>
                  <a:rPr lang="en-US" sz="2400" dirty="0" smtClean="0"/>
                  <a:t>Different </a:t>
                </a:r>
                <a:r>
                  <a:rPr lang="en-US" sz="2400" dirty="0"/>
                  <a:t>aggregation functions </a:t>
                </a:r>
                <a14:m>
                  <m:oMath xmlns:m="http://schemas.openxmlformats.org/officeDocument/2006/math">
                    <m:r>
                      <a:rPr lang="en-US" sz="2400" i="1">
                        <a:latin typeface="Cambria Math" panose="02040503050406030204" pitchFamily="18" charset="0"/>
                      </a:rPr>
                      <m:t>𝐴𝑔𝑔</m:t>
                    </m:r>
                    <m:r>
                      <a:rPr lang="en-US" sz="2400" i="1">
                        <a:latin typeface="Cambria Math" panose="02040503050406030204" pitchFamily="18" charset="0"/>
                      </a:rPr>
                      <m:t>(∙)</m:t>
                    </m:r>
                  </m:oMath>
                </a14:m>
                <a:endParaRPr lang="en-US" sz="2400"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47674" y="933449"/>
                <a:ext cx="8696325" cy="5411713"/>
              </a:xfrm>
              <a:blipFill rotWithShape="0">
                <a:blip r:embed="rId3"/>
                <a:stretch>
                  <a:fillRect l="-2313" t="-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587657" y="1679483"/>
                <a:ext cx="461241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effectLst>
                                <a:outerShdw blurRad="38100" dist="38100" dir="2700000" algn="tl">
                                  <a:srgbClr val="000000">
                                    <a:alpha val="43137"/>
                                  </a:srgbClr>
                                </a:outerShdw>
                              </a:effectLst>
                              <a:latin typeface="Cambria Math" charset="0"/>
                            </a:rPr>
                          </m:ctrlPr>
                        </m:sSubPr>
                        <m:e>
                          <m:r>
                            <a:rPr lang="en-US" sz="3200" b="0" i="1" smtClean="0">
                              <a:effectLst>
                                <a:outerShdw blurRad="38100" dist="38100" dir="2700000" algn="tl">
                                  <a:srgbClr val="000000">
                                    <a:alpha val="43137"/>
                                  </a:srgbClr>
                                </a:outerShdw>
                              </a:effectLst>
                              <a:latin typeface="Cambria Math" panose="02040503050406030204" pitchFamily="18" charset="0"/>
                            </a:rPr>
                            <m:t>𝑒</m:t>
                          </m:r>
                        </m:e>
                        <m:sub>
                          <m:r>
                            <a:rPr lang="en-US" sz="3200" b="0" i="1" smtClean="0">
                              <a:effectLst>
                                <a:outerShdw blurRad="38100" dist="38100" dir="2700000" algn="tl">
                                  <a:srgbClr val="000000">
                                    <a:alpha val="43137"/>
                                  </a:srgbClr>
                                </a:outerShdw>
                              </a:effectLst>
                              <a:latin typeface="Cambria Math" panose="02040503050406030204" pitchFamily="18" charset="0"/>
                            </a:rPr>
                            <m:t>𝑖</m:t>
                          </m:r>
                        </m:sub>
                      </m:sSub>
                      <m:r>
                        <a:rPr lang="en-US" sz="3200" b="0" i="0" smtClean="0">
                          <a:latin typeface="Cambria Math" panose="02040503050406030204" pitchFamily="18" charset="0"/>
                        </a:rPr>
                        <m:t>=</m:t>
                      </m:r>
                      <m:sSup>
                        <m:sSupPr>
                          <m:ctrlPr>
                            <a:rPr lang="en-US" sz="3200" b="0" i="1" smtClean="0">
                              <a:solidFill>
                                <a:srgbClr val="FF0000"/>
                              </a:solidFill>
                              <a:latin typeface="Cambria Math" charset="0"/>
                            </a:rPr>
                          </m:ctrlPr>
                        </m:sSupPr>
                        <m:e>
                          <m:r>
                            <a:rPr lang="en-US" sz="3200" b="1" i="0" smtClean="0">
                              <a:solidFill>
                                <a:srgbClr val="FF0000"/>
                              </a:solidFill>
                              <a:latin typeface="Cambria Math" panose="02040503050406030204" pitchFamily="18" charset="0"/>
                            </a:rPr>
                            <m:t>𝐅</m:t>
                          </m:r>
                        </m:e>
                        <m:sup>
                          <m:r>
                            <m:rPr>
                              <m:sty m:val="p"/>
                            </m:rPr>
                            <a:rPr lang="en-US" sz="3200" b="0" i="0" smtClean="0">
                              <a:solidFill>
                                <a:srgbClr val="FF0000"/>
                              </a:solidFill>
                              <a:latin typeface="Cambria Math" panose="02040503050406030204" pitchFamily="18" charset="0"/>
                            </a:rPr>
                            <m:t>o</m:t>
                          </m:r>
                        </m:sup>
                      </m:sSup>
                      <m:d>
                        <m:dPr>
                          <m:ctrlPr>
                            <a:rPr lang="en-US" sz="3200" b="0" i="1" smtClean="0">
                              <a:solidFill>
                                <a:srgbClr val="FF0000"/>
                              </a:solidFill>
                              <a:latin typeface="Cambria Math" charset="0"/>
                            </a:rPr>
                          </m:ctrlPr>
                        </m:dPr>
                        <m:e>
                          <m:r>
                            <m:rPr>
                              <m:sty m:val="p"/>
                            </m:rPr>
                            <a:rPr lang="en-US" sz="3200" b="0" i="0" smtClean="0">
                              <a:solidFill>
                                <a:srgbClr val="FF0000"/>
                              </a:solidFill>
                              <a:latin typeface="Cambria Math" panose="02040503050406030204" pitchFamily="18" charset="0"/>
                            </a:rPr>
                            <m:t>i</m:t>
                          </m:r>
                          <m:r>
                            <a:rPr lang="en-US" sz="3200" b="0" i="0" smtClean="0">
                              <a:solidFill>
                                <a:srgbClr val="FF0000"/>
                              </a:solidFill>
                              <a:latin typeface="Cambria Math" panose="02040503050406030204" pitchFamily="18" charset="0"/>
                            </a:rPr>
                            <m:t>, :</m:t>
                          </m:r>
                        </m:e>
                      </m:d>
                      <m:sSup>
                        <m:sSupPr>
                          <m:ctrlPr>
                            <a:rPr lang="en-US" sz="3200" b="0" i="1" smtClean="0">
                              <a:solidFill>
                                <a:srgbClr val="FF0000"/>
                              </a:solidFill>
                              <a:latin typeface="Cambria Math" charset="0"/>
                            </a:rPr>
                          </m:ctrlPr>
                        </m:sSupPr>
                        <m:e>
                          <m:r>
                            <a:rPr lang="en-US" sz="3200" b="1" i="0" smtClean="0">
                              <a:solidFill>
                                <a:srgbClr val="FF0000"/>
                              </a:solidFill>
                              <a:latin typeface="Cambria Math" panose="02040503050406030204" pitchFamily="18" charset="0"/>
                            </a:rPr>
                            <m:t>𝐰</m:t>
                          </m:r>
                        </m:e>
                        <m:sup>
                          <m:r>
                            <m:rPr>
                              <m:sty m:val="p"/>
                            </m:rPr>
                            <a:rPr lang="en-US" sz="3200" b="0" i="0" smtClean="0">
                              <a:solidFill>
                                <a:srgbClr val="FF0000"/>
                              </a:solidFill>
                              <a:latin typeface="Cambria Math" panose="02040503050406030204" pitchFamily="18" charset="0"/>
                            </a:rPr>
                            <m:t>o</m:t>
                          </m:r>
                        </m:sup>
                      </m:sSup>
                      <m:r>
                        <a:rPr lang="en-US" sz="3200" b="0" i="0" smtClean="0">
                          <a:latin typeface="Cambria Math" panose="02040503050406030204" pitchFamily="18" charset="0"/>
                        </a:rPr>
                        <m:t> −</m:t>
                      </m:r>
                      <m:r>
                        <m:rPr>
                          <m:sty m:val="p"/>
                        </m:rPr>
                        <a:rPr lang="en-US" sz="3200" b="0" i="0" smtClean="0">
                          <a:solidFill>
                            <a:srgbClr val="7030A0"/>
                          </a:solidFill>
                          <a:latin typeface="Cambria Math" panose="02040503050406030204" pitchFamily="18" charset="0"/>
                        </a:rPr>
                        <m:t>Agg</m:t>
                      </m:r>
                      <m:d>
                        <m:dPr>
                          <m:ctrlPr>
                            <a:rPr lang="en-US" sz="3200" b="0" i="1" smtClean="0">
                              <a:solidFill>
                                <a:srgbClr val="7030A0"/>
                              </a:solidFill>
                              <a:latin typeface="Cambria Math" charset="0"/>
                            </a:rPr>
                          </m:ctrlPr>
                        </m:dPr>
                        <m:e>
                          <m:sSub>
                            <m:sSubPr>
                              <m:ctrlPr>
                                <a:rPr lang="en-US" sz="3200" b="0" i="1" smtClean="0">
                                  <a:solidFill>
                                    <a:srgbClr val="7030A0"/>
                                  </a:solidFill>
                                  <a:latin typeface="Cambria Math" charset="0"/>
                                </a:rPr>
                              </m:ctrlPr>
                            </m:sSubPr>
                            <m:e>
                              <m:r>
                                <m:rPr>
                                  <m:sty m:val="p"/>
                                </m:rPr>
                                <a:rPr lang="en-US" sz="3200" b="0" i="0" smtClean="0">
                                  <a:solidFill>
                                    <a:srgbClr val="7030A0"/>
                                  </a:solidFill>
                                  <a:latin typeface="Cambria Math" panose="02040503050406030204" pitchFamily="18" charset="0"/>
                                </a:rPr>
                                <m:t>o</m:t>
                              </m:r>
                            </m:e>
                            <m:sub>
                              <m:r>
                                <m:rPr>
                                  <m:sty m:val="p"/>
                                </m:rPr>
                                <a:rPr lang="en-US" sz="3200" b="0" i="0" smtClean="0">
                                  <a:solidFill>
                                    <a:srgbClr val="7030A0"/>
                                  </a:solidFill>
                                  <a:latin typeface="Cambria Math" panose="02040503050406030204" pitchFamily="18" charset="0"/>
                                </a:rPr>
                                <m:t>i</m:t>
                              </m:r>
                            </m:sub>
                          </m:sSub>
                        </m:e>
                      </m:d>
                    </m:oMath>
                  </m:oMathPara>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2587657" y="1679483"/>
                <a:ext cx="4612417" cy="492443"/>
              </a:xfrm>
              <a:prstGeom prst="rect">
                <a:avLst/>
              </a:prstGeom>
              <a:blipFill rotWithShape="0">
                <a:blip r:embed="rId5"/>
                <a:stretch>
                  <a:fillRect b="-7500"/>
                </a:stretch>
              </a:blipFill>
            </p:spPr>
            <p:txBody>
              <a:bodyPr/>
              <a:lstStyle/>
              <a:p>
                <a:r>
                  <a:rPr lang="en-US">
                    <a:noFill/>
                  </a:rPr>
                  <a:t> </a:t>
                </a:r>
              </a:p>
            </p:txBody>
          </p:sp>
        </mc:Fallback>
      </mc:AlternateContent>
      <p:cxnSp>
        <p:nvCxnSpPr>
          <p:cNvPr id="9" name="Straight Connector 8"/>
          <p:cNvCxnSpPr/>
          <p:nvPr/>
        </p:nvCxnSpPr>
        <p:spPr>
          <a:xfrm>
            <a:off x="2587657" y="2256767"/>
            <a:ext cx="53732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601497" y="128362"/>
            <a:ext cx="1313657" cy="861537"/>
            <a:chOff x="7540171" y="1344635"/>
            <a:chExt cx="1313657" cy="861537"/>
          </a:xfrm>
        </p:grpSpPr>
        <p:sp>
          <p:nvSpPr>
            <p:cNvPr id="5" name="Oval 4"/>
            <p:cNvSpPr/>
            <p:nvPr/>
          </p:nvSpPr>
          <p:spPr>
            <a:xfrm>
              <a:off x="7540171"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16522"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246381"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614342"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36265" y="1344635"/>
              <a:ext cx="239486" cy="239486"/>
            </a:xfrm>
            <a:prstGeom prst="ellipse">
              <a:avLst/>
            </a:prstGeom>
            <a:pattFill prst="dkUpDiag">
              <a:fgClr>
                <a:schemeClr val="tx1">
                  <a:lumMod val="95000"/>
                  <a:lumOff val="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5" idx="0"/>
              <a:endCxn id="13" idx="4"/>
            </p:cNvCxnSpPr>
            <p:nvPr/>
          </p:nvCxnSpPr>
          <p:spPr>
            <a:xfrm flipV="1">
              <a:off x="7659914" y="1584121"/>
              <a:ext cx="496094" cy="3825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08314" y="1604758"/>
              <a:ext cx="147694" cy="3936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3" idx="4"/>
            </p:cNvCxnSpPr>
            <p:nvPr/>
          </p:nvCxnSpPr>
          <p:spPr>
            <a:xfrm flipH="1" flipV="1">
              <a:off x="8156008" y="1584121"/>
              <a:ext cx="523647" cy="4246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156008" y="1604758"/>
              <a:ext cx="201726" cy="3829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TextBox 21"/>
              <p:cNvSpPr txBox="1"/>
              <p:nvPr/>
            </p:nvSpPr>
            <p:spPr>
              <a:xfrm>
                <a:off x="7218376" y="80530"/>
                <a:ext cx="8792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8E"/>
                          </a:solidFill>
                          <a:latin typeface="Cambria Math" panose="02040503050406030204" pitchFamily="18" charset="0"/>
                        </a:rPr>
                        <m:t>𝐴𝑔𝑔</m:t>
                      </m:r>
                      <m:r>
                        <a:rPr lang="en-US" b="0" i="1" smtClean="0">
                          <a:solidFill>
                            <a:srgbClr val="C0008E"/>
                          </a:solidFill>
                          <a:latin typeface="Cambria Math" panose="02040503050406030204" pitchFamily="18" charset="0"/>
                        </a:rPr>
                        <m:t>(</m:t>
                      </m:r>
                      <m:sSub>
                        <m:sSubPr>
                          <m:ctrlPr>
                            <a:rPr lang="en-US" b="0" i="1" smtClean="0">
                              <a:solidFill>
                                <a:srgbClr val="C0008E"/>
                              </a:solidFill>
                              <a:latin typeface="Cambria Math" charset="0"/>
                            </a:rPr>
                          </m:ctrlPr>
                        </m:sSubPr>
                        <m:e>
                          <m:r>
                            <a:rPr lang="en-US" b="0" i="1" smtClean="0">
                              <a:solidFill>
                                <a:srgbClr val="C0008E"/>
                              </a:solidFill>
                              <a:latin typeface="Cambria Math" panose="02040503050406030204" pitchFamily="18" charset="0"/>
                            </a:rPr>
                            <m:t>𝑜</m:t>
                          </m:r>
                        </m:e>
                        <m:sub>
                          <m:r>
                            <a:rPr lang="en-US" b="0" i="1" smtClean="0">
                              <a:solidFill>
                                <a:srgbClr val="C0008E"/>
                              </a:solidFill>
                              <a:latin typeface="Cambria Math" panose="02040503050406030204" pitchFamily="18" charset="0"/>
                            </a:rPr>
                            <m:t>𝑖</m:t>
                          </m:r>
                        </m:sub>
                      </m:sSub>
                      <m:r>
                        <a:rPr lang="en-US" b="0" i="1" smtClean="0">
                          <a:solidFill>
                            <a:srgbClr val="C0008E"/>
                          </a:solidFill>
                          <a:latin typeface="Cambria Math" panose="02040503050406030204" pitchFamily="18" charset="0"/>
                        </a:rPr>
                        <m:t>)</m:t>
                      </m:r>
                    </m:oMath>
                  </m:oMathPara>
                </a14:m>
                <a:endParaRPr lang="en-US" dirty="0">
                  <a:solidFill>
                    <a:srgbClr val="C0008E"/>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218376" y="80530"/>
                <a:ext cx="879215" cy="276999"/>
              </a:xfrm>
              <a:prstGeom prst="rect">
                <a:avLst/>
              </a:prstGeom>
              <a:blipFill rotWithShape="0">
                <a:blip r:embed="rId6"/>
                <a:stretch>
                  <a:fillRect l="-7639" r="-9028" b="-34783"/>
                </a:stretch>
              </a:blipFill>
            </p:spPr>
            <p:txBody>
              <a:bodyPr/>
              <a:lstStyle/>
              <a:p>
                <a:r>
                  <a:rPr lang="en-US">
                    <a:noFill/>
                  </a:rPr>
                  <a:t> </a:t>
                </a:r>
              </a:p>
            </p:txBody>
          </p:sp>
        </mc:Fallback>
      </mc:AlternateContent>
    </p:spTree>
    <p:extLst>
      <p:ext uri="{BB962C8B-B14F-4D97-AF65-F5344CB8AC3E}">
        <p14:creationId xmlns:p14="http://schemas.microsoft.com/office/powerpoint/2010/main" val="2868151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47675" y="933450"/>
                <a:ext cx="8229600" cy="5503218"/>
              </a:xfrm>
            </p:spPr>
            <p:txBody>
              <a:bodyPr/>
              <a:lstStyle/>
              <a:p>
                <a:r>
                  <a:rPr lang="en-US" b="1" dirty="0" smtClean="0"/>
                  <a:t>Intuition: </a:t>
                </a:r>
                <a:r>
                  <a:rPr lang="en-US" dirty="0" smtClean="0"/>
                  <a:t>whole </a:t>
                </a:r>
                <a14:m>
                  <m:oMath xmlns:m="http://schemas.openxmlformats.org/officeDocument/2006/math">
                    <m:r>
                      <a:rPr lang="en-US" sz="2800" b="0" i="1" smtClean="0">
                        <a:latin typeface="Cambria Math" panose="02040503050406030204" pitchFamily="18" charset="0"/>
                      </a:rPr>
                      <m:t>←</m:t>
                    </m:r>
                  </m:oMath>
                </a14:m>
                <a:r>
                  <a:rPr lang="en-US" dirty="0" smtClean="0"/>
                  <a:t> (weighted) sum of parts</a:t>
                </a:r>
              </a:p>
              <a:p>
                <a:r>
                  <a:rPr lang="en-US" b="1" dirty="0" smtClean="0"/>
                  <a:t>Details</a:t>
                </a:r>
                <a:r>
                  <a:rPr lang="en-US" dirty="0" smtClean="0"/>
                  <a:t>:</a:t>
                </a:r>
                <a:endParaRPr lang="en-US" dirty="0"/>
              </a:p>
              <a:p>
                <a:endParaRPr lang="en-US" dirty="0" smtClean="0"/>
              </a:p>
              <a:p>
                <a:pPr lvl="1"/>
                <a14:m>
                  <m:oMath xmlns:m="http://schemas.openxmlformats.org/officeDocument/2006/math">
                    <m:sSubSup>
                      <m:sSubSupPr>
                        <m:ctrlPr>
                          <a:rPr lang="en-US" sz="2400" i="1" smtClean="0">
                            <a:solidFill>
                              <a:srgbClr val="C0008E"/>
                            </a:solidFill>
                            <a:latin typeface="Cambria Math" charset="0"/>
                          </a:rPr>
                        </m:ctrlPr>
                      </m:sSubSupPr>
                      <m:e>
                        <m:r>
                          <a:rPr lang="en-US" sz="2400" b="0" i="1" smtClean="0">
                            <a:solidFill>
                              <a:srgbClr val="C0008E"/>
                            </a:solidFill>
                            <a:latin typeface="Cambria Math" charset="0"/>
                          </a:rPr>
                          <m:t>𝑎</m:t>
                        </m:r>
                      </m:e>
                      <m:sub>
                        <m:r>
                          <a:rPr lang="en-US" sz="2400" b="0" i="1" smtClean="0">
                            <a:solidFill>
                              <a:srgbClr val="C0008E"/>
                            </a:solidFill>
                            <a:latin typeface="Cambria Math" charset="0"/>
                          </a:rPr>
                          <m:t>𝑗</m:t>
                        </m:r>
                      </m:sub>
                      <m:sup>
                        <m:r>
                          <a:rPr lang="en-US" sz="2400" b="0" i="1" smtClean="0">
                            <a:solidFill>
                              <a:srgbClr val="C0008E"/>
                            </a:solidFill>
                            <a:latin typeface="Cambria Math" charset="0"/>
                          </a:rPr>
                          <m:t>𝑖</m:t>
                        </m:r>
                      </m:sup>
                    </m:sSubSup>
                  </m:oMath>
                </a14:m>
                <a:r>
                  <a:rPr lang="en-US" sz="2400" dirty="0" smtClean="0"/>
                  <a:t>: weight of part </a:t>
                </a:r>
                <a14:m>
                  <m:oMath xmlns:m="http://schemas.openxmlformats.org/officeDocument/2006/math">
                    <m:r>
                      <a:rPr lang="en-US" sz="2400" b="0" i="1" smtClean="0">
                        <a:latin typeface="Cambria Math" charset="0"/>
                      </a:rPr>
                      <m:t>𝑗</m:t>
                    </m:r>
                  </m:oMath>
                </a14:m>
                <a:r>
                  <a:rPr lang="en-US" sz="2400" dirty="0" smtClean="0"/>
                  <a:t>’s contribution to the whole </a:t>
                </a:r>
                <a14:m>
                  <m:oMath xmlns:m="http://schemas.openxmlformats.org/officeDocument/2006/math">
                    <m:sSub>
                      <m:sSubPr>
                        <m:ctrlPr>
                          <a:rPr lang="en-US" sz="2400" b="0" i="1" smtClean="0">
                            <a:latin typeface="Cambria Math" charset="0"/>
                          </a:rPr>
                        </m:ctrlPr>
                      </m:sSubPr>
                      <m:e>
                        <m:r>
                          <a:rPr lang="en-US" sz="2400" b="0" i="1" smtClean="0">
                            <a:latin typeface="Cambria Math" charset="0"/>
                          </a:rPr>
                          <m:t>𝑜</m:t>
                        </m:r>
                      </m:e>
                      <m:sub>
                        <m:r>
                          <a:rPr lang="en-US" sz="2400" b="0" i="1" smtClean="0">
                            <a:latin typeface="Cambria Math" charset="0"/>
                          </a:rPr>
                          <m:t>𝑖</m:t>
                        </m:r>
                      </m:sub>
                    </m:sSub>
                  </m:oMath>
                </a14:m>
                <a:r>
                  <a:rPr lang="en-US" sz="2400" dirty="0" smtClean="0"/>
                  <a:t>’s outcome</a:t>
                </a:r>
              </a:p>
              <a:p>
                <a:r>
                  <a:rPr lang="en-US" b="1" dirty="0" smtClean="0"/>
                  <a:t>Remark</a:t>
                </a:r>
                <a:r>
                  <a:rPr lang="en-US" dirty="0" smtClean="0"/>
                  <a:t>:</a:t>
                </a:r>
              </a:p>
              <a:p>
                <a:pPr lvl="1"/>
                <a:r>
                  <a:rPr lang="en-US" sz="2800" dirty="0" smtClean="0"/>
                  <a:t>Characterize part-whole relationships</a:t>
                </a:r>
              </a:p>
              <a:p>
                <a:pPr lvl="2"/>
                <a:r>
                  <a:rPr lang="en-US" sz="2400" dirty="0" smtClean="0"/>
                  <a:t>Use different loss functions on </a:t>
                </a:r>
                <a14:m>
                  <m:oMath xmlns:m="http://schemas.openxmlformats.org/officeDocument/2006/math">
                    <m:sSub>
                      <m:sSubPr>
                        <m:ctrlPr>
                          <a:rPr lang="en-US" sz="2400" b="0" i="1" smtClean="0">
                            <a:latin typeface="Cambria Math" charset="0"/>
                          </a:rPr>
                        </m:ctrlPr>
                      </m:sSubPr>
                      <m:e>
                        <m:r>
                          <a:rPr lang="en-US" sz="2400" b="0" i="1" smtClean="0">
                            <a:latin typeface="Cambria Math" charset="0"/>
                          </a:rPr>
                          <m:t>𝑒</m:t>
                        </m:r>
                      </m:e>
                      <m:sub>
                        <m:r>
                          <a:rPr lang="en-US" sz="2400" b="0" i="1" smtClean="0">
                            <a:latin typeface="Cambria Math" charset="0"/>
                          </a:rPr>
                          <m:t>𝑖</m:t>
                        </m:r>
                      </m:sub>
                    </m:sSub>
                  </m:oMath>
                </a14:m>
                <a:endParaRPr lang="en-US" sz="2400" dirty="0" smtClean="0"/>
              </a:p>
              <a:p>
                <a:pPr lvl="2"/>
                <a:r>
                  <a:rPr lang="en-US" sz="2400" dirty="0" smtClean="0"/>
                  <a:t>Use different norms on </a:t>
                </a:r>
                <a14:m>
                  <m:oMath xmlns:m="http://schemas.openxmlformats.org/officeDocument/2006/math">
                    <m:sSub>
                      <m:sSubPr>
                        <m:ctrlPr>
                          <a:rPr lang="en-US" sz="2400" b="0" i="1" smtClean="0">
                            <a:latin typeface="Cambria Math" charset="0"/>
                          </a:rPr>
                        </m:ctrlPr>
                      </m:sSubPr>
                      <m:e>
                        <m:r>
                          <a:rPr lang="en-US" sz="2400" b="0" i="1" smtClean="0">
                            <a:latin typeface="Cambria Math" charset="0"/>
                          </a:rPr>
                          <m:t>𝑎</m:t>
                        </m:r>
                      </m:e>
                      <m:sub>
                        <m:r>
                          <a:rPr lang="en-US" sz="2400" b="0" i="1" smtClean="0">
                            <a:latin typeface="Cambria Math" charset="0"/>
                          </a:rPr>
                          <m:t>𝑖</m:t>
                        </m:r>
                      </m:sub>
                    </m:sSub>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47675" y="933450"/>
                <a:ext cx="8229600" cy="5503218"/>
              </a:xfrm>
              <a:blipFill rotWithShape="0">
                <a:blip r:embed="rId3"/>
                <a:stretch>
                  <a:fillRect l="-2444" t="-775" r="-963" b="-221"/>
                </a:stretch>
              </a:blipFill>
            </p:spPr>
            <p:txBody>
              <a:bodyPr/>
              <a:lstStyle/>
              <a:p>
                <a:r>
                  <a:rPr lang="en-US">
                    <a:noFill/>
                  </a:rPr>
                  <a:t> </a:t>
                </a:r>
              </a:p>
            </p:txBody>
          </p:sp>
        </mc:Fallback>
      </mc:AlternateContent>
      <p:grpSp>
        <p:nvGrpSpPr>
          <p:cNvPr id="6" name="Group 5"/>
          <p:cNvGrpSpPr/>
          <p:nvPr/>
        </p:nvGrpSpPr>
        <p:grpSpPr>
          <a:xfrm>
            <a:off x="7453087" y="128362"/>
            <a:ext cx="1462068" cy="952952"/>
            <a:chOff x="7540171" y="1344635"/>
            <a:chExt cx="1313657" cy="861537"/>
          </a:xfrm>
        </p:grpSpPr>
        <p:sp>
          <p:nvSpPr>
            <p:cNvPr id="7" name="Oval 6"/>
            <p:cNvSpPr/>
            <p:nvPr/>
          </p:nvSpPr>
          <p:spPr>
            <a:xfrm>
              <a:off x="7540171"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916522"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246381"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614342"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036265" y="1344635"/>
              <a:ext cx="239486" cy="239486"/>
            </a:xfrm>
            <a:prstGeom prst="ellipse">
              <a:avLst/>
            </a:prstGeom>
            <a:pattFill prst="dkUpDiag">
              <a:fgClr>
                <a:schemeClr val="tx1">
                  <a:lumMod val="95000"/>
                  <a:lumOff val="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7" idx="0"/>
              <a:endCxn id="11" idx="4"/>
            </p:cNvCxnSpPr>
            <p:nvPr/>
          </p:nvCxnSpPr>
          <p:spPr>
            <a:xfrm flipV="1">
              <a:off x="7659914" y="1584121"/>
              <a:ext cx="496094" cy="3825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008314" y="1604758"/>
              <a:ext cx="147694" cy="3936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4"/>
            </p:cNvCxnSpPr>
            <p:nvPr/>
          </p:nvCxnSpPr>
          <p:spPr>
            <a:xfrm flipH="1" flipV="1">
              <a:off x="8156008" y="1584121"/>
              <a:ext cx="523647" cy="4246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8156008" y="1604758"/>
              <a:ext cx="201726" cy="3829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Rectangle 16"/>
              <p:cNvSpPr/>
              <p:nvPr/>
            </p:nvSpPr>
            <p:spPr>
              <a:xfrm>
                <a:off x="7316751" y="392011"/>
                <a:ext cx="479042" cy="3837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i="1">
                              <a:solidFill>
                                <a:srgbClr val="C0008E"/>
                              </a:solidFill>
                              <a:latin typeface="Cambria Math" panose="02040503050406030204" pitchFamily="18" charset="0"/>
                            </a:rPr>
                            <m:t>1</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7316751" y="392011"/>
                <a:ext cx="479042" cy="383759"/>
              </a:xfrm>
              <a:prstGeom prst="rect">
                <a:avLst/>
              </a:prstGeom>
              <a:blipFill rotWithShape="0">
                <a:blip r:embed="rId5"/>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8543811" y="406179"/>
                <a:ext cx="484363" cy="3831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4</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8543811" y="406179"/>
                <a:ext cx="484363" cy="383182"/>
              </a:xfrm>
              <a:prstGeom prst="rect">
                <a:avLst/>
              </a:prstGeom>
              <a:blipFill rotWithShape="0">
                <a:blip r:embed="rId6"/>
                <a:stretch>
                  <a:fillRect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693660" y="449647"/>
                <a:ext cx="484363" cy="3843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2</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693660" y="449647"/>
                <a:ext cx="484363" cy="384336"/>
              </a:xfrm>
              <a:prstGeom prst="rect">
                <a:avLst/>
              </a:prstGeom>
              <a:blipFill rotWithShape="0">
                <a:blip r:embed="rId7"/>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071773" y="470861"/>
                <a:ext cx="484363" cy="3857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3</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8071773" y="470861"/>
                <a:ext cx="484363" cy="385747"/>
              </a:xfrm>
              <a:prstGeom prst="rect">
                <a:avLst/>
              </a:prstGeom>
              <a:blipFill rotWithShape="0">
                <a:blip r:embed="rId8"/>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030193" y="59678"/>
                <a:ext cx="10638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8E"/>
                          </a:solidFill>
                          <a:latin typeface="Cambria Math" panose="02040503050406030204" pitchFamily="18" charset="0"/>
                        </a:rPr>
                        <m:t>𝐴𝑔𝑔</m:t>
                      </m:r>
                      <m:r>
                        <a:rPr lang="en-US" b="0" i="1" smtClean="0">
                          <a:solidFill>
                            <a:srgbClr val="C0008E"/>
                          </a:solidFill>
                          <a:latin typeface="Cambria Math" panose="02040503050406030204" pitchFamily="18" charset="0"/>
                        </a:rPr>
                        <m:t>(</m:t>
                      </m:r>
                      <m:sSub>
                        <m:sSubPr>
                          <m:ctrlPr>
                            <a:rPr lang="en-US" b="0" i="1" smtClean="0">
                              <a:solidFill>
                                <a:srgbClr val="C0008E"/>
                              </a:solidFill>
                              <a:latin typeface="Cambria Math" charset="0"/>
                            </a:rPr>
                          </m:ctrlPr>
                        </m:sSubPr>
                        <m:e>
                          <m:r>
                            <a:rPr lang="en-US" b="0" i="1" smtClean="0">
                              <a:solidFill>
                                <a:srgbClr val="C0008E"/>
                              </a:solidFill>
                              <a:latin typeface="Cambria Math" panose="02040503050406030204" pitchFamily="18" charset="0"/>
                            </a:rPr>
                            <m:t>𝑜</m:t>
                          </m:r>
                        </m:e>
                        <m:sub>
                          <m:r>
                            <a:rPr lang="en-US" b="0" i="1" smtClean="0">
                              <a:solidFill>
                                <a:srgbClr val="C0008E"/>
                              </a:solidFill>
                              <a:latin typeface="Cambria Math" panose="02040503050406030204" pitchFamily="18" charset="0"/>
                            </a:rPr>
                            <m:t>𝑖</m:t>
                          </m:r>
                        </m:sub>
                      </m:sSub>
                      <m:r>
                        <a:rPr lang="en-US" b="0" i="1" smtClean="0">
                          <a:solidFill>
                            <a:srgbClr val="C0008E"/>
                          </a:solidFill>
                          <a:latin typeface="Cambria Math" panose="02040503050406030204" pitchFamily="18" charset="0"/>
                        </a:rPr>
                        <m:t>)</m:t>
                      </m:r>
                    </m:oMath>
                  </m:oMathPara>
                </a14:m>
                <a:endParaRPr lang="en-US" dirty="0">
                  <a:solidFill>
                    <a:srgbClr val="C0008E"/>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030193" y="59678"/>
                <a:ext cx="1063881" cy="369332"/>
              </a:xfrm>
              <a:prstGeom prst="rect">
                <a:avLst/>
              </a:prstGeom>
              <a:blipFill rotWithShape="0">
                <a:blip r:embed="rId9"/>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804470" y="1892734"/>
                <a:ext cx="4102470" cy="1313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charset="0"/>
                            </a:rPr>
                          </m:ctrlPr>
                        </m:sSupPr>
                        <m:e>
                          <m:r>
                            <a:rPr lang="en-US" sz="2400" b="0" i="1" smtClean="0">
                              <a:latin typeface="Cambria Math" panose="02040503050406030204" pitchFamily="18" charset="0"/>
                            </a:rPr>
                            <m:t>𝐹</m:t>
                          </m:r>
                        </m:e>
                        <m:sup>
                          <m:r>
                            <a:rPr lang="en-US" sz="2400" b="0" i="1" smtClean="0">
                              <a:latin typeface="Cambria Math" panose="02040503050406030204" pitchFamily="18" charset="0"/>
                            </a:rPr>
                            <m:t>𝑜</m:t>
                          </m:r>
                        </m:sup>
                      </m:sSup>
                      <m:d>
                        <m:dPr>
                          <m:ctrlPr>
                            <a:rPr lang="en-US" sz="2400" b="0" i="1" smtClean="0">
                              <a:latin typeface="Cambria Math" charset="0"/>
                            </a:rPr>
                          </m:ctrlPr>
                        </m:dPr>
                        <m:e>
                          <m:r>
                            <a:rPr lang="en-US" sz="2400" b="0" i="1" smtClean="0">
                              <a:latin typeface="Cambria Math" panose="02040503050406030204" pitchFamily="18" charset="0"/>
                            </a:rPr>
                            <m:t>𝑖</m:t>
                          </m:r>
                          <m:r>
                            <a:rPr lang="en-US" sz="2400" b="0" i="1" smtClean="0">
                              <a:latin typeface="Cambria Math" panose="02040503050406030204" pitchFamily="18" charset="0"/>
                            </a:rPr>
                            <m:t>, :</m:t>
                          </m:r>
                        </m:e>
                      </m:d>
                      <m:sSup>
                        <m:sSupPr>
                          <m:ctrlPr>
                            <a:rPr lang="en-US" sz="2400" b="0" i="1" smtClean="0">
                              <a:latin typeface="Cambria Math" charset="0"/>
                            </a:rPr>
                          </m:ctrlPr>
                        </m:sSupPr>
                        <m:e>
                          <m:r>
                            <a:rPr lang="en-US" sz="2400" b="0" i="1" smtClean="0">
                              <a:latin typeface="Cambria Math" panose="02040503050406030204" pitchFamily="18" charset="0"/>
                            </a:rPr>
                            <m:t>𝑤</m:t>
                          </m:r>
                        </m:e>
                        <m:sup>
                          <m:r>
                            <a:rPr lang="en-US" sz="2400" b="0" i="1" smtClean="0">
                              <a:latin typeface="Cambria Math" panose="02040503050406030204" pitchFamily="18" charset="0"/>
                            </a:rPr>
                            <m:t>𝑜</m:t>
                          </m:r>
                        </m:sup>
                      </m:sSup>
                      <m:r>
                        <a:rPr lang="en-US" sz="2400" b="0" i="1" smtClean="0">
                          <a:latin typeface="Cambria Math" panose="02040503050406030204" pitchFamily="18" charset="0"/>
                        </a:rPr>
                        <m:t> −</m:t>
                      </m:r>
                      <m:r>
                        <a:rPr lang="en-US" sz="2400" b="0" i="1" smtClean="0">
                          <a:latin typeface="Cambria Math" panose="02040503050406030204" pitchFamily="18" charset="0"/>
                        </a:rPr>
                        <m:t>𝐴𝑔𝑔</m:t>
                      </m:r>
                      <m:d>
                        <m:dPr>
                          <m:ctrlPr>
                            <a:rPr lang="en-US" sz="2400" b="0" i="1" smtClean="0">
                              <a:latin typeface="Cambria Math" charset="0"/>
                            </a:rPr>
                          </m:ctrlPr>
                        </m:dPr>
                        <m:e>
                          <m:sSub>
                            <m:sSubPr>
                              <m:ctrlPr>
                                <a:rPr lang="en-US" sz="2400" b="0" i="1" smtClean="0">
                                  <a:latin typeface="Cambria Math" charset="0"/>
                                </a:rPr>
                              </m:ctrlPr>
                            </m:sSubPr>
                            <m:e>
                              <m:r>
                                <a:rPr lang="en-US" sz="2400" b="0" i="1" smtClean="0">
                                  <a:latin typeface="Cambria Math" panose="02040503050406030204" pitchFamily="18" charset="0"/>
                                </a:rPr>
                                <m:t>𝑜</m:t>
                              </m:r>
                            </m:e>
                            <m:sub>
                              <m:r>
                                <a:rPr lang="en-US" sz="2400" b="0" i="1" smtClean="0">
                                  <a:latin typeface="Cambria Math" panose="02040503050406030204" pitchFamily="18" charset="0"/>
                                </a:rPr>
                                <m:t>𝑖</m:t>
                              </m:r>
                            </m:sub>
                          </m:sSub>
                        </m:e>
                      </m:d>
                    </m:oMath>
                  </m:oMathPara>
                </a14:m>
                <a:endParaRPr lang="en-US" sz="2400" b="0" dirty="0" smtClean="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𝐴𝑔𝑔</m:t>
                      </m:r>
                      <m:d>
                        <m:dPr>
                          <m:ctrlPr>
                            <a:rPr lang="en-US" sz="2400" b="0" i="1" smtClean="0">
                              <a:latin typeface="Cambria Math" charset="0"/>
                            </a:rPr>
                          </m:ctrlPr>
                        </m:dPr>
                        <m:e>
                          <m:sSub>
                            <m:sSubPr>
                              <m:ctrlPr>
                                <a:rPr lang="en-US" sz="2400" b="0" i="1" smtClean="0">
                                  <a:latin typeface="Cambria Math" charset="0"/>
                                </a:rPr>
                              </m:ctrlPr>
                            </m:sSubPr>
                            <m:e>
                              <m:r>
                                <a:rPr lang="en-US" sz="2400" b="0" i="1" smtClean="0">
                                  <a:latin typeface="Cambria Math" panose="02040503050406030204" pitchFamily="18" charset="0"/>
                                </a:rPr>
                                <m:t>𝑜</m:t>
                              </m:r>
                            </m:e>
                            <m:sub>
                              <m:r>
                                <a:rPr lang="en-US" sz="2400" b="0" i="1" smtClean="0">
                                  <a:latin typeface="Cambria Math" panose="02040503050406030204" pitchFamily="18" charset="0"/>
                                </a:rPr>
                                <m:t>𝑖</m:t>
                              </m:r>
                            </m:sub>
                          </m:sSub>
                        </m:e>
                      </m:d>
                      <m:r>
                        <a:rPr lang="en-US" sz="2400" b="0" i="1" smtClean="0">
                          <a:latin typeface="Cambria Math" panose="02040503050406030204" pitchFamily="18" charset="0"/>
                        </a:rPr>
                        <m:t>=</m:t>
                      </m:r>
                      <m:nary>
                        <m:naryPr>
                          <m:chr m:val="∑"/>
                          <m:supHide m:val="on"/>
                          <m:ctrlPr>
                            <a:rPr lang="en-US" sz="2400" b="0" i="1" smtClean="0">
                              <a:latin typeface="Cambria Math" charset="0"/>
                            </a:rPr>
                          </m:ctrlPr>
                        </m:naryPr>
                        <m:sub>
                          <m:r>
                            <m:rPr>
                              <m:brk m:alnAt="7"/>
                            </m:rPr>
                            <a:rPr lang="en-US" sz="2400" b="0" i="1" smtClean="0">
                              <a:latin typeface="Cambria Math" panose="02040503050406030204" pitchFamily="18" charset="0"/>
                            </a:rPr>
                            <m:t>𝑗</m:t>
                          </m:r>
                          <m:r>
                            <a:rPr lang="en-US" sz="2400" b="0" i="1" smtClean="0">
                              <a:latin typeface="Cambria Math" panose="02040503050406030204" pitchFamily="18" charset="0"/>
                            </a:rPr>
                            <m:t>∈</m:t>
                          </m:r>
                          <m:r>
                            <a:rPr lang="en-US" sz="2400" b="0" i="1" smtClean="0">
                              <a:latin typeface="Cambria Math" panose="02040503050406030204" pitchFamily="18" charset="0"/>
                            </a:rPr>
                            <m:t>𝜙</m:t>
                          </m:r>
                          <m:r>
                            <a:rPr lang="en-US" sz="2400" b="0" i="1" smtClean="0">
                              <a:latin typeface="Cambria Math" panose="02040503050406030204" pitchFamily="18" charset="0"/>
                            </a:rPr>
                            <m:t>(</m:t>
                          </m:r>
                          <m:sSub>
                            <m:sSubPr>
                              <m:ctrlPr>
                                <a:rPr lang="en-US" sz="2400" b="0" i="1" smtClean="0">
                                  <a:latin typeface="Cambria Math" charset="0"/>
                                </a:rPr>
                              </m:ctrlPr>
                            </m:sSubPr>
                            <m:e>
                              <m:r>
                                <a:rPr lang="en-US" sz="2400" b="0" i="1" smtClean="0">
                                  <a:latin typeface="Cambria Math" panose="02040503050406030204" pitchFamily="18" charset="0"/>
                                </a:rPr>
                                <m:t>𝑜</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ub>
                        <m:sup/>
                        <m:e>
                          <m:sSubSup>
                            <m:sSubSupPr>
                              <m:ctrlPr>
                                <a:rPr lang="en-US" sz="2400" b="0" i="1" smtClean="0">
                                  <a:solidFill>
                                    <a:srgbClr val="C0008E"/>
                                  </a:solidFill>
                                  <a:latin typeface="Cambria Math" charset="0"/>
                                </a:rPr>
                              </m:ctrlPr>
                            </m:sSubSupPr>
                            <m:e>
                              <m:r>
                                <a:rPr lang="en-US" sz="2400" b="0" i="1" smtClean="0">
                                  <a:solidFill>
                                    <a:srgbClr val="C0008E"/>
                                  </a:solidFill>
                                  <a:latin typeface="Cambria Math" panose="02040503050406030204" pitchFamily="18" charset="0"/>
                                </a:rPr>
                                <m:t>𝑎</m:t>
                              </m:r>
                            </m:e>
                            <m:sub>
                              <m:r>
                                <a:rPr lang="en-US" sz="2400" b="0" i="1" smtClean="0">
                                  <a:solidFill>
                                    <a:srgbClr val="C0008E"/>
                                  </a:solidFill>
                                  <a:latin typeface="Cambria Math" panose="02040503050406030204" pitchFamily="18" charset="0"/>
                                </a:rPr>
                                <m:t>𝑗</m:t>
                              </m:r>
                            </m:sub>
                            <m:sup>
                              <m:r>
                                <a:rPr lang="en-US" sz="2400" b="0" i="1" smtClean="0">
                                  <a:solidFill>
                                    <a:srgbClr val="C0008E"/>
                                  </a:solidFill>
                                  <a:latin typeface="Cambria Math" panose="02040503050406030204" pitchFamily="18" charset="0"/>
                                </a:rPr>
                                <m:t>𝑖</m:t>
                              </m:r>
                            </m:sup>
                          </m:sSubSup>
                          <m:sSup>
                            <m:sSupPr>
                              <m:ctrlPr>
                                <a:rPr lang="en-US" sz="2400" b="0" i="1" smtClean="0">
                                  <a:latin typeface="Cambria Math" charset="0"/>
                                </a:rPr>
                              </m:ctrlPr>
                            </m:sSupPr>
                            <m:e>
                              <m:r>
                                <a:rPr lang="en-US" sz="2400" b="0" i="1" smtClean="0">
                                  <a:latin typeface="Cambria Math" panose="02040503050406030204" pitchFamily="18" charset="0"/>
                                </a:rPr>
                                <m:t>𝐹</m:t>
                              </m:r>
                            </m:e>
                            <m:sup>
                              <m:r>
                                <a:rPr lang="en-US" sz="2400" b="0" i="1" smtClean="0">
                                  <a:latin typeface="Cambria Math" panose="02040503050406030204" pitchFamily="18" charset="0"/>
                                </a:rPr>
                                <m:t>𝑝</m:t>
                              </m:r>
                            </m:sup>
                          </m:sSup>
                          <m:d>
                            <m:dPr>
                              <m:ctrlPr>
                                <a:rPr lang="en-US" sz="2400" b="0" i="1" smtClean="0">
                                  <a:latin typeface="Cambria Math" charset="0"/>
                                </a:rPr>
                              </m:ctrlPr>
                            </m:dPr>
                            <m:e>
                              <m:r>
                                <a:rPr lang="en-US" sz="2400" b="0" i="1" smtClean="0">
                                  <a:latin typeface="Cambria Math" panose="02040503050406030204" pitchFamily="18" charset="0"/>
                                </a:rPr>
                                <m:t>𝑗</m:t>
                              </m:r>
                              <m:r>
                                <a:rPr lang="en-US" sz="2400" b="0" i="1" smtClean="0">
                                  <a:latin typeface="Cambria Math" panose="02040503050406030204" pitchFamily="18" charset="0"/>
                                </a:rPr>
                                <m:t>,:</m:t>
                              </m:r>
                            </m:e>
                          </m:d>
                          <m:sSup>
                            <m:sSupPr>
                              <m:ctrlPr>
                                <a:rPr lang="en-US" sz="2400" b="0" i="1" smtClean="0">
                                  <a:latin typeface="Cambria Math" charset="0"/>
                                </a:rPr>
                              </m:ctrlPr>
                            </m:sSupPr>
                            <m:e>
                              <m:r>
                                <a:rPr lang="en-US" sz="2400" b="0" i="1" smtClean="0">
                                  <a:latin typeface="Cambria Math" panose="02040503050406030204" pitchFamily="18" charset="0"/>
                                </a:rPr>
                                <m:t>𝑤</m:t>
                              </m:r>
                            </m:e>
                            <m:sup>
                              <m:r>
                                <a:rPr lang="en-US" sz="2400" b="0" i="1" smtClean="0">
                                  <a:latin typeface="Cambria Math" panose="02040503050406030204" pitchFamily="18" charset="0"/>
                                </a:rPr>
                                <m:t>𝑝</m:t>
                              </m:r>
                            </m:sup>
                          </m:sSup>
                        </m:e>
                      </m:nary>
                    </m:oMath>
                  </m:oMathPara>
                </a14:m>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804470" y="1892734"/>
                <a:ext cx="4102470" cy="1313629"/>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7168556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Collective Intelligence</a:t>
            </a:r>
            <a:endParaRPr lang="en-US" dirty="0"/>
          </a:p>
        </p:txBody>
      </p:sp>
      <p:sp>
        <p:nvSpPr>
          <p:cNvPr id="3" name="Text Placeholder 2"/>
          <p:cNvSpPr>
            <a:spLocks noGrp="1"/>
          </p:cNvSpPr>
          <p:nvPr>
            <p:ph type="body" idx="1"/>
          </p:nvPr>
        </p:nvSpPr>
        <p:spPr/>
        <p:txBody>
          <a:bodyPr/>
          <a:lstStyle/>
          <a:p>
            <a:r>
              <a:rPr lang="en-US" dirty="0" smtClean="0"/>
              <a:t>Definition: general ability of the group to perform a wide variety of tasks</a:t>
            </a:r>
          </a:p>
          <a:p>
            <a:r>
              <a:rPr lang="en-US" dirty="0" smtClean="0"/>
              <a:t>Question: Is there a single factor for groups?</a:t>
            </a:r>
            <a:endParaRPr lang="en-US"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Woolley, Anita Williams, et al. "Evidence for a collective intelligence factor in the performance of human groups." science 330.6004 (2010): 686-688</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896660"/>
      </p:ext>
    </p:extLst>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Part-Whole Relation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dirty="0" smtClean="0"/>
                  <a:t>Intuition</a:t>
                </a:r>
                <a:r>
                  <a:rPr lang="en-US" sz="2800" dirty="0" smtClean="0"/>
                  <a:t>: </a:t>
                </a:r>
                <a:r>
                  <a:rPr lang="en-US" sz="2800" dirty="0"/>
                  <a:t>Whole </a:t>
                </a:r>
                <a14:m>
                  <m:oMath xmlns:m="http://schemas.openxmlformats.org/officeDocument/2006/math">
                    <m:r>
                      <a:rPr lang="en-US" sz="2800" i="1">
                        <a:solidFill>
                          <a:schemeClr val="tx1"/>
                        </a:solidFill>
                        <a:latin typeface="Cambria Math" panose="02040503050406030204" pitchFamily="18" charset="0"/>
                      </a:rPr>
                      <m:t>←</m:t>
                    </m:r>
                  </m:oMath>
                </a14:m>
                <a:r>
                  <a:rPr lang="en-US" sz="2800" dirty="0"/>
                  <a:t> linear combination of </a:t>
                </a:r>
                <a:r>
                  <a:rPr lang="en-US" sz="2800" dirty="0" smtClean="0"/>
                  <a:t>parts</a:t>
                </a:r>
              </a:p>
              <a:p>
                <a:pPr lvl="1"/>
                <a:r>
                  <a:rPr lang="en-US" sz="2800" dirty="0" smtClean="0"/>
                  <a:t>some parts play more important roles than the others in contributing to the whole outcome</a:t>
                </a:r>
              </a:p>
              <a:p>
                <a:r>
                  <a:rPr lang="en-US" b="1" dirty="0" smtClean="0"/>
                  <a:t>Details</a:t>
                </a:r>
                <a:r>
                  <a:rPr lang="en-US" dirty="0" smtClean="0"/>
                  <a:t>: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𝑝𝑜</m:t>
                        </m:r>
                      </m:sub>
                    </m:sSub>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𝛼</m:t>
                        </m:r>
                      </m:num>
                      <m:den>
                        <m:r>
                          <a:rPr lang="en-US" b="0" i="1" smtClean="0">
                            <a:latin typeface="Cambria Math" panose="02040503050406030204" pitchFamily="18" charset="0"/>
                          </a:rPr>
                          <m:t>2</m:t>
                        </m:r>
                        <m:sSub>
                          <m:sSubPr>
                            <m:ctrlPr>
                              <a:rPr lang="en-US" b="0" i="1" smtClean="0">
                                <a:latin typeface="Cambria Math"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𝑜</m:t>
                            </m:r>
                          </m:sub>
                        </m:sSub>
                      </m:den>
                    </m:f>
                    <m:nary>
                      <m:naryPr>
                        <m:chr m:val="∑"/>
                        <m:ctrlPr>
                          <a:rPr lang="en-US" b="0" i="1" smtClean="0">
                            <a:latin typeface="Cambria Math"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sSub>
                          <m:sSubPr>
                            <m:ctrlPr>
                              <a:rPr lang="en-US" b="0" i="1" smtClean="0">
                                <a:latin typeface="Cambria Math"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𝑜</m:t>
                            </m:r>
                          </m:sub>
                        </m:sSub>
                      </m:sup>
                      <m:e>
                        <m:sSubSup>
                          <m:sSubSupPr>
                            <m:ctrlPr>
                              <a:rPr lang="en-US" b="0" i="1" smtClean="0">
                                <a:latin typeface="Cambria Math"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e>
                    </m:nary>
                  </m:oMath>
                </a14:m>
                <a:endParaRPr lang="en-US" dirty="0"/>
              </a:p>
              <a:p>
                <a:r>
                  <a:rPr lang="en-US" b="1" dirty="0" smtClean="0"/>
                  <a:t>Remark</a:t>
                </a:r>
                <a:r>
                  <a:rPr lang="en-US" dirty="0" smtClean="0"/>
                  <a:t>: </a:t>
                </a:r>
              </a:p>
              <a:p>
                <a:pPr lvl="1"/>
                <a14:m>
                  <m:oMath xmlns:m="http://schemas.openxmlformats.org/officeDocument/2006/math">
                    <m:sSubSup>
                      <m:sSubSupPr>
                        <m:ctrlPr>
                          <a:rPr lang="en-US" sz="2800" i="1">
                            <a:latin typeface="Cambria Math" charset="0"/>
                          </a:rPr>
                        </m:ctrlPr>
                      </m:sSubSupPr>
                      <m:e>
                        <m:r>
                          <a:rPr lang="en-US" sz="2800" i="1">
                            <a:latin typeface="Cambria Math" charset="0"/>
                          </a:rPr>
                          <m:t>𝑎</m:t>
                        </m:r>
                      </m:e>
                      <m:sub>
                        <m:r>
                          <a:rPr lang="en-US" sz="2800" i="1">
                            <a:latin typeface="Cambria Math" charset="0"/>
                          </a:rPr>
                          <m:t>𝑗</m:t>
                        </m:r>
                      </m:sub>
                      <m:sup>
                        <m:r>
                          <a:rPr lang="en-US" sz="2800" i="1">
                            <a:latin typeface="Cambria Math" charset="0"/>
                          </a:rPr>
                          <m:t>𝑖</m:t>
                        </m:r>
                      </m:sup>
                    </m:sSubSup>
                    <m:r>
                      <a:rPr lang="en-US" sz="2800" b="0" i="1" smtClean="0">
                        <a:latin typeface="Cambria Math" charset="0"/>
                      </a:rPr>
                      <m:t>=1</m:t>
                    </m:r>
                  </m:oMath>
                </a14:m>
                <a:r>
                  <a:rPr lang="en-US" sz="2800" dirty="0" smtClean="0"/>
                  <a:t>: the whole is the sum of its parts</a:t>
                </a:r>
              </a:p>
              <a:p>
                <a:pPr lvl="1"/>
                <a14:m>
                  <m:oMath xmlns:m="http://schemas.openxmlformats.org/officeDocument/2006/math">
                    <m:sSubSup>
                      <m:sSubSupPr>
                        <m:ctrlPr>
                          <a:rPr lang="en-US" sz="2800" i="1">
                            <a:latin typeface="Cambria Math" charset="0"/>
                          </a:rPr>
                        </m:ctrlPr>
                      </m:sSubSupPr>
                      <m:e>
                        <m:r>
                          <a:rPr lang="en-US" sz="2800" i="1">
                            <a:latin typeface="Cambria Math" charset="0"/>
                          </a:rPr>
                          <m:t>𝑎</m:t>
                        </m:r>
                      </m:e>
                      <m:sub>
                        <m:r>
                          <a:rPr lang="en-US" sz="2800" i="1">
                            <a:latin typeface="Cambria Math" charset="0"/>
                          </a:rPr>
                          <m:t>𝑗</m:t>
                        </m:r>
                      </m:sub>
                      <m:sup>
                        <m:r>
                          <a:rPr lang="en-US" sz="2800" i="1">
                            <a:latin typeface="Cambria Math" charset="0"/>
                          </a:rPr>
                          <m:t>𝑖</m:t>
                        </m:r>
                      </m:sup>
                    </m:sSubSup>
                    <m:r>
                      <a:rPr lang="en-US" sz="2800" b="0" i="1" smtClean="0">
                        <a:latin typeface="Cambria Math" charset="0"/>
                      </a:rPr>
                      <m:t>=</m:t>
                    </m:r>
                    <m:f>
                      <m:fPr>
                        <m:ctrlPr>
                          <a:rPr lang="mr-IN" sz="2800" b="0" i="1" smtClean="0">
                            <a:latin typeface="Cambria Math" charset="0"/>
                          </a:rPr>
                        </m:ctrlPr>
                      </m:fPr>
                      <m:num>
                        <m:r>
                          <a:rPr lang="en-US" sz="2800" b="0" i="1" smtClean="0">
                            <a:latin typeface="Cambria Math" charset="0"/>
                          </a:rPr>
                          <m:t>1</m:t>
                        </m:r>
                      </m:num>
                      <m:den>
                        <m:r>
                          <a:rPr lang="en-US" sz="2800" b="0" i="1" smtClean="0">
                            <a:latin typeface="Cambria Math" charset="0"/>
                          </a:rPr>
                          <m:t>|</m:t>
                        </m:r>
                        <m:sSub>
                          <m:sSubPr>
                            <m:ctrlPr>
                              <a:rPr lang="en-US" sz="2800" b="0" i="1" smtClean="0">
                                <a:latin typeface="Cambria Math" charset="0"/>
                              </a:rPr>
                            </m:ctrlPr>
                          </m:sSubPr>
                          <m:e>
                            <m:r>
                              <a:rPr lang="en-US" sz="2800" b="0" i="1" smtClean="0">
                                <a:latin typeface="Cambria Math" charset="0"/>
                              </a:rPr>
                              <m:t>𝑜</m:t>
                            </m:r>
                          </m:e>
                          <m:sub>
                            <m:r>
                              <a:rPr lang="en-US" sz="2800" b="0" i="1" smtClean="0">
                                <a:latin typeface="Cambria Math" charset="0"/>
                              </a:rPr>
                              <m:t>𝑖</m:t>
                            </m:r>
                          </m:sub>
                        </m:sSub>
                        <m:r>
                          <a:rPr lang="en-US" sz="2800" b="0" i="1" smtClean="0">
                            <a:latin typeface="Cambria Math" charset="0"/>
                          </a:rPr>
                          <m:t>|</m:t>
                        </m:r>
                      </m:den>
                    </m:f>
                  </m:oMath>
                </a14:m>
                <a:r>
                  <a:rPr lang="en-US" sz="2800" dirty="0" smtClean="0"/>
                  <a:t>: average coupling </a:t>
                </a: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2444" t="-757" r="-2222"/>
                </a:stretch>
              </a:blipFill>
            </p:spPr>
            <p:txBody>
              <a:bodyPr/>
              <a:lstStyle/>
              <a:p>
                <a:r>
                  <a:rPr lang="en-US">
                    <a:noFill/>
                  </a:rPr>
                  <a:t> </a:t>
                </a:r>
              </a:p>
            </p:txBody>
          </p:sp>
        </mc:Fallback>
      </mc:AlternateContent>
      <p:grpSp>
        <p:nvGrpSpPr>
          <p:cNvPr id="7" name="Group 6"/>
          <p:cNvGrpSpPr/>
          <p:nvPr/>
        </p:nvGrpSpPr>
        <p:grpSpPr>
          <a:xfrm>
            <a:off x="7453087" y="128362"/>
            <a:ext cx="1462068" cy="952952"/>
            <a:chOff x="7540171" y="1344635"/>
            <a:chExt cx="1313657" cy="861537"/>
          </a:xfrm>
        </p:grpSpPr>
        <p:sp>
          <p:nvSpPr>
            <p:cNvPr id="8" name="Oval 7"/>
            <p:cNvSpPr/>
            <p:nvPr/>
          </p:nvSpPr>
          <p:spPr>
            <a:xfrm>
              <a:off x="7540171"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916522"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246381"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614342"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036265" y="1344635"/>
              <a:ext cx="239486" cy="239486"/>
            </a:xfrm>
            <a:prstGeom prst="ellipse">
              <a:avLst/>
            </a:prstGeom>
            <a:pattFill prst="dkUpDiag">
              <a:fgClr>
                <a:schemeClr val="tx1">
                  <a:lumMod val="95000"/>
                  <a:lumOff val="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8" idx="0"/>
              <a:endCxn id="12" idx="4"/>
            </p:cNvCxnSpPr>
            <p:nvPr/>
          </p:nvCxnSpPr>
          <p:spPr>
            <a:xfrm flipV="1">
              <a:off x="7659914" y="1584121"/>
              <a:ext cx="496094" cy="3825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008314" y="1604758"/>
              <a:ext cx="147694" cy="3936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4"/>
            </p:cNvCxnSpPr>
            <p:nvPr/>
          </p:nvCxnSpPr>
          <p:spPr>
            <a:xfrm flipH="1" flipV="1">
              <a:off x="8156008" y="1584121"/>
              <a:ext cx="523647" cy="4246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8156008" y="1604758"/>
              <a:ext cx="201726" cy="3829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Rectangle 16"/>
              <p:cNvSpPr/>
              <p:nvPr/>
            </p:nvSpPr>
            <p:spPr>
              <a:xfrm>
                <a:off x="7316751" y="392011"/>
                <a:ext cx="479042" cy="3837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i="1">
                              <a:solidFill>
                                <a:srgbClr val="C0008E"/>
                              </a:solidFill>
                              <a:latin typeface="Cambria Math" panose="02040503050406030204" pitchFamily="18" charset="0"/>
                            </a:rPr>
                            <m:t>1</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7316751" y="392011"/>
                <a:ext cx="479042" cy="383759"/>
              </a:xfrm>
              <a:prstGeom prst="rect">
                <a:avLst/>
              </a:prstGeom>
              <a:blipFill rotWithShape="0">
                <a:blip r:embed="rId5"/>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8543811" y="406179"/>
                <a:ext cx="484363" cy="3831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4</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8543811" y="406179"/>
                <a:ext cx="484363" cy="383182"/>
              </a:xfrm>
              <a:prstGeom prst="rect">
                <a:avLst/>
              </a:prstGeom>
              <a:blipFill rotWithShape="0">
                <a:blip r:embed="rId6"/>
                <a:stretch>
                  <a:fillRect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693660" y="449647"/>
                <a:ext cx="484363" cy="3843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2</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693660" y="449647"/>
                <a:ext cx="484363" cy="384336"/>
              </a:xfrm>
              <a:prstGeom prst="rect">
                <a:avLst/>
              </a:prstGeom>
              <a:blipFill rotWithShape="0">
                <a:blip r:embed="rId7"/>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071773" y="470861"/>
                <a:ext cx="484363" cy="3857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3</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8071773" y="470861"/>
                <a:ext cx="484363" cy="385747"/>
              </a:xfrm>
              <a:prstGeom prst="rect">
                <a:avLst/>
              </a:prstGeom>
              <a:blipFill rotWithShape="0">
                <a:blip r:embed="rId8"/>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147981" y="65353"/>
                <a:ext cx="8838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8E"/>
                          </a:solidFill>
                          <a:latin typeface="Cambria Math" panose="02040503050406030204" pitchFamily="18" charset="0"/>
                        </a:rPr>
                        <m:t>𝑙𝑖𝑛𝑒𝑎𝑟</m:t>
                      </m:r>
                    </m:oMath>
                  </m:oMathPara>
                </a14:m>
                <a:endParaRPr lang="en-US" dirty="0">
                  <a:solidFill>
                    <a:srgbClr val="C0008E"/>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147981" y="65353"/>
                <a:ext cx="883832" cy="369332"/>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33325341"/>
      </p:ext>
    </p:extLst>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Part-Whole Relation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47674" y="933450"/>
                <a:ext cx="8580499" cy="5106988"/>
              </a:xfrm>
            </p:spPr>
            <p:txBody>
              <a:bodyPr/>
              <a:lstStyle/>
              <a:p>
                <a:r>
                  <a:rPr lang="en-US" b="1" dirty="0" smtClean="0"/>
                  <a:t>Intuition</a:t>
                </a:r>
                <a:r>
                  <a:rPr lang="en-US" dirty="0" smtClean="0"/>
                  <a:t>: </a:t>
                </a:r>
                <a:r>
                  <a:rPr lang="en-US" dirty="0">
                    <a:solidFill>
                      <a:schemeClr val="tx1"/>
                    </a:solidFill>
                  </a:rPr>
                  <a:t>Whole </a:t>
                </a:r>
                <a14:m>
                  <m:oMath xmlns:m="http://schemas.openxmlformats.org/officeDocument/2006/math">
                    <m:r>
                      <a:rPr lang="en-US" i="1">
                        <a:solidFill>
                          <a:schemeClr val="tx1"/>
                        </a:solidFill>
                        <a:latin typeface="Cambria Math" panose="02040503050406030204" pitchFamily="18" charset="0"/>
                      </a:rPr>
                      <m:t>←</m:t>
                    </m:r>
                  </m:oMath>
                </a14:m>
                <a:r>
                  <a:rPr lang="en-US" dirty="0">
                    <a:solidFill>
                      <a:schemeClr val="tx1"/>
                    </a:solidFill>
                  </a:rPr>
                  <a:t> a few </a:t>
                </a:r>
                <a:r>
                  <a:rPr lang="en-US" dirty="0" smtClean="0">
                    <a:solidFill>
                      <a:schemeClr val="tx1"/>
                    </a:solidFill>
                  </a:rPr>
                  <a:t>parts</a:t>
                </a:r>
                <a:endParaRPr lang="en-US" dirty="0" smtClean="0"/>
              </a:p>
              <a:p>
                <a:pPr lvl="1"/>
                <a:r>
                  <a:rPr lang="en-US" sz="2800" dirty="0" smtClean="0"/>
                  <a:t>some parts have little or no effect on the whole outcome</a:t>
                </a:r>
              </a:p>
              <a:p>
                <a:r>
                  <a:rPr lang="en-US" b="1" dirty="0" smtClean="0"/>
                  <a:t>Details</a:t>
                </a:r>
                <a:r>
                  <a:rPr lang="en-US" dirty="0" smtClean="0"/>
                  <a:t>: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𝐽</m:t>
                        </m:r>
                      </m:e>
                      <m:sub>
                        <m:r>
                          <a:rPr lang="en-US" i="1">
                            <a:latin typeface="Cambria Math" panose="02040503050406030204" pitchFamily="18" charset="0"/>
                          </a:rPr>
                          <m:t>𝑝𝑜</m:t>
                        </m:r>
                      </m:sub>
                    </m:sSub>
                    <m:r>
                      <a:rPr lang="en-US" i="1">
                        <a:latin typeface="Cambria Math" panose="02040503050406030204" pitchFamily="18" charset="0"/>
                      </a:rPr>
                      <m:t>=</m:t>
                    </m:r>
                    <m:f>
                      <m:fPr>
                        <m:ctrlPr>
                          <a:rPr lang="en-US" i="1">
                            <a:latin typeface="Cambria Math" charset="0"/>
                          </a:rPr>
                        </m:ctrlPr>
                      </m:fPr>
                      <m:num>
                        <m:r>
                          <a:rPr lang="en-US" i="1">
                            <a:latin typeface="Cambria Math" panose="02040503050406030204" pitchFamily="18" charset="0"/>
                          </a:rPr>
                          <m:t>𝛼</m:t>
                        </m:r>
                      </m:num>
                      <m:den>
                        <m:sSub>
                          <m:sSubPr>
                            <m:ctrlPr>
                              <a:rPr lang="en-US" i="1">
                                <a:latin typeface="Cambria Math" charset="0"/>
                              </a:rPr>
                            </m:ctrlPr>
                          </m:sSubPr>
                          <m:e>
                            <m:r>
                              <a:rPr lang="en-US" i="1">
                                <a:latin typeface="Cambria Math" panose="02040503050406030204" pitchFamily="18" charset="0"/>
                              </a:rPr>
                              <m:t>𝑛</m:t>
                            </m:r>
                          </m:e>
                          <m:sub>
                            <m:r>
                              <a:rPr lang="en-US" i="1">
                                <a:latin typeface="Cambria Math" panose="02040503050406030204" pitchFamily="18" charset="0"/>
                              </a:rPr>
                              <m:t>𝑜</m:t>
                            </m:r>
                          </m:sub>
                        </m:sSub>
                      </m:den>
                    </m:f>
                    <m:nary>
                      <m:naryPr>
                        <m:chr m:val="∑"/>
                        <m:ctrlPr>
                          <a:rPr lang="en-US" i="1">
                            <a:latin typeface="Cambria Math"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sSub>
                          <m:sSubPr>
                            <m:ctrlPr>
                              <a:rPr lang="en-US" i="1">
                                <a:latin typeface="Cambria Math" charset="0"/>
                              </a:rPr>
                            </m:ctrlPr>
                          </m:sSubPr>
                          <m:e>
                            <m:r>
                              <a:rPr lang="en-US" i="1">
                                <a:latin typeface="Cambria Math" panose="02040503050406030204" pitchFamily="18" charset="0"/>
                              </a:rPr>
                              <m:t>𝑛</m:t>
                            </m:r>
                          </m:e>
                          <m:sub>
                            <m:r>
                              <a:rPr lang="en-US" i="1">
                                <a:latin typeface="Cambria Math" panose="02040503050406030204" pitchFamily="18" charset="0"/>
                              </a:rPr>
                              <m:t>𝑜</m:t>
                            </m:r>
                          </m:sub>
                        </m:sSub>
                      </m:sup>
                      <m:e>
                        <m:sSubSup>
                          <m:sSubSupPr>
                            <m:ctrlPr>
                              <a:rPr lang="en-US" i="1">
                                <a:latin typeface="Cambria Math" charset="0"/>
                              </a:rPr>
                            </m:ctrlPr>
                          </m:sSubSupPr>
                          <m:e>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i="1">
                                <a:latin typeface="Cambria Math" panose="02040503050406030204" pitchFamily="18" charset="0"/>
                              </a:rPr>
                              <m:t>𝑒</m:t>
                            </m:r>
                          </m:e>
                          <m:sub>
                            <m:r>
                              <a:rPr lang="en-US" i="1">
                                <a:latin typeface="Cambria Math" panose="02040503050406030204" pitchFamily="18" charset="0"/>
                              </a:rPr>
                              <m:t>𝑖</m:t>
                            </m:r>
                          </m:sub>
                          <m:sup>
                            <m:r>
                              <a:rPr lang="en-US" i="1">
                                <a:latin typeface="Cambria Math" panose="02040503050406030204" pitchFamily="18" charset="0"/>
                              </a:rPr>
                              <m:t>2</m:t>
                            </m:r>
                          </m:sup>
                        </m:sSubSup>
                        <m:r>
                          <a:rPr lang="en-US" b="0" i="1" smtClean="0">
                            <a:latin typeface="Cambria Math" panose="02040503050406030204" pitchFamily="18" charset="0"/>
                          </a:rPr>
                          <m:t>+</m:t>
                        </m:r>
                        <m:r>
                          <a:rPr lang="en-US" b="0" i="1" smtClean="0">
                            <a:solidFill>
                              <a:srgbClr val="C0008E"/>
                            </a:solidFill>
                            <a:latin typeface="Cambria Math" panose="02040503050406030204" pitchFamily="18" charset="0"/>
                          </a:rPr>
                          <m:t>𝜆</m:t>
                        </m:r>
                        <m:sSub>
                          <m:sSubPr>
                            <m:ctrlPr>
                              <a:rPr lang="en-US" b="0" i="1" smtClean="0">
                                <a:solidFill>
                                  <a:srgbClr val="C0008E"/>
                                </a:solidFill>
                                <a:latin typeface="Cambria Math" charset="0"/>
                              </a:rPr>
                            </m:ctrlPr>
                          </m:sSubPr>
                          <m:e>
                            <m:d>
                              <m:dPr>
                                <m:begChr m:val="|"/>
                                <m:endChr m:val="|"/>
                                <m:ctrlPr>
                                  <a:rPr lang="en-US" b="0" i="1" smtClean="0">
                                    <a:solidFill>
                                      <a:srgbClr val="C0008E"/>
                                    </a:solidFill>
                                    <a:latin typeface="Cambria Math" charset="0"/>
                                  </a:rPr>
                                </m:ctrlPr>
                              </m:dPr>
                              <m:e>
                                <m:sSub>
                                  <m:sSubPr>
                                    <m:ctrlPr>
                                      <a:rPr lang="en-US" b="0" i="1" smtClean="0">
                                        <a:solidFill>
                                          <a:srgbClr val="C0008E"/>
                                        </a:solidFill>
                                        <a:latin typeface="Cambria Math" charset="0"/>
                                      </a:rPr>
                                    </m:ctrlPr>
                                  </m:sSubPr>
                                  <m:e>
                                    <m:r>
                                      <a:rPr lang="en-US" b="1" i="0" smtClean="0">
                                        <a:solidFill>
                                          <a:srgbClr val="C0008E"/>
                                        </a:solidFill>
                                        <a:latin typeface="Cambria Math" panose="02040503050406030204" pitchFamily="18" charset="0"/>
                                      </a:rPr>
                                      <m:t>𝐚</m:t>
                                    </m:r>
                                  </m:e>
                                  <m:sub>
                                    <m:r>
                                      <a:rPr lang="en-US" b="0" i="1" smtClean="0">
                                        <a:solidFill>
                                          <a:srgbClr val="C0008E"/>
                                        </a:solidFill>
                                        <a:latin typeface="Cambria Math" panose="02040503050406030204" pitchFamily="18" charset="0"/>
                                      </a:rPr>
                                      <m:t>𝑖</m:t>
                                    </m:r>
                                  </m:sub>
                                </m:sSub>
                              </m:e>
                            </m:d>
                          </m:e>
                          <m:sub>
                            <m:r>
                              <a:rPr lang="en-US" b="0" i="1" smtClean="0">
                                <a:solidFill>
                                  <a:srgbClr val="C0008E"/>
                                </a:solidFill>
                                <a:latin typeface="Cambria Math" panose="02040503050406030204" pitchFamily="18" charset="0"/>
                              </a:rPr>
                              <m:t>1</m:t>
                            </m:r>
                          </m:sub>
                        </m:sSub>
                        <m:r>
                          <a:rPr lang="en-US" b="0" i="1" smtClean="0">
                            <a:latin typeface="Cambria Math" panose="02040503050406030204" pitchFamily="18" charset="0"/>
                          </a:rPr>
                          <m:t>)</m:t>
                        </m:r>
                      </m:e>
                    </m:nary>
                  </m:oMath>
                </a14:m>
                <a:endParaRPr lang="en-US" dirty="0" smtClean="0"/>
              </a:p>
              <a:p>
                <a:r>
                  <a:rPr lang="en-US" b="1" dirty="0" smtClean="0"/>
                  <a:t>Remark</a:t>
                </a:r>
                <a:r>
                  <a:rPr lang="en-US" dirty="0" smtClean="0"/>
                  <a:t>:</a:t>
                </a:r>
              </a:p>
              <a:p>
                <a:pPr lvl="1"/>
                <a:r>
                  <a:rPr lang="en-US" sz="2800" dirty="0" smtClean="0"/>
                  <a:t>The </a:t>
                </a:r>
                <a14:m>
                  <m:oMath xmlns:m="http://schemas.openxmlformats.org/officeDocument/2006/math">
                    <m:sSub>
                      <m:sSubPr>
                        <m:ctrlPr>
                          <a:rPr lang="en-US" sz="2800" b="0" i="1" smtClean="0">
                            <a:latin typeface="Cambria Math" charset="0"/>
                          </a:rPr>
                        </m:ctrlPr>
                      </m:sSubPr>
                      <m:e>
                        <m:r>
                          <a:rPr lang="en-US" sz="2800" b="0" i="1" smtClean="0">
                            <a:latin typeface="Cambria Math" charset="0"/>
                          </a:rPr>
                          <m:t>𝑙</m:t>
                        </m:r>
                      </m:e>
                      <m:sub>
                        <m:r>
                          <a:rPr lang="en-US" sz="2800" b="0" i="1" smtClean="0">
                            <a:latin typeface="Cambria Math" charset="0"/>
                          </a:rPr>
                          <m:t>1</m:t>
                        </m:r>
                      </m:sub>
                    </m:sSub>
                  </m:oMath>
                </a14:m>
                <a:r>
                  <a:rPr lang="en-US" sz="2800" dirty="0" smtClean="0"/>
                  <a:t> norm can shrink some part contributions </a:t>
                </a:r>
                <a14:m>
                  <m:oMath xmlns:m="http://schemas.openxmlformats.org/officeDocument/2006/math">
                    <m:sSubSup>
                      <m:sSubSupPr>
                        <m:ctrlPr>
                          <a:rPr lang="en-US" sz="2800" i="1">
                            <a:latin typeface="Cambria Math" charset="0"/>
                          </a:rPr>
                        </m:ctrlPr>
                      </m:sSubSupPr>
                      <m:e>
                        <m:r>
                          <a:rPr lang="en-US" sz="2800" i="1">
                            <a:latin typeface="Cambria Math" charset="0"/>
                          </a:rPr>
                          <m:t>𝑎</m:t>
                        </m:r>
                      </m:e>
                      <m:sub>
                        <m:r>
                          <a:rPr lang="en-US" sz="2800" i="1">
                            <a:latin typeface="Cambria Math" charset="0"/>
                          </a:rPr>
                          <m:t>𝑗</m:t>
                        </m:r>
                      </m:sub>
                      <m:sup>
                        <m:r>
                          <a:rPr lang="en-US" sz="2800" i="1">
                            <a:latin typeface="Cambria Math" charset="0"/>
                          </a:rPr>
                          <m:t>𝑖</m:t>
                        </m:r>
                      </m:sup>
                    </m:sSubSup>
                  </m:oMath>
                </a14:m>
                <a:r>
                  <a:rPr lang="en-US" sz="2800" dirty="0" smtClean="0"/>
                  <a:t> to exactly zero</a:t>
                </a:r>
              </a:p>
              <a:p>
                <a:pPr lvl="1"/>
                <a:r>
                  <a:rPr lang="en-US" sz="2800" b="1" dirty="0" smtClean="0">
                    <a:solidFill>
                      <a:srgbClr val="FF0000"/>
                    </a:solidFill>
                  </a:rPr>
                  <a:t>Nonlinear</a:t>
                </a:r>
                <a:r>
                  <a:rPr lang="en-US" sz="2800" dirty="0" smtClean="0">
                    <a:solidFill>
                      <a:srgbClr val="FF0000"/>
                    </a:solidFill>
                  </a:rPr>
                  <a:t> </a:t>
                </a:r>
                <a:r>
                  <a:rPr lang="en-US" sz="2800" dirty="0" smtClean="0"/>
                  <a:t>part-whole relation</a:t>
                </a: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47674" y="933450"/>
                <a:ext cx="8580499" cy="5106988"/>
              </a:xfrm>
              <a:blipFill rotWithShape="0">
                <a:blip r:embed="rId3"/>
                <a:stretch>
                  <a:fillRect l="-2344" t="-835" b="-5609"/>
                </a:stretch>
              </a:blipFill>
            </p:spPr>
            <p:txBody>
              <a:bodyPr/>
              <a:lstStyle/>
              <a:p>
                <a:r>
                  <a:rPr lang="en-US">
                    <a:noFill/>
                  </a:rPr>
                  <a:t> </a:t>
                </a:r>
              </a:p>
            </p:txBody>
          </p:sp>
        </mc:Fallback>
      </mc:AlternateContent>
      <p:grpSp>
        <p:nvGrpSpPr>
          <p:cNvPr id="7" name="Group 6"/>
          <p:cNvGrpSpPr/>
          <p:nvPr/>
        </p:nvGrpSpPr>
        <p:grpSpPr>
          <a:xfrm>
            <a:off x="7453087" y="128362"/>
            <a:ext cx="1462068" cy="952952"/>
            <a:chOff x="7540171" y="1344635"/>
            <a:chExt cx="1313657" cy="861537"/>
          </a:xfrm>
        </p:grpSpPr>
        <p:sp>
          <p:nvSpPr>
            <p:cNvPr id="8" name="Oval 7"/>
            <p:cNvSpPr/>
            <p:nvPr/>
          </p:nvSpPr>
          <p:spPr>
            <a:xfrm>
              <a:off x="7540171"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916522"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246381"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614342"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036265" y="1344635"/>
              <a:ext cx="239486" cy="239486"/>
            </a:xfrm>
            <a:prstGeom prst="ellipse">
              <a:avLst/>
            </a:prstGeom>
            <a:pattFill prst="dkUpDiag">
              <a:fgClr>
                <a:schemeClr val="tx1">
                  <a:lumMod val="95000"/>
                  <a:lumOff val="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8" idx="0"/>
              <a:endCxn id="12" idx="4"/>
            </p:cNvCxnSpPr>
            <p:nvPr/>
          </p:nvCxnSpPr>
          <p:spPr>
            <a:xfrm flipV="1">
              <a:off x="7659914" y="1584121"/>
              <a:ext cx="496094" cy="3825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4"/>
            </p:cNvCxnSpPr>
            <p:nvPr/>
          </p:nvCxnSpPr>
          <p:spPr>
            <a:xfrm flipH="1" flipV="1">
              <a:off x="8156008" y="1584121"/>
              <a:ext cx="523647" cy="4246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8156008" y="1604758"/>
              <a:ext cx="201726" cy="3829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Rectangle 16"/>
              <p:cNvSpPr/>
              <p:nvPr/>
            </p:nvSpPr>
            <p:spPr>
              <a:xfrm>
                <a:off x="7316751" y="392011"/>
                <a:ext cx="479042" cy="3837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i="1">
                              <a:solidFill>
                                <a:srgbClr val="C0008E"/>
                              </a:solidFill>
                              <a:latin typeface="Cambria Math" panose="02040503050406030204" pitchFamily="18" charset="0"/>
                            </a:rPr>
                            <m:t>1</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7316751" y="392011"/>
                <a:ext cx="479042" cy="383759"/>
              </a:xfrm>
              <a:prstGeom prst="rect">
                <a:avLst/>
              </a:prstGeom>
              <a:blipFill rotWithShape="0">
                <a:blip r:embed="rId5"/>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8543811" y="406179"/>
                <a:ext cx="484363" cy="3831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4</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8543811" y="406179"/>
                <a:ext cx="484363" cy="383182"/>
              </a:xfrm>
              <a:prstGeom prst="rect">
                <a:avLst/>
              </a:prstGeom>
              <a:blipFill rotWithShape="0">
                <a:blip r:embed="rId6"/>
                <a:stretch>
                  <a:fillRect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599626" y="601890"/>
                <a:ext cx="750334" cy="3193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400" i="1" smtClean="0">
                              <a:solidFill>
                                <a:srgbClr val="C0008E"/>
                              </a:solidFill>
                              <a:latin typeface="Cambria Math" charset="0"/>
                            </a:rPr>
                          </m:ctrlPr>
                        </m:sSubSupPr>
                        <m:e>
                          <m:r>
                            <a:rPr lang="en-US" sz="1400" i="1">
                              <a:solidFill>
                                <a:srgbClr val="C0008E"/>
                              </a:solidFill>
                              <a:latin typeface="Cambria Math" panose="02040503050406030204" pitchFamily="18" charset="0"/>
                            </a:rPr>
                            <m:t>𝑎</m:t>
                          </m:r>
                        </m:e>
                        <m:sub>
                          <m:r>
                            <a:rPr lang="en-US" sz="1400" b="0" i="1" smtClean="0">
                              <a:solidFill>
                                <a:srgbClr val="C0008E"/>
                              </a:solidFill>
                              <a:latin typeface="Cambria Math" panose="02040503050406030204" pitchFamily="18" charset="0"/>
                            </a:rPr>
                            <m:t>2</m:t>
                          </m:r>
                        </m:sub>
                        <m:sup>
                          <m:r>
                            <a:rPr lang="en-US" sz="1400" i="1">
                              <a:solidFill>
                                <a:srgbClr val="C0008E"/>
                              </a:solidFill>
                              <a:latin typeface="Cambria Math" panose="02040503050406030204" pitchFamily="18" charset="0"/>
                            </a:rPr>
                            <m:t>𝑖</m:t>
                          </m:r>
                        </m:sup>
                      </m:sSubSup>
                      <m:r>
                        <a:rPr lang="en-US" sz="1400" b="0" i="1" smtClean="0">
                          <a:solidFill>
                            <a:srgbClr val="C0008E"/>
                          </a:solidFill>
                          <a:latin typeface="Cambria Math" panose="02040503050406030204" pitchFamily="18" charset="0"/>
                        </a:rPr>
                        <m:t>=0</m:t>
                      </m:r>
                    </m:oMath>
                  </m:oMathPara>
                </a14:m>
                <a:endParaRPr lang="en-US" sz="1400" dirty="0">
                  <a:solidFill>
                    <a:srgbClr val="C0008E"/>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599626" y="601890"/>
                <a:ext cx="750334" cy="31938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156808" y="507379"/>
                <a:ext cx="484363" cy="3857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3</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8156808" y="507379"/>
                <a:ext cx="484363" cy="385747"/>
              </a:xfrm>
              <a:prstGeom prst="rect">
                <a:avLst/>
              </a:prstGeom>
              <a:blipFill rotWithShape="0">
                <a:blip r:embed="rId8"/>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147981" y="65353"/>
                <a:ext cx="9479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8E"/>
                          </a:solidFill>
                          <a:latin typeface="Cambria Math" panose="02040503050406030204" pitchFamily="18" charset="0"/>
                        </a:rPr>
                        <m:t>𝑠𝑝𝑎𝑟𝑠𝑒</m:t>
                      </m:r>
                    </m:oMath>
                  </m:oMathPara>
                </a14:m>
                <a:endParaRPr lang="en-US" dirty="0">
                  <a:solidFill>
                    <a:srgbClr val="C0008E"/>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147981" y="65353"/>
                <a:ext cx="947952" cy="369332"/>
              </a:xfrm>
              <a:prstGeom prst="rect">
                <a:avLst/>
              </a:prstGeom>
              <a:blipFill rotWithShape="0">
                <a:blip r:embed="rId9"/>
                <a:stretch>
                  <a:fillRect b="-8333"/>
                </a:stretch>
              </a:blipFill>
            </p:spPr>
            <p:txBody>
              <a:bodyPr/>
              <a:lstStyle/>
              <a:p>
                <a:r>
                  <a:rPr lang="en-US">
                    <a:noFill/>
                  </a:rPr>
                  <a:t> </a:t>
                </a:r>
              </a:p>
            </p:txBody>
          </p:sp>
        </mc:Fallback>
      </mc:AlternateContent>
    </p:spTree>
    <p:extLst>
      <p:ext uri="{BB962C8B-B14F-4D97-AF65-F5344CB8AC3E}">
        <p14:creationId xmlns:p14="http://schemas.microsoft.com/office/powerpoint/2010/main" val="2398104714"/>
      </p:ext>
    </p:extLst>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7" y="112713"/>
            <a:ext cx="8697913" cy="800100"/>
          </a:xfrm>
        </p:spPr>
        <p:txBody>
          <a:bodyPr/>
          <a:lstStyle/>
          <a:p>
            <a:r>
              <a:rPr lang="en-US" sz="3600" dirty="0" smtClean="0"/>
              <a:t>Ordered Sparse Part-Whole Relation</a:t>
            </a:r>
            <a:endParaRPr lang="en-US"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47674" y="933450"/>
                <a:ext cx="8480015" cy="5106988"/>
              </a:xfrm>
            </p:spPr>
            <p:txBody>
              <a:bodyPr/>
              <a:lstStyle/>
              <a:p>
                <a:r>
                  <a:rPr lang="en-US" b="1" dirty="0" smtClean="0"/>
                  <a:t>Intuition</a:t>
                </a:r>
                <a:r>
                  <a:rPr lang="en-US" dirty="0" smtClean="0"/>
                  <a:t>: </a:t>
                </a:r>
                <a:r>
                  <a:rPr lang="en-US" dirty="0">
                    <a:solidFill>
                      <a:schemeClr val="tx1"/>
                    </a:solidFill>
                  </a:rPr>
                  <a:t>Whole </a:t>
                </a:r>
                <a14:m>
                  <m:oMath xmlns:m="http://schemas.openxmlformats.org/officeDocument/2006/math">
                    <m:r>
                      <a:rPr lang="en-US" i="1">
                        <a:solidFill>
                          <a:schemeClr val="tx1"/>
                        </a:solidFill>
                        <a:latin typeface="Cambria Math" panose="02040503050406030204" pitchFamily="18" charset="0"/>
                      </a:rPr>
                      <m:t>←</m:t>
                    </m:r>
                  </m:oMath>
                </a14:m>
                <a:r>
                  <a:rPr lang="en-US" dirty="0">
                    <a:solidFill>
                      <a:schemeClr val="tx1"/>
                    </a:solidFill>
                  </a:rPr>
                  <a:t> a few top </a:t>
                </a:r>
                <a:r>
                  <a:rPr lang="en-US" dirty="0" smtClean="0">
                    <a:solidFill>
                      <a:schemeClr val="tx1"/>
                    </a:solidFill>
                  </a:rPr>
                  <a:t>parts</a:t>
                </a:r>
                <a:endParaRPr lang="en-US" dirty="0" smtClean="0"/>
              </a:p>
              <a:p>
                <a:pPr lvl="1"/>
                <a:r>
                  <a:rPr lang="en-US" sz="2800" dirty="0" smtClean="0"/>
                  <a:t>team performance is determined by not only a few key members, but also the structural hierarchy between them</a:t>
                </a:r>
              </a:p>
              <a:p>
                <a:r>
                  <a:rPr lang="en-US" b="1" dirty="0" smtClean="0"/>
                  <a:t>Details: </a:t>
                </a:r>
                <a14:m>
                  <m:oMath xmlns:m="http://schemas.openxmlformats.org/officeDocument/2006/math">
                    <m:sSub>
                      <m:sSubPr>
                        <m:ctrlPr>
                          <a:rPr lang="en-US" sz="2800" i="1">
                            <a:latin typeface="Cambria Math" charset="0"/>
                          </a:rPr>
                        </m:ctrlPr>
                      </m:sSubPr>
                      <m:e>
                        <m:r>
                          <a:rPr lang="en-US" sz="2800" i="1">
                            <a:latin typeface="Cambria Math" panose="02040503050406030204" pitchFamily="18" charset="0"/>
                          </a:rPr>
                          <m:t>𝐽</m:t>
                        </m:r>
                      </m:e>
                      <m:sub>
                        <m:r>
                          <a:rPr lang="en-US" sz="2800" i="1">
                            <a:latin typeface="Cambria Math" panose="02040503050406030204" pitchFamily="18" charset="0"/>
                          </a:rPr>
                          <m:t>𝑝𝑜</m:t>
                        </m:r>
                      </m:sub>
                    </m:sSub>
                    <m:r>
                      <a:rPr lang="en-US" sz="2800" i="1">
                        <a:latin typeface="Cambria Math" panose="02040503050406030204" pitchFamily="18" charset="0"/>
                      </a:rPr>
                      <m:t>=</m:t>
                    </m:r>
                    <m:f>
                      <m:fPr>
                        <m:ctrlPr>
                          <a:rPr lang="en-US" sz="2800" i="1">
                            <a:latin typeface="Cambria Math" charset="0"/>
                          </a:rPr>
                        </m:ctrlPr>
                      </m:fPr>
                      <m:num>
                        <m:r>
                          <a:rPr lang="en-US" sz="2800" i="1">
                            <a:latin typeface="Cambria Math" panose="02040503050406030204" pitchFamily="18" charset="0"/>
                          </a:rPr>
                          <m:t>𝛼</m:t>
                        </m:r>
                      </m:num>
                      <m:den>
                        <m:sSub>
                          <m:sSubPr>
                            <m:ctrlPr>
                              <a:rPr lang="en-US" sz="2800" i="1">
                                <a:latin typeface="Cambria Math" charset="0"/>
                              </a:rPr>
                            </m:ctrlPr>
                          </m:sSubPr>
                          <m:e>
                            <m:r>
                              <a:rPr lang="en-US" sz="2800" i="1">
                                <a:latin typeface="Cambria Math" panose="02040503050406030204" pitchFamily="18" charset="0"/>
                              </a:rPr>
                              <m:t>𝑛</m:t>
                            </m:r>
                          </m:e>
                          <m:sub>
                            <m:r>
                              <a:rPr lang="en-US" sz="2800" i="1">
                                <a:latin typeface="Cambria Math" panose="02040503050406030204" pitchFamily="18" charset="0"/>
                              </a:rPr>
                              <m:t>𝑜</m:t>
                            </m:r>
                          </m:sub>
                        </m:sSub>
                      </m:den>
                    </m:f>
                    <m:nary>
                      <m:naryPr>
                        <m:chr m:val="∑"/>
                        <m:ctrlPr>
                          <a:rPr lang="en-US" sz="2800" i="1">
                            <a:latin typeface="Cambria Math" charset="0"/>
                          </a:rPr>
                        </m:ctrlPr>
                      </m:naryPr>
                      <m:sub>
                        <m:r>
                          <m:rPr>
                            <m:brk m:alnAt="23"/>
                          </m:rPr>
                          <a:rPr lang="en-US" sz="2800" i="1">
                            <a:latin typeface="Cambria Math" panose="02040503050406030204" pitchFamily="18" charset="0"/>
                          </a:rPr>
                          <m:t>𝑖</m:t>
                        </m:r>
                        <m:r>
                          <a:rPr lang="en-US" sz="2800" i="1">
                            <a:latin typeface="Cambria Math" panose="02040503050406030204" pitchFamily="18" charset="0"/>
                          </a:rPr>
                          <m:t>=1</m:t>
                        </m:r>
                      </m:sub>
                      <m:sup>
                        <m:sSub>
                          <m:sSubPr>
                            <m:ctrlPr>
                              <a:rPr lang="en-US" sz="2800" i="1">
                                <a:latin typeface="Cambria Math" charset="0"/>
                              </a:rPr>
                            </m:ctrlPr>
                          </m:sSubPr>
                          <m:e>
                            <m:r>
                              <a:rPr lang="en-US" sz="2800" i="1">
                                <a:latin typeface="Cambria Math" panose="02040503050406030204" pitchFamily="18" charset="0"/>
                              </a:rPr>
                              <m:t>𝑛</m:t>
                            </m:r>
                          </m:e>
                          <m:sub>
                            <m:r>
                              <a:rPr lang="en-US" sz="2800" i="1">
                                <a:latin typeface="Cambria Math" panose="02040503050406030204" pitchFamily="18" charset="0"/>
                              </a:rPr>
                              <m:t>𝑜</m:t>
                            </m:r>
                          </m:sub>
                        </m:sSub>
                      </m:sup>
                      <m:e>
                        <m:sSubSup>
                          <m:sSubSupPr>
                            <m:ctrlPr>
                              <a:rPr lang="en-US" sz="2800" i="1">
                                <a:latin typeface="Cambria Math" charset="0"/>
                              </a:rPr>
                            </m:ctrlPr>
                          </m:sSubSupPr>
                          <m:e>
                            <m:r>
                              <a:rPr lang="en-US" sz="2800" i="1">
                                <a:latin typeface="Cambria Math" panose="02040503050406030204" pitchFamily="18" charset="0"/>
                              </a:rPr>
                              <m:t>(</m:t>
                            </m:r>
                            <m:f>
                              <m:fPr>
                                <m:ctrlPr>
                                  <a:rPr lang="en-US" sz="2800" i="1">
                                    <a:latin typeface="Cambria Math"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r>
                              <a:rPr lang="en-US" sz="2800" i="1">
                                <a:latin typeface="Cambria Math" panose="02040503050406030204" pitchFamily="18" charset="0"/>
                              </a:rPr>
                              <m:t>𝑒</m:t>
                            </m:r>
                          </m:e>
                          <m:sub>
                            <m:r>
                              <a:rPr lang="en-US" sz="2800" i="1">
                                <a:latin typeface="Cambria Math" panose="02040503050406030204" pitchFamily="18" charset="0"/>
                              </a:rPr>
                              <m:t>𝑖</m:t>
                            </m:r>
                          </m:sub>
                          <m:sup>
                            <m:r>
                              <a:rPr lang="en-US" sz="2800" i="1">
                                <a:latin typeface="Cambria Math" panose="02040503050406030204" pitchFamily="18" charset="0"/>
                              </a:rPr>
                              <m:t>2</m:t>
                            </m:r>
                          </m:sup>
                        </m:sSubSup>
                        <m:r>
                          <a:rPr lang="en-US" sz="2800" i="1">
                            <a:latin typeface="Cambria Math" panose="02040503050406030204" pitchFamily="18" charset="0"/>
                          </a:rPr>
                          <m:t>+</m:t>
                        </m:r>
                        <m:r>
                          <a:rPr lang="en-US" sz="2800" i="1">
                            <a:solidFill>
                              <a:srgbClr val="C0008E"/>
                            </a:solidFill>
                            <a:latin typeface="Cambria Math" panose="02040503050406030204" pitchFamily="18" charset="0"/>
                          </a:rPr>
                          <m:t>𝜆</m:t>
                        </m:r>
                        <m:sSub>
                          <m:sSubPr>
                            <m:ctrlPr>
                              <a:rPr lang="en-US" sz="2800" b="0" i="1" smtClean="0">
                                <a:solidFill>
                                  <a:srgbClr val="C0008E"/>
                                </a:solidFill>
                                <a:latin typeface="Cambria Math" charset="0"/>
                              </a:rPr>
                            </m:ctrlPr>
                          </m:sSubPr>
                          <m:e>
                            <m:r>
                              <m:rPr>
                                <m:sty m:val="p"/>
                              </m:rPr>
                              <a:rPr lang="en-US" sz="2800" b="0" i="0" smtClean="0">
                                <a:solidFill>
                                  <a:srgbClr val="C0008E"/>
                                </a:solidFill>
                                <a:latin typeface="Cambria Math" panose="02040503050406030204" pitchFamily="18" charset="0"/>
                              </a:rPr>
                              <m:t>Ω</m:t>
                            </m:r>
                          </m:e>
                          <m:sub>
                            <m:r>
                              <a:rPr lang="en-US" sz="2800" b="0" i="1" smtClean="0">
                                <a:solidFill>
                                  <a:srgbClr val="C0008E"/>
                                </a:solidFill>
                                <a:latin typeface="Cambria Math" panose="02040503050406030204" pitchFamily="18" charset="0"/>
                              </a:rPr>
                              <m:t>𝑤</m:t>
                            </m:r>
                          </m:sub>
                        </m:sSub>
                        <m:r>
                          <a:rPr lang="en-US" sz="2800" b="0" i="1" smtClean="0">
                            <a:solidFill>
                              <a:srgbClr val="C0008E"/>
                            </a:solidFill>
                            <a:latin typeface="Cambria Math" panose="02040503050406030204" pitchFamily="18" charset="0"/>
                          </a:rPr>
                          <m:t>(</m:t>
                        </m:r>
                        <m:sSub>
                          <m:sSubPr>
                            <m:ctrlPr>
                              <a:rPr lang="en-US" sz="2800" b="0" i="1" smtClean="0">
                                <a:solidFill>
                                  <a:srgbClr val="C0008E"/>
                                </a:solidFill>
                                <a:latin typeface="Cambria Math" charset="0"/>
                              </a:rPr>
                            </m:ctrlPr>
                          </m:sSubPr>
                          <m:e>
                            <m:r>
                              <a:rPr lang="en-US" sz="2800" b="1" i="0" smtClean="0">
                                <a:solidFill>
                                  <a:srgbClr val="C0008E"/>
                                </a:solidFill>
                                <a:latin typeface="Cambria Math" panose="02040503050406030204" pitchFamily="18" charset="0"/>
                              </a:rPr>
                              <m:t>𝐚</m:t>
                            </m:r>
                          </m:e>
                          <m:sub>
                            <m:r>
                              <a:rPr lang="en-US" sz="2800" b="0" i="1" smtClean="0">
                                <a:solidFill>
                                  <a:srgbClr val="C0008E"/>
                                </a:solidFill>
                                <a:latin typeface="Cambria Math" panose="02040503050406030204" pitchFamily="18" charset="0"/>
                              </a:rPr>
                              <m:t>𝑖</m:t>
                            </m:r>
                          </m:sub>
                        </m:sSub>
                        <m:r>
                          <a:rPr lang="en-US" sz="2800" b="0" i="1" smtClean="0">
                            <a:solidFill>
                              <a:srgbClr val="C0008E"/>
                            </a:solidFill>
                            <a:latin typeface="Cambria Math" panose="02040503050406030204" pitchFamily="18" charset="0"/>
                          </a:rPr>
                          <m:t>)</m:t>
                        </m:r>
                        <m:r>
                          <a:rPr lang="en-US" sz="2800" i="1">
                            <a:latin typeface="Cambria Math" panose="02040503050406030204" pitchFamily="18" charset="0"/>
                          </a:rPr>
                          <m:t>)</m:t>
                        </m:r>
                      </m:e>
                    </m:nary>
                  </m:oMath>
                </a14:m>
                <a:endParaRPr lang="en-US" dirty="0"/>
              </a:p>
              <a:p>
                <a:pPr lvl="1"/>
                <a14:m>
                  <m:oMath xmlns:m="http://schemas.openxmlformats.org/officeDocument/2006/math">
                    <m:sSub>
                      <m:sSubPr>
                        <m:ctrlPr>
                          <a:rPr lang="en-US" sz="2800" b="0" i="1" smtClean="0">
                            <a:latin typeface="Cambria Math" charset="0"/>
                            <a:ea typeface="Cambria Math" charset="0"/>
                            <a:cs typeface="Cambria Math" charset="0"/>
                          </a:rPr>
                        </m:ctrlPr>
                      </m:sSubPr>
                      <m:e>
                        <m:r>
                          <m:rPr>
                            <m:sty m:val="p"/>
                          </m:rPr>
                          <a:rPr lang="el-GR" sz="2800" i="1" smtClean="0">
                            <a:latin typeface="Cambria Math" charset="0"/>
                            <a:ea typeface="Cambria Math" charset="0"/>
                            <a:cs typeface="Cambria Math" charset="0"/>
                          </a:rPr>
                          <m:t>Ω</m:t>
                        </m:r>
                      </m:e>
                      <m:sub>
                        <m:r>
                          <a:rPr lang="en-US" sz="2800" b="0" i="1" smtClean="0">
                            <a:latin typeface="Cambria Math" charset="0"/>
                            <a:ea typeface="Cambria Math" charset="0"/>
                            <a:cs typeface="Cambria Math" charset="0"/>
                          </a:rPr>
                          <m:t>𝑤</m:t>
                        </m:r>
                      </m:sub>
                    </m:sSub>
                    <m:d>
                      <m:dPr>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𝑥</m:t>
                        </m:r>
                      </m:e>
                    </m:d>
                    <m:r>
                      <a:rPr lang="en-US" sz="2800" b="0" i="1" smtClean="0">
                        <a:latin typeface="Cambria Math" charset="0"/>
                        <a:ea typeface="Cambria Math" charset="0"/>
                        <a:cs typeface="Cambria Math" charset="0"/>
                      </a:rPr>
                      <m:t>=</m:t>
                    </m:r>
                    <m:nary>
                      <m:naryPr>
                        <m:chr m:val="∑"/>
                        <m:ctrlPr>
                          <a:rPr lang="is-IS" sz="2800" b="0" i="1" smtClean="0">
                            <a:latin typeface="Cambria Math" charset="0"/>
                            <a:ea typeface="Cambria Math" charset="0"/>
                            <a:cs typeface="Cambria Math" charset="0"/>
                          </a:rPr>
                        </m:ctrlPr>
                      </m:naryPr>
                      <m:sub>
                        <m:r>
                          <m:rPr>
                            <m:brk m:alnAt="23"/>
                          </m:rPr>
                          <a:rPr lang="en-US" sz="2800" b="0" i="1" smtClean="0">
                            <a:latin typeface="Cambria Math" charset="0"/>
                            <a:ea typeface="Cambria Math" charset="0"/>
                            <a:cs typeface="Cambria Math" charset="0"/>
                          </a:rPr>
                          <m:t>𝑖</m:t>
                        </m:r>
                        <m:r>
                          <a:rPr lang="en-US" sz="2800" b="0" i="1" smtClean="0">
                            <a:latin typeface="Cambria Math" charset="0"/>
                            <a:ea typeface="Cambria Math" charset="0"/>
                            <a:cs typeface="Cambria Math" charset="0"/>
                          </a:rPr>
                          <m:t>=1</m:t>
                        </m:r>
                      </m:sub>
                      <m:sup>
                        <m:r>
                          <a:rPr lang="en-US" sz="2800" b="0" i="1" smtClean="0">
                            <a:latin typeface="Cambria Math" charset="0"/>
                            <a:ea typeface="Cambria Math" charset="0"/>
                            <a:cs typeface="Cambria Math" charset="0"/>
                          </a:rPr>
                          <m:t>𝑛</m:t>
                        </m:r>
                      </m:sup>
                      <m:e>
                        <m:sSub>
                          <m:sSubPr>
                            <m:ctrlPr>
                              <a:rPr lang="en-US" sz="2800" b="0" i="1" smtClean="0">
                                <a:latin typeface="Cambria Math" charset="0"/>
                                <a:ea typeface="Cambria Math" charset="0"/>
                                <a:cs typeface="Cambria Math" charset="0"/>
                              </a:rPr>
                            </m:ctrlPr>
                          </m:sSubPr>
                          <m:e>
                            <m:d>
                              <m:dPr>
                                <m:begChr m:val="|"/>
                                <m:endChr m:val="|"/>
                                <m:ctrlPr>
                                  <a:rPr lang="en-US" sz="2800" b="0" i="1" smtClean="0">
                                    <a:latin typeface="Cambria Math" charset="0"/>
                                    <a:ea typeface="Cambria Math" charset="0"/>
                                    <a:cs typeface="Cambria Math" charset="0"/>
                                  </a:rPr>
                                </m:ctrlPr>
                              </m:dPr>
                              <m:e>
                                <m:r>
                                  <a:rPr lang="en-US" sz="2800" b="0" i="1" smtClean="0">
                                    <a:latin typeface="Cambria Math" charset="0"/>
                                    <a:ea typeface="Cambria Math" charset="0"/>
                                    <a:cs typeface="Cambria Math" charset="0"/>
                                  </a:rPr>
                                  <m:t>𝑥</m:t>
                                </m:r>
                              </m:e>
                            </m:d>
                          </m:e>
                          <m:sub>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𝑖</m:t>
                            </m:r>
                            <m:r>
                              <a:rPr lang="en-US" sz="2800" b="0" i="1" smtClean="0">
                                <a:latin typeface="Cambria Math" charset="0"/>
                                <a:ea typeface="Cambria Math" charset="0"/>
                                <a:cs typeface="Cambria Math" charset="0"/>
                              </a:rPr>
                              <m:t>]</m:t>
                            </m:r>
                          </m:sub>
                        </m:sSub>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𝑤</m:t>
                            </m:r>
                          </m:e>
                          <m:sub>
                            <m:r>
                              <a:rPr lang="en-US" sz="2800" b="0" i="1" smtClean="0">
                                <a:latin typeface="Cambria Math" charset="0"/>
                                <a:ea typeface="Cambria Math" charset="0"/>
                                <a:cs typeface="Cambria Math" charset="0"/>
                              </a:rPr>
                              <m:t>𝑖</m:t>
                            </m:r>
                          </m:sub>
                        </m:sSub>
                        <m:r>
                          <a:rPr lang="en-US" sz="2800" b="0" i="1" smtClean="0">
                            <a:latin typeface="Cambria Math" panose="02040503050406030204" pitchFamily="18" charset="0"/>
                            <a:ea typeface="Cambria Math" charset="0"/>
                            <a:cs typeface="Cambria Math" charset="0"/>
                          </a:rPr>
                          <m:t>=</m:t>
                        </m:r>
                        <m:sSup>
                          <m:sSupPr>
                            <m:ctrlPr>
                              <a:rPr lang="en-US" sz="2800" b="0" i="1" smtClean="0">
                                <a:latin typeface="Cambria Math" charset="0"/>
                                <a:ea typeface="Cambria Math" charset="0"/>
                                <a:cs typeface="Cambria Math" charset="0"/>
                              </a:rPr>
                            </m:ctrlPr>
                          </m:sSupPr>
                          <m:e>
                            <m:r>
                              <a:rPr lang="en-US" sz="2800" b="1" i="1" smtClean="0">
                                <a:latin typeface="Cambria Math" panose="02040503050406030204" pitchFamily="18" charset="0"/>
                                <a:ea typeface="Cambria Math" charset="0"/>
                                <a:cs typeface="Cambria Math" charset="0"/>
                              </a:rPr>
                              <m:t>𝒘</m:t>
                            </m:r>
                          </m:e>
                          <m:sup>
                            <m:r>
                              <a:rPr lang="en-US" sz="2800" b="0" i="1" smtClean="0">
                                <a:latin typeface="Cambria Math" panose="02040503050406030204" pitchFamily="18" charset="0"/>
                                <a:ea typeface="Cambria Math" charset="0"/>
                                <a:cs typeface="Cambria Math" charset="0"/>
                              </a:rPr>
                              <m:t>𝑇</m:t>
                            </m:r>
                          </m:sup>
                        </m:sSup>
                        <m:sSub>
                          <m:sSubPr>
                            <m:ctrlPr>
                              <a:rPr lang="en-US" sz="2800" b="0" i="1" smtClean="0">
                                <a:latin typeface="Cambria Math" charset="0"/>
                                <a:ea typeface="Cambria Math" charset="0"/>
                                <a:cs typeface="Cambria Math" charset="0"/>
                              </a:rPr>
                            </m:ctrlPr>
                          </m:sSubPr>
                          <m:e>
                            <m:d>
                              <m:dPr>
                                <m:begChr m:val="|"/>
                                <m:endChr m:val="|"/>
                                <m:ctrlPr>
                                  <a:rPr lang="en-US" sz="2800" b="0" i="1" smtClean="0">
                                    <a:latin typeface="Cambria Math" charset="0"/>
                                    <a:ea typeface="Cambria Math" charset="0"/>
                                    <a:cs typeface="Cambria Math" charset="0"/>
                                  </a:rPr>
                                </m:ctrlPr>
                              </m:dPr>
                              <m:e>
                                <m:r>
                                  <a:rPr lang="en-US" sz="2800" b="1" i="1" smtClean="0">
                                    <a:latin typeface="Cambria Math" panose="02040503050406030204" pitchFamily="18" charset="0"/>
                                    <a:ea typeface="Cambria Math" charset="0"/>
                                    <a:cs typeface="Cambria Math" charset="0"/>
                                  </a:rPr>
                                  <m:t>𝒙</m:t>
                                </m:r>
                              </m:e>
                            </m:d>
                          </m:e>
                          <m:sub>
                            <m:r>
                              <a:rPr lang="en-US" sz="2800" b="0" i="1" smtClean="0">
                                <a:latin typeface="Cambria Math" panose="02040503050406030204" pitchFamily="18" charset="0"/>
                                <a:ea typeface="Cambria Math" panose="02040503050406030204" pitchFamily="18" charset="0"/>
                                <a:cs typeface="Cambria Math" charset="0"/>
                              </a:rPr>
                              <m:t>↓</m:t>
                            </m:r>
                          </m:sub>
                        </m:sSub>
                      </m:e>
                    </m:nary>
                  </m:oMath>
                </a14:m>
                <a:r>
                  <a:rPr lang="en-US" sz="2800" dirty="0" smtClean="0"/>
                  <a:t>: </a:t>
                </a:r>
                <a:r>
                  <a:rPr lang="en-US" sz="2800" dirty="0" smtClean="0">
                    <a:solidFill>
                      <a:srgbClr val="FF0000"/>
                    </a:solidFill>
                  </a:rPr>
                  <a:t>ordered weighted </a:t>
                </a:r>
                <a14:m>
                  <m:oMath xmlns:m="http://schemas.openxmlformats.org/officeDocument/2006/math">
                    <m:sSub>
                      <m:sSubPr>
                        <m:ctrlPr>
                          <a:rPr lang="en-US" sz="2800" b="0" i="1" smtClean="0">
                            <a:solidFill>
                              <a:srgbClr val="FF0000"/>
                            </a:solidFill>
                            <a:latin typeface="Cambria Math" charset="0"/>
                          </a:rPr>
                        </m:ctrlPr>
                      </m:sSubPr>
                      <m:e>
                        <m:r>
                          <a:rPr lang="en-US" sz="2800" b="0" i="1" smtClean="0">
                            <a:solidFill>
                              <a:srgbClr val="FF0000"/>
                            </a:solidFill>
                            <a:latin typeface="Cambria Math" charset="0"/>
                          </a:rPr>
                          <m:t>𝑙</m:t>
                        </m:r>
                      </m:e>
                      <m:sub>
                        <m:r>
                          <a:rPr lang="en-US" sz="2800" b="0" i="1" smtClean="0">
                            <a:solidFill>
                              <a:srgbClr val="FF0000"/>
                            </a:solidFill>
                            <a:latin typeface="Cambria Math" charset="0"/>
                          </a:rPr>
                          <m:t>1</m:t>
                        </m:r>
                      </m:sub>
                    </m:sSub>
                  </m:oMath>
                </a14:m>
                <a:r>
                  <a:rPr lang="en-US" sz="2800" dirty="0" smtClean="0">
                    <a:solidFill>
                      <a:srgbClr val="FF0000"/>
                    </a:solidFill>
                  </a:rPr>
                  <a:t> norm</a:t>
                </a:r>
              </a:p>
              <a:p>
                <a:pPr lvl="1"/>
                <a14:m>
                  <m:oMath xmlns:m="http://schemas.openxmlformats.org/officeDocument/2006/math">
                    <m:r>
                      <a:rPr lang="en-US" sz="2800" b="0" i="1" smtClean="0">
                        <a:latin typeface="Cambria Math" charset="0"/>
                      </a:rPr>
                      <m:t>𝑤</m:t>
                    </m:r>
                    <m:r>
                      <a:rPr lang="en-US" sz="2800" b="0" i="1" smtClean="0">
                        <a:latin typeface="Cambria Math" charset="0"/>
                      </a:rPr>
                      <m:t>∈</m:t>
                    </m:r>
                    <m:sSub>
                      <m:sSubPr>
                        <m:ctrlPr>
                          <a:rPr lang="en-US" sz="2800" b="0" i="1" smtClean="0">
                            <a:latin typeface="Cambria Math" charset="0"/>
                            <a:ea typeface="Cambria Math" charset="0"/>
                            <a:cs typeface="Cambria Math" charset="0"/>
                          </a:rPr>
                        </m:ctrlPr>
                      </m:sSubPr>
                      <m:e>
                        <m:r>
                          <a:rPr lang="en-US" sz="2800" b="0" i="1" smtClean="0">
                            <a:latin typeface="Cambria Math" charset="0"/>
                            <a:ea typeface="Cambria Math" charset="0"/>
                            <a:cs typeface="Cambria Math" charset="0"/>
                          </a:rPr>
                          <m:t>𝒦</m:t>
                        </m:r>
                      </m:e>
                      <m:sub>
                        <m:r>
                          <a:rPr lang="en-US" sz="2800" b="0" i="1" smtClean="0">
                            <a:latin typeface="Cambria Math" charset="0"/>
                            <a:ea typeface="Cambria Math" charset="0"/>
                            <a:cs typeface="Cambria Math" charset="0"/>
                          </a:rPr>
                          <m:t>𝑚</m:t>
                        </m:r>
                        <m:r>
                          <a:rPr lang="en-US" sz="2800" b="0" i="1" smtClean="0">
                            <a:latin typeface="Cambria Math" charset="0"/>
                            <a:ea typeface="Cambria Math" charset="0"/>
                            <a:cs typeface="Cambria Math" charset="0"/>
                          </a:rPr>
                          <m:t>+</m:t>
                        </m:r>
                      </m:sub>
                    </m:sSub>
                    <m:r>
                      <a:rPr lang="en-US" sz="2800" b="0" i="0" smtClean="0">
                        <a:latin typeface="Cambria Math" charset="0"/>
                        <a:ea typeface="Cambria Math" charset="0"/>
                        <a:cs typeface="Cambria Math" charset="0"/>
                      </a:rPr>
                      <m:t>: </m:t>
                    </m:r>
                  </m:oMath>
                </a14:m>
                <a:r>
                  <a:rPr lang="en-US" sz="2800" dirty="0" smtClean="0"/>
                  <a:t>vector of non-increasing non-negative weights</a:t>
                </a: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47674" y="933450"/>
                <a:ext cx="8480015" cy="5106988"/>
              </a:xfrm>
              <a:blipFill rotWithShape="0">
                <a:blip r:embed="rId3"/>
                <a:stretch>
                  <a:fillRect l="-2371" t="-835" r="-2658" b="-9427"/>
                </a:stretch>
              </a:blipFill>
            </p:spPr>
            <p:txBody>
              <a:bodyPr/>
              <a:lstStyle/>
              <a:p>
                <a:r>
                  <a:rPr lang="en-US">
                    <a:noFill/>
                  </a:rPr>
                  <a:t> </a:t>
                </a:r>
              </a:p>
            </p:txBody>
          </p:sp>
        </mc:Fallback>
      </mc:AlternateContent>
    </p:spTree>
    <p:extLst>
      <p:ext uri="{BB962C8B-B14F-4D97-AF65-F5344CB8AC3E}">
        <p14:creationId xmlns:p14="http://schemas.microsoft.com/office/powerpoint/2010/main" val="301009628"/>
      </p:ext>
    </p:extLst>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 Part-Whole Relation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46088" y="912813"/>
                <a:ext cx="8697912" cy="5106988"/>
              </a:xfrm>
            </p:spPr>
            <p:txBody>
              <a:bodyPr/>
              <a:lstStyle/>
              <a:p>
                <a:r>
                  <a:rPr lang="en-US" b="1" dirty="0" smtClean="0"/>
                  <a:t>Intuition</a:t>
                </a:r>
                <a:r>
                  <a:rPr lang="en-US" dirty="0" smtClean="0"/>
                  <a:t>: </a:t>
                </a:r>
                <a:r>
                  <a:rPr lang="en-US" dirty="0">
                    <a:solidFill>
                      <a:schemeClr val="tx1"/>
                    </a:solidFill>
                  </a:rPr>
                  <a:t>Whole </a:t>
                </a:r>
                <a14:m>
                  <m:oMath xmlns:m="http://schemas.openxmlformats.org/officeDocument/2006/math">
                    <m:r>
                      <a:rPr lang="en-US" i="1">
                        <a:solidFill>
                          <a:schemeClr val="tx1"/>
                        </a:solidFill>
                        <a:latin typeface="Cambria Math" panose="02040503050406030204" pitchFamily="18" charset="0"/>
                      </a:rPr>
                      <m:t>←</m:t>
                    </m:r>
                  </m:oMath>
                </a14:m>
                <a:r>
                  <a:rPr lang="en-US" dirty="0">
                    <a:solidFill>
                      <a:schemeClr val="tx1"/>
                    </a:solidFill>
                  </a:rPr>
                  <a:t> parts that are not </a:t>
                </a:r>
                <a:r>
                  <a:rPr lang="en-US" dirty="0" smtClean="0">
                    <a:solidFill>
                      <a:schemeClr val="tx1"/>
                    </a:solidFill>
                  </a:rPr>
                  <a:t>outliers</a:t>
                </a:r>
                <a:endParaRPr lang="en-US" dirty="0" smtClean="0"/>
              </a:p>
              <a:p>
                <a:pPr lvl="1"/>
                <a:r>
                  <a:rPr lang="en-US" dirty="0" smtClean="0"/>
                  <a:t>squared loss is sensitive to outliers</a:t>
                </a:r>
              </a:p>
              <a:p>
                <a:r>
                  <a:rPr lang="en-US" b="1" dirty="0" smtClean="0"/>
                  <a:t>Solution</a:t>
                </a:r>
                <a:r>
                  <a:rPr lang="en-US" dirty="0" smtClean="0"/>
                  <a:t>: robust regression model</a:t>
                </a:r>
              </a:p>
              <a:p>
                <a:r>
                  <a:rPr lang="en-US" b="1" dirty="0" smtClean="0"/>
                  <a:t>Details</a:t>
                </a:r>
                <a:r>
                  <a:rPr lang="en-US" dirty="0" smtClean="0"/>
                  <a:t>: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𝐽</m:t>
                        </m:r>
                      </m:e>
                      <m:sub>
                        <m:r>
                          <a:rPr lang="en-US" i="1">
                            <a:latin typeface="Cambria Math" panose="02040503050406030204" pitchFamily="18" charset="0"/>
                          </a:rPr>
                          <m:t>𝑝𝑜</m:t>
                        </m:r>
                      </m:sub>
                    </m:sSub>
                    <m:r>
                      <a:rPr lang="en-US" i="1">
                        <a:latin typeface="Cambria Math" panose="02040503050406030204" pitchFamily="18" charset="0"/>
                      </a:rPr>
                      <m:t>=</m:t>
                    </m:r>
                    <m:f>
                      <m:fPr>
                        <m:ctrlPr>
                          <a:rPr lang="en-US" i="1">
                            <a:latin typeface="Cambria Math" charset="0"/>
                          </a:rPr>
                        </m:ctrlPr>
                      </m:fPr>
                      <m:num>
                        <m:r>
                          <a:rPr lang="en-US" i="1">
                            <a:latin typeface="Cambria Math" panose="02040503050406030204" pitchFamily="18" charset="0"/>
                          </a:rPr>
                          <m:t>𝛼</m:t>
                        </m:r>
                      </m:num>
                      <m:den>
                        <m:sSub>
                          <m:sSubPr>
                            <m:ctrlPr>
                              <a:rPr lang="en-US" i="1">
                                <a:latin typeface="Cambria Math" charset="0"/>
                              </a:rPr>
                            </m:ctrlPr>
                          </m:sSubPr>
                          <m:e>
                            <m:r>
                              <a:rPr lang="en-US" i="1">
                                <a:latin typeface="Cambria Math" panose="02040503050406030204" pitchFamily="18" charset="0"/>
                              </a:rPr>
                              <m:t>𝑛</m:t>
                            </m:r>
                          </m:e>
                          <m:sub>
                            <m:r>
                              <a:rPr lang="en-US" i="1">
                                <a:latin typeface="Cambria Math" panose="02040503050406030204" pitchFamily="18" charset="0"/>
                              </a:rPr>
                              <m:t>𝑜</m:t>
                            </m:r>
                          </m:sub>
                        </m:sSub>
                      </m:den>
                    </m:f>
                    <m:nary>
                      <m:naryPr>
                        <m:chr m:val="∑"/>
                        <m:ctrlPr>
                          <a:rPr lang="en-US" i="1">
                            <a:latin typeface="Cambria Math"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sSub>
                          <m:sSubPr>
                            <m:ctrlPr>
                              <a:rPr lang="en-US" i="1">
                                <a:latin typeface="Cambria Math" charset="0"/>
                              </a:rPr>
                            </m:ctrlPr>
                          </m:sSubPr>
                          <m:e>
                            <m:r>
                              <a:rPr lang="en-US" i="1">
                                <a:latin typeface="Cambria Math" panose="02040503050406030204" pitchFamily="18" charset="0"/>
                              </a:rPr>
                              <m:t>𝑛</m:t>
                            </m:r>
                          </m:e>
                          <m:sub>
                            <m:r>
                              <a:rPr lang="en-US" i="1">
                                <a:latin typeface="Cambria Math" panose="02040503050406030204" pitchFamily="18" charset="0"/>
                              </a:rPr>
                              <m:t>𝑜</m:t>
                            </m:r>
                          </m:sub>
                        </m:sSub>
                      </m:sup>
                      <m:e>
                        <m:r>
                          <a:rPr lang="en-US" b="0" i="1" smtClean="0">
                            <a:latin typeface="Cambria Math" panose="02040503050406030204" pitchFamily="18" charset="0"/>
                          </a:rPr>
                          <m:t>𝜌</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𝑖</m:t>
                                </m:r>
                              </m:sub>
                            </m:sSub>
                          </m:e>
                        </m:d>
                      </m:e>
                    </m:nary>
                  </m:oMath>
                </a14:m>
                <a:endParaRPr lang="en-US" dirty="0"/>
              </a:p>
              <a:p>
                <a:pPr lvl="1"/>
                <a14:m>
                  <m:oMath xmlns:m="http://schemas.openxmlformats.org/officeDocument/2006/math">
                    <m:r>
                      <a:rPr lang="en-US" b="0" i="1" smtClean="0">
                        <a:latin typeface="Cambria Math" charset="0"/>
                      </a:rPr>
                      <m:t>𝜌</m:t>
                    </m:r>
                    <m:r>
                      <a:rPr lang="en-US" b="0" i="1" smtClean="0">
                        <a:latin typeface="Cambria Math" charset="0"/>
                      </a:rPr>
                      <m:t>(∙)</m:t>
                    </m:r>
                  </m:oMath>
                </a14:m>
                <a:r>
                  <a:rPr lang="en-US" dirty="0" smtClean="0"/>
                  <a:t> is robust estimator</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46088" y="912813"/>
                <a:ext cx="8697912" cy="5106988"/>
              </a:xfrm>
              <a:blipFill rotWithShape="0">
                <a:blip r:embed="rId3"/>
                <a:stretch>
                  <a:fillRect l="-1822" t="-955" r="-210"/>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72" y="4832164"/>
            <a:ext cx="5653548" cy="14209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7511" y="4373206"/>
            <a:ext cx="2044759" cy="187995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358" y="2886072"/>
            <a:ext cx="2136886" cy="1946092"/>
          </a:xfrm>
          <a:prstGeom prst="rect">
            <a:avLst/>
          </a:prstGeom>
        </p:spPr>
      </p:pic>
    </p:spTree>
    <p:extLst>
      <p:ext uri="{BB962C8B-B14F-4D97-AF65-F5344CB8AC3E}">
        <p14:creationId xmlns:p14="http://schemas.microsoft.com/office/powerpoint/2010/main" val="3013319828"/>
      </p:ext>
    </p:extLst>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Part-Whole Relation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4524" y="858033"/>
                <a:ext cx="8889475" cy="5487129"/>
              </a:xfrm>
            </p:spPr>
            <p:txBody>
              <a:bodyPr/>
              <a:lstStyle/>
              <a:p>
                <a:r>
                  <a:rPr lang="en-US" b="1" dirty="0" smtClean="0"/>
                  <a:t>Intuition</a:t>
                </a:r>
                <a:r>
                  <a:rPr lang="en-US" dirty="0" smtClean="0"/>
                  <a:t>: </a:t>
                </a:r>
                <a:r>
                  <a:rPr lang="en-US" dirty="0">
                    <a:solidFill>
                      <a:schemeClr val="tx1"/>
                    </a:solidFill>
                  </a:rPr>
                  <a:t>Whole </a:t>
                </a:r>
                <a14:m>
                  <m:oMath xmlns:m="http://schemas.openxmlformats.org/officeDocument/2006/math">
                    <m:r>
                      <a:rPr lang="en-US" i="1">
                        <a:solidFill>
                          <a:schemeClr val="tx1"/>
                        </a:solidFill>
                        <a:latin typeface="Cambria Math" panose="02040503050406030204" pitchFamily="18" charset="0"/>
                      </a:rPr>
                      <m:t>←</m:t>
                    </m:r>
                  </m:oMath>
                </a14:m>
                <a:r>
                  <a:rPr lang="en-US" dirty="0">
                    <a:solidFill>
                      <a:schemeClr val="tx1"/>
                    </a:solidFill>
                  </a:rPr>
                  <a:t> max(parts</a:t>
                </a:r>
                <a:r>
                  <a:rPr lang="en-US" dirty="0" smtClean="0">
                    <a:solidFill>
                      <a:schemeClr val="tx1"/>
                    </a:solidFill>
                  </a:rPr>
                  <a:t>)</a:t>
                </a:r>
                <a:endParaRPr lang="en-US" dirty="0" smtClean="0"/>
              </a:p>
              <a:p>
                <a:pPr lvl="1"/>
                <a:r>
                  <a:rPr lang="en-US" sz="2800" dirty="0" smtClean="0"/>
                  <a:t>team performance dominated by the best team member/leader</a:t>
                </a:r>
              </a:p>
              <a:p>
                <a:r>
                  <a:rPr lang="en-US" b="1" dirty="0" smtClean="0"/>
                  <a:t>Details</a:t>
                </a:r>
                <a:r>
                  <a:rPr lang="en-US" dirty="0" smtClean="0"/>
                  <a:t>:</a:t>
                </a:r>
              </a:p>
              <a:p>
                <a:pPr lvl="1"/>
                <a14:m>
                  <m:oMath xmlns:m="http://schemas.openxmlformats.org/officeDocument/2006/math">
                    <m:r>
                      <a:rPr lang="en-US" sz="2800" b="0" i="1" smtClean="0">
                        <a:latin typeface="Cambria Math" panose="02040503050406030204" pitchFamily="18" charset="0"/>
                      </a:rPr>
                      <m:t>𝐴𝑔𝑔</m:t>
                    </m:r>
                    <m:d>
                      <m:dPr>
                        <m:ctrlPr>
                          <a:rPr lang="en-US" sz="2800" b="0" i="1" smtClean="0">
                            <a:latin typeface="Cambria Math" charset="0"/>
                          </a:rPr>
                        </m:ctrlPr>
                      </m:dPr>
                      <m:e>
                        <m:sSub>
                          <m:sSubPr>
                            <m:ctrlPr>
                              <a:rPr lang="en-US" sz="2800" b="0" i="1" smtClean="0">
                                <a:latin typeface="Cambria Math" charset="0"/>
                              </a:rPr>
                            </m:ctrlPr>
                          </m:sSubPr>
                          <m:e>
                            <m:r>
                              <a:rPr lang="en-US" sz="2800" b="0" i="1" smtClean="0">
                                <a:latin typeface="Cambria Math" panose="02040503050406030204" pitchFamily="18" charset="0"/>
                              </a:rPr>
                              <m:t>𝑜</m:t>
                            </m:r>
                          </m:e>
                          <m:sub>
                            <m:r>
                              <a:rPr lang="en-US" sz="2800" b="0" i="1" smtClean="0">
                                <a:latin typeface="Cambria Math" panose="02040503050406030204" pitchFamily="18" charset="0"/>
                              </a:rPr>
                              <m:t>𝑖</m:t>
                            </m:r>
                          </m:sub>
                        </m:sSub>
                      </m:e>
                    </m:d>
                    <m:r>
                      <a:rPr lang="en-US" sz="2800" b="0" i="1" smtClean="0">
                        <a:latin typeface="Cambria Math" panose="02040503050406030204" pitchFamily="18" charset="0"/>
                      </a:rPr>
                      <m:t>=</m:t>
                    </m:r>
                    <m:r>
                      <m:rPr>
                        <m:sty m:val="p"/>
                      </m:rPr>
                      <a:rPr lang="en-US" sz="2800" b="0" i="0" smtClean="0">
                        <a:latin typeface="Cambria Math" panose="02040503050406030204" pitchFamily="18" charset="0"/>
                      </a:rPr>
                      <m:t>max</m:t>
                    </m:r>
                    <m:r>
                      <a:rPr lang="en-US" sz="2800" b="0" i="1" smtClean="0">
                        <a:latin typeface="Cambria Math" panose="02040503050406030204" pitchFamily="18" charset="0"/>
                      </a:rPr>
                      <m:t>⁡(</m:t>
                    </m:r>
                    <m:r>
                      <a:rPr lang="en-US" sz="2800" b="0" i="1" smtClean="0">
                        <a:latin typeface="Cambria Math" panose="02040503050406030204" pitchFamily="18" charset="0"/>
                      </a:rPr>
                      <m:t>𝑝𝑎𝑟𝑡</m:t>
                    </m:r>
                    <m:sSup>
                      <m:sSupPr>
                        <m:ctrlPr>
                          <a:rPr lang="en-US" sz="2800" b="0" i="1" smtClean="0">
                            <a:latin typeface="Cambria Math"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𝑜𝑢𝑡𝑐𝑜𝑚𝑒</m:t>
                    </m:r>
                    <m:r>
                      <a:rPr lang="en-US" sz="2800" b="0" i="1" smtClean="0">
                        <a:latin typeface="Cambria Math" panose="02040503050406030204" pitchFamily="18" charset="0"/>
                      </a:rPr>
                      <m:t>)</m:t>
                    </m:r>
                  </m:oMath>
                </a14:m>
                <a:r>
                  <a:rPr lang="en-US" sz="2800" dirty="0" smtClean="0"/>
                  <a:t> [</a:t>
                </a:r>
                <a:r>
                  <a:rPr lang="en-US" sz="2800" dirty="0" smtClean="0">
                    <a:solidFill>
                      <a:srgbClr val="FF0000"/>
                    </a:solidFill>
                  </a:rPr>
                  <a:t>not differentiable</a:t>
                </a:r>
                <a:r>
                  <a:rPr lang="en-US" sz="2800" dirty="0" smtClean="0"/>
                  <a:t>]</a:t>
                </a:r>
              </a:p>
              <a:p>
                <a:pPr lvl="1"/>
                <a:r>
                  <a:rPr lang="en-US" sz="2800" b="0" dirty="0" smtClean="0"/>
                  <a:t>Soft max function: </a:t>
                </a:r>
                <a14:m>
                  <m:oMath xmlns:m="http://schemas.openxmlformats.org/officeDocument/2006/math">
                    <m:func>
                      <m:funcPr>
                        <m:ctrlPr>
                          <a:rPr lang="en-US" sz="2800" b="0" i="1" smtClean="0">
                            <a:latin typeface="Cambria Math" charset="0"/>
                          </a:rPr>
                        </m:ctrlPr>
                      </m:funcPr>
                      <m:fName>
                        <m:r>
                          <m:rPr>
                            <m:sty m:val="p"/>
                          </m:rPr>
                          <a:rPr lang="en-US" sz="2800" b="0" i="0" smtClean="0">
                            <a:latin typeface="Cambria Math" panose="02040503050406030204" pitchFamily="18" charset="0"/>
                          </a:rPr>
                          <m:t>max</m:t>
                        </m:r>
                      </m:fName>
                      <m:e>
                        <m:d>
                          <m:dPr>
                            <m:ctrlPr>
                              <a:rPr lang="en-US" sz="2800" b="0" i="1" smtClean="0">
                                <a:latin typeface="Cambria Math" charset="0"/>
                              </a:rPr>
                            </m:ctrlPr>
                          </m:dPr>
                          <m:e>
                            <m:sSub>
                              <m:sSubPr>
                                <m:ctrlPr>
                                  <a:rPr lang="en-US" sz="2800" b="0" i="1" smtClean="0">
                                    <a:latin typeface="Cambria Math"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r>
                              <a:rPr lang="en-US" sz="2800" b="0" i="1" smtClean="0">
                                <a:latin typeface="Cambria Math" panose="02040503050406030204" pitchFamily="18" charset="0"/>
                              </a:rPr>
                              <m:t>,…, </m:t>
                            </m:r>
                            <m:sSub>
                              <m:sSubPr>
                                <m:ctrlPr>
                                  <a:rPr lang="en-US" sz="2800" b="0" i="1" smtClean="0">
                                    <a:latin typeface="Cambria Math"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𝑛</m:t>
                                </m:r>
                              </m:sub>
                            </m:sSub>
                          </m:e>
                        </m:d>
                      </m:e>
                    </m:func>
                    <m:r>
                      <a:rPr lang="en-US" sz="2800" b="0" i="1" smtClean="0">
                        <a:latin typeface="Cambria Math" panose="02040503050406030204" pitchFamily="18" charset="0"/>
                        <a:ea typeface="Cambria Math" panose="02040503050406030204" pitchFamily="18" charset="0"/>
                      </a:rPr>
                      <m:t>≈</m:t>
                    </m:r>
                    <m:r>
                      <m:rPr>
                        <m:sty m:val="p"/>
                      </m:rPr>
                      <a:rPr lang="en-US" sz="2800" b="0" i="0" smtClean="0">
                        <a:latin typeface="Cambria Math" panose="02040503050406030204" pitchFamily="18" charset="0"/>
                        <a:ea typeface="Cambria Math" panose="02040503050406030204" pitchFamily="18" charset="0"/>
                      </a:rPr>
                      <m:t>ln</m:t>
                    </m:r>
                    <m:r>
                      <a:rPr lang="en-US" sz="2800" b="0" i="1" smtClean="0">
                        <a:latin typeface="Cambria Math" panose="02040503050406030204" pitchFamily="18" charset="0"/>
                        <a:ea typeface="Cambria Math" panose="02040503050406030204" pitchFamily="18" charset="0"/>
                      </a:rPr>
                      <m:t>⁡(</m:t>
                    </m:r>
                    <m:func>
                      <m:funcPr>
                        <m:ctrlPr>
                          <a:rPr lang="en-US" sz="2800" b="0" i="1" smtClean="0">
                            <a:latin typeface="Cambria Math" charset="0"/>
                            <a:ea typeface="Cambria Math" panose="02040503050406030204" pitchFamily="18" charset="0"/>
                          </a:rPr>
                        </m:ctrlPr>
                      </m:funcPr>
                      <m:fName>
                        <m:r>
                          <m:rPr>
                            <m:sty m:val="p"/>
                          </m:rPr>
                          <a:rPr lang="en-US" sz="2800" b="0" i="0" smtClean="0">
                            <a:latin typeface="Cambria Math" panose="02040503050406030204" pitchFamily="18" charset="0"/>
                            <a:ea typeface="Cambria Math" panose="02040503050406030204" pitchFamily="18" charset="0"/>
                          </a:rPr>
                          <m:t>exp</m:t>
                        </m:r>
                      </m:fName>
                      <m:e>
                        <m:d>
                          <m:dPr>
                            <m:ctrlPr>
                              <a:rPr lang="en-US" sz="2800" b="0" i="1" smtClean="0">
                                <a:latin typeface="Cambria Math" charset="0"/>
                                <a:ea typeface="Cambria Math" panose="02040503050406030204" pitchFamily="18" charset="0"/>
                              </a:rPr>
                            </m:ctrlPr>
                          </m:dPr>
                          <m:e>
                            <m:sSub>
                              <m:sSubPr>
                                <m:ctrlPr>
                                  <a:rPr lang="en-US" sz="2800" b="0" i="1" smtClean="0">
                                    <a:latin typeface="Cambria Math"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𝑥</m:t>
                                </m:r>
                              </m:e>
                              <m:sub>
                                <m:r>
                                  <a:rPr lang="en-US" sz="2800" b="0" i="1" smtClean="0">
                                    <a:latin typeface="Cambria Math" panose="02040503050406030204" pitchFamily="18" charset="0"/>
                                    <a:ea typeface="Cambria Math" panose="02040503050406030204" pitchFamily="18" charset="0"/>
                                  </a:rPr>
                                  <m:t>1</m:t>
                                </m:r>
                              </m:sub>
                            </m:sSub>
                          </m:e>
                        </m:d>
                      </m:e>
                    </m:func>
                    <m:r>
                      <a:rPr lang="en-US" sz="2800" b="0" i="1" smtClean="0">
                        <a:latin typeface="Cambria Math" panose="02040503050406030204" pitchFamily="18" charset="0"/>
                        <a:ea typeface="Cambria Math" panose="02040503050406030204" pitchFamily="18" charset="0"/>
                      </a:rPr>
                      <m:t>+</m:t>
                    </m:r>
                    <m:func>
                      <m:funcPr>
                        <m:ctrlPr>
                          <a:rPr lang="en-US" sz="2800" b="0" i="1" smtClean="0">
                            <a:latin typeface="Cambria Math" charset="0"/>
                            <a:ea typeface="Cambria Math" panose="02040503050406030204" pitchFamily="18" charset="0"/>
                          </a:rPr>
                        </m:ctrlPr>
                      </m:funcPr>
                      <m:fName>
                        <m:r>
                          <m:rPr>
                            <m:sty m:val="p"/>
                          </m:rPr>
                          <a:rPr lang="en-US" sz="2800" b="0" i="0" smtClean="0">
                            <a:latin typeface="Cambria Math" panose="02040503050406030204" pitchFamily="18" charset="0"/>
                            <a:ea typeface="Cambria Math" panose="02040503050406030204" pitchFamily="18" charset="0"/>
                          </a:rPr>
                          <m:t>exp</m:t>
                        </m:r>
                      </m:fName>
                      <m:e>
                        <m:d>
                          <m:dPr>
                            <m:ctrlPr>
                              <a:rPr lang="en-US" sz="2800" b="0" i="1" smtClean="0">
                                <a:latin typeface="Cambria Math" charset="0"/>
                                <a:ea typeface="Cambria Math" panose="02040503050406030204" pitchFamily="18" charset="0"/>
                              </a:rPr>
                            </m:ctrlPr>
                          </m:dPr>
                          <m:e>
                            <m:sSub>
                              <m:sSubPr>
                                <m:ctrlPr>
                                  <a:rPr lang="en-US" sz="2800" b="0" i="1" smtClean="0">
                                    <a:latin typeface="Cambria Math"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𝑥</m:t>
                                </m:r>
                              </m:e>
                              <m:sub>
                                <m:r>
                                  <a:rPr lang="en-US" sz="2800" b="0" i="1" smtClean="0">
                                    <a:latin typeface="Cambria Math" panose="02040503050406030204" pitchFamily="18" charset="0"/>
                                    <a:ea typeface="Cambria Math" panose="02040503050406030204" pitchFamily="18" charset="0"/>
                                  </a:rPr>
                                  <m:t>2</m:t>
                                </m:r>
                              </m:sub>
                            </m:sSub>
                          </m:e>
                        </m:d>
                      </m:e>
                    </m:func>
                    <m:r>
                      <a:rPr lang="en-US" sz="2800" b="0" i="1" smtClean="0">
                        <a:latin typeface="Cambria Math" panose="02040503050406030204" pitchFamily="18" charset="0"/>
                        <a:ea typeface="Cambria Math" panose="02040503050406030204" pitchFamily="18" charset="0"/>
                      </a:rPr>
                      <m:t>+…+</m:t>
                    </m:r>
                    <m:r>
                      <m:rPr>
                        <m:sty m:val="p"/>
                      </m:rPr>
                      <a:rPr lang="en-US" sz="2800" b="0" i="0" smtClean="0">
                        <a:latin typeface="Cambria Math" panose="02040503050406030204" pitchFamily="18" charset="0"/>
                        <a:ea typeface="Cambria Math" panose="02040503050406030204" pitchFamily="18" charset="0"/>
                      </a:rPr>
                      <m:t>exp</m:t>
                    </m:r>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𝑥</m:t>
                        </m:r>
                      </m:e>
                      <m:sub>
                        <m:r>
                          <a:rPr lang="en-US" sz="2800" b="0" i="1" smtClean="0">
                            <a:latin typeface="Cambria Math" panose="02040503050406030204" pitchFamily="18" charset="0"/>
                            <a:ea typeface="Cambria Math" panose="02040503050406030204" pitchFamily="18" charset="0"/>
                          </a:rPr>
                          <m:t>𝑛</m:t>
                        </m:r>
                      </m:sub>
                    </m:sSub>
                    <m:r>
                      <a:rPr lang="en-US" sz="2800" b="0" i="1" smtClean="0">
                        <a:latin typeface="Cambria Math" panose="02040503050406030204" pitchFamily="18" charset="0"/>
                        <a:ea typeface="Cambria Math" panose="02040503050406030204" pitchFamily="18" charset="0"/>
                      </a:rPr>
                      <m:t>))</m:t>
                    </m:r>
                  </m:oMath>
                </a14:m>
                <a:endParaRPr lang="en-US" sz="2800" dirty="0" smtClean="0"/>
              </a:p>
              <a:p>
                <a:pPr lvl="1"/>
                <a:r>
                  <a:rPr lang="en-US" sz="2800" dirty="0" smtClean="0"/>
                  <a:t>Aggregation: </a:t>
                </a:r>
                <a14:m>
                  <m:oMath xmlns:m="http://schemas.openxmlformats.org/officeDocument/2006/math">
                    <m:r>
                      <a:rPr lang="en-US" sz="2000" b="0" i="1" smtClean="0">
                        <a:latin typeface="Cambria Math" panose="02040503050406030204" pitchFamily="18" charset="0"/>
                      </a:rPr>
                      <m:t>𝐴𝑔𝑔</m:t>
                    </m:r>
                    <m:d>
                      <m:dPr>
                        <m:ctrlPr>
                          <a:rPr lang="en-US" sz="2000" b="0" i="1" smtClean="0">
                            <a:latin typeface="Cambria Math" charset="0"/>
                          </a:rPr>
                        </m:ctrlPr>
                      </m:dPr>
                      <m:e>
                        <m:sSub>
                          <m:sSubPr>
                            <m:ctrlPr>
                              <a:rPr lang="en-US" sz="2000" b="0" i="1" smtClean="0">
                                <a:latin typeface="Cambria Math" charset="0"/>
                              </a:rPr>
                            </m:ctrlPr>
                          </m:sSubPr>
                          <m:e>
                            <m:r>
                              <a:rPr lang="en-US" sz="2000" b="0" i="1" smtClean="0">
                                <a:latin typeface="Cambria Math" panose="02040503050406030204" pitchFamily="18" charset="0"/>
                              </a:rPr>
                              <m:t>𝑜</m:t>
                            </m:r>
                          </m:e>
                          <m:sub>
                            <m:r>
                              <a:rPr lang="en-US" sz="2000" b="0" i="1" smtClean="0">
                                <a:latin typeface="Cambria Math" panose="02040503050406030204" pitchFamily="18" charset="0"/>
                              </a:rPr>
                              <m:t>𝑖</m:t>
                            </m:r>
                          </m:sub>
                        </m:sSub>
                      </m:e>
                    </m:d>
                    <m:r>
                      <a:rPr lang="en-US" sz="2000" b="0" i="1" smtClean="0">
                        <a:latin typeface="Cambria Math" panose="02040503050406030204" pitchFamily="18" charset="0"/>
                      </a:rPr>
                      <m:t>=</m:t>
                    </m:r>
                    <m:r>
                      <m:rPr>
                        <m:sty m:val="p"/>
                      </m:rPr>
                      <a:rPr lang="en-US" sz="2000">
                        <a:latin typeface="Cambria Math" panose="02040503050406030204" pitchFamily="18" charset="0"/>
                      </a:rPr>
                      <m:t>ln</m:t>
                    </m:r>
                    <m:r>
                      <a:rPr lang="en-US" sz="2000">
                        <a:latin typeface="Cambria Math" panose="02040503050406030204" pitchFamily="18" charset="0"/>
                      </a:rPr>
                      <m:t>⁡(</m:t>
                    </m:r>
                    <m:nary>
                      <m:naryPr>
                        <m:chr m:val="∑"/>
                        <m:supHide m:val="on"/>
                        <m:ctrlPr>
                          <a:rPr lang="en-US" sz="2000" i="1" smtClean="0">
                            <a:latin typeface="Cambria Math" charset="0"/>
                          </a:rPr>
                        </m:ctrlPr>
                      </m:naryPr>
                      <m:sub>
                        <m:r>
                          <m:rPr>
                            <m:brk m:alnAt="7"/>
                          </m:rPr>
                          <a:rPr lang="en-US" sz="2000" b="0" i="1" smtClean="0">
                            <a:latin typeface="Cambria Math" panose="02040503050406030204" pitchFamily="18" charset="0"/>
                          </a:rPr>
                          <m:t>𝑗</m:t>
                        </m:r>
                        <m:r>
                          <a:rPr lang="en-US" sz="2000" b="0" i="1" smtClean="0">
                            <a:latin typeface="Cambria Math" panose="02040503050406030204" pitchFamily="18" charset="0"/>
                          </a:rPr>
                          <m:t>∈</m:t>
                        </m:r>
                        <m:r>
                          <a:rPr lang="en-US" sz="2000" b="0" i="1" smtClean="0">
                            <a:latin typeface="Cambria Math" panose="02040503050406030204" pitchFamily="18" charset="0"/>
                          </a:rPr>
                          <m:t>𝜙</m:t>
                        </m:r>
                        <m:r>
                          <a:rPr lang="en-US" sz="2000" b="0" i="1" smtClean="0">
                            <a:latin typeface="Cambria Math" panose="02040503050406030204" pitchFamily="18" charset="0"/>
                          </a:rPr>
                          <m:t>(</m:t>
                        </m:r>
                        <m:sSub>
                          <m:sSubPr>
                            <m:ctrlPr>
                              <a:rPr lang="en-US" sz="2000" b="0" i="1" smtClean="0">
                                <a:latin typeface="Cambria Math" charset="0"/>
                              </a:rPr>
                            </m:ctrlPr>
                          </m:sSubPr>
                          <m:e>
                            <m:r>
                              <a:rPr lang="en-US" sz="2000" b="0" i="1" smtClean="0">
                                <a:latin typeface="Cambria Math" panose="02040503050406030204" pitchFamily="18" charset="0"/>
                              </a:rPr>
                              <m:t>𝑜</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ub>
                      <m:sup/>
                      <m:e>
                        <m:func>
                          <m:funcPr>
                            <m:ctrlPr>
                              <a:rPr lang="en-US" sz="2000" b="0" i="1" smtClean="0">
                                <a:latin typeface="Cambria Math" charset="0"/>
                              </a:rPr>
                            </m:ctrlPr>
                          </m:funcPr>
                          <m:fName>
                            <m:r>
                              <m:rPr>
                                <m:sty m:val="p"/>
                              </m:rPr>
                              <a:rPr lang="en-US" sz="2000" b="0" i="0" smtClean="0">
                                <a:latin typeface="Cambria Math" panose="02040503050406030204" pitchFamily="18" charset="0"/>
                              </a:rPr>
                              <m:t>exp</m:t>
                            </m:r>
                          </m:fName>
                          <m:e>
                            <m:r>
                              <a:rPr lang="en-US" sz="2000" b="0" i="1" smtClean="0">
                                <a:latin typeface="Cambria Math" panose="02040503050406030204" pitchFamily="18" charset="0"/>
                              </a:rPr>
                              <m:t>(</m:t>
                            </m:r>
                            <m:sSup>
                              <m:sSupPr>
                                <m:ctrlPr>
                                  <a:rPr lang="en-US" sz="2000" b="0" i="1" smtClean="0">
                                    <a:latin typeface="Cambria Math" charset="0"/>
                                  </a:rPr>
                                </m:ctrlPr>
                              </m:sSupPr>
                              <m:e>
                                <m:r>
                                  <a:rPr lang="en-US" sz="2000" b="0" i="1" smtClean="0">
                                    <a:latin typeface="Cambria Math" panose="02040503050406030204" pitchFamily="18" charset="0"/>
                                  </a:rPr>
                                  <m:t>𝐹</m:t>
                                </m:r>
                              </m:e>
                              <m:sup>
                                <m:r>
                                  <a:rPr lang="en-US" sz="2000" b="0" i="1" smtClean="0">
                                    <a:latin typeface="Cambria Math" panose="02040503050406030204" pitchFamily="18" charset="0"/>
                                  </a:rPr>
                                  <m:t>𝑝</m:t>
                                </m:r>
                              </m:sup>
                            </m:sSup>
                            <m:d>
                              <m:dPr>
                                <m:ctrlPr>
                                  <a:rPr lang="en-US" sz="2000" b="0" i="1" smtClean="0">
                                    <a:latin typeface="Cambria Math" charset="0"/>
                                  </a:rPr>
                                </m:ctrlPr>
                              </m:dPr>
                              <m:e>
                                <m:r>
                                  <a:rPr lang="en-US" sz="2000" b="0" i="1" smtClean="0">
                                    <a:latin typeface="Cambria Math" panose="02040503050406030204" pitchFamily="18" charset="0"/>
                                  </a:rPr>
                                  <m:t>𝑗</m:t>
                                </m:r>
                                <m:r>
                                  <a:rPr lang="en-US" sz="2000" b="0" i="1" smtClean="0">
                                    <a:latin typeface="Cambria Math" panose="02040503050406030204" pitchFamily="18" charset="0"/>
                                  </a:rPr>
                                  <m:t>,:</m:t>
                                </m:r>
                              </m:e>
                            </m:d>
                            <m:sSup>
                              <m:sSupPr>
                                <m:ctrlPr>
                                  <a:rPr lang="en-US" sz="2000" b="0" i="1" smtClean="0">
                                    <a:latin typeface="Cambria Math" charset="0"/>
                                  </a:rPr>
                                </m:ctrlPr>
                              </m:sSupPr>
                              <m:e>
                                <m:r>
                                  <a:rPr lang="en-US" sz="2000" b="0" i="1" smtClean="0">
                                    <a:latin typeface="Cambria Math" panose="02040503050406030204" pitchFamily="18" charset="0"/>
                                  </a:rPr>
                                  <m:t>𝑤</m:t>
                                </m:r>
                              </m:e>
                              <m:sup>
                                <m:r>
                                  <a:rPr lang="en-US" sz="2000" b="0" i="1" smtClean="0">
                                    <a:latin typeface="Cambria Math" panose="02040503050406030204" pitchFamily="18" charset="0"/>
                                  </a:rPr>
                                  <m:t>𝑝</m:t>
                                </m:r>
                              </m:sup>
                            </m:sSup>
                            <m:r>
                              <a:rPr lang="en-US" sz="2000" b="0" i="1" smtClean="0">
                                <a:latin typeface="Cambria Math" panose="02040503050406030204" pitchFamily="18" charset="0"/>
                              </a:rPr>
                              <m:t>)</m:t>
                            </m:r>
                          </m:e>
                        </m:func>
                      </m:e>
                    </m:nary>
                    <m:r>
                      <a:rPr lang="en-US" sz="2000">
                        <a:latin typeface="Cambria Math" panose="02040503050406030204" pitchFamily="18" charset="0"/>
                      </a:rPr>
                      <m:t>)</m:t>
                    </m:r>
                    <m:r>
                      <m:rPr>
                        <m:nor/>
                      </m:rPr>
                      <a:rPr lang="en-US" sz="2000" dirty="0"/>
                      <m:t> </m:t>
                    </m:r>
                  </m:oMath>
                </a14:m>
                <a:endParaRPr lang="en-US" sz="2000" dirty="0" smtClean="0"/>
              </a:p>
              <a:p>
                <a:pPr marL="457200" lvl="1" indent="0">
                  <a:buNone/>
                </a:pPr>
                <a14:m>
                  <m:oMathPara xmlns:m="http://schemas.openxmlformats.org/officeDocument/2006/math">
                    <m:oMathParaPr>
                      <m:jc m:val="centerGroup"/>
                    </m:oMathParaPr>
                    <m:oMath xmlns:m="http://schemas.openxmlformats.org/officeDocument/2006/math">
                      <m:sSub>
                        <m:sSubPr>
                          <m:ctrlPr>
                            <a:rPr lang="en-US" sz="2000" i="1">
                              <a:latin typeface="Cambria Math" charset="0"/>
                            </a:rPr>
                          </m:ctrlPr>
                        </m:sSubPr>
                        <m:e>
                          <m:r>
                            <a:rPr lang="en-US" sz="2000" i="1">
                              <a:latin typeface="Cambria Math" panose="02040503050406030204" pitchFamily="18" charset="0"/>
                            </a:rPr>
                            <m:t>𝐽</m:t>
                          </m:r>
                        </m:e>
                        <m:sub>
                          <m:r>
                            <a:rPr lang="en-US" sz="2000" i="1">
                              <a:latin typeface="Cambria Math" panose="02040503050406030204" pitchFamily="18" charset="0"/>
                            </a:rPr>
                            <m:t>𝑝𝑜</m:t>
                          </m:r>
                        </m:sub>
                      </m:sSub>
                      <m:r>
                        <a:rPr lang="en-US" sz="2000" i="1">
                          <a:latin typeface="Cambria Math" panose="02040503050406030204" pitchFamily="18" charset="0"/>
                        </a:rPr>
                        <m:t>=</m:t>
                      </m:r>
                      <m:f>
                        <m:fPr>
                          <m:ctrlPr>
                            <a:rPr lang="en-US" sz="2000" i="1">
                              <a:latin typeface="Cambria Math" charset="0"/>
                            </a:rPr>
                          </m:ctrlPr>
                        </m:fPr>
                        <m:num>
                          <m:r>
                            <a:rPr lang="en-US" sz="2000" i="1">
                              <a:latin typeface="Cambria Math" panose="02040503050406030204" pitchFamily="18" charset="0"/>
                            </a:rPr>
                            <m:t>𝛼</m:t>
                          </m:r>
                        </m:num>
                        <m:den>
                          <m:r>
                            <a:rPr lang="en-US" sz="2000" i="1">
                              <a:latin typeface="Cambria Math" panose="02040503050406030204" pitchFamily="18" charset="0"/>
                            </a:rPr>
                            <m:t>2</m:t>
                          </m:r>
                          <m:sSub>
                            <m:sSubPr>
                              <m:ctrlPr>
                                <a:rPr lang="en-US" sz="2000" i="1">
                                  <a:latin typeface="Cambria Math" charset="0"/>
                                </a:rPr>
                              </m:ctrlPr>
                            </m:sSubPr>
                            <m:e>
                              <m:r>
                                <a:rPr lang="en-US" sz="2000" i="1">
                                  <a:latin typeface="Cambria Math" panose="02040503050406030204" pitchFamily="18" charset="0"/>
                                </a:rPr>
                                <m:t>𝑛</m:t>
                              </m:r>
                            </m:e>
                            <m:sub>
                              <m:r>
                                <a:rPr lang="en-US" sz="2000" i="1">
                                  <a:latin typeface="Cambria Math" panose="02040503050406030204" pitchFamily="18" charset="0"/>
                                </a:rPr>
                                <m:t>𝑜</m:t>
                              </m:r>
                            </m:sub>
                          </m:sSub>
                        </m:den>
                      </m:f>
                      <m:nary>
                        <m:naryPr>
                          <m:chr m:val="∑"/>
                          <m:limLoc m:val="subSup"/>
                          <m:ctrlPr>
                            <a:rPr lang="en-US" sz="2000" i="1" smtClean="0">
                              <a:latin typeface="Cambria Math" charset="0"/>
                            </a:rPr>
                          </m:ctrlPr>
                        </m:naryPr>
                        <m:sub>
                          <m:r>
                            <m:rPr>
                              <m:brk m:alnAt="25"/>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sSub>
                            <m:sSubPr>
                              <m:ctrlPr>
                                <a:rPr lang="en-US" sz="2000" b="0" i="1" smtClean="0">
                                  <a:latin typeface="Cambria Math" charset="0"/>
                                </a:rPr>
                              </m:ctrlPr>
                            </m:sSubPr>
                            <m:e>
                              <m:r>
                                <a:rPr lang="en-US" sz="2000" b="0" i="1" smtClean="0">
                                  <a:latin typeface="Cambria Math" panose="02040503050406030204" pitchFamily="18" charset="0"/>
                                </a:rPr>
                                <m:t>𝑛</m:t>
                              </m:r>
                            </m:e>
                            <m:sub>
                              <m:r>
                                <a:rPr lang="en-US" sz="2000" b="0" i="1" smtClean="0">
                                  <a:latin typeface="Cambria Math" panose="02040503050406030204" pitchFamily="18" charset="0"/>
                                </a:rPr>
                                <m:t>𝑜</m:t>
                              </m:r>
                            </m:sub>
                          </m:sSub>
                        </m:sup>
                        <m:e>
                          <m:sSubSup>
                            <m:sSubSupPr>
                              <m:ctrlPr>
                                <a:rPr lang="en-US" sz="2000" b="0" i="1" smtClean="0">
                                  <a:latin typeface="Cambria Math" charset="0"/>
                                </a:rPr>
                              </m:ctrlPr>
                            </m:sSubSupPr>
                            <m:e>
                              <m:r>
                                <a:rPr lang="en-US" sz="2000" b="0" i="1" smtClean="0">
                                  <a:latin typeface="Cambria Math" panose="02040503050406030204" pitchFamily="18" charset="0"/>
                                </a:rPr>
                                <m:t>𝑒</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2</m:t>
                              </m:r>
                            </m:sup>
                          </m:sSubSup>
                        </m:e>
                      </m:nary>
                    </m:oMath>
                  </m:oMathPara>
                </a14:m>
                <a:endParaRPr lang="en-US" sz="2000" dirty="0"/>
              </a:p>
              <a:p>
                <a:pPr lvl="1"/>
                <a:endParaRPr lang="en-US" sz="2800" dirty="0" smtClean="0"/>
              </a:p>
              <a:p>
                <a:pPr marL="457200" lvl="1" indent="0">
                  <a:buNone/>
                </a:pP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4524" y="858033"/>
                <a:ext cx="8889475" cy="5487129"/>
              </a:xfrm>
              <a:blipFill rotWithShape="0">
                <a:blip r:embed="rId3"/>
                <a:stretch>
                  <a:fillRect l="-2332" t="-778" r="-960"/>
                </a:stretch>
              </a:blipFill>
            </p:spPr>
            <p:txBody>
              <a:bodyPr/>
              <a:lstStyle/>
              <a:p>
                <a:r>
                  <a:rPr lang="en-US">
                    <a:noFill/>
                  </a:rPr>
                  <a:t> </a:t>
                </a:r>
              </a:p>
            </p:txBody>
          </p:sp>
        </mc:Fallback>
      </mc:AlternateContent>
      <p:grpSp>
        <p:nvGrpSpPr>
          <p:cNvPr id="7" name="Group 6"/>
          <p:cNvGrpSpPr/>
          <p:nvPr/>
        </p:nvGrpSpPr>
        <p:grpSpPr>
          <a:xfrm>
            <a:off x="7601497" y="128362"/>
            <a:ext cx="1313657" cy="861537"/>
            <a:chOff x="7540171" y="1344635"/>
            <a:chExt cx="1313657" cy="861537"/>
          </a:xfrm>
        </p:grpSpPr>
        <p:sp>
          <p:nvSpPr>
            <p:cNvPr id="8" name="Oval 7"/>
            <p:cNvSpPr/>
            <p:nvPr/>
          </p:nvSpPr>
          <p:spPr>
            <a:xfrm>
              <a:off x="7540171"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916522"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246381"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614342" y="1966686"/>
              <a:ext cx="239486" cy="23948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036265" y="1344635"/>
              <a:ext cx="239486" cy="239486"/>
            </a:xfrm>
            <a:prstGeom prst="ellipse">
              <a:avLst/>
            </a:prstGeom>
            <a:pattFill prst="dkUpDiag">
              <a:fgClr>
                <a:schemeClr val="tx1">
                  <a:lumMod val="95000"/>
                  <a:lumOff val="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8" idx="0"/>
              <a:endCxn id="12" idx="4"/>
            </p:cNvCxnSpPr>
            <p:nvPr/>
          </p:nvCxnSpPr>
          <p:spPr>
            <a:xfrm flipV="1">
              <a:off x="7659914" y="1584121"/>
              <a:ext cx="496094" cy="3825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008314" y="1604758"/>
              <a:ext cx="147694" cy="3936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4"/>
            </p:cNvCxnSpPr>
            <p:nvPr/>
          </p:nvCxnSpPr>
          <p:spPr>
            <a:xfrm flipH="1" flipV="1">
              <a:off x="8156008" y="1584121"/>
              <a:ext cx="523647" cy="4246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8156008" y="1604758"/>
              <a:ext cx="201726" cy="3829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Rectangle 16"/>
              <p:cNvSpPr/>
              <p:nvPr/>
            </p:nvSpPr>
            <p:spPr>
              <a:xfrm>
                <a:off x="7489792" y="15451"/>
                <a:ext cx="7014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8E"/>
                          </a:solidFill>
                          <a:latin typeface="Cambria Math" panose="02040503050406030204" pitchFamily="18" charset="0"/>
                        </a:rPr>
                        <m:t>𝑚𝑎𝑥</m:t>
                      </m:r>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7489792" y="15451"/>
                <a:ext cx="701410" cy="369332"/>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41443898"/>
      </p:ext>
    </p:extLst>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Summarize Part-Whole Relations</a:t>
            </a:r>
            <a:endParaRPr lang="en-US" dirty="0"/>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idx="1"/>
                <p:extLst/>
              </p:nvPr>
            </p:nvGraphicFramePr>
            <p:xfrm>
              <a:off x="165099" y="847726"/>
              <a:ext cx="8851899" cy="5173119"/>
            </p:xfrm>
            <a:graphic>
              <a:graphicData uri="http://schemas.openxmlformats.org/drawingml/2006/table">
                <a:tbl>
                  <a:tblPr firstRow="1" firstCol="1" bandRow="1">
                    <a:tableStyleId>{00A15C55-8517-42AA-B614-E9B94910E393}</a:tableStyleId>
                  </a:tblPr>
                  <a:tblGrid>
                    <a:gridCol w="1536789"/>
                    <a:gridCol w="2520332"/>
                    <a:gridCol w="2423677"/>
                    <a:gridCol w="2371101"/>
                  </a:tblGrid>
                  <a:tr h="633863">
                    <a:tc>
                      <a:txBody>
                        <a:bodyPr/>
                        <a:lstStyle/>
                        <a:p>
                          <a:pPr algn="ctr"/>
                          <a:r>
                            <a:rPr lang="en-US" dirty="0" smtClean="0"/>
                            <a:t>Name</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1" i="1" dirty="0" smtClean="0">
                                    <a:latin typeface="Cambria Math" charset="0"/>
                                  </a:rPr>
                                  <m:t>𝑨𝒈𝒈</m:t>
                                </m:r>
                                <m:r>
                                  <a:rPr lang="en-US" b="1" i="1" dirty="0" smtClean="0">
                                    <a:latin typeface="Cambria Math" charset="0"/>
                                  </a:rPr>
                                  <m:t>(</m:t>
                                </m:r>
                                <m:sSub>
                                  <m:sSubPr>
                                    <m:ctrlPr>
                                      <a:rPr lang="en-US" b="1" i="1" dirty="0" smtClean="0">
                                        <a:latin typeface="Cambria Math" charset="0"/>
                                      </a:rPr>
                                    </m:ctrlPr>
                                  </m:sSubPr>
                                  <m:e>
                                    <m:r>
                                      <a:rPr lang="en-US" b="1" i="1" dirty="0" smtClean="0">
                                        <a:latin typeface="Cambria Math" panose="02040503050406030204" pitchFamily="18" charset="0"/>
                                      </a:rPr>
                                      <m:t>𝒐</m:t>
                                    </m:r>
                                  </m:e>
                                  <m:sub>
                                    <m:r>
                                      <a:rPr lang="en-US" b="1" i="1" dirty="0" smtClean="0">
                                        <a:latin typeface="Cambria Math" panose="02040503050406030204" pitchFamily="18" charset="0"/>
                                      </a:rPr>
                                      <m:t>𝒊</m:t>
                                    </m:r>
                                  </m:sub>
                                </m:sSub>
                                <m:r>
                                  <a:rPr lang="en-US" b="1" i="1" dirty="0" smtClean="0">
                                    <a:latin typeface="Cambria Math" charset="0"/>
                                  </a:rPr>
                                  <m:t>)</m:t>
                                </m:r>
                              </m:oMath>
                            </m:oMathPara>
                          </a14:m>
                          <a:endParaRPr lang="en-US" b="1" i="1" dirty="0" smtClean="0"/>
                        </a:p>
                        <a:p>
                          <a:pPr algn="ctr"/>
                          <a:r>
                            <a:rPr lang="en-US" b="0" i="0" dirty="0" smtClean="0"/>
                            <a:t>Aggregation of parts</a:t>
                          </a:r>
                          <a:endParaRPr lang="en-US" b="0" i="0" dirty="0"/>
                        </a:p>
                      </a:txBody>
                      <a:tcPr anchor="ctr"/>
                    </a:tc>
                    <a:tc>
                      <a:txBody>
                        <a:bodyPr/>
                        <a:lstStyle/>
                        <a:p>
                          <a:pPr algn="ctr"/>
                          <a14:m>
                            <m:oMath xmlns:m="http://schemas.openxmlformats.org/officeDocument/2006/math">
                              <m:sSub>
                                <m:sSubPr>
                                  <m:ctrlPr>
                                    <a:rPr lang="en-US" i="1" smtClean="0">
                                      <a:latin typeface="Cambria Math" charset="0"/>
                                    </a:rPr>
                                  </m:ctrlPr>
                                </m:sSubPr>
                                <m:e>
                                  <m:r>
                                    <a:rPr lang="en-US" smtClean="0">
                                      <a:latin typeface="Cambria Math" charset="0"/>
                                    </a:rPr>
                                    <m:t>𝑱</m:t>
                                  </m:r>
                                </m:e>
                                <m:sub>
                                  <m:r>
                                    <a:rPr lang="en-US" smtClean="0">
                                      <a:latin typeface="Cambria Math" charset="0"/>
                                    </a:rPr>
                                    <m:t>𝒑𝒐</m:t>
                                  </m:r>
                                </m:sub>
                              </m:sSub>
                            </m:oMath>
                          </a14:m>
                          <a:r>
                            <a:rPr lang="en-US" dirty="0" smtClean="0"/>
                            <a:t> </a:t>
                          </a:r>
                        </a:p>
                        <a:p>
                          <a:pPr algn="ctr"/>
                          <a:r>
                            <a:rPr lang="en-US" b="0" dirty="0" smtClean="0"/>
                            <a:t>Sub-objective</a:t>
                          </a:r>
                          <a:endParaRPr lang="en-US" b="0" dirty="0"/>
                        </a:p>
                      </a:txBody>
                      <a:tcPr anchor="ctr"/>
                    </a:tc>
                    <a:tc>
                      <a:txBody>
                        <a:bodyPr/>
                        <a:lstStyle/>
                        <a:p>
                          <a:pPr algn="ctr"/>
                          <a:r>
                            <a:rPr lang="en-US" dirty="0" smtClean="0"/>
                            <a:t>Remark</a:t>
                          </a:r>
                          <a:endParaRPr lang="en-US" dirty="0"/>
                        </a:p>
                      </a:txBody>
                      <a:tcPr anchor="ctr"/>
                    </a:tc>
                  </a:tr>
                  <a:tr h="720635">
                    <a:tc>
                      <a:txBody>
                        <a:bodyPr/>
                        <a:lstStyle/>
                        <a:p>
                          <a:pPr algn="ctr"/>
                          <a:r>
                            <a:rPr lang="en-US" dirty="0" smtClean="0"/>
                            <a:t>Maximum </a:t>
                          </a:r>
                          <a:endParaRPr lang="en-US" dirty="0"/>
                        </a:p>
                      </a:txBody>
                      <a:tcPr anchor="ctr"/>
                    </a:tc>
                    <a:tc>
                      <a:txBody>
                        <a:bodyPr/>
                        <a:lstStyle/>
                        <a:p>
                          <a:pPr algn="ctr"/>
                          <a14:m>
                            <m:oMath xmlns:m="http://schemas.openxmlformats.org/officeDocument/2006/math">
                              <m:r>
                                <m:rPr>
                                  <m:sty m:val="p"/>
                                </m:rPr>
                                <a:rPr lang="en-US" b="0" i="0" smtClean="0">
                                  <a:latin typeface="Cambria Math" panose="02040503050406030204" pitchFamily="18" charset="0"/>
                                </a:rPr>
                                <m:t>ln</m:t>
                              </m:r>
                              <m:r>
                                <a:rPr lang="en-US" b="0" i="0" smtClean="0">
                                  <a:latin typeface="Cambria Math" panose="02040503050406030204" pitchFamily="18" charset="0"/>
                                </a:rPr>
                                <m:t>⁡(</m:t>
                              </m:r>
                              <m:nary>
                                <m:naryPr>
                                  <m:chr m:val="∑"/>
                                  <m:subHide m:val="on"/>
                                  <m:supHide m:val="on"/>
                                  <m:ctrlPr>
                                    <a:rPr lang="en-US" b="0" i="1" smtClean="0">
                                      <a:latin typeface="Cambria Math" charset="0"/>
                                    </a:rPr>
                                  </m:ctrlPr>
                                </m:naryPr>
                                <m:sub/>
                                <m:sup/>
                                <m:e>
                                  <m:func>
                                    <m:funcPr>
                                      <m:ctrlPr>
                                        <a:rPr lang="en-US" b="0" i="1" smtClean="0">
                                          <a:latin typeface="Cambria Math" charset="0"/>
                                        </a:rPr>
                                      </m:ctrlPr>
                                    </m:funcPr>
                                    <m:fName>
                                      <m:r>
                                        <m:rPr>
                                          <m:sty m:val="p"/>
                                        </m:rPr>
                                        <a:rPr lang="en-US" b="0" i="0" smtClean="0">
                                          <a:latin typeface="Cambria Math" panose="02040503050406030204" pitchFamily="18" charset="0"/>
                                        </a:rPr>
                                        <m:t>exp</m:t>
                                      </m:r>
                                    </m:fName>
                                    <m:e>
                                      <m:r>
                                        <a:rPr lang="en-US" b="0" i="0" smtClean="0">
                                          <a:latin typeface="Cambria Math" panose="02040503050406030204" pitchFamily="18" charset="0"/>
                                        </a:rPr>
                                        <m:t>(</m:t>
                                      </m:r>
                                      <m:sSup>
                                        <m:sSupPr>
                                          <m:ctrlPr>
                                            <a:rPr lang="en-US" b="0" i="1" smtClean="0">
                                              <a:latin typeface="Cambria Math"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𝑝</m:t>
                                          </m:r>
                                        </m:sup>
                                      </m:sSup>
                                      <m:d>
                                        <m:dPr>
                                          <m:ctrlPr>
                                            <a:rPr lang="en-US" b="0" i="1" smtClean="0">
                                              <a:latin typeface="Cambria Math" charset="0"/>
                                            </a:rPr>
                                          </m:ctrlPr>
                                        </m:dPr>
                                        <m:e>
                                          <m:r>
                                            <a:rPr lang="en-US" b="0" i="1" smtClean="0">
                                              <a:latin typeface="Cambria Math" panose="02040503050406030204" pitchFamily="18" charset="0"/>
                                            </a:rPr>
                                            <m:t>𝑗</m:t>
                                          </m:r>
                                          <m:r>
                                            <a:rPr lang="en-US" b="0" i="1" smtClean="0">
                                              <a:latin typeface="Cambria Math" panose="02040503050406030204" pitchFamily="18" charset="0"/>
                                            </a:rPr>
                                            <m:t>,:</m:t>
                                          </m:r>
                                        </m:e>
                                      </m:d>
                                      <m:sSup>
                                        <m:sSupPr>
                                          <m:ctrlPr>
                                            <a:rPr lang="en-US" b="0" i="1" smtClean="0">
                                              <a:latin typeface="Cambria Math"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𝑝</m:t>
                                          </m:r>
                                        </m:sup>
                                      </m:sSup>
                                      <m:r>
                                        <a:rPr lang="en-US" b="0" i="0" smtClean="0">
                                          <a:latin typeface="Cambria Math" panose="02040503050406030204" pitchFamily="18" charset="0"/>
                                        </a:rPr>
                                        <m:t>)</m:t>
                                      </m:r>
                                    </m:e>
                                  </m:func>
                                </m:e>
                              </m:nary>
                              <m:r>
                                <a:rPr lang="en-US" b="0" i="0" smtClean="0">
                                  <a:latin typeface="Cambria Math" panose="02040503050406030204" pitchFamily="18" charset="0"/>
                                </a:rPr>
                                <m:t>)</m:t>
                              </m:r>
                            </m:oMath>
                          </a14:m>
                          <a:r>
                            <a:rPr lang="en-US" i="0" dirty="0" smtClean="0"/>
                            <a:t> </a:t>
                          </a:r>
                          <a:endParaRPr lang="en-US" i="0" dirty="0"/>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panose="02040503050406030204" pitchFamily="18" charset="0"/>
                                      </a:rPr>
                                      <m:t>𝛼</m:t>
                                    </m:r>
                                  </m:num>
                                  <m:den>
                                    <m:r>
                                      <a:rPr lang="en-US" b="0" i="1" smtClean="0">
                                        <a:latin typeface="Cambria Math" panose="02040503050406030204" pitchFamily="18" charset="0"/>
                                      </a:rPr>
                                      <m:t>2</m:t>
                                    </m:r>
                                    <m:sSub>
                                      <m:sSubPr>
                                        <m:ctrlPr>
                                          <a:rPr lang="en-US" b="0" i="1" smtClean="0">
                                            <a:latin typeface="Cambria Math"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𝑜</m:t>
                                        </m:r>
                                      </m:sub>
                                    </m:sSub>
                                  </m:den>
                                </m:f>
                                <m:nary>
                                  <m:naryPr>
                                    <m:chr m:val="∑"/>
                                    <m:subHide m:val="on"/>
                                    <m:supHide m:val="on"/>
                                    <m:ctrlPr>
                                      <a:rPr lang="en-US" i="1" smtClean="0">
                                        <a:latin typeface="Cambria Math" charset="0"/>
                                      </a:rPr>
                                    </m:ctrlPr>
                                  </m:naryPr>
                                  <m:sub/>
                                  <m:sup/>
                                  <m:e>
                                    <m:sSubSup>
                                      <m:sSubSupPr>
                                        <m:ctrlPr>
                                          <a:rPr lang="en-US" b="0" i="1" smtClean="0">
                                            <a:latin typeface="Cambria Math"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e>
                                </m:nary>
                              </m:oMath>
                            </m:oMathPara>
                          </a14:m>
                          <a:endParaRPr lang="en-US" dirty="0"/>
                        </a:p>
                      </a:txBody>
                      <a:tcPr anchor="ctr"/>
                    </a:tc>
                    <a:tc>
                      <a:txBody>
                        <a:bodyPr/>
                        <a:lstStyle/>
                        <a:p>
                          <a:pPr algn="ctr"/>
                          <a:r>
                            <a:rPr lang="en-US" dirty="0" smtClean="0">
                              <a:solidFill>
                                <a:srgbClr val="FF0000"/>
                              </a:solidFill>
                            </a:rPr>
                            <a:t>Nonlinear</a:t>
                          </a:r>
                        </a:p>
                        <a:p>
                          <a:pPr algn="ctr"/>
                          <a:r>
                            <a:rPr lang="en-US" dirty="0" smtClean="0">
                              <a:solidFill>
                                <a:schemeClr val="tx1"/>
                              </a:solidFill>
                            </a:rPr>
                            <a:t>Whole </a:t>
                          </a:r>
                          <a14:m>
                            <m:oMath xmlns:m="http://schemas.openxmlformats.org/officeDocument/2006/math">
                              <m:r>
                                <a:rPr lang="en-US" b="0" i="1" smtClean="0">
                                  <a:solidFill>
                                    <a:schemeClr val="tx1"/>
                                  </a:solidFill>
                                  <a:latin typeface="Cambria Math" panose="02040503050406030204" pitchFamily="18" charset="0"/>
                                </a:rPr>
                                <m:t>←</m:t>
                              </m:r>
                            </m:oMath>
                          </a14:m>
                          <a:r>
                            <a:rPr lang="en-US" dirty="0" smtClean="0">
                              <a:solidFill>
                                <a:schemeClr val="tx1"/>
                              </a:solidFill>
                            </a:rPr>
                            <a:t> max(parts)</a:t>
                          </a:r>
                          <a:endParaRPr lang="en-US" dirty="0">
                            <a:solidFill>
                              <a:schemeClr val="tx1"/>
                            </a:solidFill>
                          </a:endParaRPr>
                        </a:p>
                      </a:txBody>
                      <a:tcPr anchor="ctr"/>
                    </a:tc>
                  </a:tr>
                  <a:tr h="871955">
                    <a:tc>
                      <a:txBody>
                        <a:bodyPr/>
                        <a:lstStyle/>
                        <a:p>
                          <a:pPr algn="ctr"/>
                          <a:r>
                            <a:rPr lang="en-US" dirty="0" smtClean="0"/>
                            <a:t>Linear</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nary>
                                  <m:naryPr>
                                    <m:chr m:val="∑"/>
                                    <m:subHide m:val="on"/>
                                    <m:supHide m:val="on"/>
                                    <m:ctrlPr>
                                      <a:rPr lang="en-US" b="0" i="1" smtClean="0">
                                        <a:latin typeface="Cambria Math" charset="0"/>
                                      </a:rPr>
                                    </m:ctrlPr>
                                  </m:naryPr>
                                  <m:sub/>
                                  <m:sup/>
                                  <m:e>
                                    <m:func>
                                      <m:funcPr>
                                        <m:ctrlPr>
                                          <a:rPr lang="en-US" b="0" i="1" smtClean="0">
                                            <a:latin typeface="Cambria Math" charset="0"/>
                                          </a:rPr>
                                        </m:ctrlPr>
                                      </m:funcPr>
                                      <m:fName>
                                        <m:sSubSup>
                                          <m:sSubSupPr>
                                            <m:ctrlPr>
                                              <a:rPr lang="en-US" b="0" i="1" smtClean="0">
                                                <a:latin typeface="Cambria Math" charset="0"/>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𝑗</m:t>
                                            </m:r>
                                          </m:sub>
                                          <m:sup>
                                            <m:r>
                                              <a:rPr lang="en-US" b="0" i="1" smtClean="0">
                                                <a:latin typeface="Cambria Math" panose="02040503050406030204" pitchFamily="18" charset="0"/>
                                              </a:rPr>
                                              <m:t>𝑖</m:t>
                                            </m:r>
                                          </m:sup>
                                        </m:sSubSup>
                                      </m:fName>
                                      <m:e>
                                        <m:sSup>
                                          <m:sSupPr>
                                            <m:ctrlPr>
                                              <a:rPr lang="en-US" b="0" i="1" smtClean="0">
                                                <a:latin typeface="Cambria Math"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𝑝</m:t>
                                            </m:r>
                                          </m:sup>
                                        </m:sSup>
                                        <m:d>
                                          <m:dPr>
                                            <m:ctrlPr>
                                              <a:rPr lang="en-US" b="0" i="1" smtClean="0">
                                                <a:latin typeface="Cambria Math" charset="0"/>
                                              </a:rPr>
                                            </m:ctrlPr>
                                          </m:dPr>
                                          <m:e>
                                            <m:r>
                                              <a:rPr lang="en-US" b="0" i="1" smtClean="0">
                                                <a:latin typeface="Cambria Math" panose="02040503050406030204" pitchFamily="18" charset="0"/>
                                              </a:rPr>
                                              <m:t>𝑗</m:t>
                                            </m:r>
                                            <m:r>
                                              <a:rPr lang="en-US" b="0" i="1" smtClean="0">
                                                <a:latin typeface="Cambria Math" panose="02040503050406030204" pitchFamily="18" charset="0"/>
                                              </a:rPr>
                                              <m:t>,:</m:t>
                                            </m:r>
                                          </m:e>
                                        </m:d>
                                        <m:sSup>
                                          <m:sSupPr>
                                            <m:ctrlPr>
                                              <a:rPr lang="en-US" b="0" i="1" smtClean="0">
                                                <a:latin typeface="Cambria Math"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𝑝</m:t>
                                            </m:r>
                                          </m:sup>
                                        </m:sSup>
                                      </m:e>
                                    </m:func>
                                  </m:e>
                                </m:nary>
                              </m:oMath>
                            </m:oMathPara>
                          </a14:m>
                          <a:endParaRPr lang="en-US" i="1" dirty="0"/>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panose="02040503050406030204" pitchFamily="18" charset="0"/>
                                      </a:rPr>
                                      <m:t>𝛼</m:t>
                                    </m:r>
                                  </m:num>
                                  <m:den>
                                    <m:r>
                                      <a:rPr lang="en-US" b="0" i="1" smtClean="0">
                                        <a:latin typeface="Cambria Math" panose="02040503050406030204" pitchFamily="18" charset="0"/>
                                      </a:rPr>
                                      <m:t>2</m:t>
                                    </m:r>
                                    <m:sSub>
                                      <m:sSubPr>
                                        <m:ctrlPr>
                                          <a:rPr lang="en-US" b="0" i="1" smtClean="0">
                                            <a:latin typeface="Cambria Math"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𝑜</m:t>
                                        </m:r>
                                      </m:sub>
                                    </m:sSub>
                                  </m:den>
                                </m:f>
                                <m:nary>
                                  <m:naryPr>
                                    <m:chr m:val="∑"/>
                                    <m:subHide m:val="on"/>
                                    <m:supHide m:val="on"/>
                                    <m:ctrlPr>
                                      <a:rPr lang="en-US" i="1" smtClean="0">
                                        <a:latin typeface="Cambria Math" charset="0"/>
                                      </a:rPr>
                                    </m:ctrlPr>
                                  </m:naryPr>
                                  <m:sub/>
                                  <m:sup/>
                                  <m:e>
                                    <m:sSubSup>
                                      <m:sSubSupPr>
                                        <m:ctrlPr>
                                          <a:rPr lang="en-US" b="0" i="1" smtClean="0">
                                            <a:latin typeface="Cambria Math"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e>
                                </m:nary>
                              </m:oMath>
                            </m:oMathPara>
                          </a14:m>
                          <a:endParaRPr lang="en-US" dirty="0"/>
                        </a:p>
                      </a:txBody>
                      <a:tcPr anchor="ctr"/>
                    </a:tc>
                    <a:tc>
                      <a:txBody>
                        <a:bodyPr/>
                        <a:lstStyle/>
                        <a:p>
                          <a:pPr algn="ctr"/>
                          <a:r>
                            <a:rPr lang="en-US" dirty="0" smtClean="0"/>
                            <a:t>Linear</a:t>
                          </a:r>
                        </a:p>
                        <a:p>
                          <a:pPr algn="ctr"/>
                          <a:r>
                            <a:rPr lang="en-US" dirty="0" smtClean="0"/>
                            <a:t>Whole </a:t>
                          </a:r>
                          <a14:m>
                            <m:oMath xmlns:m="http://schemas.openxmlformats.org/officeDocument/2006/math">
                              <m:r>
                                <a:rPr lang="en-US" b="0" i="1" smtClean="0">
                                  <a:solidFill>
                                    <a:schemeClr val="tx1"/>
                                  </a:solidFill>
                                  <a:latin typeface="Cambria Math" panose="02040503050406030204" pitchFamily="18" charset="0"/>
                                </a:rPr>
                                <m:t>←</m:t>
                              </m:r>
                            </m:oMath>
                          </a14:m>
                          <a:r>
                            <a:rPr lang="en-US" dirty="0" smtClean="0"/>
                            <a:t> linear combination of parts</a:t>
                          </a:r>
                          <a:endParaRPr lang="en-US" dirty="0"/>
                        </a:p>
                      </a:txBody>
                      <a:tcPr anchor="ctr"/>
                    </a:tc>
                  </a:tr>
                  <a:tr h="982222">
                    <a:tc>
                      <a:txBody>
                        <a:bodyPr/>
                        <a:lstStyle/>
                        <a:p>
                          <a:pPr algn="ctr"/>
                          <a:r>
                            <a:rPr lang="en-US" dirty="0" smtClean="0"/>
                            <a:t>Sparse</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lang="en-US" b="0" i="1" smtClean="0">
                                        <a:latin typeface="Cambria Math" charset="0"/>
                                      </a:rPr>
                                    </m:ctrlPr>
                                  </m:naryPr>
                                  <m:sub/>
                                  <m:sup/>
                                  <m:e>
                                    <m:func>
                                      <m:funcPr>
                                        <m:ctrlPr>
                                          <a:rPr lang="en-US" b="0" i="1" smtClean="0">
                                            <a:latin typeface="Cambria Math" charset="0"/>
                                          </a:rPr>
                                        </m:ctrlPr>
                                      </m:funcPr>
                                      <m:fName>
                                        <m:sSubSup>
                                          <m:sSubSupPr>
                                            <m:ctrlPr>
                                              <a:rPr lang="en-US" b="0" i="1" smtClean="0">
                                                <a:latin typeface="Cambria Math" charset="0"/>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𝑗</m:t>
                                            </m:r>
                                          </m:sub>
                                          <m:sup>
                                            <m:r>
                                              <a:rPr lang="en-US" b="0" i="1" smtClean="0">
                                                <a:latin typeface="Cambria Math" panose="02040503050406030204" pitchFamily="18" charset="0"/>
                                              </a:rPr>
                                              <m:t>𝑖</m:t>
                                            </m:r>
                                          </m:sup>
                                        </m:sSubSup>
                                      </m:fName>
                                      <m:e>
                                        <m:sSup>
                                          <m:sSupPr>
                                            <m:ctrlPr>
                                              <a:rPr lang="en-US" b="0" i="1" smtClean="0">
                                                <a:latin typeface="Cambria Math"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𝑝</m:t>
                                            </m:r>
                                          </m:sup>
                                        </m:sSup>
                                        <m:d>
                                          <m:dPr>
                                            <m:ctrlPr>
                                              <a:rPr lang="en-US" b="0" i="1" smtClean="0">
                                                <a:latin typeface="Cambria Math" charset="0"/>
                                              </a:rPr>
                                            </m:ctrlPr>
                                          </m:dPr>
                                          <m:e>
                                            <m:r>
                                              <a:rPr lang="en-US" b="0" i="1" smtClean="0">
                                                <a:latin typeface="Cambria Math" panose="02040503050406030204" pitchFamily="18" charset="0"/>
                                              </a:rPr>
                                              <m:t>𝑗</m:t>
                                            </m:r>
                                            <m:r>
                                              <a:rPr lang="en-US" b="0" i="1" smtClean="0">
                                                <a:latin typeface="Cambria Math" panose="02040503050406030204" pitchFamily="18" charset="0"/>
                                              </a:rPr>
                                              <m:t>,:</m:t>
                                            </m:r>
                                          </m:e>
                                        </m:d>
                                        <m:sSup>
                                          <m:sSupPr>
                                            <m:ctrlPr>
                                              <a:rPr lang="en-US" b="0" i="1" smtClean="0">
                                                <a:latin typeface="Cambria Math"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𝑝</m:t>
                                            </m:r>
                                          </m:sup>
                                        </m:sSup>
                                      </m:e>
                                    </m:func>
                                  </m:e>
                                </m:nary>
                              </m:oMath>
                            </m:oMathPara>
                          </a14:m>
                          <a:endParaRPr lang="en-US" i="1" dirty="0"/>
                        </a:p>
                        <a:p>
                          <a:pPr algn="ct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panose="02040503050406030204" pitchFamily="18" charset="0"/>
                                      </a:rPr>
                                      <m:t>𝛼</m:t>
                                    </m:r>
                                  </m:num>
                                  <m:den>
                                    <m:sSub>
                                      <m:sSubPr>
                                        <m:ctrlPr>
                                          <a:rPr lang="en-US" b="0" i="1" smtClean="0">
                                            <a:latin typeface="Cambria Math"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𝑜</m:t>
                                        </m:r>
                                      </m:sub>
                                    </m:sSub>
                                  </m:den>
                                </m:f>
                                <m:nary>
                                  <m:naryPr>
                                    <m:chr m:val="∑"/>
                                    <m:subHide m:val="on"/>
                                    <m:supHide m:val="on"/>
                                    <m:ctrlPr>
                                      <a:rPr lang="en-US" i="1" smtClean="0">
                                        <a:latin typeface="Cambria Math" charset="0"/>
                                      </a:rPr>
                                    </m:ctrlPr>
                                  </m:naryPr>
                                  <m:sub/>
                                  <m:sup/>
                                  <m:e>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Sup>
                                      <m:sSubSupPr>
                                        <m:ctrlPr>
                                          <a:rPr lang="en-US" b="0" i="1" smtClean="0">
                                            <a:latin typeface="Cambria Math"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𝜆</m:t>
                                    </m:r>
                                    <m:sSub>
                                      <m:sSubPr>
                                        <m:ctrlPr>
                                          <a:rPr lang="en-US" b="0" i="1" smtClean="0">
                                            <a:latin typeface="Cambria Math" charset="0"/>
                                          </a:rPr>
                                        </m:ctrlPr>
                                      </m:sSubPr>
                                      <m:e>
                                        <m:d>
                                          <m:dPr>
                                            <m:begChr m:val="|"/>
                                            <m:endChr m:val="|"/>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e>
                                        </m:d>
                                      </m:e>
                                      <m:sub>
                                        <m:r>
                                          <a:rPr lang="en-US" b="0" i="1" smtClean="0">
                                            <a:latin typeface="Cambria Math" panose="02040503050406030204" pitchFamily="18" charset="0"/>
                                          </a:rPr>
                                          <m:t>1</m:t>
                                        </m:r>
                                      </m:sub>
                                    </m:sSub>
                                    <m:r>
                                      <a:rPr lang="en-US" b="0" i="1" smtClean="0">
                                        <a:latin typeface="Cambria Math" panose="02040503050406030204" pitchFamily="18" charset="0"/>
                                      </a:rPr>
                                      <m:t>)</m:t>
                                    </m:r>
                                  </m:e>
                                </m:nary>
                              </m:oMath>
                            </m:oMathPara>
                          </a14:m>
                          <a:endParaRPr lang="en-US" dirty="0"/>
                        </a:p>
                      </a:txBody>
                      <a:tcPr anchor="ctr"/>
                    </a:tc>
                    <a:tc>
                      <a:txBody>
                        <a:bodyPr/>
                        <a:lstStyle/>
                        <a:p>
                          <a:pPr algn="ctr"/>
                          <a:r>
                            <a:rPr lang="en-US" dirty="0" smtClean="0">
                              <a:solidFill>
                                <a:srgbClr val="FF0000"/>
                              </a:solidFill>
                            </a:rPr>
                            <a:t>Nonlinear</a:t>
                          </a:r>
                        </a:p>
                        <a:p>
                          <a:pPr algn="ctr"/>
                          <a:r>
                            <a:rPr lang="en-US" dirty="0" smtClean="0">
                              <a:solidFill>
                                <a:schemeClr val="tx1"/>
                              </a:solidFill>
                            </a:rPr>
                            <a:t>Whole </a:t>
                          </a:r>
                          <a14:m>
                            <m:oMath xmlns:m="http://schemas.openxmlformats.org/officeDocument/2006/math">
                              <m:r>
                                <a:rPr lang="en-US" b="0" i="1" smtClean="0">
                                  <a:solidFill>
                                    <a:schemeClr val="tx1"/>
                                  </a:solidFill>
                                  <a:latin typeface="Cambria Math" panose="02040503050406030204" pitchFamily="18" charset="0"/>
                                </a:rPr>
                                <m:t>←</m:t>
                              </m:r>
                            </m:oMath>
                          </a14:m>
                          <a:r>
                            <a:rPr lang="en-US" baseline="0" dirty="0" smtClean="0">
                              <a:solidFill>
                                <a:schemeClr val="tx1"/>
                              </a:solidFill>
                            </a:rPr>
                            <a:t> a few parts</a:t>
                          </a:r>
                          <a:endParaRPr lang="en-US" dirty="0">
                            <a:solidFill>
                              <a:schemeClr val="tx1"/>
                            </a:solidFill>
                          </a:endParaRPr>
                        </a:p>
                      </a:txBody>
                      <a:tcPr anchor="ctr"/>
                    </a:tc>
                  </a:tr>
                  <a:tr h="982222">
                    <a:tc>
                      <a:txBody>
                        <a:bodyPr/>
                        <a:lstStyle/>
                        <a:p>
                          <a:pPr algn="ctr"/>
                          <a:r>
                            <a:rPr lang="en-US" dirty="0" smtClean="0"/>
                            <a:t>Ordered Sparse</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lang="en-US" b="0" i="1" smtClean="0">
                                        <a:latin typeface="Cambria Math" charset="0"/>
                                      </a:rPr>
                                    </m:ctrlPr>
                                  </m:naryPr>
                                  <m:sub/>
                                  <m:sup/>
                                  <m:e>
                                    <m:func>
                                      <m:funcPr>
                                        <m:ctrlPr>
                                          <a:rPr lang="en-US" b="0" i="1" smtClean="0">
                                            <a:latin typeface="Cambria Math" charset="0"/>
                                          </a:rPr>
                                        </m:ctrlPr>
                                      </m:funcPr>
                                      <m:fName>
                                        <m:sSubSup>
                                          <m:sSubSupPr>
                                            <m:ctrlPr>
                                              <a:rPr lang="en-US" b="0" i="1" smtClean="0">
                                                <a:latin typeface="Cambria Math" charset="0"/>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𝑗</m:t>
                                            </m:r>
                                          </m:sub>
                                          <m:sup>
                                            <m:r>
                                              <a:rPr lang="en-US" b="0" i="1" smtClean="0">
                                                <a:latin typeface="Cambria Math" panose="02040503050406030204" pitchFamily="18" charset="0"/>
                                              </a:rPr>
                                              <m:t>𝑖</m:t>
                                            </m:r>
                                          </m:sup>
                                        </m:sSubSup>
                                      </m:fName>
                                      <m:e>
                                        <m:sSup>
                                          <m:sSupPr>
                                            <m:ctrlPr>
                                              <a:rPr lang="en-US" b="0" i="1" smtClean="0">
                                                <a:latin typeface="Cambria Math"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𝑝</m:t>
                                            </m:r>
                                          </m:sup>
                                        </m:sSup>
                                        <m:d>
                                          <m:dPr>
                                            <m:ctrlPr>
                                              <a:rPr lang="en-US" b="0" i="1" smtClean="0">
                                                <a:latin typeface="Cambria Math" charset="0"/>
                                              </a:rPr>
                                            </m:ctrlPr>
                                          </m:dPr>
                                          <m:e>
                                            <m:r>
                                              <a:rPr lang="en-US" b="0" i="1" smtClean="0">
                                                <a:latin typeface="Cambria Math" panose="02040503050406030204" pitchFamily="18" charset="0"/>
                                              </a:rPr>
                                              <m:t>𝑗</m:t>
                                            </m:r>
                                            <m:r>
                                              <a:rPr lang="en-US" b="0" i="1" smtClean="0">
                                                <a:latin typeface="Cambria Math" panose="02040503050406030204" pitchFamily="18" charset="0"/>
                                              </a:rPr>
                                              <m:t>,:</m:t>
                                            </m:r>
                                          </m:e>
                                        </m:d>
                                        <m:sSup>
                                          <m:sSupPr>
                                            <m:ctrlPr>
                                              <a:rPr lang="en-US" b="0" i="1" smtClean="0">
                                                <a:latin typeface="Cambria Math"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𝑝</m:t>
                                            </m:r>
                                          </m:sup>
                                        </m:sSup>
                                      </m:e>
                                    </m:func>
                                  </m:e>
                                </m:nary>
                              </m:oMath>
                            </m:oMathPara>
                          </a14:m>
                          <a:endParaRPr lang="en-US" i="1" dirty="0"/>
                        </a:p>
                        <a:p>
                          <a:pPr algn="ct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panose="02040503050406030204" pitchFamily="18" charset="0"/>
                                      </a:rPr>
                                      <m:t>𝛼</m:t>
                                    </m:r>
                                  </m:num>
                                  <m:den>
                                    <m:sSub>
                                      <m:sSubPr>
                                        <m:ctrlPr>
                                          <a:rPr lang="en-US" b="0" i="1" smtClean="0">
                                            <a:latin typeface="Cambria Math"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𝑜</m:t>
                                        </m:r>
                                      </m:sub>
                                    </m:sSub>
                                  </m:den>
                                </m:f>
                                <m:nary>
                                  <m:naryPr>
                                    <m:chr m:val="∑"/>
                                    <m:subHide m:val="on"/>
                                    <m:supHide m:val="on"/>
                                    <m:ctrlPr>
                                      <a:rPr lang="en-US" i="1" smtClean="0">
                                        <a:latin typeface="Cambria Math" charset="0"/>
                                      </a:rPr>
                                    </m:ctrlPr>
                                  </m:naryPr>
                                  <m:sub/>
                                  <m:sup/>
                                  <m:e>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Sup>
                                      <m:sSubSupPr>
                                        <m:ctrlPr>
                                          <a:rPr lang="en-US" b="0" i="1" smtClean="0">
                                            <a:latin typeface="Cambria Math"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𝜆</m:t>
                                    </m:r>
                                    <m:sSub>
                                      <m:sSubPr>
                                        <m:ctrlPr>
                                          <a:rPr lang="en-US" b="0" i="1" smtClean="0">
                                            <a:latin typeface="Cambria Math"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𝑤</m:t>
                                        </m:r>
                                      </m:sub>
                                    </m:sSub>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e>
                                </m:nary>
                              </m:oMath>
                            </m:oMathPara>
                          </a14:m>
                          <a:endParaRPr lang="en-US" dirty="0"/>
                        </a:p>
                      </a:txBody>
                      <a:tcPr anchor="ctr"/>
                    </a:tc>
                    <a:tc>
                      <a:txBody>
                        <a:bodyPr/>
                        <a:lstStyle/>
                        <a:p>
                          <a:pPr algn="ctr"/>
                          <a:r>
                            <a:rPr lang="en-US" dirty="0" smtClean="0">
                              <a:solidFill>
                                <a:srgbClr val="FF0000"/>
                              </a:solidFill>
                            </a:rPr>
                            <a:t>Nonlinear</a:t>
                          </a:r>
                        </a:p>
                        <a:p>
                          <a:pPr algn="ctr"/>
                          <a:r>
                            <a:rPr lang="en-US" dirty="0" smtClean="0">
                              <a:solidFill>
                                <a:schemeClr val="tx1"/>
                              </a:solidFill>
                            </a:rPr>
                            <a:t>Whole </a:t>
                          </a:r>
                          <a14:m>
                            <m:oMath xmlns:m="http://schemas.openxmlformats.org/officeDocument/2006/math">
                              <m:r>
                                <a:rPr lang="en-US" b="0" i="1" smtClean="0">
                                  <a:solidFill>
                                    <a:schemeClr val="tx1"/>
                                  </a:solidFill>
                                  <a:latin typeface="Cambria Math" panose="02040503050406030204" pitchFamily="18" charset="0"/>
                                </a:rPr>
                                <m:t>←</m:t>
                              </m:r>
                            </m:oMath>
                          </a14:m>
                          <a:r>
                            <a:rPr lang="en-US" baseline="0" dirty="0" smtClean="0">
                              <a:solidFill>
                                <a:schemeClr val="tx1"/>
                              </a:solidFill>
                            </a:rPr>
                            <a:t> a few top parts</a:t>
                          </a:r>
                          <a:endParaRPr lang="en-US" dirty="0">
                            <a:solidFill>
                              <a:schemeClr val="tx1"/>
                            </a:solidFill>
                          </a:endParaRPr>
                        </a:p>
                      </a:txBody>
                      <a:tcPr anchor="ctr"/>
                    </a:tc>
                  </a:tr>
                  <a:tr h="982222">
                    <a:tc>
                      <a:txBody>
                        <a:bodyPr/>
                        <a:lstStyle/>
                        <a:p>
                          <a:pPr algn="ctr"/>
                          <a:r>
                            <a:rPr lang="en-US" dirty="0" smtClean="0"/>
                            <a:t>Robust</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lang="en-US" b="0" i="1" smtClean="0">
                                        <a:latin typeface="Cambria Math" charset="0"/>
                                      </a:rPr>
                                    </m:ctrlPr>
                                  </m:naryPr>
                                  <m:sub/>
                                  <m:sup/>
                                  <m:e>
                                    <m:func>
                                      <m:funcPr>
                                        <m:ctrlPr>
                                          <a:rPr lang="en-US" b="0" i="1" smtClean="0">
                                            <a:latin typeface="Cambria Math" charset="0"/>
                                          </a:rPr>
                                        </m:ctrlPr>
                                      </m:funcPr>
                                      <m:fName>
                                        <m:sSubSup>
                                          <m:sSubSupPr>
                                            <m:ctrlPr>
                                              <a:rPr lang="en-US" b="0" i="1" smtClean="0">
                                                <a:latin typeface="Cambria Math" charset="0"/>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𝑗</m:t>
                                            </m:r>
                                          </m:sub>
                                          <m:sup>
                                            <m:r>
                                              <a:rPr lang="en-US" b="0" i="1" smtClean="0">
                                                <a:latin typeface="Cambria Math" panose="02040503050406030204" pitchFamily="18" charset="0"/>
                                              </a:rPr>
                                              <m:t>𝑖</m:t>
                                            </m:r>
                                          </m:sup>
                                        </m:sSubSup>
                                      </m:fName>
                                      <m:e>
                                        <m:sSup>
                                          <m:sSupPr>
                                            <m:ctrlPr>
                                              <a:rPr lang="en-US" b="0" i="1" smtClean="0">
                                                <a:latin typeface="Cambria Math"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𝑝</m:t>
                                            </m:r>
                                          </m:sup>
                                        </m:sSup>
                                        <m:d>
                                          <m:dPr>
                                            <m:ctrlPr>
                                              <a:rPr lang="en-US" b="0" i="1" smtClean="0">
                                                <a:latin typeface="Cambria Math" charset="0"/>
                                              </a:rPr>
                                            </m:ctrlPr>
                                          </m:dPr>
                                          <m:e>
                                            <m:r>
                                              <a:rPr lang="en-US" b="0" i="1" smtClean="0">
                                                <a:latin typeface="Cambria Math" panose="02040503050406030204" pitchFamily="18" charset="0"/>
                                              </a:rPr>
                                              <m:t>𝑗</m:t>
                                            </m:r>
                                            <m:r>
                                              <a:rPr lang="en-US" b="0" i="1" smtClean="0">
                                                <a:latin typeface="Cambria Math" panose="02040503050406030204" pitchFamily="18" charset="0"/>
                                              </a:rPr>
                                              <m:t>,:</m:t>
                                            </m:r>
                                          </m:e>
                                        </m:d>
                                        <m:sSup>
                                          <m:sSupPr>
                                            <m:ctrlPr>
                                              <a:rPr lang="en-US" b="0" i="1" smtClean="0">
                                                <a:latin typeface="Cambria Math"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𝑝</m:t>
                                            </m:r>
                                          </m:sup>
                                        </m:sSup>
                                      </m:e>
                                    </m:func>
                                  </m:e>
                                </m:nary>
                              </m:oMath>
                            </m:oMathPara>
                          </a14:m>
                          <a:endParaRPr lang="en-US" i="1" dirty="0"/>
                        </a:p>
                        <a:p>
                          <a:pPr algn="ct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panose="02040503050406030204" pitchFamily="18" charset="0"/>
                                      </a:rPr>
                                      <m:t>𝛼</m:t>
                                    </m:r>
                                  </m:num>
                                  <m:den>
                                    <m:sSub>
                                      <m:sSubPr>
                                        <m:ctrlPr>
                                          <a:rPr lang="en-US" b="0" i="1" smtClean="0">
                                            <a:latin typeface="Cambria Math"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𝑜</m:t>
                                        </m:r>
                                      </m:sub>
                                    </m:sSub>
                                  </m:den>
                                </m:f>
                                <m:nary>
                                  <m:naryPr>
                                    <m:chr m:val="∑"/>
                                    <m:subHide m:val="on"/>
                                    <m:supHide m:val="on"/>
                                    <m:ctrlPr>
                                      <a:rPr lang="en-US" i="1" smtClean="0">
                                        <a:latin typeface="Cambria Math" charset="0"/>
                                      </a:rPr>
                                    </m:ctrlPr>
                                  </m:naryPr>
                                  <m:sub/>
                                  <m:sup/>
                                  <m:e>
                                    <m:r>
                                      <a:rPr lang="en-US" b="0" i="1" smtClean="0">
                                        <a:latin typeface="Cambria Math" panose="02040503050406030204" pitchFamily="18" charset="0"/>
                                      </a:rPr>
                                      <m:t>𝜌</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oMath>
                            </m:oMathPara>
                          </a14:m>
                          <a:endParaRPr lang="en-US" dirty="0"/>
                        </a:p>
                      </a:txBody>
                      <a:tcPr anchor="ctr"/>
                    </a:tc>
                    <a:tc>
                      <a:txBody>
                        <a:bodyPr/>
                        <a:lstStyle/>
                        <a:p>
                          <a:pPr algn="ctr"/>
                          <a:r>
                            <a:rPr lang="en-US" dirty="0" smtClean="0">
                              <a:solidFill>
                                <a:srgbClr val="FF0000"/>
                              </a:solidFill>
                            </a:rPr>
                            <a:t>Nonlinear</a:t>
                          </a:r>
                        </a:p>
                        <a:p>
                          <a:pPr algn="ctr"/>
                          <a:r>
                            <a:rPr lang="en-US" dirty="0" smtClean="0">
                              <a:solidFill>
                                <a:schemeClr val="tx1"/>
                              </a:solidFill>
                            </a:rPr>
                            <a:t>Whole </a:t>
                          </a:r>
                          <a14:m>
                            <m:oMath xmlns:m="http://schemas.openxmlformats.org/officeDocument/2006/math">
                              <m:r>
                                <a:rPr lang="en-US" b="0" i="1" smtClean="0">
                                  <a:solidFill>
                                    <a:schemeClr val="tx1"/>
                                  </a:solidFill>
                                  <a:latin typeface="Cambria Math" panose="02040503050406030204" pitchFamily="18" charset="0"/>
                                </a:rPr>
                                <m:t>←</m:t>
                              </m:r>
                            </m:oMath>
                          </a14:m>
                          <a:r>
                            <a:rPr lang="en-US" dirty="0" smtClean="0">
                              <a:solidFill>
                                <a:schemeClr val="tx1"/>
                              </a:solidFill>
                            </a:rPr>
                            <a:t> parts</a:t>
                          </a:r>
                          <a:r>
                            <a:rPr lang="en-US" baseline="0" dirty="0" smtClean="0">
                              <a:solidFill>
                                <a:schemeClr val="tx1"/>
                              </a:solidFill>
                            </a:rPr>
                            <a:t> that are not outliers</a:t>
                          </a:r>
                          <a:endParaRPr lang="en-US" dirty="0">
                            <a:solidFill>
                              <a:schemeClr val="tx1"/>
                            </a:solidFill>
                          </a:endParaRPr>
                        </a:p>
                      </a:txBody>
                      <a:tcPr anchor="ctr"/>
                    </a:tc>
                  </a:tr>
                </a:tbl>
              </a:graphicData>
            </a:graphic>
          </p:graphicFrame>
        </mc:Choice>
        <mc:Fallback xmlns="">
          <p:graphicFrame>
            <p:nvGraphicFramePr>
              <p:cNvPr id="5" name="Content Placeholder 4"/>
              <p:cNvGraphicFramePr>
                <a:graphicFrameLocks noGrp="1"/>
              </p:cNvGraphicFramePr>
              <p:nvPr>
                <p:ph idx="1"/>
                <p:extLst>
                  <p:ext uri="{D42A27DB-BD31-4B8C-83A1-F6EECF244321}">
                    <p14:modId xmlns:p14="http://schemas.microsoft.com/office/powerpoint/2010/main" val="1548605714"/>
                  </p:ext>
                </p:extLst>
              </p:nvPr>
            </p:nvGraphicFramePr>
            <p:xfrm>
              <a:off x="165099" y="847726"/>
              <a:ext cx="8851899" cy="5424934"/>
            </p:xfrm>
            <a:graphic>
              <a:graphicData uri="http://schemas.openxmlformats.org/drawingml/2006/table">
                <a:tbl>
                  <a:tblPr firstRow="1" firstCol="1" bandRow="1">
                    <a:tableStyleId>{00A15C55-8517-42AA-B614-E9B94910E393}</a:tableStyleId>
                  </a:tblPr>
                  <a:tblGrid>
                    <a:gridCol w="1536789"/>
                    <a:gridCol w="2520332"/>
                    <a:gridCol w="2423677"/>
                    <a:gridCol w="2371101"/>
                  </a:tblGrid>
                  <a:tr h="664718">
                    <a:tc>
                      <a:txBody>
                        <a:bodyPr/>
                        <a:lstStyle/>
                        <a:p>
                          <a:pPr algn="ctr"/>
                          <a:r>
                            <a:rPr lang="en-US" dirty="0" smtClean="0"/>
                            <a:t>Name</a:t>
                          </a:r>
                          <a:endParaRPr lang="en-US" dirty="0"/>
                        </a:p>
                      </a:txBody>
                      <a:tcPr anchor="ctr"/>
                    </a:tc>
                    <a:tc>
                      <a:txBody>
                        <a:bodyPr/>
                        <a:lstStyle/>
                        <a:p>
                          <a:endParaRPr lang="en-US"/>
                        </a:p>
                      </a:txBody>
                      <a:tcPr anchor="ctr">
                        <a:blipFill rotWithShape="0">
                          <a:blip r:embed="rId3"/>
                          <a:stretch>
                            <a:fillRect l="-61111" t="-917" r="-191063" b="-722018"/>
                          </a:stretch>
                        </a:blipFill>
                      </a:tcPr>
                    </a:tc>
                    <a:tc>
                      <a:txBody>
                        <a:bodyPr/>
                        <a:lstStyle/>
                        <a:p>
                          <a:endParaRPr lang="en-US"/>
                        </a:p>
                      </a:txBody>
                      <a:tcPr anchor="ctr">
                        <a:blipFill rotWithShape="0">
                          <a:blip r:embed="rId3"/>
                          <a:stretch>
                            <a:fillRect l="-167588" t="-917" r="-98744" b="-722018"/>
                          </a:stretch>
                        </a:blipFill>
                      </a:tcPr>
                    </a:tc>
                    <a:tc>
                      <a:txBody>
                        <a:bodyPr/>
                        <a:lstStyle/>
                        <a:p>
                          <a:pPr algn="ctr"/>
                          <a:r>
                            <a:rPr lang="en-US" dirty="0" smtClean="0"/>
                            <a:t>Remark</a:t>
                          </a:r>
                          <a:endParaRPr lang="en-US" dirty="0"/>
                        </a:p>
                      </a:txBody>
                      <a:tcPr anchor="ctr"/>
                    </a:tc>
                  </a:tr>
                  <a:tr h="755714">
                    <a:tc>
                      <a:txBody>
                        <a:bodyPr/>
                        <a:lstStyle/>
                        <a:p>
                          <a:pPr algn="ctr"/>
                          <a:r>
                            <a:rPr lang="en-US" dirty="0" smtClean="0"/>
                            <a:t>Maximum </a:t>
                          </a:r>
                          <a:endParaRPr lang="en-US" dirty="0"/>
                        </a:p>
                      </a:txBody>
                      <a:tcPr anchor="ctr"/>
                    </a:tc>
                    <a:tc>
                      <a:txBody>
                        <a:bodyPr/>
                        <a:lstStyle/>
                        <a:p>
                          <a:endParaRPr lang="en-US"/>
                        </a:p>
                      </a:txBody>
                      <a:tcPr anchor="ctr">
                        <a:blipFill rotWithShape="0">
                          <a:blip r:embed="rId3"/>
                          <a:stretch>
                            <a:fillRect l="-61111" t="-88710" r="-191063" b="-534677"/>
                          </a:stretch>
                        </a:blipFill>
                      </a:tcPr>
                    </a:tc>
                    <a:tc>
                      <a:txBody>
                        <a:bodyPr/>
                        <a:lstStyle/>
                        <a:p>
                          <a:endParaRPr lang="en-US"/>
                        </a:p>
                      </a:txBody>
                      <a:tcPr anchor="ctr">
                        <a:blipFill rotWithShape="0">
                          <a:blip r:embed="rId3"/>
                          <a:stretch>
                            <a:fillRect l="-167588" t="-88710" r="-98744" b="-534677"/>
                          </a:stretch>
                        </a:blipFill>
                      </a:tcPr>
                    </a:tc>
                    <a:tc>
                      <a:txBody>
                        <a:bodyPr/>
                        <a:lstStyle/>
                        <a:p>
                          <a:endParaRPr lang="en-US"/>
                        </a:p>
                      </a:txBody>
                      <a:tcPr anchor="ctr">
                        <a:blipFill rotWithShape="0">
                          <a:blip r:embed="rId3"/>
                          <a:stretch>
                            <a:fillRect l="-273779" t="-88710" r="-1028" b="-534677"/>
                          </a:stretch>
                        </a:blipFill>
                      </a:tcPr>
                    </a:tc>
                  </a:tr>
                  <a:tr h="914400">
                    <a:tc>
                      <a:txBody>
                        <a:bodyPr/>
                        <a:lstStyle/>
                        <a:p>
                          <a:pPr algn="ctr"/>
                          <a:r>
                            <a:rPr lang="en-US" dirty="0" smtClean="0"/>
                            <a:t>Linear</a:t>
                          </a:r>
                          <a:endParaRPr lang="en-US" dirty="0"/>
                        </a:p>
                      </a:txBody>
                      <a:tcPr anchor="ctr"/>
                    </a:tc>
                    <a:tc>
                      <a:txBody>
                        <a:bodyPr/>
                        <a:lstStyle/>
                        <a:p>
                          <a:endParaRPr lang="en-US"/>
                        </a:p>
                      </a:txBody>
                      <a:tcPr anchor="ctr">
                        <a:blipFill rotWithShape="0">
                          <a:blip r:embed="rId3"/>
                          <a:stretch>
                            <a:fillRect l="-61111" t="-156000" r="-191063" b="-342000"/>
                          </a:stretch>
                        </a:blipFill>
                      </a:tcPr>
                    </a:tc>
                    <a:tc>
                      <a:txBody>
                        <a:bodyPr/>
                        <a:lstStyle/>
                        <a:p>
                          <a:endParaRPr lang="en-US"/>
                        </a:p>
                      </a:txBody>
                      <a:tcPr anchor="ctr">
                        <a:blipFill rotWithShape="0">
                          <a:blip r:embed="rId3"/>
                          <a:stretch>
                            <a:fillRect l="-167588" t="-156000" r="-98744" b="-342000"/>
                          </a:stretch>
                        </a:blipFill>
                      </a:tcPr>
                    </a:tc>
                    <a:tc>
                      <a:txBody>
                        <a:bodyPr/>
                        <a:lstStyle/>
                        <a:p>
                          <a:endParaRPr lang="en-US"/>
                        </a:p>
                      </a:txBody>
                      <a:tcPr anchor="ctr">
                        <a:blipFill rotWithShape="0">
                          <a:blip r:embed="rId3"/>
                          <a:stretch>
                            <a:fillRect l="-273779" t="-156000" r="-1028" b="-342000"/>
                          </a:stretch>
                        </a:blipFill>
                      </a:tcPr>
                    </a:tc>
                  </a:tr>
                  <a:tr h="1030034">
                    <a:tc>
                      <a:txBody>
                        <a:bodyPr/>
                        <a:lstStyle/>
                        <a:p>
                          <a:pPr algn="ctr"/>
                          <a:r>
                            <a:rPr lang="en-US" dirty="0" smtClean="0"/>
                            <a:t>Sparse</a:t>
                          </a:r>
                          <a:endParaRPr lang="en-US" dirty="0"/>
                        </a:p>
                      </a:txBody>
                      <a:tcPr anchor="ctr"/>
                    </a:tc>
                    <a:tc>
                      <a:txBody>
                        <a:bodyPr/>
                        <a:lstStyle/>
                        <a:p>
                          <a:endParaRPr lang="en-US"/>
                        </a:p>
                      </a:txBody>
                      <a:tcPr anchor="ctr">
                        <a:blipFill rotWithShape="0">
                          <a:blip r:embed="rId3"/>
                          <a:stretch>
                            <a:fillRect l="-61111" t="-227219" r="-191063" b="-203550"/>
                          </a:stretch>
                        </a:blipFill>
                      </a:tcPr>
                    </a:tc>
                    <a:tc>
                      <a:txBody>
                        <a:bodyPr/>
                        <a:lstStyle/>
                        <a:p>
                          <a:endParaRPr lang="en-US"/>
                        </a:p>
                      </a:txBody>
                      <a:tcPr anchor="ctr">
                        <a:blipFill rotWithShape="0">
                          <a:blip r:embed="rId3"/>
                          <a:stretch>
                            <a:fillRect l="-167588" t="-227219" r="-98744" b="-203550"/>
                          </a:stretch>
                        </a:blipFill>
                      </a:tcPr>
                    </a:tc>
                    <a:tc>
                      <a:txBody>
                        <a:bodyPr/>
                        <a:lstStyle/>
                        <a:p>
                          <a:endParaRPr lang="en-US"/>
                        </a:p>
                      </a:txBody>
                      <a:tcPr anchor="ctr">
                        <a:blipFill rotWithShape="0">
                          <a:blip r:embed="rId3"/>
                          <a:stretch>
                            <a:fillRect l="-273779" t="-227219" r="-1028" b="-203550"/>
                          </a:stretch>
                        </a:blipFill>
                      </a:tcPr>
                    </a:tc>
                  </a:tr>
                  <a:tr h="1030034">
                    <a:tc>
                      <a:txBody>
                        <a:bodyPr/>
                        <a:lstStyle/>
                        <a:p>
                          <a:pPr algn="ctr"/>
                          <a:r>
                            <a:rPr lang="en-US" dirty="0" smtClean="0"/>
                            <a:t>Ordered Sparse</a:t>
                          </a:r>
                          <a:endParaRPr lang="en-US" dirty="0"/>
                        </a:p>
                      </a:txBody>
                      <a:tcPr anchor="ctr"/>
                    </a:tc>
                    <a:tc>
                      <a:txBody>
                        <a:bodyPr/>
                        <a:lstStyle/>
                        <a:p>
                          <a:endParaRPr lang="en-US"/>
                        </a:p>
                      </a:txBody>
                      <a:tcPr anchor="ctr">
                        <a:blipFill rotWithShape="0">
                          <a:blip r:embed="rId3"/>
                          <a:stretch>
                            <a:fillRect l="-61111" t="-327219" r="-191063" b="-103550"/>
                          </a:stretch>
                        </a:blipFill>
                      </a:tcPr>
                    </a:tc>
                    <a:tc>
                      <a:txBody>
                        <a:bodyPr/>
                        <a:lstStyle/>
                        <a:p>
                          <a:endParaRPr lang="en-US"/>
                        </a:p>
                      </a:txBody>
                      <a:tcPr anchor="ctr">
                        <a:blipFill rotWithShape="0">
                          <a:blip r:embed="rId3"/>
                          <a:stretch>
                            <a:fillRect l="-167588" t="-327219" r="-98744" b="-103550"/>
                          </a:stretch>
                        </a:blipFill>
                      </a:tcPr>
                    </a:tc>
                    <a:tc>
                      <a:txBody>
                        <a:bodyPr/>
                        <a:lstStyle/>
                        <a:p>
                          <a:endParaRPr lang="en-US"/>
                        </a:p>
                      </a:txBody>
                      <a:tcPr anchor="ctr">
                        <a:blipFill rotWithShape="0">
                          <a:blip r:embed="rId3"/>
                          <a:stretch>
                            <a:fillRect l="-273779" t="-327219" r="-1028" b="-103550"/>
                          </a:stretch>
                        </a:blipFill>
                      </a:tcPr>
                    </a:tc>
                  </a:tr>
                  <a:tr h="1030034">
                    <a:tc>
                      <a:txBody>
                        <a:bodyPr/>
                        <a:lstStyle/>
                        <a:p>
                          <a:pPr algn="ctr"/>
                          <a:r>
                            <a:rPr lang="en-US" dirty="0" smtClean="0"/>
                            <a:t>Robust</a:t>
                          </a:r>
                          <a:endParaRPr lang="en-US" dirty="0"/>
                        </a:p>
                      </a:txBody>
                      <a:tcPr anchor="ctr"/>
                    </a:tc>
                    <a:tc>
                      <a:txBody>
                        <a:bodyPr/>
                        <a:lstStyle/>
                        <a:p>
                          <a:endParaRPr lang="en-US"/>
                        </a:p>
                      </a:txBody>
                      <a:tcPr anchor="ctr">
                        <a:blipFill rotWithShape="0">
                          <a:blip r:embed="rId3"/>
                          <a:stretch>
                            <a:fillRect l="-61111" t="-427219" r="-191063" b="-3550"/>
                          </a:stretch>
                        </a:blipFill>
                      </a:tcPr>
                    </a:tc>
                    <a:tc>
                      <a:txBody>
                        <a:bodyPr/>
                        <a:lstStyle/>
                        <a:p>
                          <a:endParaRPr lang="en-US"/>
                        </a:p>
                      </a:txBody>
                      <a:tcPr anchor="ctr">
                        <a:blipFill rotWithShape="0">
                          <a:blip r:embed="rId3"/>
                          <a:stretch>
                            <a:fillRect l="-167588" t="-427219" r="-98744" b="-3550"/>
                          </a:stretch>
                        </a:blipFill>
                      </a:tcPr>
                    </a:tc>
                    <a:tc>
                      <a:txBody>
                        <a:bodyPr/>
                        <a:lstStyle/>
                        <a:p>
                          <a:endParaRPr lang="en-US"/>
                        </a:p>
                      </a:txBody>
                      <a:tcPr anchor="ctr">
                        <a:blipFill rotWithShape="0">
                          <a:blip r:embed="rId3"/>
                          <a:stretch>
                            <a:fillRect l="-273779" t="-427219" r="-1028" b="-3550"/>
                          </a:stretch>
                        </a:blipFill>
                      </a:tcPr>
                    </a:tc>
                  </a:tr>
                </a:tbl>
              </a:graphicData>
            </a:graphic>
          </p:graphicFrame>
        </mc:Fallback>
      </mc:AlternateContent>
    </p:spTree>
    <p:extLst>
      <p:ext uri="{BB962C8B-B14F-4D97-AF65-F5344CB8AC3E}">
        <p14:creationId xmlns:p14="http://schemas.microsoft.com/office/powerpoint/2010/main" val="397036409"/>
      </p:ext>
    </p:extLst>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Modeling Part-Part Interdependency</a:t>
            </a:r>
            <a:endParaRPr lang="en-US"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dirty="0" smtClean="0"/>
                  <a:t>Effect on the whole outcome</a:t>
                </a:r>
              </a:p>
              <a:p>
                <a:pPr lvl="1"/>
                <a:r>
                  <a:rPr lang="en-US" b="1" dirty="0" smtClean="0"/>
                  <a:t>Intuition</a:t>
                </a:r>
                <a:r>
                  <a:rPr lang="en-US" dirty="0" smtClean="0"/>
                  <a:t>: </a:t>
                </a:r>
                <a:r>
                  <a:rPr lang="en-US" sz="2800" dirty="0" smtClean="0"/>
                  <a:t>closely connected parts might have similar contribution to the whole outcome</a:t>
                </a:r>
              </a:p>
              <a:p>
                <a:pPr lvl="1"/>
                <a:r>
                  <a:rPr lang="en-US" b="1" dirty="0" smtClean="0"/>
                  <a:t>Details</a:t>
                </a:r>
                <a:r>
                  <a:rPr lang="en-US" dirty="0" smtClean="0"/>
                  <a:t>:</a:t>
                </a:r>
              </a:p>
              <a:p>
                <a:pPr lvl="1"/>
                <a:endParaRPr lang="en-US" dirty="0"/>
              </a:p>
              <a:p>
                <a:pPr lvl="2"/>
                <a:endParaRPr lang="en-US" dirty="0" smtClean="0"/>
              </a:p>
              <a:p>
                <a:pPr lvl="2"/>
                <a:r>
                  <a:rPr lang="en-US" sz="2400" dirty="0" smtClean="0"/>
                  <a:t>Similar parts (</a:t>
                </a:r>
                <a:r>
                  <a:rPr lang="en-US" sz="2400" dirty="0" smtClean="0">
                    <a:solidFill>
                      <a:srgbClr val="FF0000"/>
                    </a:solidFill>
                  </a:rPr>
                  <a:t>large </a:t>
                </a:r>
                <a14:m>
                  <m:oMath xmlns:m="http://schemas.openxmlformats.org/officeDocument/2006/math">
                    <m:sSubSup>
                      <m:sSubSupPr>
                        <m:ctrlPr>
                          <a:rPr lang="en-US" sz="2400" b="0" i="1" smtClean="0">
                            <a:solidFill>
                              <a:srgbClr val="FF0000"/>
                            </a:solidFill>
                            <a:latin typeface="Cambria Math" charset="0"/>
                          </a:rPr>
                        </m:ctrlPr>
                      </m:sSubSupPr>
                      <m:e>
                        <m:r>
                          <a:rPr lang="en-US" sz="2400" b="0" i="1" smtClean="0">
                            <a:solidFill>
                              <a:srgbClr val="FF0000"/>
                            </a:solidFill>
                            <a:latin typeface="Cambria Math" panose="02040503050406030204" pitchFamily="18" charset="0"/>
                          </a:rPr>
                          <m:t>𝐺</m:t>
                        </m:r>
                      </m:e>
                      <m:sub>
                        <m:r>
                          <a:rPr lang="en-US" sz="2400" b="0" i="1" smtClean="0">
                            <a:solidFill>
                              <a:srgbClr val="FF0000"/>
                            </a:solidFill>
                            <a:latin typeface="Cambria Math" panose="02040503050406030204" pitchFamily="18" charset="0"/>
                          </a:rPr>
                          <m:t>𝑘𝑙</m:t>
                        </m:r>
                      </m:sub>
                      <m:sup>
                        <m:r>
                          <a:rPr lang="en-US" sz="2400" b="0" i="1" smtClean="0">
                            <a:solidFill>
                              <a:srgbClr val="FF0000"/>
                            </a:solidFill>
                            <a:latin typeface="Cambria Math" panose="02040503050406030204" pitchFamily="18" charset="0"/>
                          </a:rPr>
                          <m:t>𝑝</m:t>
                        </m:r>
                      </m:sup>
                    </m:sSubSup>
                  </m:oMath>
                </a14:m>
                <a:r>
                  <a:rPr lang="en-US" sz="2400" dirty="0" smtClean="0"/>
                  <a:t>) </a:t>
                </a:r>
              </a:p>
              <a:p>
                <a:pPr marL="914400" lvl="2" indent="0">
                  <a:buNone/>
                </a:pPr>
                <a14:m>
                  <m:oMath xmlns:m="http://schemas.openxmlformats.org/officeDocument/2006/math">
                    <m:r>
                      <a:rPr lang="en-US" sz="2400" b="0" i="1" smtClean="0">
                        <a:latin typeface="Cambria Math" panose="02040503050406030204" pitchFamily="18" charset="0"/>
                      </a:rPr>
                      <m:t>→</m:t>
                    </m:r>
                  </m:oMath>
                </a14:m>
                <a:r>
                  <a:rPr lang="en-US" sz="2400" dirty="0" smtClean="0"/>
                  <a:t> similar contributions (</a:t>
                </a:r>
                <a14:m>
                  <m:oMath xmlns:m="http://schemas.openxmlformats.org/officeDocument/2006/math">
                    <m:sSubSup>
                      <m:sSubSupPr>
                        <m:ctrlPr>
                          <a:rPr lang="en-US" sz="2400" b="0" i="1" smtClean="0">
                            <a:solidFill>
                              <a:srgbClr val="C0008E"/>
                            </a:solidFill>
                            <a:latin typeface="Cambria Math" charset="0"/>
                          </a:rPr>
                        </m:ctrlPr>
                      </m:sSubSupPr>
                      <m:e>
                        <m:r>
                          <a:rPr lang="en-US" sz="2400" b="0" i="1" smtClean="0">
                            <a:solidFill>
                              <a:srgbClr val="C0008E"/>
                            </a:solidFill>
                            <a:latin typeface="Cambria Math" panose="02040503050406030204" pitchFamily="18" charset="0"/>
                          </a:rPr>
                          <m:t>𝑎</m:t>
                        </m:r>
                      </m:e>
                      <m:sub>
                        <m:r>
                          <a:rPr lang="en-US" sz="2400" b="0" i="1" smtClean="0">
                            <a:solidFill>
                              <a:srgbClr val="C0008E"/>
                            </a:solidFill>
                            <a:latin typeface="Cambria Math" panose="02040503050406030204" pitchFamily="18" charset="0"/>
                          </a:rPr>
                          <m:t>𝑘</m:t>
                        </m:r>
                      </m:sub>
                      <m:sup>
                        <m:r>
                          <a:rPr lang="en-US" sz="2400" b="0" i="1" smtClean="0">
                            <a:solidFill>
                              <a:srgbClr val="C0008E"/>
                            </a:solidFill>
                            <a:latin typeface="Cambria Math" panose="02040503050406030204" pitchFamily="18" charset="0"/>
                          </a:rPr>
                          <m:t>𝑖</m:t>
                        </m:r>
                      </m:sup>
                    </m:sSubSup>
                    <m:r>
                      <a:rPr lang="en-US" sz="2400" b="0" i="1" smtClean="0">
                        <a:solidFill>
                          <a:srgbClr val="C0008E"/>
                        </a:solidFill>
                        <a:latin typeface="Cambria Math" panose="02040503050406030204" pitchFamily="18" charset="0"/>
                        <a:ea typeface="Cambria Math" panose="02040503050406030204" pitchFamily="18" charset="0"/>
                      </a:rPr>
                      <m:t>≈</m:t>
                    </m:r>
                    <m:sSubSup>
                      <m:sSubSupPr>
                        <m:ctrlPr>
                          <a:rPr lang="en-US" sz="2400" b="0" i="1" smtClean="0">
                            <a:solidFill>
                              <a:srgbClr val="C0008E"/>
                            </a:solidFill>
                            <a:latin typeface="Cambria Math" charset="0"/>
                            <a:ea typeface="Cambria Math" panose="02040503050406030204" pitchFamily="18" charset="0"/>
                          </a:rPr>
                        </m:ctrlPr>
                      </m:sSubSupPr>
                      <m:e>
                        <m:r>
                          <a:rPr lang="en-US" sz="2400" b="0" i="1" smtClean="0">
                            <a:solidFill>
                              <a:srgbClr val="C0008E"/>
                            </a:solidFill>
                            <a:latin typeface="Cambria Math" panose="02040503050406030204" pitchFamily="18" charset="0"/>
                            <a:ea typeface="Cambria Math" panose="02040503050406030204" pitchFamily="18" charset="0"/>
                          </a:rPr>
                          <m:t>𝑎</m:t>
                        </m:r>
                      </m:e>
                      <m:sub>
                        <m:r>
                          <a:rPr lang="en-US" sz="2400" b="0" i="1" smtClean="0">
                            <a:solidFill>
                              <a:srgbClr val="C0008E"/>
                            </a:solidFill>
                            <a:latin typeface="Cambria Math" panose="02040503050406030204" pitchFamily="18" charset="0"/>
                            <a:ea typeface="Cambria Math" panose="02040503050406030204" pitchFamily="18" charset="0"/>
                          </a:rPr>
                          <m:t>𝑙</m:t>
                        </m:r>
                      </m:sub>
                      <m:sup>
                        <m:r>
                          <a:rPr lang="en-US" sz="2400" b="0" i="1" smtClean="0">
                            <a:solidFill>
                              <a:srgbClr val="C0008E"/>
                            </a:solidFill>
                            <a:latin typeface="Cambria Math" panose="02040503050406030204" pitchFamily="18" charset="0"/>
                            <a:ea typeface="Cambria Math" panose="02040503050406030204" pitchFamily="18" charset="0"/>
                          </a:rPr>
                          <m:t>𝑖</m:t>
                        </m:r>
                      </m:sup>
                    </m:sSubSup>
                  </m:oMath>
                </a14:m>
                <a:r>
                  <a:rPr lang="en-US" sz="2400" dirty="0" smtClean="0"/>
                  <a:t>)</a:t>
                </a:r>
              </a:p>
              <a:p>
                <a:pPr lvl="1"/>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2444" t="-757" r="-1630"/>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397523" y="3780996"/>
            <a:ext cx="4955458" cy="766004"/>
          </a:xfrm>
          <a:prstGeom prst="rect">
            <a:avLst/>
          </a:prstGeom>
        </p:spPr>
      </p:pic>
      <p:sp>
        <p:nvSpPr>
          <p:cNvPr id="7" name="Rectangle 6"/>
          <p:cNvSpPr/>
          <p:nvPr/>
        </p:nvSpPr>
        <p:spPr>
          <a:xfrm>
            <a:off x="4106468" y="3738883"/>
            <a:ext cx="2163099" cy="765367"/>
          </a:xfrm>
          <a:prstGeom prst="rect">
            <a:avLst/>
          </a:prstGeom>
          <a:solidFill>
            <a:srgbClr val="F4B183">
              <a:alpha val="4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40558" y="3821643"/>
            <a:ext cx="266542" cy="264897"/>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59427" y="3821643"/>
            <a:ext cx="266542" cy="264897"/>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826552" y="3821643"/>
            <a:ext cx="266542" cy="264897"/>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236084" y="3821643"/>
            <a:ext cx="266542" cy="264897"/>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592698" y="3133588"/>
            <a:ext cx="266542" cy="264897"/>
          </a:xfrm>
          <a:prstGeom prst="ellipse">
            <a:avLst/>
          </a:prstGeom>
          <a:pattFill prst="dkUpDiag">
            <a:fgClr>
              <a:schemeClr val="tx1">
                <a:lumMod val="95000"/>
                <a:lumOff val="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0" idx="0"/>
            <a:endCxn id="14" idx="4"/>
          </p:cNvCxnSpPr>
          <p:nvPr/>
        </p:nvCxnSpPr>
        <p:spPr>
          <a:xfrm flipV="1">
            <a:off x="7173829" y="3398485"/>
            <a:ext cx="552140" cy="4231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561590" y="3421312"/>
            <a:ext cx="164380" cy="4354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4" idx="4"/>
          </p:cNvCxnSpPr>
          <p:nvPr/>
        </p:nvCxnSpPr>
        <p:spPr>
          <a:xfrm flipH="1" flipV="1">
            <a:off x="7725969" y="3398485"/>
            <a:ext cx="582806" cy="4696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7725969" y="3421312"/>
            <a:ext cx="224516" cy="4236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p:cNvSpPr/>
              <p:nvPr/>
            </p:nvSpPr>
            <p:spPr>
              <a:xfrm>
                <a:off x="6904222" y="3397237"/>
                <a:ext cx="479042" cy="3837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i="1">
                              <a:solidFill>
                                <a:srgbClr val="C0008E"/>
                              </a:solidFill>
                              <a:latin typeface="Cambria Math" panose="02040503050406030204" pitchFamily="18" charset="0"/>
                            </a:rPr>
                            <m:t>1</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6904222" y="3397237"/>
                <a:ext cx="479042" cy="383759"/>
              </a:xfrm>
              <a:prstGeom prst="rect">
                <a:avLst/>
              </a:prstGeom>
              <a:blipFill rotWithShape="0">
                <a:blip r:embed="rId5"/>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131282" y="3411405"/>
                <a:ext cx="484363" cy="3831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4</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8131282" y="3411405"/>
                <a:ext cx="484363" cy="383182"/>
              </a:xfrm>
              <a:prstGeom prst="rect">
                <a:avLst/>
              </a:prstGeom>
              <a:blipFill rotWithShape="0">
                <a:blip r:embed="rId6"/>
                <a:stretch>
                  <a:fillRect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267054" y="3466996"/>
                <a:ext cx="484363" cy="3843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2</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7267054" y="3466996"/>
                <a:ext cx="484363" cy="384336"/>
              </a:xfrm>
              <a:prstGeom prst="rect">
                <a:avLst/>
              </a:prstGeom>
              <a:blipFill rotWithShape="0">
                <a:blip r:embed="rId7"/>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665494" y="3429477"/>
                <a:ext cx="484363" cy="3857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8E"/>
                              </a:solidFill>
                              <a:latin typeface="Cambria Math" charset="0"/>
                            </a:rPr>
                          </m:ctrlPr>
                        </m:sSubSupPr>
                        <m:e>
                          <m:r>
                            <a:rPr lang="en-US" i="1">
                              <a:solidFill>
                                <a:srgbClr val="C0008E"/>
                              </a:solidFill>
                              <a:latin typeface="Cambria Math" panose="02040503050406030204" pitchFamily="18" charset="0"/>
                            </a:rPr>
                            <m:t>𝑎</m:t>
                          </m:r>
                        </m:e>
                        <m:sub>
                          <m:r>
                            <a:rPr lang="en-US" b="0" i="1" smtClean="0">
                              <a:solidFill>
                                <a:srgbClr val="C0008E"/>
                              </a:solidFill>
                              <a:latin typeface="Cambria Math" panose="02040503050406030204" pitchFamily="18" charset="0"/>
                            </a:rPr>
                            <m:t>3</m:t>
                          </m:r>
                        </m:sub>
                        <m:sup>
                          <m:r>
                            <a:rPr lang="en-US" i="1">
                              <a:solidFill>
                                <a:srgbClr val="C0008E"/>
                              </a:solidFill>
                              <a:latin typeface="Cambria Math" panose="02040503050406030204" pitchFamily="18" charset="0"/>
                            </a:rPr>
                            <m:t>𝑖</m:t>
                          </m:r>
                        </m:sup>
                      </m:sSubSup>
                    </m:oMath>
                  </m:oMathPara>
                </a14:m>
                <a:endParaRPr lang="en-US" dirty="0">
                  <a:solidFill>
                    <a:srgbClr val="C0008E"/>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7665494" y="3429477"/>
                <a:ext cx="484363" cy="385747"/>
              </a:xfrm>
              <a:prstGeom prst="rect">
                <a:avLst/>
              </a:prstGeom>
              <a:blipFill rotWithShape="0">
                <a:blip r:embed="rId8"/>
                <a:stretch>
                  <a:fillRect b="-3175"/>
                </a:stretch>
              </a:blipFill>
            </p:spPr>
            <p:txBody>
              <a:bodyPr/>
              <a:lstStyle/>
              <a:p>
                <a:r>
                  <a:rPr lang="en-US">
                    <a:noFill/>
                  </a:rPr>
                  <a:t> </a:t>
                </a:r>
              </a:p>
            </p:txBody>
          </p:sp>
        </mc:Fallback>
      </mc:AlternateContent>
      <p:sp>
        <p:nvSpPr>
          <p:cNvPr id="6" name="Arc 5"/>
          <p:cNvSpPr/>
          <p:nvPr/>
        </p:nvSpPr>
        <p:spPr>
          <a:xfrm flipV="1">
            <a:off x="7143743" y="3973161"/>
            <a:ext cx="485415" cy="199218"/>
          </a:xfrm>
          <a:prstGeom prst="arc">
            <a:avLst>
              <a:gd name="adj1" fmla="val 10646460"/>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7135985" y="3854363"/>
            <a:ext cx="1259017" cy="431395"/>
          </a:xfrm>
          <a:prstGeom prst="arc">
            <a:avLst>
              <a:gd name="adj1" fmla="val 10842819"/>
              <a:gd name="adj2" fmla="val 2155599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p:cNvSpPr txBox="1"/>
              <p:nvPr/>
            </p:nvSpPr>
            <p:spPr>
              <a:xfrm>
                <a:off x="6853712" y="4121007"/>
                <a:ext cx="396262" cy="3034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FF0000"/>
                              </a:solidFill>
                              <a:latin typeface="Cambria Math" charset="0"/>
                            </a:rPr>
                          </m:ctrlPr>
                        </m:sSubSupPr>
                        <m:e>
                          <m:r>
                            <a:rPr lang="en-US" b="0" i="1" smtClean="0">
                              <a:solidFill>
                                <a:srgbClr val="FF0000"/>
                              </a:solidFill>
                              <a:latin typeface="Cambria Math" panose="02040503050406030204" pitchFamily="18" charset="0"/>
                            </a:rPr>
                            <m:t>𝐺</m:t>
                          </m:r>
                        </m:e>
                        <m:sub>
                          <m:r>
                            <a:rPr lang="en-US" b="0" i="1" smtClean="0">
                              <a:solidFill>
                                <a:srgbClr val="FF0000"/>
                              </a:solidFill>
                              <a:latin typeface="Cambria Math" panose="02040503050406030204" pitchFamily="18" charset="0"/>
                            </a:rPr>
                            <m:t>12</m:t>
                          </m:r>
                        </m:sub>
                        <m:sup>
                          <m:r>
                            <a:rPr lang="en-US" b="0" i="1" smtClean="0">
                              <a:solidFill>
                                <a:srgbClr val="FF0000"/>
                              </a:solidFill>
                              <a:latin typeface="Cambria Math" panose="02040503050406030204" pitchFamily="18" charset="0"/>
                            </a:rPr>
                            <m:t>𝑝</m:t>
                          </m:r>
                        </m:sup>
                      </m:sSubSup>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6853712" y="4121007"/>
                <a:ext cx="396262" cy="303416"/>
              </a:xfrm>
              <a:prstGeom prst="rect">
                <a:avLst/>
              </a:prstGeom>
              <a:blipFill rotWithShape="0">
                <a:blip r:embed="rId9"/>
                <a:stretch>
                  <a:fillRect l="-12308" r="-4615"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7894963" y="4201090"/>
                <a:ext cx="396262" cy="3031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FF0000"/>
                              </a:solidFill>
                              <a:latin typeface="Cambria Math" charset="0"/>
                            </a:rPr>
                          </m:ctrlPr>
                        </m:sSubSupPr>
                        <m:e>
                          <m:r>
                            <a:rPr lang="en-US" b="0" i="1" smtClean="0">
                              <a:solidFill>
                                <a:srgbClr val="FF0000"/>
                              </a:solidFill>
                              <a:latin typeface="Cambria Math" panose="02040503050406030204" pitchFamily="18" charset="0"/>
                            </a:rPr>
                            <m:t>𝐺</m:t>
                          </m:r>
                        </m:e>
                        <m:sub>
                          <m:r>
                            <a:rPr lang="en-US" b="0" i="1" smtClean="0">
                              <a:solidFill>
                                <a:srgbClr val="FF0000"/>
                              </a:solidFill>
                              <a:latin typeface="Cambria Math" panose="02040503050406030204" pitchFamily="18" charset="0"/>
                            </a:rPr>
                            <m:t>14</m:t>
                          </m:r>
                        </m:sub>
                        <m:sup>
                          <m:r>
                            <a:rPr lang="en-US" b="0" i="1" smtClean="0">
                              <a:solidFill>
                                <a:srgbClr val="FF0000"/>
                              </a:solidFill>
                              <a:latin typeface="Cambria Math" panose="02040503050406030204" pitchFamily="18" charset="0"/>
                            </a:rPr>
                            <m:t>𝑝</m:t>
                          </m:r>
                        </m:sup>
                      </m:sSubSup>
                    </m:oMath>
                  </m:oMathPara>
                </a14:m>
                <a:endParaRPr lang="en-US" dirty="0">
                  <a:solidFill>
                    <a:srgbClr val="FF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7894963" y="4201090"/>
                <a:ext cx="396262" cy="303160"/>
              </a:xfrm>
              <a:prstGeom prst="rect">
                <a:avLst/>
              </a:prstGeom>
              <a:blipFill rotWithShape="0">
                <a:blip r:embed="rId10"/>
                <a:stretch>
                  <a:fillRect l="-12308" r="-4615" b="-18000"/>
                </a:stretch>
              </a:blipFill>
            </p:spPr>
            <p:txBody>
              <a:bodyPr/>
              <a:lstStyle/>
              <a:p>
                <a:r>
                  <a:rPr lang="en-US">
                    <a:noFill/>
                  </a:rPr>
                  <a:t> </a:t>
                </a:r>
              </a:p>
            </p:txBody>
          </p:sp>
        </mc:Fallback>
      </mc:AlternateContent>
    </p:spTree>
    <p:extLst>
      <p:ext uri="{BB962C8B-B14F-4D97-AF65-F5344CB8AC3E}">
        <p14:creationId xmlns:p14="http://schemas.microsoft.com/office/powerpoint/2010/main" val="486613432"/>
      </p:ext>
    </p:extLst>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Modeling Part-Part Interdependency</a:t>
            </a:r>
            <a:endParaRPr lang="en-US"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47674" y="933450"/>
                <a:ext cx="8488095" cy="5106988"/>
              </a:xfrm>
            </p:spPr>
            <p:txBody>
              <a:bodyPr/>
              <a:lstStyle/>
              <a:p>
                <a:r>
                  <a:rPr lang="en-US" b="1" dirty="0" smtClean="0"/>
                  <a:t>Effect on the parts outcome</a:t>
                </a:r>
              </a:p>
              <a:p>
                <a:pPr lvl="1"/>
                <a:r>
                  <a:rPr lang="en-US" sz="2800" b="1" dirty="0" smtClean="0"/>
                  <a:t>Intuition</a:t>
                </a:r>
                <a:r>
                  <a:rPr lang="en-US" sz="2800" dirty="0" smtClean="0"/>
                  <a:t>: closely connected parts might share similar outcomes themselves</a:t>
                </a:r>
              </a:p>
              <a:p>
                <a:pPr lvl="1"/>
                <a:r>
                  <a:rPr lang="en-US" b="1" dirty="0" smtClean="0"/>
                  <a:t>Details</a:t>
                </a:r>
                <a:r>
                  <a:rPr lang="en-US" dirty="0" smtClean="0"/>
                  <a:t>:</a:t>
                </a:r>
              </a:p>
              <a:p>
                <a:pPr lvl="1"/>
                <a:endParaRPr lang="en-US" dirty="0"/>
              </a:p>
              <a:p>
                <a:pPr lvl="1"/>
                <a:endParaRPr lang="en-US" dirty="0" smtClean="0"/>
              </a:p>
              <a:p>
                <a:pPr lvl="2"/>
                <a:r>
                  <a:rPr lang="en-US" sz="2400" dirty="0"/>
                  <a:t>Similar parts (</a:t>
                </a:r>
                <a:r>
                  <a:rPr lang="en-US" sz="2400" dirty="0">
                    <a:solidFill>
                      <a:srgbClr val="FF0000"/>
                    </a:solidFill>
                  </a:rPr>
                  <a:t>large </a:t>
                </a:r>
                <a14:m>
                  <m:oMath xmlns:m="http://schemas.openxmlformats.org/officeDocument/2006/math">
                    <m:sSubSup>
                      <m:sSubSupPr>
                        <m:ctrlPr>
                          <a:rPr lang="en-US" sz="2400" i="1">
                            <a:solidFill>
                              <a:srgbClr val="FF0000"/>
                            </a:solidFill>
                            <a:latin typeface="Cambria Math" charset="0"/>
                          </a:rPr>
                        </m:ctrlPr>
                      </m:sSubSupPr>
                      <m:e>
                        <m:r>
                          <a:rPr lang="en-US" sz="2400" i="1">
                            <a:solidFill>
                              <a:srgbClr val="FF0000"/>
                            </a:solidFill>
                            <a:latin typeface="Cambria Math" panose="02040503050406030204" pitchFamily="18" charset="0"/>
                          </a:rPr>
                          <m:t>𝐺</m:t>
                        </m:r>
                      </m:e>
                      <m:sub>
                        <m:r>
                          <a:rPr lang="en-US" sz="2400" b="0" i="1" smtClean="0">
                            <a:solidFill>
                              <a:srgbClr val="FF0000"/>
                            </a:solidFill>
                            <a:latin typeface="Cambria Math" panose="02040503050406030204" pitchFamily="18" charset="0"/>
                          </a:rPr>
                          <m:t>𝑖𝑗</m:t>
                        </m:r>
                      </m:sub>
                      <m:sup>
                        <m:r>
                          <a:rPr lang="en-US" sz="2400" i="1">
                            <a:solidFill>
                              <a:srgbClr val="FF0000"/>
                            </a:solidFill>
                            <a:latin typeface="Cambria Math" panose="02040503050406030204" pitchFamily="18" charset="0"/>
                          </a:rPr>
                          <m:t>𝑝</m:t>
                        </m:r>
                      </m:sup>
                    </m:sSubSup>
                  </m:oMath>
                </a14:m>
                <a:r>
                  <a:rPr lang="en-US" sz="2400" dirty="0"/>
                  <a:t>) </a:t>
                </a:r>
                <a:endParaRPr lang="en-US" sz="2400" dirty="0" smtClean="0"/>
              </a:p>
              <a:p>
                <a:pPr marL="914400" lvl="2" indent="0">
                  <a:buNone/>
                </a:pPr>
                <a14:m>
                  <m:oMath xmlns:m="http://schemas.openxmlformats.org/officeDocument/2006/math">
                    <m:r>
                      <a:rPr lang="en-US" sz="2400" i="1">
                        <a:latin typeface="Cambria Math" panose="02040503050406030204" pitchFamily="18" charset="0"/>
                      </a:rPr>
                      <m:t>→</m:t>
                    </m:r>
                  </m:oMath>
                </a14:m>
                <a:r>
                  <a:rPr lang="en-US" sz="2400" dirty="0" smtClean="0"/>
                  <a:t> </a:t>
                </a:r>
                <a:r>
                  <a:rPr lang="en-US" sz="2400" dirty="0"/>
                  <a:t>similar </a:t>
                </a:r>
                <a:r>
                  <a:rPr lang="en-US" sz="2400" dirty="0" smtClean="0"/>
                  <a:t>predicted outcomes (</a:t>
                </a:r>
                <a14:m>
                  <m:oMath xmlns:m="http://schemas.openxmlformats.org/officeDocument/2006/math">
                    <m:sSup>
                      <m:sSupPr>
                        <m:ctrlPr>
                          <a:rPr lang="en-US" sz="2400" b="0" i="1" smtClean="0">
                            <a:solidFill>
                              <a:srgbClr val="C0008E"/>
                            </a:solidFill>
                            <a:latin typeface="Cambria Math" charset="0"/>
                            <a:ea typeface="Cambria Math" panose="02040503050406030204" pitchFamily="18" charset="0"/>
                          </a:rPr>
                        </m:ctrlPr>
                      </m:sSupPr>
                      <m:e>
                        <m:r>
                          <a:rPr lang="en-US" sz="2400" b="0" i="1" smtClean="0">
                            <a:solidFill>
                              <a:srgbClr val="C0008E"/>
                            </a:solidFill>
                            <a:latin typeface="Cambria Math" panose="02040503050406030204" pitchFamily="18" charset="0"/>
                            <a:ea typeface="Cambria Math" panose="02040503050406030204" pitchFamily="18" charset="0"/>
                          </a:rPr>
                          <m:t>𝐹</m:t>
                        </m:r>
                      </m:e>
                      <m:sup>
                        <m:r>
                          <a:rPr lang="en-US" sz="2400" b="0" i="1" smtClean="0">
                            <a:solidFill>
                              <a:srgbClr val="C0008E"/>
                            </a:solidFill>
                            <a:latin typeface="Cambria Math" panose="02040503050406030204" pitchFamily="18" charset="0"/>
                            <a:ea typeface="Cambria Math" panose="02040503050406030204" pitchFamily="18" charset="0"/>
                          </a:rPr>
                          <m:t>𝑝</m:t>
                        </m:r>
                      </m:sup>
                    </m:sSup>
                    <m:d>
                      <m:dPr>
                        <m:ctrlPr>
                          <a:rPr lang="en-US" sz="2400" b="0" i="1" smtClean="0">
                            <a:solidFill>
                              <a:srgbClr val="C0008E"/>
                            </a:solidFill>
                            <a:latin typeface="Cambria Math" charset="0"/>
                            <a:ea typeface="Cambria Math" panose="02040503050406030204" pitchFamily="18" charset="0"/>
                          </a:rPr>
                        </m:ctrlPr>
                      </m:dPr>
                      <m:e>
                        <m:r>
                          <a:rPr lang="en-US" sz="2400" b="0" i="1" smtClean="0">
                            <a:solidFill>
                              <a:srgbClr val="C0008E"/>
                            </a:solidFill>
                            <a:latin typeface="Cambria Math" panose="02040503050406030204" pitchFamily="18" charset="0"/>
                            <a:ea typeface="Cambria Math" panose="02040503050406030204" pitchFamily="18" charset="0"/>
                          </a:rPr>
                          <m:t>𝑖</m:t>
                        </m:r>
                        <m:r>
                          <a:rPr lang="en-US" sz="2400" b="0" i="1" smtClean="0">
                            <a:solidFill>
                              <a:srgbClr val="C0008E"/>
                            </a:solidFill>
                            <a:latin typeface="Cambria Math" panose="02040503050406030204" pitchFamily="18" charset="0"/>
                            <a:ea typeface="Cambria Math" panose="02040503050406030204" pitchFamily="18" charset="0"/>
                          </a:rPr>
                          <m:t>, :</m:t>
                        </m:r>
                      </m:e>
                    </m:d>
                    <m:sSup>
                      <m:sSupPr>
                        <m:ctrlPr>
                          <a:rPr lang="en-US" sz="2400" b="0" i="1" smtClean="0">
                            <a:solidFill>
                              <a:srgbClr val="C0008E"/>
                            </a:solidFill>
                            <a:latin typeface="Cambria Math" charset="0"/>
                            <a:ea typeface="Cambria Math" panose="02040503050406030204" pitchFamily="18" charset="0"/>
                          </a:rPr>
                        </m:ctrlPr>
                      </m:sSupPr>
                      <m:e>
                        <m:r>
                          <a:rPr lang="en-US" sz="2400" b="0" i="1" smtClean="0">
                            <a:solidFill>
                              <a:srgbClr val="C0008E"/>
                            </a:solidFill>
                            <a:latin typeface="Cambria Math" panose="02040503050406030204" pitchFamily="18" charset="0"/>
                            <a:ea typeface="Cambria Math" panose="02040503050406030204" pitchFamily="18" charset="0"/>
                          </a:rPr>
                          <m:t>𝑤</m:t>
                        </m:r>
                      </m:e>
                      <m:sup>
                        <m:r>
                          <a:rPr lang="en-US" sz="2400" b="0" i="1" smtClean="0">
                            <a:solidFill>
                              <a:srgbClr val="C0008E"/>
                            </a:solidFill>
                            <a:latin typeface="Cambria Math" panose="02040503050406030204" pitchFamily="18" charset="0"/>
                            <a:ea typeface="Cambria Math" panose="02040503050406030204" pitchFamily="18" charset="0"/>
                          </a:rPr>
                          <m:t>𝑝</m:t>
                        </m:r>
                      </m:sup>
                    </m:sSup>
                    <m:r>
                      <a:rPr lang="en-US" sz="2400" i="1">
                        <a:solidFill>
                          <a:srgbClr val="C0008E"/>
                        </a:solidFill>
                        <a:latin typeface="Cambria Math" panose="02040503050406030204" pitchFamily="18" charset="0"/>
                        <a:ea typeface="Cambria Math" panose="02040503050406030204" pitchFamily="18" charset="0"/>
                      </a:rPr>
                      <m:t>≈</m:t>
                    </m:r>
                    <m:sSup>
                      <m:sSupPr>
                        <m:ctrlPr>
                          <a:rPr lang="en-US" sz="2400" b="0" i="1" smtClean="0">
                            <a:solidFill>
                              <a:srgbClr val="C0008E"/>
                            </a:solidFill>
                            <a:latin typeface="Cambria Math" charset="0"/>
                            <a:ea typeface="Cambria Math" panose="02040503050406030204" pitchFamily="18" charset="0"/>
                          </a:rPr>
                        </m:ctrlPr>
                      </m:sSupPr>
                      <m:e>
                        <m:r>
                          <a:rPr lang="en-US" sz="2400" b="0" i="1" smtClean="0">
                            <a:solidFill>
                              <a:srgbClr val="C0008E"/>
                            </a:solidFill>
                            <a:latin typeface="Cambria Math" panose="02040503050406030204" pitchFamily="18" charset="0"/>
                            <a:ea typeface="Cambria Math" panose="02040503050406030204" pitchFamily="18" charset="0"/>
                          </a:rPr>
                          <m:t>𝐹</m:t>
                        </m:r>
                      </m:e>
                      <m:sup>
                        <m:r>
                          <a:rPr lang="en-US" sz="2400" b="0" i="1" smtClean="0">
                            <a:solidFill>
                              <a:srgbClr val="C0008E"/>
                            </a:solidFill>
                            <a:latin typeface="Cambria Math" panose="02040503050406030204" pitchFamily="18" charset="0"/>
                            <a:ea typeface="Cambria Math" panose="02040503050406030204" pitchFamily="18" charset="0"/>
                          </a:rPr>
                          <m:t>𝑝</m:t>
                        </m:r>
                      </m:sup>
                    </m:sSup>
                    <m:d>
                      <m:dPr>
                        <m:ctrlPr>
                          <a:rPr lang="en-US" sz="2400" b="0" i="1" smtClean="0">
                            <a:solidFill>
                              <a:srgbClr val="C0008E"/>
                            </a:solidFill>
                            <a:latin typeface="Cambria Math" charset="0"/>
                            <a:ea typeface="Cambria Math" panose="02040503050406030204" pitchFamily="18" charset="0"/>
                          </a:rPr>
                        </m:ctrlPr>
                      </m:dPr>
                      <m:e>
                        <m:r>
                          <a:rPr lang="en-US" sz="2400" b="0" i="1" smtClean="0">
                            <a:solidFill>
                              <a:srgbClr val="C0008E"/>
                            </a:solidFill>
                            <a:latin typeface="Cambria Math" panose="02040503050406030204" pitchFamily="18" charset="0"/>
                            <a:ea typeface="Cambria Math" panose="02040503050406030204" pitchFamily="18" charset="0"/>
                          </a:rPr>
                          <m:t>𝑗</m:t>
                        </m:r>
                        <m:r>
                          <a:rPr lang="en-US" sz="2400" b="0" i="1" smtClean="0">
                            <a:solidFill>
                              <a:srgbClr val="C0008E"/>
                            </a:solidFill>
                            <a:latin typeface="Cambria Math" panose="02040503050406030204" pitchFamily="18" charset="0"/>
                            <a:ea typeface="Cambria Math" panose="02040503050406030204" pitchFamily="18" charset="0"/>
                          </a:rPr>
                          <m:t>,:</m:t>
                        </m:r>
                      </m:e>
                    </m:d>
                    <m:sSup>
                      <m:sSupPr>
                        <m:ctrlPr>
                          <a:rPr lang="en-US" sz="2400" b="0" i="1" smtClean="0">
                            <a:solidFill>
                              <a:srgbClr val="C0008E"/>
                            </a:solidFill>
                            <a:latin typeface="Cambria Math" charset="0"/>
                            <a:ea typeface="Cambria Math" panose="02040503050406030204" pitchFamily="18" charset="0"/>
                          </a:rPr>
                        </m:ctrlPr>
                      </m:sSupPr>
                      <m:e>
                        <m:r>
                          <a:rPr lang="en-US" sz="2400" b="0" i="1" smtClean="0">
                            <a:solidFill>
                              <a:srgbClr val="C0008E"/>
                            </a:solidFill>
                            <a:latin typeface="Cambria Math" panose="02040503050406030204" pitchFamily="18" charset="0"/>
                            <a:ea typeface="Cambria Math" panose="02040503050406030204" pitchFamily="18" charset="0"/>
                          </a:rPr>
                          <m:t>𝑤</m:t>
                        </m:r>
                      </m:e>
                      <m:sup>
                        <m:r>
                          <a:rPr lang="en-US" sz="2400" b="0" i="1" smtClean="0">
                            <a:solidFill>
                              <a:srgbClr val="C0008E"/>
                            </a:solidFill>
                            <a:latin typeface="Cambria Math" panose="02040503050406030204" pitchFamily="18" charset="0"/>
                            <a:ea typeface="Cambria Math" panose="02040503050406030204" pitchFamily="18" charset="0"/>
                          </a:rPr>
                          <m:t>𝑝</m:t>
                        </m:r>
                      </m:sup>
                    </m:sSup>
                  </m:oMath>
                </a14:m>
                <a:r>
                  <a:rPr lang="en-US" sz="2400" dirty="0" smtClean="0"/>
                  <a:t>)</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47674" y="933450"/>
                <a:ext cx="8488095" cy="5106988"/>
              </a:xfrm>
              <a:blipFill rotWithShape="0">
                <a:blip r:embed="rId3"/>
                <a:stretch>
                  <a:fillRect l="-2369" t="-835"/>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373433" y="3345529"/>
            <a:ext cx="5313462" cy="775478"/>
          </a:xfrm>
          <a:prstGeom prst="rect">
            <a:avLst/>
          </a:prstGeom>
        </p:spPr>
      </p:pic>
      <p:sp>
        <p:nvSpPr>
          <p:cNvPr id="7" name="Oval 6"/>
          <p:cNvSpPr/>
          <p:nvPr/>
        </p:nvSpPr>
        <p:spPr>
          <a:xfrm>
            <a:off x="7216411" y="3702393"/>
            <a:ext cx="266542" cy="264897"/>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35280" y="3702393"/>
            <a:ext cx="266542" cy="264897"/>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048105" y="3719811"/>
            <a:ext cx="198131" cy="196908"/>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421014" y="3740893"/>
            <a:ext cx="219714" cy="218358"/>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768551" y="3014338"/>
            <a:ext cx="266542" cy="264897"/>
          </a:xfrm>
          <a:prstGeom prst="ellipse">
            <a:avLst/>
          </a:prstGeom>
          <a:pattFill prst="dkUpDiag">
            <a:fgClr>
              <a:schemeClr val="tx1">
                <a:lumMod val="95000"/>
                <a:lumOff val="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7" idx="0"/>
            <a:endCxn id="11" idx="4"/>
          </p:cNvCxnSpPr>
          <p:nvPr/>
        </p:nvCxnSpPr>
        <p:spPr>
          <a:xfrm flipV="1">
            <a:off x="7349682" y="3279235"/>
            <a:ext cx="552140" cy="4231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737443" y="3302062"/>
            <a:ext cx="164380" cy="4354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4"/>
          </p:cNvCxnSpPr>
          <p:nvPr/>
        </p:nvCxnSpPr>
        <p:spPr>
          <a:xfrm flipH="1" flipV="1">
            <a:off x="7901822" y="3279235"/>
            <a:ext cx="582806" cy="4696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901822" y="3302062"/>
            <a:ext cx="224516" cy="4236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flipV="1">
            <a:off x="7319596" y="3853911"/>
            <a:ext cx="485415" cy="199218"/>
          </a:xfrm>
          <a:prstGeom prst="arc">
            <a:avLst>
              <a:gd name="adj1" fmla="val 10646460"/>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V="1">
            <a:off x="7311838" y="3735113"/>
            <a:ext cx="1259017" cy="431395"/>
          </a:xfrm>
          <a:prstGeom prst="arc">
            <a:avLst>
              <a:gd name="adj1" fmla="val 10842819"/>
              <a:gd name="adj2" fmla="val 2155599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p:cNvSpPr txBox="1"/>
              <p:nvPr/>
            </p:nvSpPr>
            <p:spPr>
              <a:xfrm>
                <a:off x="7029565" y="4001757"/>
                <a:ext cx="396262" cy="3034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FF0000"/>
                              </a:solidFill>
                              <a:latin typeface="Cambria Math" charset="0"/>
                            </a:rPr>
                          </m:ctrlPr>
                        </m:sSubSupPr>
                        <m:e>
                          <m:r>
                            <a:rPr lang="en-US" b="0" i="1" smtClean="0">
                              <a:solidFill>
                                <a:srgbClr val="FF0000"/>
                              </a:solidFill>
                              <a:latin typeface="Cambria Math" panose="02040503050406030204" pitchFamily="18" charset="0"/>
                            </a:rPr>
                            <m:t>𝐺</m:t>
                          </m:r>
                        </m:e>
                        <m:sub>
                          <m:r>
                            <a:rPr lang="en-US" b="0" i="1" smtClean="0">
                              <a:solidFill>
                                <a:srgbClr val="FF0000"/>
                              </a:solidFill>
                              <a:latin typeface="Cambria Math" panose="02040503050406030204" pitchFamily="18" charset="0"/>
                            </a:rPr>
                            <m:t>12</m:t>
                          </m:r>
                        </m:sub>
                        <m:sup>
                          <m:r>
                            <a:rPr lang="en-US" b="0" i="1" smtClean="0">
                              <a:solidFill>
                                <a:srgbClr val="FF0000"/>
                              </a:solidFill>
                              <a:latin typeface="Cambria Math" panose="02040503050406030204" pitchFamily="18" charset="0"/>
                            </a:rPr>
                            <m:t>𝑝</m:t>
                          </m:r>
                        </m:sup>
                      </m:sSubSup>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7029565" y="4001757"/>
                <a:ext cx="396262" cy="303416"/>
              </a:xfrm>
              <a:prstGeom prst="rect">
                <a:avLst/>
              </a:prstGeom>
              <a:blipFill rotWithShape="0">
                <a:blip r:embed="rId5"/>
                <a:stretch>
                  <a:fillRect l="-12308" r="-4615"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8070816" y="4081840"/>
                <a:ext cx="396262" cy="3031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FF0000"/>
                              </a:solidFill>
                              <a:latin typeface="Cambria Math" charset="0"/>
                            </a:rPr>
                          </m:ctrlPr>
                        </m:sSubSupPr>
                        <m:e>
                          <m:r>
                            <a:rPr lang="en-US" b="0" i="1" smtClean="0">
                              <a:solidFill>
                                <a:srgbClr val="FF0000"/>
                              </a:solidFill>
                              <a:latin typeface="Cambria Math" panose="02040503050406030204" pitchFamily="18" charset="0"/>
                            </a:rPr>
                            <m:t>𝐺</m:t>
                          </m:r>
                        </m:e>
                        <m:sub>
                          <m:r>
                            <a:rPr lang="en-US" b="0" i="1" smtClean="0">
                              <a:solidFill>
                                <a:srgbClr val="FF0000"/>
                              </a:solidFill>
                              <a:latin typeface="Cambria Math" panose="02040503050406030204" pitchFamily="18" charset="0"/>
                            </a:rPr>
                            <m:t>14</m:t>
                          </m:r>
                        </m:sub>
                        <m:sup>
                          <m:r>
                            <a:rPr lang="en-US" b="0" i="1" smtClean="0">
                              <a:solidFill>
                                <a:srgbClr val="FF0000"/>
                              </a:solidFill>
                              <a:latin typeface="Cambria Math" panose="02040503050406030204" pitchFamily="18" charset="0"/>
                            </a:rPr>
                            <m:t>𝑝</m:t>
                          </m:r>
                        </m:sup>
                      </m:sSubSup>
                    </m:oMath>
                  </m:oMathPara>
                </a14:m>
                <a:endParaRPr lang="en-US" dirty="0">
                  <a:solidFill>
                    <a:srgbClr val="FF00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8070816" y="4081840"/>
                <a:ext cx="396262" cy="303160"/>
              </a:xfrm>
              <a:prstGeom prst="rect">
                <a:avLst/>
              </a:prstGeom>
              <a:blipFill rotWithShape="0">
                <a:blip r:embed="rId6"/>
                <a:stretch>
                  <a:fillRect l="-13846" t="-2041" r="-3077" b="-183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088008" y="3792074"/>
                <a:ext cx="12945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C0008E"/>
                              </a:solidFill>
                              <a:latin typeface="Cambria Math" charset="0"/>
                              <a:ea typeface="Cambria Math" panose="02040503050406030204" pitchFamily="18" charset="0"/>
                            </a:rPr>
                          </m:ctrlPr>
                        </m:sSupPr>
                        <m:e>
                          <m:r>
                            <a:rPr lang="en-US" i="1">
                              <a:solidFill>
                                <a:srgbClr val="C0008E"/>
                              </a:solidFill>
                              <a:latin typeface="Cambria Math" panose="02040503050406030204" pitchFamily="18" charset="0"/>
                              <a:ea typeface="Cambria Math" panose="02040503050406030204" pitchFamily="18" charset="0"/>
                            </a:rPr>
                            <m:t>𝐹</m:t>
                          </m:r>
                        </m:e>
                        <m:sup>
                          <m:r>
                            <a:rPr lang="en-US" i="1">
                              <a:solidFill>
                                <a:srgbClr val="C0008E"/>
                              </a:solidFill>
                              <a:latin typeface="Cambria Math" panose="02040503050406030204" pitchFamily="18" charset="0"/>
                              <a:ea typeface="Cambria Math" panose="02040503050406030204" pitchFamily="18" charset="0"/>
                            </a:rPr>
                            <m:t>𝑝</m:t>
                          </m:r>
                        </m:sup>
                      </m:sSup>
                      <m:d>
                        <m:dPr>
                          <m:ctrlPr>
                            <a:rPr lang="en-US" i="1">
                              <a:solidFill>
                                <a:srgbClr val="C0008E"/>
                              </a:solidFill>
                              <a:latin typeface="Cambria Math" charset="0"/>
                              <a:ea typeface="Cambria Math" panose="02040503050406030204" pitchFamily="18" charset="0"/>
                            </a:rPr>
                          </m:ctrlPr>
                        </m:dPr>
                        <m:e>
                          <m:r>
                            <a:rPr lang="en-US" b="0" i="1" smtClean="0">
                              <a:solidFill>
                                <a:srgbClr val="C0008E"/>
                              </a:solidFill>
                              <a:latin typeface="Cambria Math" panose="02040503050406030204" pitchFamily="18" charset="0"/>
                              <a:ea typeface="Cambria Math" panose="02040503050406030204" pitchFamily="18" charset="0"/>
                            </a:rPr>
                            <m:t>1</m:t>
                          </m:r>
                          <m:r>
                            <a:rPr lang="en-US" i="1">
                              <a:solidFill>
                                <a:srgbClr val="C0008E"/>
                              </a:solidFill>
                              <a:latin typeface="Cambria Math" panose="02040503050406030204" pitchFamily="18" charset="0"/>
                              <a:ea typeface="Cambria Math" panose="02040503050406030204" pitchFamily="18" charset="0"/>
                            </a:rPr>
                            <m:t>, :</m:t>
                          </m:r>
                        </m:e>
                      </m:d>
                      <m:sSup>
                        <m:sSupPr>
                          <m:ctrlPr>
                            <a:rPr lang="en-US" i="1">
                              <a:solidFill>
                                <a:srgbClr val="C0008E"/>
                              </a:solidFill>
                              <a:latin typeface="Cambria Math" charset="0"/>
                              <a:ea typeface="Cambria Math" panose="02040503050406030204" pitchFamily="18" charset="0"/>
                            </a:rPr>
                          </m:ctrlPr>
                        </m:sSupPr>
                        <m:e>
                          <m:r>
                            <a:rPr lang="en-US" i="1">
                              <a:solidFill>
                                <a:srgbClr val="C0008E"/>
                              </a:solidFill>
                              <a:latin typeface="Cambria Math" panose="02040503050406030204" pitchFamily="18" charset="0"/>
                              <a:ea typeface="Cambria Math" panose="02040503050406030204" pitchFamily="18" charset="0"/>
                            </a:rPr>
                            <m:t>𝑤</m:t>
                          </m:r>
                        </m:e>
                        <m:sup>
                          <m:r>
                            <a:rPr lang="en-US" i="1">
                              <a:solidFill>
                                <a:srgbClr val="C0008E"/>
                              </a:solidFill>
                              <a:latin typeface="Cambria Math" panose="02040503050406030204" pitchFamily="18" charset="0"/>
                              <a:ea typeface="Cambria Math" panose="02040503050406030204" pitchFamily="18" charset="0"/>
                            </a:rPr>
                            <m:t>𝑝</m:t>
                          </m:r>
                        </m:sup>
                      </m:sSup>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6088008" y="3792074"/>
                <a:ext cx="1294585"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7958499" y="3384325"/>
                <a:ext cx="12945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C0008E"/>
                              </a:solidFill>
                              <a:latin typeface="Cambria Math" charset="0"/>
                              <a:ea typeface="Cambria Math" panose="02040503050406030204" pitchFamily="18" charset="0"/>
                            </a:rPr>
                          </m:ctrlPr>
                        </m:sSupPr>
                        <m:e>
                          <m:r>
                            <a:rPr lang="en-US" i="1">
                              <a:solidFill>
                                <a:srgbClr val="C0008E"/>
                              </a:solidFill>
                              <a:latin typeface="Cambria Math" panose="02040503050406030204" pitchFamily="18" charset="0"/>
                              <a:ea typeface="Cambria Math" panose="02040503050406030204" pitchFamily="18" charset="0"/>
                            </a:rPr>
                            <m:t>𝐹</m:t>
                          </m:r>
                        </m:e>
                        <m:sup>
                          <m:r>
                            <a:rPr lang="en-US" i="1">
                              <a:solidFill>
                                <a:srgbClr val="C0008E"/>
                              </a:solidFill>
                              <a:latin typeface="Cambria Math" panose="02040503050406030204" pitchFamily="18" charset="0"/>
                              <a:ea typeface="Cambria Math" panose="02040503050406030204" pitchFamily="18" charset="0"/>
                            </a:rPr>
                            <m:t>𝑝</m:t>
                          </m:r>
                        </m:sup>
                      </m:sSup>
                      <m:d>
                        <m:dPr>
                          <m:ctrlPr>
                            <a:rPr lang="en-US" i="1">
                              <a:solidFill>
                                <a:srgbClr val="C0008E"/>
                              </a:solidFill>
                              <a:latin typeface="Cambria Math" charset="0"/>
                              <a:ea typeface="Cambria Math" panose="02040503050406030204" pitchFamily="18" charset="0"/>
                            </a:rPr>
                          </m:ctrlPr>
                        </m:dPr>
                        <m:e>
                          <m:r>
                            <a:rPr lang="en-US" b="0" i="1" smtClean="0">
                              <a:solidFill>
                                <a:srgbClr val="C0008E"/>
                              </a:solidFill>
                              <a:latin typeface="Cambria Math" panose="02040503050406030204" pitchFamily="18" charset="0"/>
                              <a:ea typeface="Cambria Math" panose="02040503050406030204" pitchFamily="18" charset="0"/>
                            </a:rPr>
                            <m:t>4</m:t>
                          </m:r>
                          <m:r>
                            <a:rPr lang="en-US" i="1">
                              <a:solidFill>
                                <a:srgbClr val="C0008E"/>
                              </a:solidFill>
                              <a:latin typeface="Cambria Math" panose="02040503050406030204" pitchFamily="18" charset="0"/>
                              <a:ea typeface="Cambria Math" panose="02040503050406030204" pitchFamily="18" charset="0"/>
                            </a:rPr>
                            <m:t>, :</m:t>
                          </m:r>
                        </m:e>
                      </m:d>
                      <m:sSup>
                        <m:sSupPr>
                          <m:ctrlPr>
                            <a:rPr lang="en-US" i="1">
                              <a:solidFill>
                                <a:srgbClr val="C0008E"/>
                              </a:solidFill>
                              <a:latin typeface="Cambria Math" charset="0"/>
                              <a:ea typeface="Cambria Math" panose="02040503050406030204" pitchFamily="18" charset="0"/>
                            </a:rPr>
                          </m:ctrlPr>
                        </m:sSupPr>
                        <m:e>
                          <m:r>
                            <a:rPr lang="en-US" i="1">
                              <a:solidFill>
                                <a:srgbClr val="C0008E"/>
                              </a:solidFill>
                              <a:latin typeface="Cambria Math" panose="02040503050406030204" pitchFamily="18" charset="0"/>
                              <a:ea typeface="Cambria Math" panose="02040503050406030204" pitchFamily="18" charset="0"/>
                            </a:rPr>
                            <m:t>𝑤</m:t>
                          </m:r>
                        </m:e>
                        <m:sup>
                          <m:r>
                            <a:rPr lang="en-US" i="1">
                              <a:solidFill>
                                <a:srgbClr val="C0008E"/>
                              </a:solidFill>
                              <a:latin typeface="Cambria Math" panose="02040503050406030204" pitchFamily="18" charset="0"/>
                              <a:ea typeface="Cambria Math" panose="02040503050406030204" pitchFamily="18" charset="0"/>
                            </a:rPr>
                            <m:t>𝑝</m:t>
                          </m:r>
                        </m:sup>
                      </m:sSup>
                    </m:oMath>
                  </m:oMathPara>
                </a14:m>
                <a:endParaRPr lang="en-US" dirty="0"/>
              </a:p>
            </p:txBody>
          </p:sp>
        </mc:Choice>
        <mc:Fallback xmlns="">
          <p:sp>
            <p:nvSpPr>
              <p:cNvPr id="24" name="Rectangle 23"/>
              <p:cNvSpPr>
                <a:spLocks noRot="1" noChangeAspect="1" noMove="1" noResize="1" noEditPoints="1" noAdjustHandles="1" noChangeArrowheads="1" noChangeShapeType="1" noTextEdit="1"/>
              </p:cNvSpPr>
              <p:nvPr/>
            </p:nvSpPr>
            <p:spPr>
              <a:xfrm>
                <a:off x="7958499" y="3384325"/>
                <a:ext cx="1294585" cy="36933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66055712"/>
      </p:ext>
    </p:extLst>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Solution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dirty="0" smtClean="0"/>
                  <a:t>Formulation</a:t>
                </a:r>
                <a:r>
                  <a:rPr lang="en-US" dirty="0" smtClean="0"/>
                  <a:t>:</a:t>
                </a:r>
              </a:p>
              <a:p>
                <a:pPr lvl="1"/>
                <a14:m>
                  <m:oMath xmlns:m="http://schemas.openxmlformats.org/officeDocument/2006/math">
                    <m:r>
                      <a:rPr lang="en-US" sz="2800" b="0" i="1" smtClean="0">
                        <a:latin typeface="Cambria Math" panose="02040503050406030204" pitchFamily="18" charset="0"/>
                      </a:rPr>
                      <m:t>𝐽</m:t>
                    </m:r>
                    <m:r>
                      <a:rPr lang="en-US" sz="2800" b="0" i="1" smtClean="0">
                        <a:latin typeface="Cambria Math" panose="02040503050406030204" pitchFamily="18" charset="0"/>
                      </a:rPr>
                      <m:t>=</m:t>
                    </m:r>
                    <m:sSub>
                      <m:sSubPr>
                        <m:ctrlPr>
                          <a:rPr lang="en-US" sz="2800" b="0" i="1" smtClean="0">
                            <a:solidFill>
                              <a:srgbClr val="00B0F0"/>
                            </a:solidFill>
                            <a:latin typeface="Cambria Math" charset="0"/>
                          </a:rPr>
                        </m:ctrlPr>
                      </m:sSubPr>
                      <m:e>
                        <m:r>
                          <a:rPr lang="en-US" sz="2800" b="0" i="1" smtClean="0">
                            <a:solidFill>
                              <a:srgbClr val="00B0F0"/>
                            </a:solidFill>
                            <a:latin typeface="Cambria Math" panose="02040503050406030204" pitchFamily="18" charset="0"/>
                          </a:rPr>
                          <m:t>𝐽</m:t>
                        </m:r>
                      </m:e>
                      <m:sub>
                        <m:r>
                          <a:rPr lang="en-US" sz="2800" b="0" i="1" smtClean="0">
                            <a:solidFill>
                              <a:srgbClr val="00B0F0"/>
                            </a:solidFill>
                            <a:latin typeface="Cambria Math" panose="02040503050406030204" pitchFamily="18" charset="0"/>
                          </a:rPr>
                          <m:t>𝑜</m:t>
                        </m:r>
                      </m:sub>
                    </m:sSub>
                    <m:d>
                      <m:dPr>
                        <m:ctrlPr>
                          <a:rPr lang="en-US" sz="2800" b="0" i="1" smtClean="0">
                            <a:solidFill>
                              <a:srgbClr val="00B0F0"/>
                            </a:solidFill>
                            <a:latin typeface="Cambria Math" charset="0"/>
                          </a:rPr>
                        </m:ctrlPr>
                      </m:dPr>
                      <m:e>
                        <m:sSup>
                          <m:sSupPr>
                            <m:ctrlPr>
                              <a:rPr lang="en-US" sz="2800" b="0" i="1" smtClean="0">
                                <a:solidFill>
                                  <a:srgbClr val="00B0F0"/>
                                </a:solidFill>
                                <a:latin typeface="Cambria Math" charset="0"/>
                              </a:rPr>
                            </m:ctrlPr>
                          </m:sSupPr>
                          <m:e>
                            <m:r>
                              <a:rPr lang="en-US" sz="2800" b="0" i="1" smtClean="0">
                                <a:solidFill>
                                  <a:srgbClr val="00B0F0"/>
                                </a:solidFill>
                                <a:latin typeface="Cambria Math" panose="02040503050406030204" pitchFamily="18" charset="0"/>
                              </a:rPr>
                              <m:t>𝑤</m:t>
                            </m:r>
                          </m:e>
                          <m:sup>
                            <m:r>
                              <a:rPr lang="en-US" sz="2800" b="0" i="1" smtClean="0">
                                <a:solidFill>
                                  <a:srgbClr val="00B0F0"/>
                                </a:solidFill>
                                <a:latin typeface="Cambria Math" panose="02040503050406030204" pitchFamily="18" charset="0"/>
                              </a:rPr>
                              <m:t>𝑜</m:t>
                            </m:r>
                          </m:sup>
                        </m:sSup>
                      </m:e>
                    </m:d>
                    <m:r>
                      <a:rPr lang="en-US" sz="2800" b="0" i="1" smtClean="0">
                        <a:solidFill>
                          <a:srgbClr val="00B0F0"/>
                        </a:solidFill>
                        <a:latin typeface="Cambria Math" panose="02040503050406030204" pitchFamily="18" charset="0"/>
                      </a:rPr>
                      <m:t>+</m:t>
                    </m:r>
                    <m:sSub>
                      <m:sSubPr>
                        <m:ctrlPr>
                          <a:rPr lang="en-US" sz="2800" b="0" i="1" smtClean="0">
                            <a:solidFill>
                              <a:srgbClr val="00B0F0"/>
                            </a:solidFill>
                            <a:latin typeface="Cambria Math" charset="0"/>
                          </a:rPr>
                        </m:ctrlPr>
                      </m:sSubPr>
                      <m:e>
                        <m:r>
                          <a:rPr lang="en-US" sz="2800" b="0" i="1" smtClean="0">
                            <a:solidFill>
                              <a:srgbClr val="00B0F0"/>
                            </a:solidFill>
                            <a:latin typeface="Cambria Math" panose="02040503050406030204" pitchFamily="18" charset="0"/>
                          </a:rPr>
                          <m:t>𝐽</m:t>
                        </m:r>
                      </m:e>
                      <m:sub>
                        <m:r>
                          <a:rPr lang="en-US" sz="2800" b="0" i="1" smtClean="0">
                            <a:solidFill>
                              <a:srgbClr val="00B0F0"/>
                            </a:solidFill>
                            <a:latin typeface="Cambria Math" panose="02040503050406030204" pitchFamily="18" charset="0"/>
                          </a:rPr>
                          <m:t>𝑝</m:t>
                        </m:r>
                      </m:sub>
                    </m:sSub>
                    <m:d>
                      <m:dPr>
                        <m:ctrlPr>
                          <a:rPr lang="en-US" sz="2800" b="0" i="1" smtClean="0">
                            <a:solidFill>
                              <a:srgbClr val="00B0F0"/>
                            </a:solidFill>
                            <a:latin typeface="Cambria Math" charset="0"/>
                          </a:rPr>
                        </m:ctrlPr>
                      </m:dPr>
                      <m:e>
                        <m:sSup>
                          <m:sSupPr>
                            <m:ctrlPr>
                              <a:rPr lang="en-US" sz="2800" b="0" i="1" smtClean="0">
                                <a:solidFill>
                                  <a:srgbClr val="00B0F0"/>
                                </a:solidFill>
                                <a:latin typeface="Cambria Math" charset="0"/>
                              </a:rPr>
                            </m:ctrlPr>
                          </m:sSupPr>
                          <m:e>
                            <m:r>
                              <a:rPr lang="en-US" sz="2800" b="0" i="1" smtClean="0">
                                <a:solidFill>
                                  <a:srgbClr val="00B0F0"/>
                                </a:solidFill>
                                <a:latin typeface="Cambria Math" panose="02040503050406030204" pitchFamily="18" charset="0"/>
                              </a:rPr>
                              <m:t>𝑤</m:t>
                            </m:r>
                          </m:e>
                          <m:sup>
                            <m:r>
                              <a:rPr lang="en-US" sz="2800" b="0" i="1" smtClean="0">
                                <a:solidFill>
                                  <a:srgbClr val="00B0F0"/>
                                </a:solidFill>
                                <a:latin typeface="Cambria Math" panose="02040503050406030204" pitchFamily="18" charset="0"/>
                              </a:rPr>
                              <m:t>𝑝</m:t>
                            </m:r>
                          </m:sup>
                        </m:sSup>
                      </m:e>
                    </m:d>
                    <m:r>
                      <a:rPr lang="en-US" sz="2800" b="0" i="1" smtClean="0">
                        <a:latin typeface="Cambria Math" panose="02040503050406030204" pitchFamily="18" charset="0"/>
                      </a:rPr>
                      <m:t>+</m:t>
                    </m:r>
                    <m:sSub>
                      <m:sSubPr>
                        <m:ctrlPr>
                          <a:rPr lang="en-US" sz="2800" b="0" i="1" smtClean="0">
                            <a:solidFill>
                              <a:srgbClr val="92D050"/>
                            </a:solidFill>
                            <a:latin typeface="Cambria Math" charset="0"/>
                          </a:rPr>
                        </m:ctrlPr>
                      </m:sSubPr>
                      <m:e>
                        <m:r>
                          <a:rPr lang="en-US" sz="2800" b="0" i="1" smtClean="0">
                            <a:solidFill>
                              <a:srgbClr val="92D050"/>
                            </a:solidFill>
                            <a:latin typeface="Cambria Math" panose="02040503050406030204" pitchFamily="18" charset="0"/>
                          </a:rPr>
                          <m:t>𝐽</m:t>
                        </m:r>
                      </m:e>
                      <m:sub>
                        <m:r>
                          <a:rPr lang="en-US" sz="2800" b="0" i="1" smtClean="0">
                            <a:solidFill>
                              <a:srgbClr val="92D050"/>
                            </a:solidFill>
                            <a:latin typeface="Cambria Math" panose="02040503050406030204" pitchFamily="18" charset="0"/>
                          </a:rPr>
                          <m:t>𝑝𝑜</m:t>
                        </m:r>
                      </m:sub>
                    </m:sSub>
                    <m:d>
                      <m:dPr>
                        <m:ctrlPr>
                          <a:rPr lang="en-US" sz="2800" b="0" i="1" smtClean="0">
                            <a:solidFill>
                              <a:srgbClr val="92D050"/>
                            </a:solidFill>
                            <a:latin typeface="Cambria Math" charset="0"/>
                          </a:rPr>
                        </m:ctrlPr>
                      </m:dPr>
                      <m:e>
                        <m:sSup>
                          <m:sSupPr>
                            <m:ctrlPr>
                              <a:rPr lang="en-US" sz="2800" b="0" i="1" smtClean="0">
                                <a:solidFill>
                                  <a:srgbClr val="92D050"/>
                                </a:solidFill>
                                <a:latin typeface="Cambria Math" charset="0"/>
                              </a:rPr>
                            </m:ctrlPr>
                          </m:sSupPr>
                          <m:e>
                            <m:r>
                              <a:rPr lang="en-US" sz="2800" b="0" i="1" smtClean="0">
                                <a:solidFill>
                                  <a:srgbClr val="92D050"/>
                                </a:solidFill>
                                <a:latin typeface="Cambria Math" panose="02040503050406030204" pitchFamily="18" charset="0"/>
                              </a:rPr>
                              <m:t>𝑤</m:t>
                            </m:r>
                          </m:e>
                          <m:sup>
                            <m:r>
                              <a:rPr lang="en-US" sz="2800" b="0" i="1" smtClean="0">
                                <a:solidFill>
                                  <a:srgbClr val="92D050"/>
                                </a:solidFill>
                                <a:latin typeface="Cambria Math" panose="02040503050406030204" pitchFamily="18" charset="0"/>
                              </a:rPr>
                              <m:t>𝑜</m:t>
                            </m:r>
                          </m:sup>
                        </m:sSup>
                        <m:r>
                          <a:rPr lang="en-US" sz="2800" b="0" i="1" smtClean="0">
                            <a:solidFill>
                              <a:srgbClr val="92D050"/>
                            </a:solidFill>
                            <a:latin typeface="Cambria Math" panose="02040503050406030204" pitchFamily="18" charset="0"/>
                          </a:rPr>
                          <m:t>,</m:t>
                        </m:r>
                        <m:sSup>
                          <m:sSupPr>
                            <m:ctrlPr>
                              <a:rPr lang="en-US" sz="2800" b="0" i="1" smtClean="0">
                                <a:solidFill>
                                  <a:srgbClr val="92D050"/>
                                </a:solidFill>
                                <a:latin typeface="Cambria Math" charset="0"/>
                              </a:rPr>
                            </m:ctrlPr>
                          </m:sSupPr>
                          <m:e>
                            <m:r>
                              <a:rPr lang="en-US" sz="2800" b="0" i="1" smtClean="0">
                                <a:solidFill>
                                  <a:srgbClr val="92D050"/>
                                </a:solidFill>
                                <a:latin typeface="Cambria Math" panose="02040503050406030204" pitchFamily="18" charset="0"/>
                              </a:rPr>
                              <m:t>𝑤</m:t>
                            </m:r>
                          </m:e>
                          <m:sup>
                            <m:r>
                              <a:rPr lang="en-US" sz="2800" b="0" i="1" smtClean="0">
                                <a:solidFill>
                                  <a:srgbClr val="92D050"/>
                                </a:solidFill>
                                <a:latin typeface="Cambria Math" panose="02040503050406030204" pitchFamily="18" charset="0"/>
                              </a:rPr>
                              <m:t>𝑝</m:t>
                            </m:r>
                          </m:sup>
                        </m:sSup>
                        <m:r>
                          <a:rPr lang="en-US" sz="2800" b="0" i="1" smtClean="0">
                            <a:solidFill>
                              <a:srgbClr val="92D050"/>
                            </a:solidFill>
                            <a:latin typeface="Cambria Math" panose="02040503050406030204" pitchFamily="18" charset="0"/>
                          </a:rPr>
                          <m:t>, </m:t>
                        </m:r>
                        <m:sSubSup>
                          <m:sSubSupPr>
                            <m:ctrlPr>
                              <a:rPr lang="en-US" sz="2800" b="0" i="1" smtClean="0">
                                <a:solidFill>
                                  <a:srgbClr val="92D050"/>
                                </a:solidFill>
                                <a:latin typeface="Cambria Math" charset="0"/>
                              </a:rPr>
                            </m:ctrlPr>
                          </m:sSubSupPr>
                          <m:e>
                            <m:r>
                              <a:rPr lang="en-US" sz="2800" b="0" i="1" smtClean="0">
                                <a:solidFill>
                                  <a:srgbClr val="92D050"/>
                                </a:solidFill>
                                <a:latin typeface="Cambria Math" panose="02040503050406030204" pitchFamily="18" charset="0"/>
                              </a:rPr>
                              <m:t>𝑎</m:t>
                            </m:r>
                          </m:e>
                          <m:sub>
                            <m:r>
                              <a:rPr lang="en-US" sz="2800" b="0" i="1" smtClean="0">
                                <a:solidFill>
                                  <a:srgbClr val="92D050"/>
                                </a:solidFill>
                                <a:latin typeface="Cambria Math" panose="02040503050406030204" pitchFamily="18" charset="0"/>
                              </a:rPr>
                              <m:t>𝑗</m:t>
                            </m:r>
                          </m:sub>
                          <m:sup>
                            <m:r>
                              <a:rPr lang="en-US" sz="2800" b="0" i="1" smtClean="0">
                                <a:solidFill>
                                  <a:srgbClr val="92D050"/>
                                </a:solidFill>
                                <a:latin typeface="Cambria Math" panose="02040503050406030204" pitchFamily="18" charset="0"/>
                              </a:rPr>
                              <m:t>𝑖</m:t>
                            </m:r>
                          </m:sup>
                        </m:sSubSup>
                      </m:e>
                    </m:d>
                    <m:r>
                      <a:rPr lang="en-US" sz="2800" b="0" i="1" smtClean="0">
                        <a:latin typeface="Cambria Math" panose="02040503050406030204" pitchFamily="18" charset="0"/>
                      </a:rPr>
                      <m:t>+</m:t>
                    </m:r>
                    <m:sSub>
                      <m:sSubPr>
                        <m:ctrlPr>
                          <a:rPr lang="en-US" sz="2800" b="0" i="1" smtClean="0">
                            <a:solidFill>
                              <a:srgbClr val="F4B183"/>
                            </a:solidFill>
                            <a:latin typeface="Cambria Math" charset="0"/>
                          </a:rPr>
                        </m:ctrlPr>
                      </m:sSubPr>
                      <m:e>
                        <m:r>
                          <a:rPr lang="en-US" sz="2800" b="0" i="1" smtClean="0">
                            <a:solidFill>
                              <a:srgbClr val="F4B183"/>
                            </a:solidFill>
                            <a:latin typeface="Cambria Math" panose="02040503050406030204" pitchFamily="18" charset="0"/>
                          </a:rPr>
                          <m:t>𝐽</m:t>
                        </m:r>
                      </m:e>
                      <m:sub>
                        <m:r>
                          <a:rPr lang="en-US" sz="2800" b="0" i="1" smtClean="0">
                            <a:solidFill>
                              <a:srgbClr val="F4B183"/>
                            </a:solidFill>
                            <a:latin typeface="Cambria Math" panose="02040503050406030204" pitchFamily="18" charset="0"/>
                          </a:rPr>
                          <m:t>𝑝𝑝</m:t>
                        </m:r>
                      </m:sub>
                    </m:sSub>
                    <m:d>
                      <m:dPr>
                        <m:ctrlPr>
                          <a:rPr lang="en-US" sz="2800" b="0" i="1" smtClean="0">
                            <a:solidFill>
                              <a:srgbClr val="F4B183"/>
                            </a:solidFill>
                            <a:latin typeface="Cambria Math" charset="0"/>
                          </a:rPr>
                        </m:ctrlPr>
                      </m:dPr>
                      <m:e>
                        <m:sSup>
                          <m:sSupPr>
                            <m:ctrlPr>
                              <a:rPr lang="en-US" sz="2800" b="0" i="1" smtClean="0">
                                <a:solidFill>
                                  <a:srgbClr val="F4B183"/>
                                </a:solidFill>
                                <a:latin typeface="Cambria Math" charset="0"/>
                              </a:rPr>
                            </m:ctrlPr>
                          </m:sSupPr>
                          <m:e>
                            <m:r>
                              <a:rPr lang="en-US" sz="2800" b="0" i="1" smtClean="0">
                                <a:solidFill>
                                  <a:srgbClr val="F4B183"/>
                                </a:solidFill>
                                <a:latin typeface="Cambria Math" panose="02040503050406030204" pitchFamily="18" charset="0"/>
                              </a:rPr>
                              <m:t>𝑤</m:t>
                            </m:r>
                          </m:e>
                          <m:sup>
                            <m:r>
                              <a:rPr lang="en-US" sz="2800" b="0" i="1" smtClean="0">
                                <a:solidFill>
                                  <a:srgbClr val="F4B183"/>
                                </a:solidFill>
                                <a:latin typeface="Cambria Math" panose="02040503050406030204" pitchFamily="18" charset="0"/>
                              </a:rPr>
                              <m:t>𝑝</m:t>
                            </m:r>
                          </m:sup>
                        </m:sSup>
                      </m:e>
                    </m:d>
                    <m:r>
                      <a:rPr lang="en-US" sz="2800" b="0" i="1" smtClean="0">
                        <a:latin typeface="Cambria Math" panose="02040503050406030204" pitchFamily="18" charset="0"/>
                      </a:rPr>
                      <m:t>+</m:t>
                    </m:r>
                    <m:sSub>
                      <m:sSubPr>
                        <m:ctrlPr>
                          <a:rPr lang="en-US" sz="2800" b="0" i="1" smtClean="0">
                            <a:latin typeface="Cambria Math" charset="0"/>
                          </a:rPr>
                        </m:ctrlPr>
                      </m:sSubPr>
                      <m:e>
                        <m:r>
                          <a:rPr lang="en-US" sz="2800" b="0" i="1" smtClean="0">
                            <a:latin typeface="Cambria Math" panose="02040503050406030204" pitchFamily="18" charset="0"/>
                          </a:rPr>
                          <m:t>𝐽</m:t>
                        </m:r>
                      </m:e>
                      <m:sub>
                        <m:r>
                          <a:rPr lang="en-US" sz="2800" b="0" i="1" smtClean="0">
                            <a:latin typeface="Cambria Math" panose="02040503050406030204" pitchFamily="18" charset="0"/>
                          </a:rPr>
                          <m:t>𝑟</m:t>
                        </m:r>
                      </m:sub>
                    </m:sSub>
                    <m:d>
                      <m:dPr>
                        <m:ctrlPr>
                          <a:rPr lang="en-US" sz="2800" b="0" i="1" smtClean="0">
                            <a:latin typeface="Cambria Math" charset="0"/>
                          </a:rPr>
                        </m:ctrlPr>
                      </m:dPr>
                      <m:e>
                        <m:sSup>
                          <m:sSupPr>
                            <m:ctrlPr>
                              <a:rPr lang="en-US" sz="2800" b="0" i="1" smtClean="0">
                                <a:latin typeface="Cambria Math" charset="0"/>
                              </a:rPr>
                            </m:ctrlPr>
                          </m:sSupPr>
                          <m:e>
                            <m:r>
                              <a:rPr lang="en-US" sz="2800" b="0" i="1" smtClean="0">
                                <a:latin typeface="Cambria Math" panose="02040503050406030204" pitchFamily="18" charset="0"/>
                              </a:rPr>
                              <m:t>𝑤</m:t>
                            </m:r>
                          </m:e>
                          <m:sup>
                            <m:r>
                              <a:rPr lang="en-US" sz="2800" b="0" i="1" smtClean="0">
                                <a:latin typeface="Cambria Math" panose="02040503050406030204" pitchFamily="18" charset="0"/>
                              </a:rPr>
                              <m:t>𝑜</m:t>
                            </m:r>
                          </m:sup>
                        </m:sSup>
                        <m:r>
                          <a:rPr lang="en-US" sz="2800" b="0" i="1" smtClean="0">
                            <a:latin typeface="Cambria Math" panose="02040503050406030204" pitchFamily="18" charset="0"/>
                          </a:rPr>
                          <m:t>,</m:t>
                        </m:r>
                        <m:sSup>
                          <m:sSupPr>
                            <m:ctrlPr>
                              <a:rPr lang="en-US" sz="2800" b="0" i="1" smtClean="0">
                                <a:latin typeface="Cambria Math" charset="0"/>
                              </a:rPr>
                            </m:ctrlPr>
                          </m:sSupPr>
                          <m:e>
                            <m:r>
                              <a:rPr lang="en-US" sz="2800" b="0" i="1" smtClean="0">
                                <a:latin typeface="Cambria Math" panose="02040503050406030204" pitchFamily="18" charset="0"/>
                              </a:rPr>
                              <m:t>𝑤</m:t>
                            </m:r>
                          </m:e>
                          <m:sup>
                            <m:r>
                              <a:rPr lang="en-US" sz="2800" b="0" i="1" smtClean="0">
                                <a:latin typeface="Cambria Math" panose="02040503050406030204" pitchFamily="18" charset="0"/>
                              </a:rPr>
                              <m:t>𝑝</m:t>
                            </m:r>
                          </m:sup>
                        </m:sSup>
                        <m:r>
                          <a:rPr lang="en-US" sz="2800" b="0" i="1" smtClean="0">
                            <a:latin typeface="Cambria Math" panose="02040503050406030204" pitchFamily="18" charset="0"/>
                          </a:rPr>
                          <m:t> </m:t>
                        </m:r>
                      </m:e>
                    </m:d>
                  </m:oMath>
                </a14:m>
                <a:endParaRPr lang="en-US" sz="2800" b="0" dirty="0" smtClean="0"/>
              </a:p>
              <a:p>
                <a:r>
                  <a:rPr lang="en-US" b="1" dirty="0" smtClean="0"/>
                  <a:t>Observation</a:t>
                </a:r>
                <a:r>
                  <a:rPr lang="en-US" dirty="0" smtClean="0"/>
                  <a:t>: </a:t>
                </a:r>
              </a:p>
              <a:p>
                <a:pPr lvl="1"/>
                <a:r>
                  <a:rPr lang="en-US" sz="2800" dirty="0" smtClean="0"/>
                  <a:t>not jointly convex w.r.t. </a:t>
                </a:r>
                <a14:m>
                  <m:oMath xmlns:m="http://schemas.openxmlformats.org/officeDocument/2006/math">
                    <m:sSup>
                      <m:sSupPr>
                        <m:ctrlPr>
                          <a:rPr lang="en-US" sz="2800" b="0" i="1" smtClean="0">
                            <a:latin typeface="Cambria Math" charset="0"/>
                          </a:rPr>
                        </m:ctrlPr>
                      </m:sSupPr>
                      <m:e>
                        <m:r>
                          <a:rPr lang="en-US" sz="2800" b="0" i="1" smtClean="0">
                            <a:latin typeface="Cambria Math" panose="02040503050406030204" pitchFamily="18" charset="0"/>
                          </a:rPr>
                          <m:t>𝑤</m:t>
                        </m:r>
                      </m:e>
                      <m:sup>
                        <m:r>
                          <a:rPr lang="en-US" sz="2800" b="0" i="1" smtClean="0">
                            <a:latin typeface="Cambria Math" panose="02040503050406030204" pitchFamily="18" charset="0"/>
                          </a:rPr>
                          <m:t>𝑜</m:t>
                        </m:r>
                      </m:sup>
                    </m:sSup>
                    <m:r>
                      <a:rPr lang="en-US" sz="2800" b="0" i="1" smtClean="0">
                        <a:latin typeface="Cambria Math" panose="02040503050406030204" pitchFamily="18" charset="0"/>
                      </a:rPr>
                      <m:t>,</m:t>
                    </m:r>
                    <m:sSup>
                      <m:sSupPr>
                        <m:ctrlPr>
                          <a:rPr lang="en-US" sz="2800" b="0" i="1" smtClean="0">
                            <a:latin typeface="Cambria Math" charset="0"/>
                          </a:rPr>
                        </m:ctrlPr>
                      </m:sSupPr>
                      <m:e>
                        <m:r>
                          <a:rPr lang="en-US" sz="2800" b="0" i="1" smtClean="0">
                            <a:latin typeface="Cambria Math" panose="02040503050406030204" pitchFamily="18" charset="0"/>
                          </a:rPr>
                          <m:t>𝑤</m:t>
                        </m:r>
                      </m:e>
                      <m:sup>
                        <m:r>
                          <a:rPr lang="en-US" sz="2800" b="0" i="1" smtClean="0">
                            <a:latin typeface="Cambria Math" panose="02040503050406030204" pitchFamily="18" charset="0"/>
                          </a:rPr>
                          <m:t>𝑝</m:t>
                        </m:r>
                      </m:sup>
                    </m:sSup>
                    <m:r>
                      <a:rPr lang="en-US" sz="2800" b="0" i="1" smtClean="0">
                        <a:latin typeface="Cambria Math" panose="02040503050406030204" pitchFamily="18" charset="0"/>
                      </a:rPr>
                      <m:t>, </m:t>
                    </m:r>
                    <m:sSubSup>
                      <m:sSubSupPr>
                        <m:ctrlPr>
                          <a:rPr lang="en-US" sz="2800" b="0" i="1" smtClean="0">
                            <a:latin typeface="Cambria Math" charset="0"/>
                          </a:rPr>
                        </m:ctrlPr>
                      </m:sSubSupPr>
                      <m:e>
                        <m:r>
                          <a:rPr lang="en-US" sz="2800" b="0" i="1" smtClean="0">
                            <a:latin typeface="Cambria Math" panose="02040503050406030204" pitchFamily="18" charset="0"/>
                          </a:rPr>
                          <m:t>𝑎</m:t>
                        </m:r>
                      </m:e>
                      <m:sub>
                        <m:r>
                          <a:rPr lang="en-US" sz="2800" b="0" i="1" smtClean="0">
                            <a:latin typeface="Cambria Math" panose="02040503050406030204" pitchFamily="18" charset="0"/>
                          </a:rPr>
                          <m:t>𝑖</m:t>
                        </m:r>
                      </m:sub>
                      <m:sup>
                        <m:r>
                          <a:rPr lang="en-US" sz="2800" b="0" i="1" smtClean="0">
                            <a:latin typeface="Cambria Math" panose="02040503050406030204" pitchFamily="18" charset="0"/>
                          </a:rPr>
                          <m:t>𝑗</m:t>
                        </m:r>
                      </m:sup>
                    </m:sSubSup>
                  </m:oMath>
                </a14:m>
                <a:endParaRPr lang="en-US" sz="2800" dirty="0" smtClean="0"/>
              </a:p>
              <a:p>
                <a:pPr lvl="1"/>
                <a:r>
                  <a:rPr lang="en-US" sz="2800" dirty="0" smtClean="0"/>
                  <a:t>Convex w.r.t. to one block while fixing others</a:t>
                </a:r>
              </a:p>
              <a:p>
                <a:r>
                  <a:rPr lang="en-US" b="1" dirty="0" smtClean="0"/>
                  <a:t>Solution</a:t>
                </a:r>
                <a:r>
                  <a:rPr lang="en-US" dirty="0" smtClean="0"/>
                  <a:t>: block coordinate descent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2444" t="-757"/>
                </a:stretch>
              </a:blipFill>
            </p:spPr>
            <p:txBody>
              <a:bodyPr/>
              <a:lstStyle/>
              <a:p>
                <a:r>
                  <a:rPr lang="en-US">
                    <a:noFill/>
                  </a:rPr>
                  <a:t> </a:t>
                </a:r>
              </a:p>
            </p:txBody>
          </p:sp>
        </mc:Fallback>
      </mc:AlternateContent>
      <p:grpSp>
        <p:nvGrpSpPr>
          <p:cNvPr id="5" name="Group 4"/>
          <p:cNvGrpSpPr/>
          <p:nvPr/>
        </p:nvGrpSpPr>
        <p:grpSpPr>
          <a:xfrm>
            <a:off x="5839485" y="10595"/>
            <a:ext cx="3182738" cy="1860009"/>
            <a:chOff x="5213998" y="846587"/>
            <a:chExt cx="3904402" cy="2498190"/>
          </a:xfrm>
        </p:grpSpPr>
        <p:sp>
          <p:nvSpPr>
            <p:cNvPr id="6" name="Oval 5"/>
            <p:cNvSpPr/>
            <p:nvPr/>
          </p:nvSpPr>
          <p:spPr>
            <a:xfrm>
              <a:off x="6354403" y="2166362"/>
              <a:ext cx="1673833" cy="828985"/>
            </a:xfrm>
            <a:prstGeom prst="ellipse">
              <a:avLst/>
            </a:prstGeom>
            <a:solidFill>
              <a:srgbClr val="F4B183">
                <a:alpha val="40000"/>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Oval 6"/>
            <p:cNvSpPr/>
            <p:nvPr/>
          </p:nvSpPr>
          <p:spPr>
            <a:xfrm rot="900000">
              <a:off x="7048544" y="1306521"/>
              <a:ext cx="1614378" cy="1173833"/>
            </a:xfrm>
            <a:prstGeom prst="ellipse">
              <a:avLst/>
            </a:prstGeom>
            <a:solidFill>
              <a:srgbClr val="92D050">
                <a:alpha val="40000"/>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Oval 7"/>
            <p:cNvSpPr/>
            <p:nvPr/>
          </p:nvSpPr>
          <p:spPr>
            <a:xfrm>
              <a:off x="5443653" y="2491731"/>
              <a:ext cx="1046982" cy="679868"/>
            </a:xfrm>
            <a:prstGeom prst="ellipse">
              <a:avLst/>
            </a:prstGeom>
            <a:solidFill>
              <a:srgbClr val="66CCFF">
                <a:alpha val="40000"/>
              </a:srgbClr>
            </a:solidFill>
            <a:ln w="190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Oval 8"/>
            <p:cNvSpPr/>
            <p:nvPr/>
          </p:nvSpPr>
          <p:spPr>
            <a:xfrm>
              <a:off x="6026117" y="860313"/>
              <a:ext cx="1222239" cy="679868"/>
            </a:xfrm>
            <a:prstGeom prst="ellipse">
              <a:avLst/>
            </a:prstGeom>
            <a:solidFill>
              <a:srgbClr val="66CCFF">
                <a:alpha val="40000"/>
              </a:srgbClr>
            </a:solidFill>
            <a:ln w="190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10" name="Straight Connector 9"/>
            <p:cNvCxnSpPr/>
            <p:nvPr/>
          </p:nvCxnSpPr>
          <p:spPr>
            <a:xfrm flipV="1">
              <a:off x="5615675" y="1733401"/>
              <a:ext cx="3295140" cy="1489"/>
            </a:xfrm>
            <a:prstGeom prst="line">
              <a:avLst/>
            </a:prstGeom>
            <a:noFill/>
            <a:ln w="12700" cap="flat" cmpd="sng" algn="ctr">
              <a:solidFill>
                <a:sysClr val="windowText" lastClr="000000"/>
              </a:solidFill>
              <a:prstDash val="dash"/>
              <a:miter lim="800000"/>
            </a:ln>
            <a:effectLst/>
          </p:spPr>
        </p:cxnSp>
        <p:sp>
          <p:nvSpPr>
            <p:cNvPr id="11" name="TextBox 10"/>
            <p:cNvSpPr txBox="1"/>
            <p:nvPr/>
          </p:nvSpPr>
          <p:spPr>
            <a:xfrm>
              <a:off x="5223990" y="1151574"/>
              <a:ext cx="1250025" cy="620065"/>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panose="020F0502020204030204"/>
                  <a:cs typeface="+mn-cs"/>
                </a:rPr>
                <a:t>Movie (</a:t>
              </a:r>
              <a:r>
                <a:rPr lang="en-US" sz="1200" dirty="0" smtClean="0">
                  <a:solidFill>
                    <a:srgbClr val="4472C4"/>
                  </a:solidFill>
                  <a:latin typeface="Calibri" panose="020F0502020204030204"/>
                  <a:cs typeface="+mn-cs"/>
                </a:rPr>
                <a:t>Whole</a:t>
              </a:r>
              <a:r>
                <a:rPr lang="en-US" sz="1200" dirty="0" smtClean="0">
                  <a:solidFill>
                    <a:prstClr val="black"/>
                  </a:solidFill>
                  <a:latin typeface="Calibri" panose="020F0502020204030204"/>
                  <a:cs typeface="+mn-cs"/>
                </a:rPr>
                <a:t>)</a:t>
              </a:r>
              <a:endParaRPr lang="en-US" sz="1200" dirty="0">
                <a:solidFill>
                  <a:prstClr val="black"/>
                </a:solidFill>
                <a:latin typeface="Calibri" panose="020F0502020204030204"/>
                <a:cs typeface="+mn-cs"/>
              </a:endParaRPr>
            </a:p>
          </p:txBody>
        </p:sp>
        <p:sp>
          <p:nvSpPr>
            <p:cNvPr id="12" name="TextBox 11"/>
            <p:cNvSpPr txBox="1"/>
            <p:nvPr/>
          </p:nvSpPr>
          <p:spPr>
            <a:xfrm>
              <a:off x="5213998" y="1722460"/>
              <a:ext cx="1662420" cy="620065"/>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panose="020F0502020204030204"/>
                  <a:cs typeface="+mn-cs"/>
                </a:rPr>
                <a:t>Actor/Actress (</a:t>
              </a:r>
              <a:r>
                <a:rPr lang="en-US" sz="1200" dirty="0" smtClean="0">
                  <a:solidFill>
                    <a:srgbClr val="4472C4"/>
                  </a:solidFill>
                  <a:latin typeface="Calibri" panose="020F0502020204030204"/>
                  <a:cs typeface="+mn-cs"/>
                </a:rPr>
                <a:t>Part</a:t>
              </a:r>
              <a:r>
                <a:rPr lang="en-US" sz="1200" dirty="0" smtClean="0">
                  <a:solidFill>
                    <a:prstClr val="black"/>
                  </a:solidFill>
                  <a:latin typeface="Calibri" panose="020F0502020204030204"/>
                  <a:cs typeface="+mn-cs"/>
                </a:rPr>
                <a:t>)</a:t>
              </a:r>
              <a:endParaRPr lang="en-US" sz="1200" dirty="0">
                <a:solidFill>
                  <a:prstClr val="black"/>
                </a:solidFill>
                <a:latin typeface="Calibri" panose="020F0502020204030204"/>
                <a:cs typeface="+mn-cs"/>
              </a:endParaRPr>
            </a:p>
          </p:txBody>
        </p:sp>
        <p:grpSp>
          <p:nvGrpSpPr>
            <p:cNvPr id="13" name="Group 12"/>
            <p:cNvGrpSpPr/>
            <p:nvPr/>
          </p:nvGrpSpPr>
          <p:grpSpPr>
            <a:xfrm>
              <a:off x="6026117" y="2608775"/>
              <a:ext cx="90026" cy="352506"/>
              <a:chOff x="2355146" y="5039967"/>
              <a:chExt cx="182303" cy="650658"/>
            </a:xfrm>
          </p:grpSpPr>
          <p:sp>
            <p:nvSpPr>
              <p:cNvPr id="76" name="Rectangle 75"/>
              <p:cNvSpPr/>
              <p:nvPr/>
            </p:nvSpPr>
            <p:spPr>
              <a:xfrm>
                <a:off x="2355146" y="5039967"/>
                <a:ext cx="181233" cy="171600"/>
              </a:xfrm>
              <a:prstGeom prst="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7" name="Rectangle 76"/>
              <p:cNvSpPr/>
              <p:nvPr/>
            </p:nvSpPr>
            <p:spPr>
              <a:xfrm>
                <a:off x="2355146" y="5211567"/>
                <a:ext cx="181233" cy="171600"/>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8" name="Rectangle 77"/>
              <p:cNvSpPr/>
              <p:nvPr/>
            </p:nvSpPr>
            <p:spPr>
              <a:xfrm>
                <a:off x="2355714" y="5365296"/>
                <a:ext cx="181233" cy="171600"/>
              </a:xfrm>
              <a:prstGeom prst="rect">
                <a:avLst/>
              </a:prstGeom>
              <a:solidFill>
                <a:srgbClr val="A5A5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9" name="Rectangle 78"/>
              <p:cNvSpPr/>
              <p:nvPr/>
            </p:nvSpPr>
            <p:spPr>
              <a:xfrm>
                <a:off x="2356216" y="5519025"/>
                <a:ext cx="181233" cy="171600"/>
              </a:xfrm>
              <a:prstGeom prst="rect">
                <a:avLst/>
              </a:pr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4" name="Group 13"/>
            <p:cNvGrpSpPr/>
            <p:nvPr/>
          </p:nvGrpSpPr>
          <p:grpSpPr>
            <a:xfrm>
              <a:off x="6719488" y="1849734"/>
              <a:ext cx="90026" cy="352506"/>
              <a:chOff x="3759220" y="3638922"/>
              <a:chExt cx="182303" cy="650658"/>
            </a:xfrm>
          </p:grpSpPr>
          <p:sp>
            <p:nvSpPr>
              <p:cNvPr id="72" name="Rectangle 71"/>
              <p:cNvSpPr/>
              <p:nvPr/>
            </p:nvSpPr>
            <p:spPr>
              <a:xfrm>
                <a:off x="3759220" y="3638922"/>
                <a:ext cx="181233" cy="171600"/>
              </a:xfrm>
              <a:prstGeom prst="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3" name="Rectangle 72"/>
              <p:cNvSpPr/>
              <p:nvPr/>
            </p:nvSpPr>
            <p:spPr>
              <a:xfrm>
                <a:off x="3759220" y="3810522"/>
                <a:ext cx="181233" cy="171600"/>
              </a:xfrm>
              <a:prstGeom prst="rect">
                <a:avLst/>
              </a:prstGeom>
              <a:solidFill>
                <a:srgbClr val="ED7D31">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4" name="Rectangle 73"/>
              <p:cNvSpPr/>
              <p:nvPr/>
            </p:nvSpPr>
            <p:spPr>
              <a:xfrm>
                <a:off x="3759788" y="3964251"/>
                <a:ext cx="181233" cy="171600"/>
              </a:xfrm>
              <a:prstGeom prst="rect">
                <a:avLst/>
              </a:prstGeom>
              <a:solidFill>
                <a:srgbClr val="A5A5A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5" name="Rectangle 74"/>
              <p:cNvSpPr/>
              <p:nvPr/>
            </p:nvSpPr>
            <p:spPr>
              <a:xfrm>
                <a:off x="3760290" y="4117980"/>
                <a:ext cx="181233" cy="171600"/>
              </a:xfrm>
              <a:prstGeom prst="rect">
                <a:avLst/>
              </a:pr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5" name="Group 14"/>
            <p:cNvGrpSpPr/>
            <p:nvPr/>
          </p:nvGrpSpPr>
          <p:grpSpPr>
            <a:xfrm>
              <a:off x="7359031" y="2985665"/>
              <a:ext cx="90026" cy="352506"/>
              <a:chOff x="5054292" y="5735634"/>
              <a:chExt cx="182303" cy="650658"/>
            </a:xfrm>
          </p:grpSpPr>
          <p:sp>
            <p:nvSpPr>
              <p:cNvPr id="68" name="Rectangle 67"/>
              <p:cNvSpPr/>
              <p:nvPr/>
            </p:nvSpPr>
            <p:spPr>
              <a:xfrm>
                <a:off x="5054292" y="5735634"/>
                <a:ext cx="181233" cy="171600"/>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9" name="Rectangle 68"/>
              <p:cNvSpPr/>
              <p:nvPr/>
            </p:nvSpPr>
            <p:spPr>
              <a:xfrm>
                <a:off x="5054292" y="5907234"/>
                <a:ext cx="181233" cy="171600"/>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0" name="Rectangle 69"/>
              <p:cNvSpPr/>
              <p:nvPr/>
            </p:nvSpPr>
            <p:spPr>
              <a:xfrm>
                <a:off x="5054860" y="6060963"/>
                <a:ext cx="181233" cy="171600"/>
              </a:xfrm>
              <a:prstGeom prst="rect">
                <a:avLst/>
              </a:prstGeom>
              <a:solidFill>
                <a:srgbClr val="A5A5A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1" name="Rectangle 70"/>
              <p:cNvSpPr/>
              <p:nvPr/>
            </p:nvSpPr>
            <p:spPr>
              <a:xfrm>
                <a:off x="5055362" y="6214692"/>
                <a:ext cx="181233" cy="1716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6" name="Group 15"/>
            <p:cNvGrpSpPr/>
            <p:nvPr/>
          </p:nvGrpSpPr>
          <p:grpSpPr>
            <a:xfrm>
              <a:off x="8324078" y="2622270"/>
              <a:ext cx="90026" cy="352506"/>
              <a:chOff x="7008509" y="5064877"/>
              <a:chExt cx="182303" cy="650658"/>
            </a:xfrm>
          </p:grpSpPr>
          <p:sp>
            <p:nvSpPr>
              <p:cNvPr id="64" name="Rectangle 63"/>
              <p:cNvSpPr/>
              <p:nvPr/>
            </p:nvSpPr>
            <p:spPr>
              <a:xfrm>
                <a:off x="7008509" y="5064877"/>
                <a:ext cx="181233" cy="171600"/>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5" name="Rectangle 64"/>
              <p:cNvSpPr/>
              <p:nvPr/>
            </p:nvSpPr>
            <p:spPr>
              <a:xfrm>
                <a:off x="7008509" y="5236477"/>
                <a:ext cx="181233" cy="171600"/>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6" name="Rectangle 65"/>
              <p:cNvSpPr/>
              <p:nvPr/>
            </p:nvSpPr>
            <p:spPr>
              <a:xfrm>
                <a:off x="7009077" y="5390206"/>
                <a:ext cx="181233" cy="171600"/>
              </a:xfrm>
              <a:prstGeom prst="rect">
                <a:avLst/>
              </a:prstGeom>
              <a:solidFill>
                <a:srgbClr val="A5A5A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7" name="Rectangle 66"/>
              <p:cNvSpPr/>
              <p:nvPr/>
            </p:nvSpPr>
            <p:spPr>
              <a:xfrm>
                <a:off x="7009579" y="5543935"/>
                <a:ext cx="181233" cy="1716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7" name="Group 16"/>
            <p:cNvGrpSpPr/>
            <p:nvPr/>
          </p:nvGrpSpPr>
          <p:grpSpPr>
            <a:xfrm>
              <a:off x="8102662" y="1891309"/>
              <a:ext cx="90026" cy="352506"/>
              <a:chOff x="6560143" y="3715662"/>
              <a:chExt cx="182303" cy="650658"/>
            </a:xfrm>
          </p:grpSpPr>
          <p:sp>
            <p:nvSpPr>
              <p:cNvPr id="60" name="Rectangle 59"/>
              <p:cNvSpPr/>
              <p:nvPr/>
            </p:nvSpPr>
            <p:spPr>
              <a:xfrm>
                <a:off x="6560143" y="3715662"/>
                <a:ext cx="181233" cy="171600"/>
              </a:xfrm>
              <a:prstGeom prst="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1" name="Rectangle 60"/>
              <p:cNvSpPr/>
              <p:nvPr/>
            </p:nvSpPr>
            <p:spPr>
              <a:xfrm>
                <a:off x="6560143" y="3887262"/>
                <a:ext cx="181233" cy="171600"/>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2" name="Rectangle 61"/>
              <p:cNvSpPr/>
              <p:nvPr/>
            </p:nvSpPr>
            <p:spPr>
              <a:xfrm>
                <a:off x="6560711" y="4040991"/>
                <a:ext cx="181233" cy="171600"/>
              </a:xfrm>
              <a:prstGeom prst="rect">
                <a:avLst/>
              </a:prstGeom>
              <a:solidFill>
                <a:srgbClr val="A5A5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3" name="Rectangle 62"/>
              <p:cNvSpPr/>
              <p:nvPr/>
            </p:nvSpPr>
            <p:spPr>
              <a:xfrm>
                <a:off x="6561213" y="4194720"/>
                <a:ext cx="181233" cy="171600"/>
              </a:xfrm>
              <a:prstGeom prst="rect">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8" name="Group 17"/>
            <p:cNvGrpSpPr/>
            <p:nvPr/>
          </p:nvGrpSpPr>
          <p:grpSpPr>
            <a:xfrm>
              <a:off x="6497104" y="972930"/>
              <a:ext cx="90059" cy="440372"/>
              <a:chOff x="3308892" y="2020509"/>
              <a:chExt cx="182370" cy="812842"/>
            </a:xfrm>
          </p:grpSpPr>
          <p:sp>
            <p:nvSpPr>
              <p:cNvPr id="55" name="Rectangle 54"/>
              <p:cNvSpPr/>
              <p:nvPr/>
            </p:nvSpPr>
            <p:spPr>
              <a:xfrm>
                <a:off x="3308892" y="2182693"/>
                <a:ext cx="181233" cy="171600"/>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6" name="Rectangle 55"/>
              <p:cNvSpPr/>
              <p:nvPr/>
            </p:nvSpPr>
            <p:spPr>
              <a:xfrm>
                <a:off x="3308892" y="2354293"/>
                <a:ext cx="181233" cy="171600"/>
              </a:xfrm>
              <a:prstGeom prst="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7" name="Rectangle 56"/>
              <p:cNvSpPr/>
              <p:nvPr/>
            </p:nvSpPr>
            <p:spPr>
              <a:xfrm>
                <a:off x="3309460" y="2508022"/>
                <a:ext cx="181233" cy="171600"/>
              </a:xfrm>
              <a:prstGeom prst="rect">
                <a:avLst/>
              </a:prstGeom>
              <a:solidFill>
                <a:srgbClr val="A5A5A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8" name="Rectangle 57"/>
              <p:cNvSpPr/>
              <p:nvPr/>
            </p:nvSpPr>
            <p:spPr>
              <a:xfrm>
                <a:off x="3309962" y="2661751"/>
                <a:ext cx="181233" cy="171600"/>
              </a:xfrm>
              <a:prstGeom prst="rect">
                <a:avLst/>
              </a:prstGeom>
              <a:solidFill>
                <a:srgbClr val="FFC00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9" name="Rectangle 58"/>
              <p:cNvSpPr/>
              <p:nvPr/>
            </p:nvSpPr>
            <p:spPr>
              <a:xfrm>
                <a:off x="3310029" y="2020509"/>
                <a:ext cx="181233" cy="171600"/>
              </a:xfrm>
              <a:prstGeom prst="rect">
                <a:avLst/>
              </a:prstGeom>
              <a:solidFill>
                <a:srgbClr val="70AD47">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9" name="Group 18"/>
            <p:cNvGrpSpPr/>
            <p:nvPr/>
          </p:nvGrpSpPr>
          <p:grpSpPr>
            <a:xfrm>
              <a:off x="8310056" y="926446"/>
              <a:ext cx="90059" cy="440372"/>
              <a:chOff x="6980115" y="1934709"/>
              <a:chExt cx="182370" cy="812842"/>
            </a:xfrm>
          </p:grpSpPr>
          <p:sp>
            <p:nvSpPr>
              <p:cNvPr id="50" name="Rectangle 49"/>
              <p:cNvSpPr/>
              <p:nvPr/>
            </p:nvSpPr>
            <p:spPr>
              <a:xfrm>
                <a:off x="6980115" y="2096893"/>
                <a:ext cx="181233" cy="171600"/>
              </a:xfrm>
              <a:prstGeom prst="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1" name="Rectangle 50"/>
              <p:cNvSpPr/>
              <p:nvPr/>
            </p:nvSpPr>
            <p:spPr>
              <a:xfrm>
                <a:off x="6980115" y="2268493"/>
                <a:ext cx="181233" cy="171600"/>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2" name="Rectangle 51"/>
              <p:cNvSpPr/>
              <p:nvPr/>
            </p:nvSpPr>
            <p:spPr>
              <a:xfrm>
                <a:off x="6980683" y="2422222"/>
                <a:ext cx="181233" cy="171600"/>
              </a:xfrm>
              <a:prstGeom prst="rect">
                <a:avLst/>
              </a:prstGeom>
              <a:solidFill>
                <a:srgbClr val="A5A5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3" name="Rectangle 52"/>
              <p:cNvSpPr/>
              <p:nvPr/>
            </p:nvSpPr>
            <p:spPr>
              <a:xfrm>
                <a:off x="6981185" y="2575951"/>
                <a:ext cx="181233" cy="1716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4" name="Rectangle 53"/>
              <p:cNvSpPr/>
              <p:nvPr/>
            </p:nvSpPr>
            <p:spPr>
              <a:xfrm>
                <a:off x="6981252" y="1934709"/>
                <a:ext cx="181233" cy="171600"/>
              </a:xfrm>
              <a:prstGeom prst="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cxnSp>
          <p:nvCxnSpPr>
            <p:cNvPr id="20" name="Straight Connector 19"/>
            <p:cNvCxnSpPr>
              <a:endCxn id="32" idx="2"/>
            </p:cNvCxnSpPr>
            <p:nvPr/>
          </p:nvCxnSpPr>
          <p:spPr>
            <a:xfrm flipV="1">
              <a:off x="6398194" y="2171507"/>
              <a:ext cx="597119" cy="501114"/>
            </a:xfrm>
            <a:prstGeom prst="line">
              <a:avLst/>
            </a:prstGeom>
            <a:noFill/>
            <a:ln w="38100" cap="flat" cmpd="sng" algn="ctr">
              <a:solidFill>
                <a:sysClr val="windowText" lastClr="000000"/>
              </a:solidFill>
              <a:prstDash val="solid"/>
              <a:miter lim="800000"/>
            </a:ln>
            <a:effectLst/>
          </p:spPr>
        </p:cxnSp>
        <p:cxnSp>
          <p:nvCxnSpPr>
            <p:cNvPr id="21" name="Straight Connector 20"/>
            <p:cNvCxnSpPr/>
            <p:nvPr/>
          </p:nvCxnSpPr>
          <p:spPr>
            <a:xfrm flipV="1">
              <a:off x="7128179" y="2285578"/>
              <a:ext cx="707482" cy="668897"/>
            </a:xfrm>
            <a:prstGeom prst="line">
              <a:avLst/>
            </a:prstGeom>
            <a:noFill/>
            <a:ln w="38100" cap="flat" cmpd="sng" algn="ctr">
              <a:solidFill>
                <a:sysClr val="windowText" lastClr="000000"/>
              </a:solidFill>
              <a:prstDash val="solid"/>
              <a:miter lim="800000"/>
            </a:ln>
            <a:effectLst/>
          </p:spPr>
        </p:cxnSp>
        <p:cxnSp>
          <p:nvCxnSpPr>
            <p:cNvPr id="22" name="Straight Connector 21"/>
            <p:cNvCxnSpPr/>
            <p:nvPr/>
          </p:nvCxnSpPr>
          <p:spPr>
            <a:xfrm flipV="1">
              <a:off x="6409165" y="2606461"/>
              <a:ext cx="1568987" cy="80999"/>
            </a:xfrm>
            <a:prstGeom prst="line">
              <a:avLst/>
            </a:prstGeom>
            <a:noFill/>
            <a:ln w="38100" cap="flat" cmpd="sng" algn="ctr">
              <a:solidFill>
                <a:sysClr val="windowText" lastClr="000000"/>
              </a:solidFill>
              <a:prstDash val="solid"/>
              <a:miter lim="800000"/>
            </a:ln>
            <a:effectLst/>
          </p:spPr>
        </p:cxnSp>
        <p:cxnSp>
          <p:nvCxnSpPr>
            <p:cNvPr id="23" name="Straight Connector 22"/>
            <p:cNvCxnSpPr>
              <a:endCxn id="32" idx="2"/>
            </p:cNvCxnSpPr>
            <p:nvPr/>
          </p:nvCxnSpPr>
          <p:spPr>
            <a:xfrm flipH="1" flipV="1">
              <a:off x="6995313" y="2171507"/>
              <a:ext cx="982839" cy="434955"/>
            </a:xfrm>
            <a:prstGeom prst="line">
              <a:avLst/>
            </a:prstGeom>
            <a:noFill/>
            <a:ln w="38100" cap="flat" cmpd="sng" algn="ctr">
              <a:solidFill>
                <a:sysClr val="windowText" lastClr="000000"/>
              </a:solidFill>
              <a:prstDash val="solid"/>
              <a:miter lim="800000"/>
            </a:ln>
            <a:effectLst/>
          </p:spPr>
        </p:cxnSp>
        <p:cxnSp>
          <p:nvCxnSpPr>
            <p:cNvPr id="24" name="Straight Connector 23"/>
            <p:cNvCxnSpPr>
              <a:endCxn id="32" idx="2"/>
            </p:cNvCxnSpPr>
            <p:nvPr/>
          </p:nvCxnSpPr>
          <p:spPr>
            <a:xfrm flipH="1" flipV="1">
              <a:off x="6995313" y="2171507"/>
              <a:ext cx="132866" cy="782969"/>
            </a:xfrm>
            <a:prstGeom prst="line">
              <a:avLst/>
            </a:prstGeom>
            <a:noFill/>
            <a:ln w="38100" cap="flat" cmpd="sng" algn="ctr">
              <a:solidFill>
                <a:sysClr val="windowText" lastClr="000000"/>
              </a:solidFill>
              <a:prstDash val="solid"/>
              <a:miter lim="800000"/>
            </a:ln>
            <a:effectLst/>
          </p:spPr>
        </p:cxnSp>
        <p:cxnSp>
          <p:nvCxnSpPr>
            <p:cNvPr id="25" name="Straight Connector 24"/>
            <p:cNvCxnSpPr>
              <a:stCxn id="32" idx="2"/>
            </p:cNvCxnSpPr>
            <p:nvPr/>
          </p:nvCxnSpPr>
          <p:spPr>
            <a:xfrm>
              <a:off x="6995313" y="2171507"/>
              <a:ext cx="840349" cy="114071"/>
            </a:xfrm>
            <a:prstGeom prst="line">
              <a:avLst/>
            </a:prstGeom>
            <a:noFill/>
            <a:ln w="38100" cap="flat" cmpd="sng" algn="ctr">
              <a:solidFill>
                <a:sysClr val="windowText" lastClr="000000"/>
              </a:solidFill>
              <a:prstDash val="solid"/>
              <a:miter lim="800000"/>
            </a:ln>
            <a:effectLst/>
          </p:spPr>
        </p:cxnSp>
        <p:cxnSp>
          <p:nvCxnSpPr>
            <p:cNvPr id="26" name="Straight Connector 25"/>
            <p:cNvCxnSpPr>
              <a:stCxn id="32" idx="0"/>
            </p:cNvCxnSpPr>
            <p:nvPr/>
          </p:nvCxnSpPr>
          <p:spPr>
            <a:xfrm flipH="1" flipV="1">
              <a:off x="6970035" y="1422978"/>
              <a:ext cx="25277" cy="411518"/>
            </a:xfrm>
            <a:prstGeom prst="line">
              <a:avLst/>
            </a:prstGeom>
            <a:noFill/>
            <a:ln w="38100" cap="flat" cmpd="sng" algn="ctr">
              <a:solidFill>
                <a:srgbClr val="ED7D31">
                  <a:lumMod val="75000"/>
                </a:srgbClr>
              </a:solidFill>
              <a:prstDash val="sysDot"/>
              <a:miter lim="800000"/>
            </a:ln>
            <a:effectLst/>
          </p:spPr>
        </p:cxnSp>
        <p:cxnSp>
          <p:nvCxnSpPr>
            <p:cNvPr id="27" name="Straight Connector 26"/>
            <p:cNvCxnSpPr/>
            <p:nvPr/>
          </p:nvCxnSpPr>
          <p:spPr>
            <a:xfrm flipV="1">
              <a:off x="6296690" y="1413302"/>
              <a:ext cx="610972" cy="1136612"/>
            </a:xfrm>
            <a:prstGeom prst="line">
              <a:avLst/>
            </a:prstGeom>
            <a:noFill/>
            <a:ln w="76200" cap="flat" cmpd="sng" algn="ctr">
              <a:solidFill>
                <a:srgbClr val="ED7D31">
                  <a:lumMod val="75000"/>
                </a:srgbClr>
              </a:solidFill>
              <a:prstDash val="sysDot"/>
              <a:miter lim="800000"/>
            </a:ln>
            <a:effectLst/>
          </p:spPr>
        </p:cxnSp>
        <p:cxnSp>
          <p:nvCxnSpPr>
            <p:cNvPr id="28" name="Straight Connector 27"/>
            <p:cNvCxnSpPr/>
            <p:nvPr/>
          </p:nvCxnSpPr>
          <p:spPr>
            <a:xfrm flipH="1" flipV="1">
              <a:off x="6995313" y="1421616"/>
              <a:ext cx="756504" cy="612921"/>
            </a:xfrm>
            <a:prstGeom prst="line">
              <a:avLst/>
            </a:prstGeom>
            <a:noFill/>
            <a:ln w="12700" cap="flat" cmpd="sng" algn="ctr">
              <a:solidFill>
                <a:srgbClr val="ED7D31">
                  <a:lumMod val="75000"/>
                </a:srgbClr>
              </a:solidFill>
              <a:prstDash val="sysDot"/>
              <a:miter lim="800000"/>
            </a:ln>
            <a:effectLst/>
          </p:spPr>
        </p:cxnSp>
        <p:cxnSp>
          <p:nvCxnSpPr>
            <p:cNvPr id="29" name="Straight Connector 28"/>
            <p:cNvCxnSpPr/>
            <p:nvPr/>
          </p:nvCxnSpPr>
          <p:spPr>
            <a:xfrm flipV="1">
              <a:off x="7075892" y="1405255"/>
              <a:ext cx="789341" cy="486054"/>
            </a:xfrm>
            <a:prstGeom prst="line">
              <a:avLst/>
            </a:prstGeom>
            <a:noFill/>
            <a:ln w="38100" cap="flat" cmpd="sng" algn="ctr">
              <a:solidFill>
                <a:srgbClr val="00B050"/>
              </a:solidFill>
              <a:prstDash val="dashDot"/>
              <a:miter lim="800000"/>
            </a:ln>
            <a:effectLst/>
          </p:spPr>
        </p:cxnSp>
        <p:cxnSp>
          <p:nvCxnSpPr>
            <p:cNvPr id="30" name="Straight Connector 29"/>
            <p:cNvCxnSpPr/>
            <p:nvPr/>
          </p:nvCxnSpPr>
          <p:spPr>
            <a:xfrm flipV="1">
              <a:off x="7835661" y="1405255"/>
              <a:ext cx="59143" cy="489090"/>
            </a:xfrm>
            <a:prstGeom prst="line">
              <a:avLst/>
            </a:prstGeom>
            <a:noFill/>
            <a:ln w="57150" cap="flat" cmpd="sng" algn="ctr">
              <a:solidFill>
                <a:srgbClr val="00B050"/>
              </a:solidFill>
              <a:prstDash val="dashDot"/>
              <a:miter lim="800000"/>
            </a:ln>
            <a:effectLst/>
          </p:spPr>
        </p:cxnSp>
        <p:cxnSp>
          <p:nvCxnSpPr>
            <p:cNvPr id="31" name="Straight Connector 30"/>
            <p:cNvCxnSpPr/>
            <p:nvPr/>
          </p:nvCxnSpPr>
          <p:spPr>
            <a:xfrm flipH="1" flipV="1">
              <a:off x="7959739" y="1296014"/>
              <a:ext cx="95726" cy="1099798"/>
            </a:xfrm>
            <a:prstGeom prst="line">
              <a:avLst/>
            </a:prstGeom>
            <a:noFill/>
            <a:ln w="76200" cap="flat" cmpd="sng" algn="ctr">
              <a:solidFill>
                <a:srgbClr val="00B050"/>
              </a:solidFill>
              <a:prstDash val="dashDot"/>
              <a:miter lim="800000"/>
            </a:ln>
            <a:effectLst/>
          </p:spPr>
        </p:cxnSp>
        <p:pic>
          <p:nvPicPr>
            <p:cNvPr id="32" name="Picture 4" descr="Image result for icon per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1718" y="1834495"/>
              <a:ext cx="307189" cy="3370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mage result for icon per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5655" y="2357999"/>
              <a:ext cx="307189" cy="3370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icon mov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1660" y="1056718"/>
              <a:ext cx="311002" cy="3411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5" name="TextBox 34"/>
                <p:cNvSpPr txBox="1"/>
                <p:nvPr/>
              </p:nvSpPr>
              <p:spPr>
                <a:xfrm>
                  <a:off x="5547138" y="2944273"/>
                  <a:ext cx="675680" cy="248026"/>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200" i="1" smtClean="0">
                                <a:solidFill>
                                  <a:prstClr val="black"/>
                                </a:solidFill>
                                <a:latin typeface="Cambria Math" charset="0"/>
                                <a:cs typeface="+mn-cs"/>
                              </a:rPr>
                            </m:ctrlPr>
                          </m:sSupPr>
                          <m:e>
                            <m:r>
                              <a:rPr lang="en-US" sz="1200" i="1" smtClean="0">
                                <a:solidFill>
                                  <a:prstClr val="black"/>
                                </a:solidFill>
                                <a:latin typeface="Cambria Math" panose="02040503050406030204" pitchFamily="18" charset="0"/>
                                <a:cs typeface="+mn-cs"/>
                              </a:rPr>
                              <m:t>𝐹</m:t>
                            </m:r>
                          </m:e>
                          <m:sup>
                            <m:r>
                              <a:rPr lang="en-US" sz="1200" i="1" smtClean="0">
                                <a:solidFill>
                                  <a:prstClr val="black"/>
                                </a:solidFill>
                                <a:latin typeface="Cambria Math" panose="02040503050406030204" pitchFamily="18" charset="0"/>
                                <a:cs typeface="+mn-cs"/>
                              </a:rPr>
                              <m:t>𝑝</m:t>
                            </m:r>
                          </m:sup>
                        </m:sSup>
                        <m:r>
                          <a:rPr lang="en-US" sz="1200" i="1" smtClean="0">
                            <a:solidFill>
                              <a:prstClr val="black"/>
                            </a:solidFill>
                            <a:latin typeface="Cambria Math" panose="02040503050406030204" pitchFamily="18" charset="0"/>
                            <a:cs typeface="+mn-cs"/>
                          </a:rPr>
                          <m:t>(1,:)</m:t>
                        </m:r>
                      </m:oMath>
                    </m:oMathPara>
                  </a14:m>
                  <a:endParaRPr lang="en-US" sz="1200" dirty="0">
                    <a:solidFill>
                      <a:prstClr val="black"/>
                    </a:solidFill>
                    <a:latin typeface="Calibri" panose="020F0502020204030204"/>
                    <a:cs typeface="+mn-c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547138" y="2944273"/>
                  <a:ext cx="675680" cy="248026"/>
                </a:xfrm>
                <a:prstGeom prst="rect">
                  <a:avLst/>
                </a:prstGeom>
                <a:blipFill rotWithShape="0">
                  <a:blip r:embed="rId6"/>
                  <a:stretch>
                    <a:fillRect l="-6593" t="-6667" r="-9890"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492569" y="3065854"/>
                  <a:ext cx="675680" cy="248026"/>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200" i="1" smtClean="0">
                                <a:solidFill>
                                  <a:prstClr val="black"/>
                                </a:solidFill>
                                <a:latin typeface="Cambria Math" charset="0"/>
                                <a:cs typeface="+mn-cs"/>
                              </a:rPr>
                            </m:ctrlPr>
                          </m:sSupPr>
                          <m:e>
                            <m:r>
                              <a:rPr lang="en-US" sz="1200" i="1" smtClean="0">
                                <a:solidFill>
                                  <a:prstClr val="black"/>
                                </a:solidFill>
                                <a:latin typeface="Cambria Math" panose="02040503050406030204" pitchFamily="18" charset="0"/>
                                <a:cs typeface="+mn-cs"/>
                              </a:rPr>
                              <m:t>𝐹</m:t>
                            </m:r>
                          </m:e>
                          <m:sup>
                            <m:r>
                              <a:rPr lang="en-US" sz="1200" i="1" smtClean="0">
                                <a:solidFill>
                                  <a:prstClr val="black"/>
                                </a:solidFill>
                                <a:latin typeface="Cambria Math" panose="02040503050406030204" pitchFamily="18" charset="0"/>
                                <a:cs typeface="+mn-cs"/>
                              </a:rPr>
                              <m:t>𝑝</m:t>
                            </m:r>
                          </m:sup>
                        </m:sSup>
                        <m:r>
                          <a:rPr lang="en-US" sz="1200" i="1" smtClean="0">
                            <a:solidFill>
                              <a:prstClr val="black"/>
                            </a:solidFill>
                            <a:latin typeface="Cambria Math" panose="02040503050406030204" pitchFamily="18" charset="0"/>
                            <a:cs typeface="+mn-cs"/>
                          </a:rPr>
                          <m:t>(2,:)</m:t>
                        </m:r>
                      </m:oMath>
                    </m:oMathPara>
                  </a14:m>
                  <a:endParaRPr lang="en-US" sz="1200" dirty="0">
                    <a:solidFill>
                      <a:prstClr val="black"/>
                    </a:solidFill>
                    <a:latin typeface="Calibri" panose="020F0502020204030204"/>
                    <a:cs typeface="+mn-cs"/>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492569" y="3065854"/>
                  <a:ext cx="675680" cy="248026"/>
                </a:xfrm>
                <a:prstGeom prst="rect">
                  <a:avLst/>
                </a:prstGeom>
                <a:blipFill rotWithShape="0">
                  <a:blip r:embed="rId7"/>
                  <a:stretch>
                    <a:fillRect l="-6667" t="-6667" r="-10000"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8442720" y="2729139"/>
                  <a:ext cx="675680" cy="248026"/>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200" i="1" smtClean="0">
                                <a:solidFill>
                                  <a:prstClr val="black"/>
                                </a:solidFill>
                                <a:latin typeface="Cambria Math" charset="0"/>
                                <a:cs typeface="+mn-cs"/>
                              </a:rPr>
                            </m:ctrlPr>
                          </m:sSupPr>
                          <m:e>
                            <m:r>
                              <a:rPr lang="en-US" sz="1200" i="1" smtClean="0">
                                <a:solidFill>
                                  <a:prstClr val="black"/>
                                </a:solidFill>
                                <a:latin typeface="Cambria Math" panose="02040503050406030204" pitchFamily="18" charset="0"/>
                                <a:cs typeface="+mn-cs"/>
                              </a:rPr>
                              <m:t>𝐹</m:t>
                            </m:r>
                          </m:e>
                          <m:sup>
                            <m:r>
                              <a:rPr lang="en-US" sz="1200" i="1" smtClean="0">
                                <a:solidFill>
                                  <a:prstClr val="black"/>
                                </a:solidFill>
                                <a:latin typeface="Cambria Math" panose="02040503050406030204" pitchFamily="18" charset="0"/>
                                <a:cs typeface="+mn-cs"/>
                              </a:rPr>
                              <m:t>𝑝</m:t>
                            </m:r>
                          </m:sup>
                        </m:sSup>
                        <m:r>
                          <a:rPr lang="en-US" sz="1200" i="1" smtClean="0">
                            <a:solidFill>
                              <a:prstClr val="black"/>
                            </a:solidFill>
                            <a:latin typeface="Cambria Math" panose="02040503050406030204" pitchFamily="18" charset="0"/>
                            <a:cs typeface="+mn-cs"/>
                          </a:rPr>
                          <m:t>(3,:)</m:t>
                        </m:r>
                      </m:oMath>
                    </m:oMathPara>
                  </a14:m>
                  <a:endParaRPr lang="en-US" sz="1200" dirty="0">
                    <a:solidFill>
                      <a:prstClr val="black"/>
                    </a:solidFill>
                    <a:latin typeface="Calibri" panose="020F0502020204030204"/>
                    <a:cs typeface="+mn-cs"/>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8442720" y="2729139"/>
                  <a:ext cx="675680" cy="248026"/>
                </a:xfrm>
                <a:prstGeom prst="rect">
                  <a:avLst/>
                </a:prstGeom>
                <a:blipFill rotWithShape="0">
                  <a:blip r:embed="rId8"/>
                  <a:stretch>
                    <a:fillRect l="-6667" t="-6667" r="-10000"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8233939" y="2010262"/>
                  <a:ext cx="675680" cy="248026"/>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200" i="1" smtClean="0">
                                <a:solidFill>
                                  <a:prstClr val="black"/>
                                </a:solidFill>
                                <a:latin typeface="Cambria Math" charset="0"/>
                                <a:cs typeface="+mn-cs"/>
                              </a:rPr>
                            </m:ctrlPr>
                          </m:sSupPr>
                          <m:e>
                            <m:r>
                              <a:rPr lang="en-US" sz="1200" i="1" smtClean="0">
                                <a:solidFill>
                                  <a:prstClr val="black"/>
                                </a:solidFill>
                                <a:latin typeface="Cambria Math" panose="02040503050406030204" pitchFamily="18" charset="0"/>
                                <a:cs typeface="+mn-cs"/>
                              </a:rPr>
                              <m:t>𝐹</m:t>
                            </m:r>
                          </m:e>
                          <m:sup>
                            <m:r>
                              <a:rPr lang="en-US" sz="1200" i="1" smtClean="0">
                                <a:solidFill>
                                  <a:prstClr val="black"/>
                                </a:solidFill>
                                <a:latin typeface="Cambria Math" panose="02040503050406030204" pitchFamily="18" charset="0"/>
                                <a:cs typeface="+mn-cs"/>
                              </a:rPr>
                              <m:t>𝑝</m:t>
                            </m:r>
                          </m:sup>
                        </m:sSup>
                        <m:r>
                          <a:rPr lang="en-US" sz="1200" i="1" smtClean="0">
                            <a:solidFill>
                              <a:prstClr val="black"/>
                            </a:solidFill>
                            <a:latin typeface="Cambria Math" panose="02040503050406030204" pitchFamily="18" charset="0"/>
                            <a:cs typeface="+mn-cs"/>
                          </a:rPr>
                          <m:t>(4,:)</m:t>
                        </m:r>
                      </m:oMath>
                    </m:oMathPara>
                  </a14:m>
                  <a:endParaRPr lang="en-US" sz="1200" dirty="0">
                    <a:solidFill>
                      <a:prstClr val="black"/>
                    </a:solidFill>
                    <a:latin typeface="Calibri" panose="020F0502020204030204"/>
                    <a:cs typeface="+mn-cs"/>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8233939" y="2010262"/>
                  <a:ext cx="675680" cy="248026"/>
                </a:xfrm>
                <a:prstGeom prst="rect">
                  <a:avLst/>
                </a:prstGeom>
                <a:blipFill rotWithShape="0">
                  <a:blip r:embed="rId9"/>
                  <a:stretch>
                    <a:fillRect l="-6667" t="-6667" r="-10000"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6054120" y="2024935"/>
                  <a:ext cx="675680" cy="248026"/>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200" i="1" smtClean="0">
                                <a:solidFill>
                                  <a:prstClr val="black"/>
                                </a:solidFill>
                                <a:latin typeface="Cambria Math" charset="0"/>
                                <a:cs typeface="+mn-cs"/>
                              </a:rPr>
                            </m:ctrlPr>
                          </m:sSupPr>
                          <m:e>
                            <m:r>
                              <a:rPr lang="en-US" sz="1200" i="1" smtClean="0">
                                <a:solidFill>
                                  <a:prstClr val="black"/>
                                </a:solidFill>
                                <a:latin typeface="Cambria Math" panose="02040503050406030204" pitchFamily="18" charset="0"/>
                                <a:cs typeface="+mn-cs"/>
                              </a:rPr>
                              <m:t>𝐹</m:t>
                            </m:r>
                          </m:e>
                          <m:sup>
                            <m:r>
                              <a:rPr lang="en-US" sz="1200" i="1" smtClean="0">
                                <a:solidFill>
                                  <a:prstClr val="black"/>
                                </a:solidFill>
                                <a:latin typeface="Cambria Math" panose="02040503050406030204" pitchFamily="18" charset="0"/>
                                <a:cs typeface="+mn-cs"/>
                              </a:rPr>
                              <m:t>𝑝</m:t>
                            </m:r>
                          </m:sup>
                        </m:sSup>
                        <m:r>
                          <a:rPr lang="en-US" sz="1200" i="1" smtClean="0">
                            <a:solidFill>
                              <a:prstClr val="black"/>
                            </a:solidFill>
                            <a:latin typeface="Cambria Math" panose="02040503050406030204" pitchFamily="18" charset="0"/>
                            <a:cs typeface="+mn-cs"/>
                          </a:rPr>
                          <m:t>(5,:)</m:t>
                        </m:r>
                      </m:oMath>
                    </m:oMathPara>
                  </a14:m>
                  <a:endParaRPr lang="en-US" sz="1200" dirty="0">
                    <a:solidFill>
                      <a:prstClr val="black"/>
                    </a:solidFill>
                    <a:latin typeface="Calibri" panose="020F0502020204030204"/>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054120" y="2024935"/>
                  <a:ext cx="675680" cy="248026"/>
                </a:xfrm>
                <a:prstGeom prst="rect">
                  <a:avLst/>
                </a:prstGeom>
                <a:blipFill rotWithShape="0">
                  <a:blip r:embed="rId10"/>
                  <a:stretch>
                    <a:fillRect l="-6593" t="-6667" r="-9890"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5992933" y="1425702"/>
                  <a:ext cx="671118" cy="248026"/>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200" i="1" smtClean="0">
                                <a:solidFill>
                                  <a:prstClr val="black"/>
                                </a:solidFill>
                                <a:latin typeface="Cambria Math" charset="0"/>
                                <a:cs typeface="+mn-cs"/>
                              </a:rPr>
                            </m:ctrlPr>
                          </m:sSupPr>
                          <m:e>
                            <m:r>
                              <a:rPr lang="en-US" sz="1200" i="1" smtClean="0">
                                <a:solidFill>
                                  <a:prstClr val="black"/>
                                </a:solidFill>
                                <a:latin typeface="Cambria Math" panose="02040503050406030204" pitchFamily="18" charset="0"/>
                                <a:cs typeface="+mn-cs"/>
                              </a:rPr>
                              <m:t>𝐹</m:t>
                            </m:r>
                          </m:e>
                          <m:sup>
                            <m:r>
                              <a:rPr lang="en-US" sz="1200" i="1" smtClean="0">
                                <a:solidFill>
                                  <a:prstClr val="black"/>
                                </a:solidFill>
                                <a:latin typeface="Cambria Math" panose="02040503050406030204" pitchFamily="18" charset="0"/>
                                <a:cs typeface="+mn-cs"/>
                              </a:rPr>
                              <m:t>𝑜</m:t>
                            </m:r>
                          </m:sup>
                        </m:sSup>
                        <m:r>
                          <a:rPr lang="en-US" sz="1200" i="1" smtClean="0">
                            <a:solidFill>
                              <a:prstClr val="black"/>
                            </a:solidFill>
                            <a:latin typeface="Cambria Math" panose="02040503050406030204" pitchFamily="18" charset="0"/>
                            <a:cs typeface="+mn-cs"/>
                          </a:rPr>
                          <m:t>(1,:)</m:t>
                        </m:r>
                      </m:oMath>
                    </m:oMathPara>
                  </a14:m>
                  <a:endParaRPr lang="en-US" sz="1200" dirty="0">
                    <a:solidFill>
                      <a:prstClr val="black"/>
                    </a:solidFill>
                    <a:latin typeface="Calibri" panose="020F0502020204030204"/>
                    <a:cs typeface="+mn-cs"/>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5992933" y="1425702"/>
                  <a:ext cx="671118" cy="248026"/>
                </a:xfrm>
                <a:prstGeom prst="rect">
                  <a:avLst/>
                </a:prstGeom>
                <a:blipFill rotWithShape="0">
                  <a:blip r:embed="rId11"/>
                  <a:stretch>
                    <a:fillRect l="-6667" t="-3226" r="-10000"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8421725" y="1058467"/>
                  <a:ext cx="671118" cy="248026"/>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200" i="1" smtClean="0">
                                <a:solidFill>
                                  <a:prstClr val="black"/>
                                </a:solidFill>
                                <a:latin typeface="Cambria Math" charset="0"/>
                                <a:cs typeface="+mn-cs"/>
                              </a:rPr>
                            </m:ctrlPr>
                          </m:sSupPr>
                          <m:e>
                            <m:r>
                              <a:rPr lang="en-US" sz="1200" i="1" smtClean="0">
                                <a:solidFill>
                                  <a:prstClr val="black"/>
                                </a:solidFill>
                                <a:latin typeface="Cambria Math" panose="02040503050406030204" pitchFamily="18" charset="0"/>
                                <a:cs typeface="+mn-cs"/>
                              </a:rPr>
                              <m:t>𝐹</m:t>
                            </m:r>
                          </m:e>
                          <m:sup>
                            <m:r>
                              <a:rPr lang="en-US" sz="1200" i="1" smtClean="0">
                                <a:solidFill>
                                  <a:prstClr val="black"/>
                                </a:solidFill>
                                <a:latin typeface="Cambria Math" panose="02040503050406030204" pitchFamily="18" charset="0"/>
                                <a:cs typeface="+mn-cs"/>
                              </a:rPr>
                              <m:t>𝑜</m:t>
                            </m:r>
                          </m:sup>
                        </m:sSup>
                        <m:r>
                          <a:rPr lang="en-US" sz="1200" i="1" smtClean="0">
                            <a:solidFill>
                              <a:prstClr val="black"/>
                            </a:solidFill>
                            <a:latin typeface="Cambria Math" panose="02040503050406030204" pitchFamily="18" charset="0"/>
                            <a:cs typeface="+mn-cs"/>
                          </a:rPr>
                          <m:t>(2,:)</m:t>
                        </m:r>
                      </m:oMath>
                    </m:oMathPara>
                  </a14:m>
                  <a:endParaRPr lang="en-US" sz="1200" dirty="0">
                    <a:solidFill>
                      <a:prstClr val="black"/>
                    </a:solidFill>
                    <a:latin typeface="Calibri" panose="020F0502020204030204"/>
                    <a:cs typeface="+mn-cs"/>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421725" y="1058467"/>
                  <a:ext cx="671118" cy="248026"/>
                </a:xfrm>
                <a:prstGeom prst="rect">
                  <a:avLst/>
                </a:prstGeom>
                <a:blipFill rotWithShape="0">
                  <a:blip r:embed="rId12"/>
                  <a:stretch>
                    <a:fillRect l="-6667" t="-6667" r="-8889"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6707790" y="2631434"/>
                  <a:ext cx="242200" cy="218017"/>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b="1" i="1" smtClean="0">
                                <a:solidFill>
                                  <a:prstClr val="black"/>
                                </a:solidFill>
                                <a:latin typeface="Cambria Math" charset="0"/>
                                <a:cs typeface="+mn-cs"/>
                              </a:rPr>
                            </m:ctrlPr>
                          </m:sSubPr>
                          <m:e>
                            <m:r>
                              <a:rPr lang="en-US" sz="2400" b="1" i="1" smtClean="0">
                                <a:solidFill>
                                  <a:prstClr val="black"/>
                                </a:solidFill>
                                <a:latin typeface="Cambria Math" panose="02040503050406030204" pitchFamily="18" charset="0"/>
                                <a:cs typeface="+mn-cs"/>
                              </a:rPr>
                              <m:t>𝑱</m:t>
                            </m:r>
                          </m:e>
                          <m:sub>
                            <m:r>
                              <a:rPr lang="en-US" sz="2400" b="1" i="1" smtClean="0">
                                <a:solidFill>
                                  <a:prstClr val="black"/>
                                </a:solidFill>
                                <a:latin typeface="Cambria Math" panose="02040503050406030204" pitchFamily="18" charset="0"/>
                                <a:cs typeface="+mn-cs"/>
                              </a:rPr>
                              <m:t>𝒑𝒑</m:t>
                            </m:r>
                          </m:sub>
                        </m:sSub>
                      </m:oMath>
                    </m:oMathPara>
                  </a14:m>
                  <a:endParaRPr lang="en-US" sz="2400" b="1" dirty="0">
                    <a:solidFill>
                      <a:prstClr val="black"/>
                    </a:solidFill>
                    <a:latin typeface="Calibri" panose="020F0502020204030204"/>
                    <a:cs typeface="+mn-cs"/>
                  </a:endParaRPr>
                </a:p>
              </p:txBody>
            </p:sp>
          </mc:Choice>
          <mc:Fallback xmlns="">
            <p:sp>
              <p:nvSpPr>
                <p:cNvPr id="158" name="TextBox 157"/>
                <p:cNvSpPr txBox="1">
                  <a:spLocks noRot="1" noChangeAspect="1" noMove="1" noResize="1" noEditPoints="1" noAdjustHandles="1" noChangeArrowheads="1" noChangeShapeType="1" noTextEdit="1"/>
                </p:cNvSpPr>
                <p:nvPr/>
              </p:nvSpPr>
              <p:spPr>
                <a:xfrm>
                  <a:off x="6707790" y="2631434"/>
                  <a:ext cx="242200" cy="218017"/>
                </a:xfrm>
                <a:prstGeom prst="rect">
                  <a:avLst/>
                </a:prstGeom>
                <a:blipFill rotWithShape="0">
                  <a:blip r:embed="rId15"/>
                  <a:stretch>
                    <a:fillRect l="-55000" r="-102500" b="-1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8209178" y="1444213"/>
                  <a:ext cx="237451" cy="218017"/>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b="1" i="1" smtClean="0">
                                <a:solidFill>
                                  <a:prstClr val="black"/>
                                </a:solidFill>
                                <a:latin typeface="Cambria Math" charset="0"/>
                                <a:cs typeface="+mn-cs"/>
                              </a:rPr>
                            </m:ctrlPr>
                          </m:sSubPr>
                          <m:e>
                            <m:r>
                              <a:rPr lang="en-US" sz="2400" b="1" i="1" smtClean="0">
                                <a:solidFill>
                                  <a:prstClr val="black"/>
                                </a:solidFill>
                                <a:latin typeface="Cambria Math" panose="02040503050406030204" pitchFamily="18" charset="0"/>
                                <a:cs typeface="+mn-cs"/>
                              </a:rPr>
                              <m:t>𝑱</m:t>
                            </m:r>
                          </m:e>
                          <m:sub>
                            <m:r>
                              <a:rPr lang="en-US" sz="2400" b="1" i="1" smtClean="0">
                                <a:solidFill>
                                  <a:prstClr val="black"/>
                                </a:solidFill>
                                <a:latin typeface="Cambria Math" panose="02040503050406030204" pitchFamily="18" charset="0"/>
                                <a:cs typeface="+mn-cs"/>
                              </a:rPr>
                              <m:t>𝒑𝒐</m:t>
                            </m:r>
                          </m:sub>
                        </m:sSub>
                      </m:oMath>
                    </m:oMathPara>
                  </a14:m>
                  <a:endParaRPr lang="en-US" sz="2400" b="1" dirty="0">
                    <a:solidFill>
                      <a:prstClr val="black"/>
                    </a:solidFill>
                    <a:latin typeface="Calibri" panose="020F0502020204030204"/>
                    <a:cs typeface="+mn-cs"/>
                  </a:endParaRPr>
                </a:p>
              </p:txBody>
            </p:sp>
          </mc:Choice>
          <mc:Fallback xmlns="">
            <p:sp>
              <p:nvSpPr>
                <p:cNvPr id="159" name="TextBox 158"/>
                <p:cNvSpPr txBox="1">
                  <a:spLocks noRot="1" noChangeAspect="1" noMove="1" noResize="1" noEditPoints="1" noAdjustHandles="1" noChangeArrowheads="1" noChangeShapeType="1" noTextEdit="1"/>
                </p:cNvSpPr>
                <p:nvPr/>
              </p:nvSpPr>
              <p:spPr>
                <a:xfrm>
                  <a:off x="8209178" y="1444213"/>
                  <a:ext cx="237451" cy="218017"/>
                </a:xfrm>
                <a:prstGeom prst="rect">
                  <a:avLst/>
                </a:prstGeom>
                <a:blipFill rotWithShape="0">
                  <a:blip r:embed="rId16"/>
                  <a:stretch>
                    <a:fillRect l="-56410" r="-100000" b="-1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5703474" y="2509512"/>
                  <a:ext cx="173330" cy="218017"/>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b="1" i="1" smtClean="0">
                                <a:solidFill>
                                  <a:prstClr val="black"/>
                                </a:solidFill>
                                <a:latin typeface="Cambria Math" charset="0"/>
                                <a:cs typeface="+mn-cs"/>
                              </a:rPr>
                            </m:ctrlPr>
                          </m:sSubPr>
                          <m:e>
                            <m:r>
                              <a:rPr lang="en-US" sz="2400" b="1" i="1" smtClean="0">
                                <a:solidFill>
                                  <a:prstClr val="black"/>
                                </a:solidFill>
                                <a:latin typeface="Cambria Math" panose="02040503050406030204" pitchFamily="18" charset="0"/>
                                <a:cs typeface="+mn-cs"/>
                              </a:rPr>
                              <m:t>𝑱</m:t>
                            </m:r>
                          </m:e>
                          <m:sub>
                            <m:r>
                              <a:rPr lang="en-US" sz="2400" b="1" i="1" smtClean="0">
                                <a:solidFill>
                                  <a:prstClr val="black"/>
                                </a:solidFill>
                                <a:latin typeface="Cambria Math" panose="02040503050406030204" pitchFamily="18" charset="0"/>
                                <a:cs typeface="+mn-cs"/>
                              </a:rPr>
                              <m:t>𝒑</m:t>
                            </m:r>
                          </m:sub>
                        </m:sSub>
                      </m:oMath>
                    </m:oMathPara>
                  </a14:m>
                  <a:endParaRPr lang="en-US" sz="2400" b="1" dirty="0">
                    <a:solidFill>
                      <a:prstClr val="black"/>
                    </a:solidFill>
                    <a:latin typeface="Calibri" panose="020F0502020204030204"/>
                    <a:cs typeface="+mn-cs"/>
                  </a:endParaRPr>
                </a:p>
              </p:txBody>
            </p:sp>
          </mc:Choice>
          <mc:Fallback xmlns="">
            <p:sp>
              <p:nvSpPr>
                <p:cNvPr id="160" name="TextBox 159"/>
                <p:cNvSpPr txBox="1">
                  <a:spLocks noRot="1" noChangeAspect="1" noMove="1" noResize="1" noEditPoints="1" noAdjustHandles="1" noChangeArrowheads="1" noChangeShapeType="1" noTextEdit="1"/>
                </p:cNvSpPr>
                <p:nvPr/>
              </p:nvSpPr>
              <p:spPr>
                <a:xfrm>
                  <a:off x="5703474" y="2509512"/>
                  <a:ext cx="173330" cy="218017"/>
                </a:xfrm>
                <a:prstGeom prst="rect">
                  <a:avLst/>
                </a:prstGeom>
                <a:blipFill rotWithShape="0">
                  <a:blip r:embed="rId17"/>
                  <a:stretch>
                    <a:fillRect l="-78571" r="-103571" b="-1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196879" y="846587"/>
                  <a:ext cx="168581" cy="200092"/>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b="1" i="1" smtClean="0">
                                <a:solidFill>
                                  <a:prstClr val="black"/>
                                </a:solidFill>
                                <a:latin typeface="Cambria Math" charset="0"/>
                                <a:cs typeface="+mn-cs"/>
                              </a:rPr>
                            </m:ctrlPr>
                          </m:sSubPr>
                          <m:e>
                            <m:r>
                              <a:rPr lang="en-US" sz="2400" b="1" i="1" smtClean="0">
                                <a:solidFill>
                                  <a:prstClr val="black"/>
                                </a:solidFill>
                                <a:latin typeface="Cambria Math" panose="02040503050406030204" pitchFamily="18" charset="0"/>
                                <a:cs typeface="+mn-cs"/>
                              </a:rPr>
                              <m:t>𝑱</m:t>
                            </m:r>
                          </m:e>
                          <m:sub>
                            <m:r>
                              <a:rPr lang="en-US" sz="2400" b="1" i="1" smtClean="0">
                                <a:solidFill>
                                  <a:prstClr val="black"/>
                                </a:solidFill>
                                <a:latin typeface="Cambria Math" panose="02040503050406030204" pitchFamily="18" charset="0"/>
                                <a:cs typeface="+mn-cs"/>
                              </a:rPr>
                              <m:t>𝒐</m:t>
                            </m:r>
                          </m:sub>
                        </m:sSub>
                      </m:oMath>
                    </m:oMathPara>
                  </a14:m>
                  <a:endParaRPr lang="en-US" sz="2400" b="1" dirty="0">
                    <a:solidFill>
                      <a:prstClr val="black"/>
                    </a:solidFill>
                    <a:latin typeface="Calibri" panose="020F0502020204030204"/>
                    <a:cs typeface="+mn-cs"/>
                  </a:endParaRPr>
                </a:p>
              </p:txBody>
            </p:sp>
          </mc:Choice>
          <mc:Fallback xmlns="">
            <p:sp>
              <p:nvSpPr>
                <p:cNvPr id="161" name="TextBox 160"/>
                <p:cNvSpPr txBox="1">
                  <a:spLocks noRot="1" noChangeAspect="1" noMove="1" noResize="1" noEditPoints="1" noAdjustHandles="1" noChangeArrowheads="1" noChangeShapeType="1" noTextEdit="1"/>
                </p:cNvSpPr>
                <p:nvPr/>
              </p:nvSpPr>
              <p:spPr>
                <a:xfrm>
                  <a:off x="6196879" y="846587"/>
                  <a:ext cx="168581" cy="200092"/>
                </a:xfrm>
                <a:prstGeom prst="rect">
                  <a:avLst/>
                </a:prstGeom>
                <a:blipFill rotWithShape="0">
                  <a:blip r:embed="rId18"/>
                  <a:stretch>
                    <a:fillRect l="-81481" r="-88889" b="-136364"/>
                  </a:stretch>
                </a:blipFill>
              </p:spPr>
              <p:txBody>
                <a:bodyPr/>
                <a:lstStyle/>
                <a:p>
                  <a:r>
                    <a:rPr lang="en-US">
                      <a:noFill/>
                    </a:rPr>
                    <a:t> </a:t>
                  </a:r>
                </a:p>
              </p:txBody>
            </p:sp>
          </mc:Fallback>
        </mc:AlternateContent>
        <p:pic>
          <p:nvPicPr>
            <p:cNvPr id="46" name="Picture 6" descr="Image result for icon movi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84198" y="1107826"/>
              <a:ext cx="327883" cy="31515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for icon pers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99811" y="2978628"/>
              <a:ext cx="359080" cy="3661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icon pers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12796" y="2642194"/>
              <a:ext cx="359080" cy="36614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icon pers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41716" y="1916080"/>
              <a:ext cx="359080" cy="3661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9284495"/>
      </p:ext>
    </p:extLst>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Coordinate Descent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Three coordinate blocks: </a:t>
                </a:r>
                <a14:m>
                  <m:oMath xmlns:m="http://schemas.openxmlformats.org/officeDocument/2006/math">
                    <m:sSup>
                      <m:sSupPr>
                        <m:ctrlPr>
                          <a:rPr lang="en-US" b="0" i="1" smtClean="0">
                            <a:latin typeface="Cambria Math" charset="0"/>
                          </a:rPr>
                        </m:ctrlPr>
                      </m:sSupPr>
                      <m:e>
                        <m:r>
                          <a:rPr lang="en-US" b="0" i="1" smtClean="0">
                            <a:latin typeface="Cambria Math" charset="0"/>
                          </a:rPr>
                          <m:t>𝑤</m:t>
                        </m:r>
                      </m:e>
                      <m:sup>
                        <m:r>
                          <a:rPr lang="en-US" b="0" i="1" smtClean="0">
                            <a:latin typeface="Cambria Math" charset="0"/>
                          </a:rPr>
                          <m:t>𝑜</m:t>
                        </m:r>
                      </m:sup>
                    </m:sSup>
                    <m:r>
                      <a:rPr lang="en-US" b="0" i="1" smtClean="0">
                        <a:latin typeface="Cambria Math" charset="0"/>
                      </a:rPr>
                      <m:t>, </m:t>
                    </m:r>
                    <m:sSup>
                      <m:sSupPr>
                        <m:ctrlPr>
                          <a:rPr lang="en-US" b="0" i="1" smtClean="0">
                            <a:latin typeface="Cambria Math" charset="0"/>
                          </a:rPr>
                        </m:ctrlPr>
                      </m:sSupPr>
                      <m:e>
                        <m:r>
                          <a:rPr lang="en-US" b="0" i="1" smtClean="0">
                            <a:latin typeface="Cambria Math" charset="0"/>
                          </a:rPr>
                          <m:t>𝑤</m:t>
                        </m:r>
                      </m:e>
                      <m:sup>
                        <m:r>
                          <a:rPr lang="en-US" b="0" i="1" smtClean="0">
                            <a:latin typeface="Cambria Math" charset="0"/>
                          </a:rPr>
                          <m:t>𝑝</m:t>
                        </m:r>
                      </m:sup>
                    </m:sSup>
                    <m:r>
                      <a:rPr lang="en-US" b="0" i="1" smtClean="0">
                        <a:latin typeface="Cambria Math" charset="0"/>
                      </a:rPr>
                      <m:t>, </m:t>
                    </m:r>
                    <m:sSubSup>
                      <m:sSubSupPr>
                        <m:ctrlPr>
                          <a:rPr lang="en-US" b="0" i="1" smtClean="0">
                            <a:latin typeface="Cambria Math" charset="0"/>
                          </a:rPr>
                        </m:ctrlPr>
                      </m:sSubSupPr>
                      <m:e>
                        <m:r>
                          <a:rPr lang="en-US" b="0" i="1" smtClean="0">
                            <a:latin typeface="Cambria Math" charset="0"/>
                          </a:rPr>
                          <m:t>𝑎</m:t>
                        </m:r>
                      </m:e>
                      <m:sub>
                        <m:r>
                          <a:rPr lang="en-US" b="0" i="1" smtClean="0">
                            <a:latin typeface="Cambria Math" charset="0"/>
                          </a:rPr>
                          <m:t>𝑗</m:t>
                        </m:r>
                      </m:sub>
                      <m:sup>
                        <m:r>
                          <a:rPr lang="en-US" b="0" i="1" smtClean="0">
                            <a:latin typeface="Cambria Math" charset="0"/>
                          </a:rPr>
                          <m:t>𝑖</m:t>
                        </m:r>
                      </m:sup>
                    </m:sSubSup>
                  </m:oMath>
                </a14:m>
                <a:endParaRPr lang="en-US" dirty="0" smtClean="0"/>
              </a:p>
              <a:p>
                <a:r>
                  <a:rPr lang="en-US" dirty="0" smtClean="0"/>
                  <a:t>Update one block while fixing others</a:t>
                </a:r>
              </a:p>
              <a:p>
                <a:r>
                  <a:rPr lang="en-US" dirty="0" smtClean="0"/>
                  <a:t>Update each block</a:t>
                </a:r>
              </a:p>
              <a:p>
                <a:pPr lvl="1"/>
                <a:r>
                  <a:rPr lang="en-US" sz="2800" dirty="0" smtClean="0"/>
                  <a:t>(proximal) gradient descent</a:t>
                </a: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2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4056589873"/>
                  </p:ext>
                </p:extLst>
              </p:nvPr>
            </p:nvGraphicFramePr>
            <p:xfrm>
              <a:off x="0" y="3863340"/>
              <a:ext cx="9085277" cy="3060067"/>
            </p:xfrm>
            <a:graphic>
              <a:graphicData uri="http://schemas.openxmlformats.org/drawingml/2006/table">
                <a:tbl>
                  <a:tblPr firstRow="1" bandCol="1">
                    <a:tableStyleId>{B301B821-A1FF-4177-AEE7-76D212191A09}</a:tableStyleId>
                  </a:tblPr>
                  <a:tblGrid>
                    <a:gridCol w="1443420"/>
                    <a:gridCol w="1928613"/>
                    <a:gridCol w="2722748"/>
                    <a:gridCol w="2990496"/>
                  </a:tblGrid>
                  <a:tr h="436094">
                    <a:tc>
                      <a:txBody>
                        <a:bodyPr/>
                        <a:lstStyle/>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ctrlPr>
                                      <a:rPr lang="en-US" sz="1200" i="1" smtClean="0">
                                        <a:solidFill>
                                          <a:schemeClr val="tx1"/>
                                        </a:solidFill>
                                        <a:latin typeface="Cambria Math" charset="0"/>
                                      </a:rPr>
                                    </m:ctrlPr>
                                  </m:fPr>
                                  <m:num>
                                    <m:r>
                                      <a:rPr lang="en-US" sz="1200" smtClean="0">
                                        <a:solidFill>
                                          <a:schemeClr val="tx1"/>
                                        </a:solidFill>
                                        <a:latin typeface="Cambria Math" panose="02040503050406030204" pitchFamily="18" charset="0"/>
                                      </a:rPr>
                                      <m:t>𝝏</m:t>
                                    </m:r>
                                    <m:sSub>
                                      <m:sSubPr>
                                        <m:ctrlPr>
                                          <a:rPr lang="en-US" sz="1200" i="1" smtClean="0">
                                            <a:solidFill>
                                              <a:schemeClr val="tx1"/>
                                            </a:solidFill>
                                            <a:latin typeface="Cambria Math" charset="0"/>
                                          </a:rPr>
                                        </m:ctrlPr>
                                      </m:sSubPr>
                                      <m:e>
                                        <m:r>
                                          <a:rPr lang="en-US" sz="1200" smtClean="0">
                                            <a:solidFill>
                                              <a:schemeClr val="tx1"/>
                                            </a:solidFill>
                                            <a:latin typeface="Cambria Math" panose="02040503050406030204" pitchFamily="18" charset="0"/>
                                          </a:rPr>
                                          <m:t>𝑱</m:t>
                                        </m:r>
                                      </m:e>
                                      <m:sub>
                                        <m:r>
                                          <a:rPr lang="en-US" sz="1200" smtClean="0">
                                            <a:solidFill>
                                              <a:schemeClr val="tx1"/>
                                            </a:solidFill>
                                            <a:latin typeface="Cambria Math" panose="02040503050406030204" pitchFamily="18" charset="0"/>
                                          </a:rPr>
                                          <m:t>𝒑𝒐</m:t>
                                        </m:r>
                                      </m:sub>
                                    </m:sSub>
                                  </m:num>
                                  <m:den>
                                    <m:r>
                                      <a:rPr lang="en-US" sz="1200" smtClean="0">
                                        <a:solidFill>
                                          <a:schemeClr val="tx1"/>
                                        </a:solidFill>
                                        <a:latin typeface="Cambria Math" panose="02040503050406030204" pitchFamily="18" charset="0"/>
                                      </a:rPr>
                                      <m:t>𝝏</m:t>
                                    </m:r>
                                    <m:sSup>
                                      <m:sSupPr>
                                        <m:ctrlPr>
                                          <a:rPr lang="en-US" sz="1200" i="1" smtClean="0">
                                            <a:solidFill>
                                              <a:schemeClr val="tx1"/>
                                            </a:solidFill>
                                            <a:latin typeface="Cambria Math" charset="0"/>
                                          </a:rPr>
                                        </m:ctrlPr>
                                      </m:sSupPr>
                                      <m:e>
                                        <m:r>
                                          <a:rPr lang="en-US" sz="1200" smtClean="0">
                                            <a:solidFill>
                                              <a:schemeClr val="tx1"/>
                                            </a:solidFill>
                                            <a:latin typeface="Cambria Math" panose="02040503050406030204" pitchFamily="18" charset="0"/>
                                          </a:rPr>
                                          <m:t>𝒘</m:t>
                                        </m:r>
                                      </m:e>
                                      <m:sup>
                                        <m:r>
                                          <a:rPr lang="en-US" sz="1200" smtClean="0">
                                            <a:solidFill>
                                              <a:schemeClr val="tx1"/>
                                            </a:solidFill>
                                            <a:latin typeface="Cambria Math" panose="02040503050406030204" pitchFamily="18" charset="0"/>
                                          </a:rPr>
                                          <m:t>𝒐</m:t>
                                        </m:r>
                                      </m:sup>
                                    </m:sSup>
                                  </m:den>
                                </m:f>
                              </m:oMath>
                            </m:oMathPara>
                          </a14:m>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ctrlPr>
                                      <a:rPr lang="en-US" sz="1200" i="1" smtClean="0">
                                        <a:solidFill>
                                          <a:schemeClr val="tx1"/>
                                        </a:solidFill>
                                        <a:latin typeface="Cambria Math" charset="0"/>
                                      </a:rPr>
                                    </m:ctrlPr>
                                  </m:fPr>
                                  <m:num>
                                    <m:r>
                                      <a:rPr lang="en-US" sz="1200" smtClean="0">
                                        <a:solidFill>
                                          <a:schemeClr val="tx1"/>
                                        </a:solidFill>
                                        <a:latin typeface="Cambria Math" panose="02040503050406030204" pitchFamily="18" charset="0"/>
                                      </a:rPr>
                                      <m:t>𝝏</m:t>
                                    </m:r>
                                    <m:sSub>
                                      <m:sSubPr>
                                        <m:ctrlPr>
                                          <a:rPr lang="en-US" sz="1200" i="1" smtClean="0">
                                            <a:solidFill>
                                              <a:schemeClr val="tx1"/>
                                            </a:solidFill>
                                            <a:latin typeface="Cambria Math" charset="0"/>
                                          </a:rPr>
                                        </m:ctrlPr>
                                      </m:sSubPr>
                                      <m:e>
                                        <m:r>
                                          <a:rPr lang="en-US" sz="1200" smtClean="0">
                                            <a:solidFill>
                                              <a:schemeClr val="tx1"/>
                                            </a:solidFill>
                                            <a:latin typeface="Cambria Math" panose="02040503050406030204" pitchFamily="18" charset="0"/>
                                          </a:rPr>
                                          <m:t>𝑱</m:t>
                                        </m:r>
                                      </m:e>
                                      <m:sub>
                                        <m:r>
                                          <a:rPr lang="en-US" sz="1200" smtClean="0">
                                            <a:solidFill>
                                              <a:schemeClr val="tx1"/>
                                            </a:solidFill>
                                            <a:latin typeface="Cambria Math" panose="02040503050406030204" pitchFamily="18" charset="0"/>
                                          </a:rPr>
                                          <m:t>𝒑𝒐</m:t>
                                        </m:r>
                                      </m:sub>
                                    </m:sSub>
                                  </m:num>
                                  <m:den>
                                    <m:r>
                                      <a:rPr lang="en-US" sz="1200" smtClean="0">
                                        <a:solidFill>
                                          <a:schemeClr val="tx1"/>
                                        </a:solidFill>
                                        <a:latin typeface="Cambria Math" panose="02040503050406030204" pitchFamily="18" charset="0"/>
                                      </a:rPr>
                                      <m:t>𝝏</m:t>
                                    </m:r>
                                    <m:sSup>
                                      <m:sSupPr>
                                        <m:ctrlPr>
                                          <a:rPr lang="en-US" sz="1200" i="1" smtClean="0">
                                            <a:solidFill>
                                              <a:schemeClr val="tx1"/>
                                            </a:solidFill>
                                            <a:latin typeface="Cambria Math" charset="0"/>
                                          </a:rPr>
                                        </m:ctrlPr>
                                      </m:sSupPr>
                                      <m:e>
                                        <m:r>
                                          <a:rPr lang="en-US" sz="1200" smtClean="0">
                                            <a:solidFill>
                                              <a:schemeClr val="tx1"/>
                                            </a:solidFill>
                                            <a:latin typeface="Cambria Math" panose="02040503050406030204" pitchFamily="18" charset="0"/>
                                          </a:rPr>
                                          <m:t>𝒘</m:t>
                                        </m:r>
                                      </m:e>
                                      <m:sup>
                                        <m:r>
                                          <a:rPr lang="en-US" sz="1200" smtClean="0">
                                            <a:solidFill>
                                              <a:schemeClr val="tx1"/>
                                            </a:solidFill>
                                            <a:latin typeface="Cambria Math" panose="02040503050406030204" pitchFamily="18" charset="0"/>
                                          </a:rPr>
                                          <m:t>𝒑</m:t>
                                        </m:r>
                                      </m:sup>
                                    </m:sSup>
                                  </m:den>
                                </m:f>
                              </m:oMath>
                            </m:oMathPara>
                          </a14:m>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 xmlns:m="http://schemas.openxmlformats.org/officeDocument/2006/math">
                              <m:f>
                                <m:fPr>
                                  <m:ctrlPr>
                                    <a:rPr lang="en-US" sz="1200" i="1" smtClean="0">
                                      <a:solidFill>
                                        <a:schemeClr val="tx1"/>
                                      </a:solidFill>
                                      <a:latin typeface="Cambria Math" charset="0"/>
                                    </a:rPr>
                                  </m:ctrlPr>
                                </m:fPr>
                                <m:num>
                                  <m:r>
                                    <a:rPr lang="en-US" sz="1200" smtClean="0">
                                      <a:solidFill>
                                        <a:schemeClr val="tx1"/>
                                      </a:solidFill>
                                      <a:latin typeface="Cambria Math" panose="02040503050406030204" pitchFamily="18" charset="0"/>
                                    </a:rPr>
                                    <m:t>𝝏</m:t>
                                  </m:r>
                                  <m:sSub>
                                    <m:sSubPr>
                                      <m:ctrlPr>
                                        <a:rPr lang="en-US" sz="1200" i="1" smtClean="0">
                                          <a:solidFill>
                                            <a:schemeClr val="tx1"/>
                                          </a:solidFill>
                                          <a:latin typeface="Cambria Math" charset="0"/>
                                        </a:rPr>
                                      </m:ctrlPr>
                                    </m:sSubPr>
                                    <m:e>
                                      <m:r>
                                        <a:rPr lang="en-US" sz="1200" smtClean="0">
                                          <a:solidFill>
                                            <a:schemeClr val="tx1"/>
                                          </a:solidFill>
                                          <a:latin typeface="Cambria Math" panose="02040503050406030204" pitchFamily="18" charset="0"/>
                                        </a:rPr>
                                        <m:t>𝑱</m:t>
                                      </m:r>
                                    </m:e>
                                    <m:sub>
                                      <m:r>
                                        <a:rPr lang="en-US" sz="1200" smtClean="0">
                                          <a:solidFill>
                                            <a:schemeClr val="tx1"/>
                                          </a:solidFill>
                                          <a:latin typeface="Cambria Math" panose="02040503050406030204" pitchFamily="18" charset="0"/>
                                        </a:rPr>
                                        <m:t>𝒑𝒐</m:t>
                                      </m:r>
                                    </m:sub>
                                  </m:sSub>
                                </m:num>
                                <m:den>
                                  <m:r>
                                    <a:rPr lang="en-US" sz="1200" smtClean="0">
                                      <a:solidFill>
                                        <a:schemeClr val="tx1"/>
                                      </a:solidFill>
                                      <a:latin typeface="Cambria Math" panose="02040503050406030204" pitchFamily="18" charset="0"/>
                                    </a:rPr>
                                    <m:t>𝝏</m:t>
                                  </m:r>
                                  <m:sSub>
                                    <m:sSubPr>
                                      <m:ctrlPr>
                                        <a:rPr lang="en-US" sz="1200" i="1" smtClean="0">
                                          <a:solidFill>
                                            <a:schemeClr val="tx1"/>
                                          </a:solidFill>
                                          <a:latin typeface="Cambria Math" charset="0"/>
                                        </a:rPr>
                                      </m:ctrlPr>
                                    </m:sSubPr>
                                    <m:e>
                                      <m:r>
                                        <a:rPr lang="en-US" sz="1200" smtClean="0">
                                          <a:solidFill>
                                            <a:schemeClr val="tx1"/>
                                          </a:solidFill>
                                          <a:latin typeface="Cambria Math" panose="02040503050406030204" pitchFamily="18" charset="0"/>
                                        </a:rPr>
                                        <m:t>𝒂</m:t>
                                      </m:r>
                                    </m:e>
                                    <m:sub>
                                      <m:r>
                                        <a:rPr lang="en-US" sz="1200" smtClean="0">
                                          <a:solidFill>
                                            <a:schemeClr val="tx1"/>
                                          </a:solidFill>
                                          <a:latin typeface="Cambria Math" panose="02040503050406030204" pitchFamily="18" charset="0"/>
                                        </a:rPr>
                                        <m:t>𝒊</m:t>
                                      </m:r>
                                    </m:sub>
                                  </m:sSub>
                                </m:den>
                              </m:f>
                            </m:oMath>
                          </a14:m>
                          <a:r>
                            <a:rPr lang="en-US" sz="1200" dirty="0" smtClean="0">
                              <a:solidFill>
                                <a:schemeClr val="tx1"/>
                              </a:solidFill>
                            </a:rPr>
                            <a:t> or proximal gradient update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145">
                    <a:tc>
                      <a:txBody>
                        <a:bodyPr/>
                        <a:lstStyle/>
                        <a:p>
                          <a:pPr algn="ctr"/>
                          <a:r>
                            <a:rPr lang="en-US" sz="1200" dirty="0" smtClean="0"/>
                            <a:t>Maximum</a:t>
                          </a:r>
                          <a:r>
                            <a:rPr lang="en-US" sz="1200" baseline="0" dirty="0" smtClean="0"/>
                            <a:t> </a:t>
                          </a:r>
                          <a:r>
                            <a:rPr lang="en-US" sz="1200" baseline="0" dirty="0" err="1" smtClean="0"/>
                            <a:t>Agg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nary>
                                  <m:naryPr>
                                    <m:chr m:val="∑"/>
                                    <m:limLoc m:val="subSup"/>
                                    <m:ctrlPr>
                                      <a:rPr lang="en-US" sz="1200" i="1" smtClean="0">
                                        <a:latin typeface="Cambria Math" charset="0"/>
                                      </a:rPr>
                                    </m:ctrlPr>
                                  </m:naryPr>
                                  <m:sub>
                                    <m:r>
                                      <m:rPr>
                                        <m:brk m:alnAt="25"/>
                                      </m:rPr>
                                      <a:rPr lang="en-US" sz="1200" smtClean="0">
                                        <a:latin typeface="Cambria Math" panose="02040503050406030204" pitchFamily="18" charset="0"/>
                                      </a:rPr>
                                      <m:t>𝑖</m:t>
                                    </m:r>
                                    <m:r>
                                      <a:rPr lang="en-US" sz="1200" smtClean="0">
                                        <a:latin typeface="Cambria Math" panose="02040503050406030204" pitchFamily="18" charset="0"/>
                                      </a:rPr>
                                      <m:t>=1</m:t>
                                    </m:r>
                                  </m:sub>
                                  <m:sup>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sup>
                                  <m:e>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r>
                                      <a:rPr lang="en-US" sz="1200" smtClean="0">
                                        <a:latin typeface="Cambria Math" panose="02040503050406030204" pitchFamily="18" charset="0"/>
                                      </a:rPr>
                                      <m:t>(</m:t>
                                    </m:r>
                                    <m:sSup>
                                      <m:sSupPr>
                                        <m:ctrlPr>
                                          <a:rPr lang="en-US" sz="1200" i="1" smtClean="0">
                                            <a:latin typeface="Cambria Math" charset="0"/>
                                          </a:rPr>
                                        </m:ctrlPr>
                                      </m:sSupPr>
                                      <m:e>
                                        <m:r>
                                          <a:rPr lang="en-US" sz="1200" smtClean="0">
                                            <a:latin typeface="Cambria Math" panose="02040503050406030204" pitchFamily="18" charset="0"/>
                                          </a:rPr>
                                          <m:t>𝐹</m:t>
                                        </m:r>
                                      </m:e>
                                      <m:sup>
                                        <m:r>
                                          <a:rPr lang="en-US" sz="1200" smtClean="0">
                                            <a:latin typeface="Cambria Math" panose="02040503050406030204" pitchFamily="18" charset="0"/>
                                          </a:rPr>
                                          <m:t>𝑜</m:t>
                                        </m:r>
                                      </m:sup>
                                    </m:sSup>
                                    <m:d>
                                      <m:dPr>
                                        <m:ctrlPr>
                                          <a:rPr lang="en-US" sz="1200" i="1" smtClean="0">
                                            <a:latin typeface="Cambria Math" charset="0"/>
                                          </a:rPr>
                                        </m:ctrlPr>
                                      </m:dPr>
                                      <m:e>
                                        <m:r>
                                          <a:rPr lang="en-US" sz="1200" smtClean="0">
                                            <a:latin typeface="Cambria Math" panose="02040503050406030204" pitchFamily="18" charset="0"/>
                                          </a:rPr>
                                          <m:t>𝑖</m:t>
                                        </m:r>
                                        <m:r>
                                          <a:rPr lang="en-US" sz="1200" smtClean="0">
                                            <a:latin typeface="Cambria Math" panose="02040503050406030204" pitchFamily="18" charset="0"/>
                                          </a:rPr>
                                          <m:t>,:</m:t>
                                        </m:r>
                                      </m:e>
                                    </m:d>
                                    <m:r>
                                      <a:rPr lang="en-US" sz="1200" smtClean="0">
                                        <a:latin typeface="Cambria Math" panose="02040503050406030204" pitchFamily="18" charset="0"/>
                                      </a:rPr>
                                      <m:t>)′</m:t>
                                    </m:r>
                                  </m:e>
                                </m:nary>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nary>
                                  <m:naryPr>
                                    <m:chr m:val="∑"/>
                                    <m:limLoc m:val="subSup"/>
                                    <m:ctrlPr>
                                      <a:rPr lang="en-US" sz="1200" i="1" smtClean="0">
                                        <a:latin typeface="Cambria Math" charset="0"/>
                                      </a:rPr>
                                    </m:ctrlPr>
                                  </m:naryPr>
                                  <m:sub>
                                    <m:r>
                                      <m:rPr>
                                        <m:brk m:alnAt="25"/>
                                      </m:rPr>
                                      <a:rPr lang="en-US" sz="1200" smtClean="0">
                                        <a:latin typeface="Cambria Math" panose="02040503050406030204" pitchFamily="18" charset="0"/>
                                      </a:rPr>
                                      <m:t>𝑖</m:t>
                                    </m:r>
                                    <m:r>
                                      <a:rPr lang="en-US" sz="1200" smtClean="0">
                                        <a:latin typeface="Cambria Math" panose="02040503050406030204" pitchFamily="18" charset="0"/>
                                      </a:rPr>
                                      <m:t>=1</m:t>
                                    </m:r>
                                  </m:sub>
                                  <m:sup>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sup>
                                  <m:e>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f>
                                      <m:fPr>
                                        <m:ctrlPr>
                                          <a:rPr lang="en-US" sz="1200" i="1" smtClean="0">
                                            <a:latin typeface="Cambria Math" charset="0"/>
                                          </a:rPr>
                                        </m:ctrlPr>
                                      </m:fPr>
                                      <m:num>
                                        <m:nary>
                                          <m:naryPr>
                                            <m:chr m:val="∑"/>
                                            <m:supHide m:val="on"/>
                                            <m:ctrlPr>
                                              <a:rPr lang="en-US" sz="1200" i="1" smtClean="0">
                                                <a:latin typeface="Cambria Math" charset="0"/>
                                              </a:rPr>
                                            </m:ctrlPr>
                                          </m:naryPr>
                                          <m:sub>
                                            <m:r>
                                              <m:rPr>
                                                <m:brk m:alnAt="7"/>
                                              </m:rPr>
                                              <a:rPr lang="en-US" sz="1200" smtClean="0">
                                                <a:latin typeface="Cambria Math" panose="02040503050406030204" pitchFamily="18" charset="0"/>
                                              </a:rPr>
                                              <m:t>𝑗</m:t>
                                            </m:r>
                                            <m:r>
                                              <a:rPr lang="en-US" sz="1200" smtClean="0">
                                                <a:latin typeface="Cambria Math" panose="02040503050406030204" pitchFamily="18" charset="0"/>
                                              </a:rPr>
                                              <m:t>∈</m:t>
                                            </m:r>
                                            <m:r>
                                              <a:rPr lang="en-US" sz="1200" smtClean="0">
                                                <a:latin typeface="Cambria Math" panose="02040503050406030204" pitchFamily="18" charset="0"/>
                                              </a:rPr>
                                              <m:t>𝜙</m:t>
                                            </m:r>
                                            <m:d>
                                              <m:dPr>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𝑜</m:t>
                                                    </m:r>
                                                  </m:e>
                                                  <m:sub>
                                                    <m:r>
                                                      <a:rPr lang="en-US" sz="1200" smtClean="0">
                                                        <a:latin typeface="Cambria Math" panose="02040503050406030204" pitchFamily="18" charset="0"/>
                                                      </a:rPr>
                                                      <m:t>𝑖</m:t>
                                                    </m:r>
                                                  </m:sub>
                                                </m:sSub>
                                              </m:e>
                                            </m:d>
                                          </m:sub>
                                          <m:sup/>
                                          <m:e>
                                            <m:r>
                                              <a:rPr lang="en-US" sz="1200" smtClean="0">
                                                <a:latin typeface="Cambria Math" panose="02040503050406030204" pitchFamily="18" charset="0"/>
                                              </a:rPr>
                                              <m:t>(</m:t>
                                            </m:r>
                                            <m:sSup>
                                              <m:sSupPr>
                                                <m:ctrlPr>
                                                  <a:rPr lang="en-US" sz="1200" i="1" smtClean="0">
                                                    <a:latin typeface="Cambria Math" charset="0"/>
                                                  </a:rPr>
                                                </m:ctrlPr>
                                              </m:sSupPr>
                                              <m:e>
                                                <m:r>
                                                  <a:rPr lang="en-US" sz="1200" smtClean="0">
                                                    <a:latin typeface="Cambria Math" panose="02040503050406030204" pitchFamily="18" charset="0"/>
                                                  </a:rPr>
                                                  <m:t>𝐹</m:t>
                                                </m:r>
                                              </m:e>
                                              <m:sup>
                                                <m:r>
                                                  <a:rPr lang="en-US" sz="1200" smtClean="0">
                                                    <a:latin typeface="Cambria Math" panose="02040503050406030204" pitchFamily="18" charset="0"/>
                                                  </a:rPr>
                                                  <m:t>𝑝</m:t>
                                                </m:r>
                                              </m:sup>
                                            </m:sSup>
                                            <m:r>
                                              <a:rPr lang="en-US" sz="1200" smtClean="0">
                                                <a:latin typeface="Cambria Math" panose="02040503050406030204" pitchFamily="18" charset="0"/>
                                              </a:rPr>
                                              <m:t>(</m:t>
                                            </m:r>
                                            <m:r>
                                              <a:rPr lang="en-US" sz="1200" smtClean="0">
                                                <a:latin typeface="Cambria Math" panose="02040503050406030204" pitchFamily="18" charset="0"/>
                                              </a:rPr>
                                              <m:t>𝑗</m:t>
                                            </m:r>
                                            <m:r>
                                              <a:rPr lang="en-US" sz="1200" smtClean="0">
                                                <a:latin typeface="Cambria Math" panose="02040503050406030204" pitchFamily="18" charset="0"/>
                                              </a:rPr>
                                              <m:t>,:))′</m:t>
                                            </m:r>
                                            <m:sSubSup>
                                              <m:sSubSupPr>
                                                <m:ctrlPr>
                                                  <a:rPr lang="en-US" sz="1200" i="1" smtClean="0">
                                                    <a:latin typeface="Cambria Math" charset="0"/>
                                                  </a:rPr>
                                                </m:ctrlPr>
                                              </m:sSubSupPr>
                                              <m:e>
                                                <m:acc>
                                                  <m:accPr>
                                                    <m:chr m:val="̃"/>
                                                    <m:ctrlPr>
                                                      <a:rPr lang="en-US" sz="1200" i="1" smtClean="0">
                                                        <a:latin typeface="Cambria Math" charset="0"/>
                                                      </a:rPr>
                                                    </m:ctrlPr>
                                                  </m:accPr>
                                                  <m:e>
                                                    <m:r>
                                                      <a:rPr lang="en-US" sz="1200" smtClean="0">
                                                        <a:latin typeface="Cambria Math" panose="02040503050406030204" pitchFamily="18" charset="0"/>
                                                      </a:rPr>
                                                      <m:t>𝑦</m:t>
                                                    </m:r>
                                                  </m:e>
                                                </m:acc>
                                              </m:e>
                                              <m:sub>
                                                <m:r>
                                                  <a:rPr lang="en-US" sz="1200" smtClean="0">
                                                    <a:latin typeface="Cambria Math" panose="02040503050406030204" pitchFamily="18" charset="0"/>
                                                  </a:rPr>
                                                  <m:t>𝑖</m:t>
                                                </m:r>
                                              </m:sub>
                                              <m:sup>
                                                <m:r>
                                                  <a:rPr lang="en-US" sz="1200" smtClean="0">
                                                    <a:latin typeface="Cambria Math" panose="02040503050406030204" pitchFamily="18" charset="0"/>
                                                  </a:rPr>
                                                  <m:t>𝑝</m:t>
                                                </m:r>
                                              </m:sup>
                                            </m:sSubSup>
                                          </m:e>
                                        </m:nary>
                                      </m:num>
                                      <m:den>
                                        <m:nary>
                                          <m:naryPr>
                                            <m:chr m:val="∑"/>
                                            <m:supHide m:val="on"/>
                                            <m:ctrlPr>
                                              <a:rPr lang="en-US" sz="1200" i="1" smtClean="0">
                                                <a:latin typeface="Cambria Math" charset="0"/>
                                              </a:rPr>
                                            </m:ctrlPr>
                                          </m:naryPr>
                                          <m:sub>
                                            <m:r>
                                              <m:rPr>
                                                <m:brk m:alnAt="7"/>
                                              </m:rPr>
                                              <a:rPr lang="en-US" sz="1200" smtClean="0">
                                                <a:latin typeface="Cambria Math" panose="02040503050406030204" pitchFamily="18" charset="0"/>
                                              </a:rPr>
                                              <m:t>𝑗</m:t>
                                            </m:r>
                                            <m:r>
                                              <a:rPr lang="en-US" sz="1200" smtClean="0">
                                                <a:latin typeface="Cambria Math" panose="02040503050406030204" pitchFamily="18" charset="0"/>
                                              </a:rPr>
                                              <m:t>∈</m:t>
                                            </m:r>
                                            <m:r>
                                              <a:rPr lang="en-US" sz="1200" smtClean="0">
                                                <a:latin typeface="Cambria Math" panose="02040503050406030204" pitchFamily="18" charset="0"/>
                                              </a:rPr>
                                              <m:t>𝜙</m:t>
                                            </m:r>
                                            <m:d>
                                              <m:dPr>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𝑜</m:t>
                                                    </m:r>
                                                  </m:e>
                                                  <m:sub>
                                                    <m:r>
                                                      <a:rPr lang="en-US" sz="1200" smtClean="0">
                                                        <a:latin typeface="Cambria Math" panose="02040503050406030204" pitchFamily="18" charset="0"/>
                                                      </a:rPr>
                                                      <m:t>𝑖</m:t>
                                                    </m:r>
                                                  </m:sub>
                                                </m:sSub>
                                              </m:e>
                                            </m:d>
                                          </m:sub>
                                          <m:sup/>
                                          <m:e>
                                            <m:sSubSup>
                                              <m:sSubSupPr>
                                                <m:ctrlPr>
                                                  <a:rPr lang="en-US" sz="1200" i="1" smtClean="0">
                                                    <a:latin typeface="Cambria Math" charset="0"/>
                                                  </a:rPr>
                                                </m:ctrlPr>
                                              </m:sSubSupPr>
                                              <m:e>
                                                <m:acc>
                                                  <m:accPr>
                                                    <m:chr m:val="̃"/>
                                                    <m:ctrlPr>
                                                      <a:rPr lang="en-US" sz="1200" i="1" smtClean="0">
                                                        <a:latin typeface="Cambria Math" charset="0"/>
                                                      </a:rPr>
                                                    </m:ctrlPr>
                                                  </m:accPr>
                                                  <m:e>
                                                    <m:r>
                                                      <a:rPr lang="en-US" sz="1200" smtClean="0">
                                                        <a:latin typeface="Cambria Math" panose="02040503050406030204" pitchFamily="18" charset="0"/>
                                                      </a:rPr>
                                                      <m:t>𝑦</m:t>
                                                    </m:r>
                                                  </m:e>
                                                </m:acc>
                                              </m:e>
                                              <m:sub>
                                                <m:r>
                                                  <a:rPr lang="en-US" sz="1200" smtClean="0">
                                                    <a:latin typeface="Cambria Math" panose="02040503050406030204" pitchFamily="18" charset="0"/>
                                                  </a:rPr>
                                                  <m:t>𝑖</m:t>
                                                </m:r>
                                              </m:sub>
                                              <m:sup>
                                                <m:r>
                                                  <a:rPr lang="en-US" sz="1200" smtClean="0">
                                                    <a:latin typeface="Cambria Math" panose="02040503050406030204" pitchFamily="18" charset="0"/>
                                                  </a:rPr>
                                                  <m:t>𝑝</m:t>
                                                </m:r>
                                              </m:sup>
                                            </m:sSubSup>
                                          </m:e>
                                        </m:nary>
                                      </m:den>
                                    </m:f>
                                  </m:e>
                                </m:nary>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N/A</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5605">
                    <a:tc>
                      <a:txBody>
                        <a:bodyPr/>
                        <a:lstStyle/>
                        <a:p>
                          <a:pPr algn="ctr"/>
                          <a:r>
                            <a:rPr lang="en-US" sz="1200" dirty="0" smtClean="0"/>
                            <a:t>Linear </a:t>
                          </a:r>
                          <a:r>
                            <a:rPr lang="en-US" sz="1200" dirty="0" err="1" smtClean="0"/>
                            <a:t>Agg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o</m:t>
                                    </m:r>
                                  </m:sup>
                                </m:sSup>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o</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o</m:t>
                                    </m:r>
                                  </m:sup>
                                </m:sSup>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MF</m:t>
                                    </m:r>
                                  </m:e>
                                  <m:sup>
                                    <m:r>
                                      <m:rPr>
                                        <m:sty m:val="p"/>
                                      </m:rPr>
                                      <a:rPr lang="en-US" sz="1200" smtClean="0">
                                        <a:latin typeface="Cambria Math" panose="02040503050406030204" pitchFamily="18" charset="0"/>
                                      </a:rPr>
                                      <m:t>p</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p</m:t>
                                    </m:r>
                                  </m:sup>
                                </m:sSup>
                                <m:r>
                                  <a:rPr lang="en-US" sz="1200" smtClean="0">
                                    <a:latin typeface="Cambria Math" panose="02040503050406030204" pitchFamily="18" charset="0"/>
                                  </a:rPr>
                                  <m:t>)</m:t>
                                </m:r>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m:t>
                                </m:r>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sSup>
                                  <m:sSupPr>
                                    <m:ctrlPr>
                                      <a:rPr lang="en-US" sz="1200" i="1" smtClean="0">
                                        <a:latin typeface="Cambria Math" charset="0"/>
                                      </a:rPr>
                                    </m:ctrlPr>
                                  </m:sSupPr>
                                  <m:e>
                                    <m:d>
                                      <m:dPr>
                                        <m:ctrlPr>
                                          <a:rPr lang="en-US" sz="1200" i="1" smtClean="0">
                                            <a:latin typeface="Cambria Math" charset="0"/>
                                          </a:rPr>
                                        </m:ctrlPr>
                                      </m:dPr>
                                      <m:e>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p</m:t>
                                            </m:r>
                                          </m:sup>
                                        </m:sSup>
                                      </m:e>
                                    </m:d>
                                  </m:e>
                                  <m:sup>
                                    <m:r>
                                      <a:rPr lang="en-US" sz="1200" smtClean="0">
                                        <a:latin typeface="Cambria Math" panose="02040503050406030204" pitchFamily="18" charset="0"/>
                                      </a:rPr>
                                      <m:t>′</m:t>
                                    </m:r>
                                  </m:sup>
                                </m:sSup>
                                <m:r>
                                  <m:rPr>
                                    <m:sty m:val="p"/>
                                  </m:rPr>
                                  <a:rPr lang="en-US" sz="1200" smtClean="0">
                                    <a:latin typeface="Cambria Math" panose="02040503050406030204" pitchFamily="18" charset="0"/>
                                  </a:rPr>
                                  <m:t>M</m:t>
                                </m:r>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o</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o</m:t>
                                    </m:r>
                                  </m:sup>
                                </m:sSup>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MF</m:t>
                                    </m:r>
                                  </m:e>
                                  <m:sup>
                                    <m:r>
                                      <m:rPr>
                                        <m:sty m:val="p"/>
                                      </m:rPr>
                                      <a:rPr lang="en-US" sz="1200" smtClean="0">
                                        <a:latin typeface="Cambria Math" panose="02040503050406030204" pitchFamily="18" charset="0"/>
                                      </a:rPr>
                                      <m:t>p</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p</m:t>
                                    </m:r>
                                  </m:sup>
                                </m:sSup>
                                <m:r>
                                  <a:rPr lang="en-US" sz="1200" smtClean="0">
                                    <a:latin typeface="Cambria Math" panose="02040503050406030204" pitchFamily="18" charset="0"/>
                                  </a:rPr>
                                  <m:t>)</m:t>
                                </m:r>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d>
                                  <m:dPr>
                                    <m:ctrlPr>
                                      <a:rPr lang="en-US" sz="1200" i="1" smtClean="0">
                                        <a:latin typeface="Cambria Math" charset="0"/>
                                      </a:rPr>
                                    </m:ctrlPr>
                                  </m:dPr>
                                  <m:e>
                                    <m:r>
                                      <a:rPr lang="en-US" sz="1200" smtClean="0">
                                        <a:latin typeface="Cambria Math" panose="02040503050406030204" pitchFamily="18" charset="0"/>
                                      </a:rPr>
                                      <m:t>−</m:t>
                                    </m:r>
                                    <m:sSup>
                                      <m:sSupPr>
                                        <m:ctrlPr>
                                          <a:rPr lang="en-US" sz="1200" i="1" smtClean="0">
                                            <a:latin typeface="Cambria Math" charset="0"/>
                                          </a:rPr>
                                        </m:ctrlPr>
                                      </m:sSupPr>
                                      <m:e>
                                        <m:r>
                                          <a:rPr lang="en-US" sz="1200" smtClean="0">
                                            <a:latin typeface="Cambria Math" panose="02040503050406030204" pitchFamily="18" charset="0"/>
                                          </a:rPr>
                                          <m:t>𝐹</m:t>
                                        </m:r>
                                      </m:e>
                                      <m:sup>
                                        <m:r>
                                          <a:rPr lang="en-US" sz="1200" smtClean="0">
                                            <a:latin typeface="Cambria Math" panose="02040503050406030204" pitchFamily="18" charset="0"/>
                                          </a:rPr>
                                          <m:t>𝑝</m:t>
                                        </m:r>
                                      </m:sup>
                                    </m:sSup>
                                    <m:d>
                                      <m:dPr>
                                        <m:ctrlPr>
                                          <a:rPr lang="en-US" sz="1200" i="1" smtClean="0">
                                            <a:latin typeface="Cambria Math" charset="0"/>
                                          </a:rPr>
                                        </m:ctrlPr>
                                      </m:dPr>
                                      <m:e>
                                        <m:r>
                                          <a:rPr lang="en-US" sz="1200" smtClean="0">
                                            <a:latin typeface="Cambria Math" panose="02040503050406030204" pitchFamily="18" charset="0"/>
                                          </a:rPr>
                                          <m:t>𝜙</m:t>
                                        </m:r>
                                        <m:d>
                                          <m:dPr>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𝑜</m:t>
                                                </m:r>
                                              </m:e>
                                              <m:sub>
                                                <m:r>
                                                  <a:rPr lang="en-US" sz="1200" smtClean="0">
                                                    <a:latin typeface="Cambria Math" panose="02040503050406030204" pitchFamily="18" charset="0"/>
                                                  </a:rPr>
                                                  <m:t>𝑖</m:t>
                                                </m:r>
                                              </m:sub>
                                            </m:sSub>
                                          </m:e>
                                        </m:d>
                                        <m:r>
                                          <a:rPr lang="en-US" sz="1200" smtClean="0">
                                            <a:latin typeface="Cambria Math" panose="02040503050406030204" pitchFamily="18" charset="0"/>
                                          </a:rPr>
                                          <m:t>, :</m:t>
                                        </m:r>
                                      </m:e>
                                    </m:d>
                                    <m:sSup>
                                      <m:sSupPr>
                                        <m:ctrlPr>
                                          <a:rPr lang="en-US" sz="1200" i="1" smtClean="0">
                                            <a:latin typeface="Cambria Math" charset="0"/>
                                          </a:rPr>
                                        </m:ctrlPr>
                                      </m:sSupPr>
                                      <m:e>
                                        <m:r>
                                          <a:rPr lang="en-US" sz="1200" smtClean="0">
                                            <a:latin typeface="Cambria Math" panose="02040503050406030204" pitchFamily="18" charset="0"/>
                                          </a:rPr>
                                          <m:t>𝑤</m:t>
                                        </m:r>
                                      </m:e>
                                      <m:sup>
                                        <m:r>
                                          <a:rPr lang="en-US" sz="1200" smtClean="0">
                                            <a:latin typeface="Cambria Math" panose="02040503050406030204" pitchFamily="18" charset="0"/>
                                          </a:rPr>
                                          <m:t>𝑝</m:t>
                                        </m:r>
                                      </m:sup>
                                    </m:sSup>
                                  </m:e>
                                </m:d>
                                <m:r>
                                  <a:rPr lang="en-US" sz="1200" smtClean="0">
                                    <a:latin typeface="Cambria Math" panose="02040503050406030204" pitchFamily="18" charset="0"/>
                                  </a:rPr>
                                  <m:t>+</m:t>
                                </m:r>
                                <m:sSubSup>
                                  <m:sSubSupPr>
                                    <m:ctrlPr>
                                      <a:rPr lang="en-US" sz="1200" i="1" smtClean="0">
                                        <a:latin typeface="Cambria Math" charset="0"/>
                                      </a:rPr>
                                    </m:ctrlPr>
                                  </m:sSubSupPr>
                                  <m:e>
                                    <m:r>
                                      <a:rPr lang="en-US" sz="1200" smtClean="0">
                                        <a:latin typeface="Cambria Math" panose="02040503050406030204" pitchFamily="18" charset="0"/>
                                      </a:rPr>
                                      <m:t>𝐿</m:t>
                                    </m:r>
                                  </m:e>
                                  <m:sub>
                                    <m:r>
                                      <a:rPr lang="en-US" sz="1200" smtClean="0">
                                        <a:latin typeface="Cambria Math" panose="02040503050406030204" pitchFamily="18" charset="0"/>
                                      </a:rPr>
                                      <m:t>𝑖</m:t>
                                    </m:r>
                                  </m:sub>
                                  <m:sup>
                                    <m:r>
                                      <a:rPr lang="en-US" sz="1200" smtClean="0">
                                        <a:latin typeface="Cambria Math" panose="02040503050406030204" pitchFamily="18" charset="0"/>
                                      </a:rPr>
                                      <m:t>𝑝</m:t>
                                    </m:r>
                                  </m:sup>
                                </m:sSubSup>
                                <m:sSub>
                                  <m:sSubPr>
                                    <m:ctrlPr>
                                      <a:rPr lang="en-US" sz="1200" i="1" smtClean="0">
                                        <a:latin typeface="Cambria Math" charset="0"/>
                                      </a:rPr>
                                    </m:ctrlPr>
                                  </m:sSubPr>
                                  <m:e>
                                    <m:r>
                                      <a:rPr lang="en-US" sz="1200" smtClean="0">
                                        <a:latin typeface="Cambria Math" panose="02040503050406030204" pitchFamily="18" charset="0"/>
                                      </a:rPr>
                                      <m:t>𝑎</m:t>
                                    </m:r>
                                  </m:e>
                                  <m:sub>
                                    <m:r>
                                      <a:rPr lang="en-US" sz="1200" smtClean="0">
                                        <a:latin typeface="Cambria Math" panose="02040503050406030204" pitchFamily="18" charset="0"/>
                                      </a:rPr>
                                      <m:t>𝑖</m:t>
                                    </m:r>
                                  </m:sub>
                                </m:sSub>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5493">
                    <a:tc>
                      <a:txBody>
                        <a:bodyPr/>
                        <a:lstStyle/>
                        <a:p>
                          <a:pPr algn="ctr"/>
                          <a:r>
                            <a:rPr lang="en-US" sz="1200" dirty="0" smtClean="0"/>
                            <a:t>Sparse </a:t>
                          </a:r>
                          <a:r>
                            <a:rPr lang="en-US" sz="1200" dirty="0" err="1" smtClean="0"/>
                            <a:t>Agg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o</m:t>
                                    </m:r>
                                  </m:sup>
                                </m:sSup>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o</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o</m:t>
                                    </m:r>
                                  </m:sup>
                                </m:sSup>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MF</m:t>
                                    </m:r>
                                  </m:e>
                                  <m:sup>
                                    <m:r>
                                      <m:rPr>
                                        <m:sty m:val="p"/>
                                      </m:rPr>
                                      <a:rPr lang="en-US" sz="1200" smtClean="0">
                                        <a:latin typeface="Cambria Math" panose="02040503050406030204" pitchFamily="18" charset="0"/>
                                      </a:rPr>
                                      <m:t>p</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p</m:t>
                                    </m:r>
                                  </m:sup>
                                </m:sSup>
                                <m:r>
                                  <a:rPr lang="en-US" sz="1200" smtClean="0">
                                    <a:latin typeface="Cambria Math" panose="02040503050406030204" pitchFamily="18" charset="0"/>
                                  </a:rPr>
                                  <m:t>)</m:t>
                                </m:r>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m:t>
                                </m:r>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sSup>
                                  <m:sSupPr>
                                    <m:ctrlPr>
                                      <a:rPr lang="en-US" sz="1200" i="1" smtClean="0">
                                        <a:latin typeface="Cambria Math" charset="0"/>
                                      </a:rPr>
                                    </m:ctrlPr>
                                  </m:sSupPr>
                                  <m:e>
                                    <m:d>
                                      <m:dPr>
                                        <m:ctrlPr>
                                          <a:rPr lang="en-US" sz="1200" i="1" smtClean="0">
                                            <a:latin typeface="Cambria Math" charset="0"/>
                                          </a:rPr>
                                        </m:ctrlPr>
                                      </m:dPr>
                                      <m:e>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p</m:t>
                                            </m:r>
                                          </m:sup>
                                        </m:sSup>
                                      </m:e>
                                    </m:d>
                                  </m:e>
                                  <m:sup>
                                    <m:r>
                                      <a:rPr lang="en-US" sz="1200" smtClean="0">
                                        <a:latin typeface="Cambria Math" panose="02040503050406030204" pitchFamily="18" charset="0"/>
                                      </a:rPr>
                                      <m:t>′</m:t>
                                    </m:r>
                                  </m:sup>
                                </m:sSup>
                                <m:r>
                                  <m:rPr>
                                    <m:sty m:val="p"/>
                                  </m:rPr>
                                  <a:rPr lang="en-US" sz="1200" smtClean="0">
                                    <a:latin typeface="Cambria Math" panose="02040503050406030204" pitchFamily="18" charset="0"/>
                                  </a:rPr>
                                  <m:t>M</m:t>
                                </m:r>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o</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o</m:t>
                                    </m:r>
                                  </m:sup>
                                </m:sSup>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MF</m:t>
                                    </m:r>
                                  </m:e>
                                  <m:sup>
                                    <m:r>
                                      <m:rPr>
                                        <m:sty m:val="p"/>
                                      </m:rPr>
                                      <a:rPr lang="en-US" sz="1200" smtClean="0">
                                        <a:latin typeface="Cambria Math" panose="02040503050406030204" pitchFamily="18" charset="0"/>
                                      </a:rPr>
                                      <m:t>p</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p</m:t>
                                    </m:r>
                                  </m:sup>
                                </m:sSup>
                                <m:r>
                                  <a:rPr lang="en-US" sz="1200" smtClean="0">
                                    <a:latin typeface="Cambria Math" panose="02040503050406030204" pitchFamily="18" charset="0"/>
                                  </a:rPr>
                                  <m:t>)</m:t>
                                </m:r>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𝑧</m:t>
                                </m:r>
                                <m:r>
                                  <a:rPr lang="en-US" sz="1200" smtClean="0">
                                    <a:latin typeface="Cambria Math" panose="02040503050406030204" pitchFamily="18" charset="0"/>
                                  </a:rPr>
                                  <m:t>=</m:t>
                                </m:r>
                                <m:sSub>
                                  <m:sSubPr>
                                    <m:ctrlPr>
                                      <a:rPr lang="en-US" sz="1200" i="1" smtClean="0">
                                        <a:latin typeface="Cambria Math" charset="0"/>
                                      </a:rPr>
                                    </m:ctrlPr>
                                  </m:sSubPr>
                                  <m:e>
                                    <m:r>
                                      <a:rPr lang="en-US" sz="1200" smtClean="0">
                                        <a:latin typeface="Cambria Math" panose="02040503050406030204" pitchFamily="18" charset="0"/>
                                      </a:rPr>
                                      <m:t>𝑎</m:t>
                                    </m:r>
                                  </m:e>
                                  <m:sub>
                                    <m:r>
                                      <a:rPr lang="en-US" sz="1200" smtClean="0">
                                        <a:latin typeface="Cambria Math" panose="02040503050406030204" pitchFamily="18" charset="0"/>
                                      </a:rPr>
                                      <m:t>𝑖</m:t>
                                    </m:r>
                                  </m:sub>
                                </m:sSub>
                                <m:r>
                                  <a:rPr lang="en-US" sz="1200" smtClean="0">
                                    <a:latin typeface="Cambria Math" panose="02040503050406030204" pitchFamily="18" charset="0"/>
                                  </a:rPr>
                                  <m:t>−</m:t>
                                </m:r>
                                <m:r>
                                  <a:rPr lang="en-US" sz="1200" smtClean="0">
                                    <a:latin typeface="Cambria Math" panose="02040503050406030204" pitchFamily="18" charset="0"/>
                                  </a:rPr>
                                  <m:t>𝜏</m:t>
                                </m:r>
                                <m:d>
                                  <m:dPr>
                                    <m:begChr m:val="["/>
                                    <m:endChr m:val="]"/>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d>
                                      <m:dPr>
                                        <m:ctrlPr>
                                          <a:rPr lang="en-US" sz="1200" i="1" smtClean="0">
                                            <a:latin typeface="Cambria Math" charset="0"/>
                                          </a:rPr>
                                        </m:ctrlPr>
                                      </m:dPr>
                                      <m:e>
                                        <m:r>
                                          <a:rPr lang="en-US" sz="1200" smtClean="0">
                                            <a:latin typeface="Cambria Math" panose="02040503050406030204" pitchFamily="18" charset="0"/>
                                          </a:rPr>
                                          <m:t>−</m:t>
                                        </m:r>
                                        <m:sSup>
                                          <m:sSupPr>
                                            <m:ctrlPr>
                                              <a:rPr lang="en-US" sz="1200" i="1" smtClean="0">
                                                <a:latin typeface="Cambria Math" charset="0"/>
                                              </a:rPr>
                                            </m:ctrlPr>
                                          </m:sSupPr>
                                          <m:e>
                                            <m:r>
                                              <a:rPr lang="en-US" sz="1200" smtClean="0">
                                                <a:latin typeface="Cambria Math" panose="02040503050406030204" pitchFamily="18" charset="0"/>
                                              </a:rPr>
                                              <m:t>𝐹</m:t>
                                            </m:r>
                                          </m:e>
                                          <m:sup>
                                            <m:r>
                                              <a:rPr lang="en-US" sz="1200" smtClean="0">
                                                <a:latin typeface="Cambria Math" panose="02040503050406030204" pitchFamily="18" charset="0"/>
                                              </a:rPr>
                                              <m:t>𝑝</m:t>
                                            </m:r>
                                          </m:sup>
                                        </m:sSup>
                                        <m:d>
                                          <m:dPr>
                                            <m:ctrlPr>
                                              <a:rPr lang="en-US" sz="1200" i="1" smtClean="0">
                                                <a:latin typeface="Cambria Math" charset="0"/>
                                              </a:rPr>
                                            </m:ctrlPr>
                                          </m:dPr>
                                          <m:e>
                                            <m:r>
                                              <a:rPr lang="en-US" sz="1200" smtClean="0">
                                                <a:latin typeface="Cambria Math" panose="02040503050406030204" pitchFamily="18" charset="0"/>
                                              </a:rPr>
                                              <m:t>𝜙</m:t>
                                            </m:r>
                                            <m:d>
                                              <m:dPr>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𝑜</m:t>
                                                    </m:r>
                                                  </m:e>
                                                  <m:sub>
                                                    <m:r>
                                                      <a:rPr lang="en-US" sz="1200" smtClean="0">
                                                        <a:latin typeface="Cambria Math" panose="02040503050406030204" pitchFamily="18" charset="0"/>
                                                      </a:rPr>
                                                      <m:t>𝑖</m:t>
                                                    </m:r>
                                                  </m:sub>
                                                </m:sSub>
                                              </m:e>
                                            </m:d>
                                            <m:r>
                                              <a:rPr lang="en-US" sz="1200" smtClean="0">
                                                <a:latin typeface="Cambria Math" panose="02040503050406030204" pitchFamily="18" charset="0"/>
                                              </a:rPr>
                                              <m:t>,:</m:t>
                                            </m:r>
                                          </m:e>
                                        </m:d>
                                        <m:sSup>
                                          <m:sSupPr>
                                            <m:ctrlPr>
                                              <a:rPr lang="en-US" sz="1200" i="1" smtClean="0">
                                                <a:latin typeface="Cambria Math" charset="0"/>
                                              </a:rPr>
                                            </m:ctrlPr>
                                          </m:sSupPr>
                                          <m:e>
                                            <m:r>
                                              <a:rPr lang="en-US" sz="1200" smtClean="0">
                                                <a:latin typeface="Cambria Math" panose="02040503050406030204" pitchFamily="18" charset="0"/>
                                              </a:rPr>
                                              <m:t>𝑤</m:t>
                                            </m:r>
                                          </m:e>
                                          <m:sup>
                                            <m:r>
                                              <a:rPr lang="en-US" sz="1200" smtClean="0">
                                                <a:latin typeface="Cambria Math" panose="02040503050406030204" pitchFamily="18" charset="0"/>
                                              </a:rPr>
                                              <m:t>𝑝</m:t>
                                            </m:r>
                                          </m:sup>
                                        </m:sSup>
                                      </m:e>
                                    </m:d>
                                    <m:r>
                                      <a:rPr lang="en-US" sz="1200" smtClean="0">
                                        <a:latin typeface="Cambria Math" panose="02040503050406030204" pitchFamily="18" charset="0"/>
                                      </a:rPr>
                                      <m:t>+</m:t>
                                    </m:r>
                                    <m:sSubSup>
                                      <m:sSubSupPr>
                                        <m:ctrlPr>
                                          <a:rPr lang="en-US" sz="1200" i="1" smtClean="0">
                                            <a:latin typeface="Cambria Math" charset="0"/>
                                          </a:rPr>
                                        </m:ctrlPr>
                                      </m:sSubSupPr>
                                      <m:e>
                                        <m:r>
                                          <a:rPr lang="en-US" sz="1200" smtClean="0">
                                            <a:latin typeface="Cambria Math" panose="02040503050406030204" pitchFamily="18" charset="0"/>
                                          </a:rPr>
                                          <m:t>𝐿</m:t>
                                        </m:r>
                                      </m:e>
                                      <m:sub>
                                        <m:r>
                                          <a:rPr lang="en-US" sz="1200" smtClean="0">
                                            <a:latin typeface="Cambria Math" panose="02040503050406030204" pitchFamily="18" charset="0"/>
                                          </a:rPr>
                                          <m:t>𝑖</m:t>
                                        </m:r>
                                      </m:sub>
                                      <m:sup>
                                        <m:r>
                                          <a:rPr lang="en-US" sz="1200" smtClean="0">
                                            <a:latin typeface="Cambria Math" panose="02040503050406030204" pitchFamily="18" charset="0"/>
                                          </a:rPr>
                                          <m:t>𝑝</m:t>
                                        </m:r>
                                      </m:sup>
                                    </m:sSubSup>
                                    <m:sSub>
                                      <m:sSubPr>
                                        <m:ctrlPr>
                                          <a:rPr lang="en-US" sz="1200" i="1" smtClean="0">
                                            <a:latin typeface="Cambria Math" charset="0"/>
                                          </a:rPr>
                                        </m:ctrlPr>
                                      </m:sSubPr>
                                      <m:e>
                                        <m:r>
                                          <a:rPr lang="en-US" sz="1200" smtClean="0">
                                            <a:latin typeface="Cambria Math" panose="02040503050406030204" pitchFamily="18" charset="0"/>
                                          </a:rPr>
                                          <m:t>𝑎</m:t>
                                        </m:r>
                                      </m:e>
                                      <m:sub>
                                        <m:r>
                                          <a:rPr lang="en-US" sz="1200" smtClean="0">
                                            <a:latin typeface="Cambria Math" panose="02040503050406030204" pitchFamily="18" charset="0"/>
                                          </a:rPr>
                                          <m:t>𝑖</m:t>
                                        </m:r>
                                      </m:sub>
                                    </m:sSub>
                                  </m:e>
                                </m:d>
                              </m:oMath>
                            </m:oMathPara>
                          </a14:m>
                          <a:endParaRPr lang="en-US" sz="1200" dirty="0" smtClean="0"/>
                        </a:p>
                        <a:p>
                          <a:pPr algn="ctr"/>
                          <a14:m>
                            <m:oMathPara xmlns:m="http://schemas.openxmlformats.org/officeDocument/2006/math">
                              <m:oMathParaPr>
                                <m:jc m:val="centerGroup"/>
                              </m:oMathParaPr>
                              <m:oMath xmlns:m="http://schemas.openxmlformats.org/officeDocument/2006/math">
                                <m:sSub>
                                  <m:sSubPr>
                                    <m:ctrlPr>
                                      <a:rPr lang="en-US" sz="1200" i="1" smtClean="0">
                                        <a:latin typeface="Cambria Math" charset="0"/>
                                      </a:rPr>
                                    </m:ctrlPr>
                                  </m:sSubPr>
                                  <m:e>
                                    <m:r>
                                      <a:rPr lang="en-US" sz="1200" smtClean="0">
                                        <a:latin typeface="Cambria Math" panose="02040503050406030204" pitchFamily="18" charset="0"/>
                                      </a:rPr>
                                      <m:t>𝑎</m:t>
                                    </m:r>
                                  </m:e>
                                  <m:sub>
                                    <m:r>
                                      <a:rPr lang="en-US" sz="1200" smtClean="0">
                                        <a:latin typeface="Cambria Math" panose="02040503050406030204" pitchFamily="18" charset="0"/>
                                      </a:rPr>
                                      <m:t>𝑖</m:t>
                                    </m:r>
                                  </m:sub>
                                </m:sSub>
                                <m:r>
                                  <a:rPr lang="en-US" sz="1200" smtClean="0">
                                    <a:latin typeface="Cambria Math" panose="02040503050406030204" pitchFamily="18" charset="0"/>
                                  </a:rPr>
                                  <m:t>←</m:t>
                                </m:r>
                                <m:r>
                                  <a:rPr lang="en-US" sz="1200" smtClean="0">
                                    <a:latin typeface="Cambria Math" panose="02040503050406030204" pitchFamily="18" charset="0"/>
                                  </a:rPr>
                                  <m:t>𝑝𝑟𝑜</m:t>
                                </m:r>
                                <m:sSub>
                                  <m:sSubPr>
                                    <m:ctrlPr>
                                      <a:rPr lang="en-US" sz="1200" i="1" smtClean="0">
                                        <a:latin typeface="Cambria Math" charset="0"/>
                                      </a:rPr>
                                    </m:ctrlPr>
                                  </m:sSubPr>
                                  <m:e>
                                    <m:r>
                                      <a:rPr lang="en-US" sz="1200" smtClean="0">
                                        <a:latin typeface="Cambria Math" panose="02040503050406030204" pitchFamily="18" charset="0"/>
                                      </a:rPr>
                                      <m:t>𝑥</m:t>
                                    </m:r>
                                  </m:e>
                                  <m:sub>
                                    <m:r>
                                      <a:rPr lang="en-US" sz="1200" smtClean="0">
                                        <a:latin typeface="Cambria Math" panose="02040503050406030204" pitchFamily="18" charset="0"/>
                                      </a:rPr>
                                      <m:t>𝜆𝜏</m:t>
                                    </m:r>
                                    <m:sSub>
                                      <m:sSubPr>
                                        <m:ctrlPr>
                                          <a:rPr lang="en-US" sz="1200" i="1" smtClean="0">
                                            <a:latin typeface="Cambria Math" charset="0"/>
                                          </a:rPr>
                                        </m:ctrlPr>
                                      </m:sSubPr>
                                      <m:e>
                                        <m:r>
                                          <a:rPr lang="en-US" sz="1200" smtClean="0">
                                            <a:latin typeface="Cambria Math" panose="02040503050406030204" pitchFamily="18" charset="0"/>
                                          </a:rPr>
                                          <m:t>𝑙</m:t>
                                        </m:r>
                                      </m:e>
                                      <m:sub>
                                        <m:r>
                                          <a:rPr lang="en-US" sz="1200" smtClean="0">
                                            <a:latin typeface="Cambria Math" panose="02040503050406030204" pitchFamily="18" charset="0"/>
                                          </a:rPr>
                                          <m:t>1</m:t>
                                        </m:r>
                                      </m:sub>
                                    </m:sSub>
                                  </m:sub>
                                </m:sSub>
                                <m:r>
                                  <a:rPr lang="en-US" sz="1200" smtClean="0">
                                    <a:latin typeface="Cambria Math" panose="02040503050406030204" pitchFamily="18" charset="0"/>
                                  </a:rPr>
                                  <m:t>(</m:t>
                                </m:r>
                                <m:r>
                                  <a:rPr lang="en-US" sz="1200" smtClean="0">
                                    <a:latin typeface="Cambria Math" panose="02040503050406030204" pitchFamily="18" charset="0"/>
                                  </a:rPr>
                                  <m:t>𝑧</m:t>
                                </m:r>
                                <m:r>
                                  <a:rPr lang="en-US" sz="1200" smtClean="0">
                                    <a:latin typeface="Cambria Math" panose="02040503050406030204" pitchFamily="18" charset="0"/>
                                  </a:rPr>
                                  <m:t>)</m:t>
                                </m:r>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4337">
                    <a:tc>
                      <a:txBody>
                        <a:bodyPr/>
                        <a:lstStyle/>
                        <a:p>
                          <a:pPr algn="ctr"/>
                          <a:r>
                            <a:rPr lang="en-US" sz="1200" dirty="0" smtClean="0"/>
                            <a:t>Order Sparse </a:t>
                          </a:r>
                          <a:r>
                            <a:rPr lang="en-US" sz="1200" dirty="0" err="1" smtClean="0"/>
                            <a:t>Agg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o</m:t>
                                    </m:r>
                                  </m:sup>
                                </m:sSup>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o</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o</m:t>
                                    </m:r>
                                  </m:sup>
                                </m:sSup>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MF</m:t>
                                    </m:r>
                                  </m:e>
                                  <m:sup>
                                    <m:r>
                                      <m:rPr>
                                        <m:sty m:val="p"/>
                                      </m:rPr>
                                      <a:rPr lang="en-US" sz="1200" smtClean="0">
                                        <a:latin typeface="Cambria Math" panose="02040503050406030204" pitchFamily="18" charset="0"/>
                                      </a:rPr>
                                      <m:t>p</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p</m:t>
                                    </m:r>
                                  </m:sup>
                                </m:sSup>
                                <m:r>
                                  <a:rPr lang="en-US" sz="1200" smtClean="0">
                                    <a:latin typeface="Cambria Math" panose="02040503050406030204" pitchFamily="18" charset="0"/>
                                  </a:rPr>
                                  <m:t>)</m:t>
                                </m:r>
                              </m:oMath>
                            </m:oMathPara>
                          </a14:m>
                          <a:endParaRPr lang="en-US" sz="1200" dirty="0"/>
                        </a:p>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m:t>
                                </m:r>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sSup>
                                  <m:sSupPr>
                                    <m:ctrlPr>
                                      <a:rPr lang="en-US" sz="1200" i="1" smtClean="0">
                                        <a:latin typeface="Cambria Math" charset="0"/>
                                      </a:rPr>
                                    </m:ctrlPr>
                                  </m:sSupPr>
                                  <m:e>
                                    <m:d>
                                      <m:dPr>
                                        <m:ctrlPr>
                                          <a:rPr lang="en-US" sz="1200" i="1" smtClean="0">
                                            <a:latin typeface="Cambria Math" charset="0"/>
                                          </a:rPr>
                                        </m:ctrlPr>
                                      </m:dPr>
                                      <m:e>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p</m:t>
                                            </m:r>
                                          </m:sup>
                                        </m:sSup>
                                      </m:e>
                                    </m:d>
                                  </m:e>
                                  <m:sup>
                                    <m:r>
                                      <a:rPr lang="en-US" sz="1200" smtClean="0">
                                        <a:latin typeface="Cambria Math" panose="02040503050406030204" pitchFamily="18" charset="0"/>
                                      </a:rPr>
                                      <m:t>′</m:t>
                                    </m:r>
                                  </m:sup>
                                </m:sSup>
                                <m:r>
                                  <m:rPr>
                                    <m:sty m:val="p"/>
                                  </m:rPr>
                                  <a:rPr lang="en-US" sz="1200" smtClean="0">
                                    <a:latin typeface="Cambria Math" panose="02040503050406030204" pitchFamily="18" charset="0"/>
                                  </a:rPr>
                                  <m:t>M</m:t>
                                </m:r>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F</m:t>
                                    </m:r>
                                  </m:e>
                                  <m:sup>
                                    <m:r>
                                      <m:rPr>
                                        <m:sty m:val="p"/>
                                      </m:rPr>
                                      <a:rPr lang="en-US" sz="1200" smtClean="0">
                                        <a:latin typeface="Cambria Math" panose="02040503050406030204" pitchFamily="18" charset="0"/>
                                      </a:rPr>
                                      <m:t>o</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o</m:t>
                                    </m:r>
                                  </m:sup>
                                </m:sSup>
                                <m:r>
                                  <a:rPr lang="en-US" sz="1200" smtClean="0">
                                    <a:latin typeface="Cambria Math" panose="02040503050406030204" pitchFamily="18" charset="0"/>
                                  </a:rPr>
                                  <m:t>−</m:t>
                                </m:r>
                                <m:sSup>
                                  <m:sSupPr>
                                    <m:ctrlPr>
                                      <a:rPr lang="en-US" sz="1200" i="1" smtClean="0">
                                        <a:latin typeface="Cambria Math" charset="0"/>
                                      </a:rPr>
                                    </m:ctrlPr>
                                  </m:sSupPr>
                                  <m:e>
                                    <m:r>
                                      <m:rPr>
                                        <m:sty m:val="p"/>
                                      </m:rPr>
                                      <a:rPr lang="en-US" sz="1200" smtClean="0">
                                        <a:latin typeface="Cambria Math" panose="02040503050406030204" pitchFamily="18" charset="0"/>
                                      </a:rPr>
                                      <m:t>MF</m:t>
                                    </m:r>
                                  </m:e>
                                  <m:sup>
                                    <m:r>
                                      <m:rPr>
                                        <m:sty m:val="p"/>
                                      </m:rPr>
                                      <a:rPr lang="en-US" sz="1200" smtClean="0">
                                        <a:latin typeface="Cambria Math" panose="02040503050406030204" pitchFamily="18" charset="0"/>
                                      </a:rPr>
                                      <m:t>p</m:t>
                                    </m:r>
                                  </m:sup>
                                </m:sSup>
                                <m:sSup>
                                  <m:sSupPr>
                                    <m:ctrlPr>
                                      <a:rPr lang="en-US" sz="1200" i="1" smtClean="0">
                                        <a:latin typeface="Cambria Math" charset="0"/>
                                      </a:rPr>
                                    </m:ctrlPr>
                                  </m:sSupPr>
                                  <m:e>
                                    <m:r>
                                      <m:rPr>
                                        <m:sty m:val="p"/>
                                      </m:rPr>
                                      <a:rPr lang="en-US" sz="1200" smtClean="0">
                                        <a:latin typeface="Cambria Math" panose="02040503050406030204" pitchFamily="18" charset="0"/>
                                      </a:rPr>
                                      <m:t>w</m:t>
                                    </m:r>
                                  </m:e>
                                  <m:sup>
                                    <m:r>
                                      <m:rPr>
                                        <m:sty m:val="p"/>
                                      </m:rPr>
                                      <a:rPr lang="en-US" sz="1200" smtClean="0">
                                        <a:latin typeface="Cambria Math" panose="02040503050406030204" pitchFamily="18" charset="0"/>
                                      </a:rPr>
                                      <m:t>p</m:t>
                                    </m:r>
                                  </m:sup>
                                </m:sSup>
                                <m:r>
                                  <a:rPr lang="en-US" sz="1200" smtClean="0">
                                    <a:latin typeface="Cambria Math" panose="02040503050406030204" pitchFamily="18" charset="0"/>
                                  </a:rPr>
                                  <m:t>)</m:t>
                                </m:r>
                              </m:oMath>
                            </m:oMathPara>
                          </a14:m>
                          <a:endParaRPr lang="en-US" sz="1200" dirty="0"/>
                        </a:p>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𝑧</m:t>
                                </m:r>
                                <m:r>
                                  <a:rPr lang="en-US" sz="1200" smtClean="0">
                                    <a:latin typeface="Cambria Math" panose="02040503050406030204" pitchFamily="18" charset="0"/>
                                  </a:rPr>
                                  <m:t>=</m:t>
                                </m:r>
                                <m:sSub>
                                  <m:sSubPr>
                                    <m:ctrlPr>
                                      <a:rPr lang="en-US" sz="1200" i="1" smtClean="0">
                                        <a:latin typeface="Cambria Math" charset="0"/>
                                      </a:rPr>
                                    </m:ctrlPr>
                                  </m:sSubPr>
                                  <m:e>
                                    <m:r>
                                      <a:rPr lang="en-US" sz="1200" smtClean="0">
                                        <a:latin typeface="Cambria Math" panose="02040503050406030204" pitchFamily="18" charset="0"/>
                                      </a:rPr>
                                      <m:t>𝑎</m:t>
                                    </m:r>
                                  </m:e>
                                  <m:sub>
                                    <m:r>
                                      <a:rPr lang="en-US" sz="1200" smtClean="0">
                                        <a:latin typeface="Cambria Math" panose="02040503050406030204" pitchFamily="18" charset="0"/>
                                      </a:rPr>
                                      <m:t>𝑖</m:t>
                                    </m:r>
                                  </m:sub>
                                </m:sSub>
                                <m:r>
                                  <a:rPr lang="en-US" sz="1200" smtClean="0">
                                    <a:latin typeface="Cambria Math" panose="02040503050406030204" pitchFamily="18" charset="0"/>
                                  </a:rPr>
                                  <m:t>−</m:t>
                                </m:r>
                                <m:r>
                                  <a:rPr lang="en-US" sz="1200" smtClean="0">
                                    <a:latin typeface="Cambria Math" panose="02040503050406030204" pitchFamily="18" charset="0"/>
                                  </a:rPr>
                                  <m:t>𝜏</m:t>
                                </m:r>
                                <m:d>
                                  <m:dPr>
                                    <m:begChr m:val="["/>
                                    <m:endChr m:val="]"/>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d>
                                      <m:dPr>
                                        <m:ctrlPr>
                                          <a:rPr lang="en-US" sz="1200" i="1" smtClean="0">
                                            <a:latin typeface="Cambria Math" charset="0"/>
                                          </a:rPr>
                                        </m:ctrlPr>
                                      </m:dPr>
                                      <m:e>
                                        <m:r>
                                          <a:rPr lang="en-US" sz="1200" smtClean="0">
                                            <a:latin typeface="Cambria Math" panose="02040503050406030204" pitchFamily="18" charset="0"/>
                                          </a:rPr>
                                          <m:t>−</m:t>
                                        </m:r>
                                        <m:sSup>
                                          <m:sSupPr>
                                            <m:ctrlPr>
                                              <a:rPr lang="en-US" sz="1200" i="1" smtClean="0">
                                                <a:latin typeface="Cambria Math" charset="0"/>
                                              </a:rPr>
                                            </m:ctrlPr>
                                          </m:sSupPr>
                                          <m:e>
                                            <m:r>
                                              <a:rPr lang="en-US" sz="1200" smtClean="0">
                                                <a:latin typeface="Cambria Math" panose="02040503050406030204" pitchFamily="18" charset="0"/>
                                              </a:rPr>
                                              <m:t>𝐹</m:t>
                                            </m:r>
                                          </m:e>
                                          <m:sup>
                                            <m:r>
                                              <a:rPr lang="en-US" sz="1200" smtClean="0">
                                                <a:latin typeface="Cambria Math" panose="02040503050406030204" pitchFamily="18" charset="0"/>
                                              </a:rPr>
                                              <m:t>𝑝</m:t>
                                            </m:r>
                                          </m:sup>
                                        </m:sSup>
                                        <m:d>
                                          <m:dPr>
                                            <m:ctrlPr>
                                              <a:rPr lang="en-US" sz="1200" i="1" smtClean="0">
                                                <a:latin typeface="Cambria Math" charset="0"/>
                                              </a:rPr>
                                            </m:ctrlPr>
                                          </m:dPr>
                                          <m:e>
                                            <m:r>
                                              <a:rPr lang="en-US" sz="1200" smtClean="0">
                                                <a:latin typeface="Cambria Math" panose="02040503050406030204" pitchFamily="18" charset="0"/>
                                              </a:rPr>
                                              <m:t>𝜙</m:t>
                                            </m:r>
                                            <m:d>
                                              <m:dPr>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𝑜</m:t>
                                                    </m:r>
                                                  </m:e>
                                                  <m:sub>
                                                    <m:r>
                                                      <a:rPr lang="en-US" sz="1200" smtClean="0">
                                                        <a:latin typeface="Cambria Math" panose="02040503050406030204" pitchFamily="18" charset="0"/>
                                                      </a:rPr>
                                                      <m:t>𝑖</m:t>
                                                    </m:r>
                                                  </m:sub>
                                                </m:sSub>
                                              </m:e>
                                            </m:d>
                                            <m:r>
                                              <a:rPr lang="en-US" sz="1200" smtClean="0">
                                                <a:latin typeface="Cambria Math" panose="02040503050406030204" pitchFamily="18" charset="0"/>
                                              </a:rPr>
                                              <m:t>,:</m:t>
                                            </m:r>
                                          </m:e>
                                        </m:d>
                                        <m:sSup>
                                          <m:sSupPr>
                                            <m:ctrlPr>
                                              <a:rPr lang="en-US" sz="1200" i="1" smtClean="0">
                                                <a:latin typeface="Cambria Math" charset="0"/>
                                              </a:rPr>
                                            </m:ctrlPr>
                                          </m:sSupPr>
                                          <m:e>
                                            <m:r>
                                              <a:rPr lang="en-US" sz="1200" smtClean="0">
                                                <a:latin typeface="Cambria Math" panose="02040503050406030204" pitchFamily="18" charset="0"/>
                                              </a:rPr>
                                              <m:t>𝑤</m:t>
                                            </m:r>
                                          </m:e>
                                          <m:sup>
                                            <m:r>
                                              <a:rPr lang="en-US" sz="1200" smtClean="0">
                                                <a:latin typeface="Cambria Math" panose="02040503050406030204" pitchFamily="18" charset="0"/>
                                              </a:rPr>
                                              <m:t>𝑝</m:t>
                                            </m:r>
                                          </m:sup>
                                        </m:sSup>
                                      </m:e>
                                    </m:d>
                                    <m:r>
                                      <a:rPr lang="en-US" sz="1200" smtClean="0">
                                        <a:latin typeface="Cambria Math" panose="02040503050406030204" pitchFamily="18" charset="0"/>
                                      </a:rPr>
                                      <m:t>+</m:t>
                                    </m:r>
                                    <m:sSubSup>
                                      <m:sSubSupPr>
                                        <m:ctrlPr>
                                          <a:rPr lang="en-US" sz="1200" i="1" smtClean="0">
                                            <a:latin typeface="Cambria Math" charset="0"/>
                                          </a:rPr>
                                        </m:ctrlPr>
                                      </m:sSubSupPr>
                                      <m:e>
                                        <m:r>
                                          <a:rPr lang="en-US" sz="1200" smtClean="0">
                                            <a:latin typeface="Cambria Math" panose="02040503050406030204" pitchFamily="18" charset="0"/>
                                          </a:rPr>
                                          <m:t>𝐿</m:t>
                                        </m:r>
                                      </m:e>
                                      <m:sub>
                                        <m:r>
                                          <a:rPr lang="en-US" sz="1200" smtClean="0">
                                            <a:latin typeface="Cambria Math" panose="02040503050406030204" pitchFamily="18" charset="0"/>
                                          </a:rPr>
                                          <m:t>𝑖</m:t>
                                        </m:r>
                                      </m:sub>
                                      <m:sup>
                                        <m:r>
                                          <a:rPr lang="en-US" sz="1200" smtClean="0">
                                            <a:latin typeface="Cambria Math" panose="02040503050406030204" pitchFamily="18" charset="0"/>
                                          </a:rPr>
                                          <m:t>𝑝</m:t>
                                        </m:r>
                                      </m:sup>
                                    </m:sSubSup>
                                    <m:sSub>
                                      <m:sSubPr>
                                        <m:ctrlPr>
                                          <a:rPr lang="en-US" sz="1200" i="1" smtClean="0">
                                            <a:latin typeface="Cambria Math" charset="0"/>
                                          </a:rPr>
                                        </m:ctrlPr>
                                      </m:sSubPr>
                                      <m:e>
                                        <m:r>
                                          <a:rPr lang="en-US" sz="1200" smtClean="0">
                                            <a:latin typeface="Cambria Math" panose="02040503050406030204" pitchFamily="18" charset="0"/>
                                          </a:rPr>
                                          <m:t>𝑎</m:t>
                                        </m:r>
                                      </m:e>
                                      <m:sub>
                                        <m:r>
                                          <a:rPr lang="en-US" sz="1200" smtClean="0">
                                            <a:latin typeface="Cambria Math" panose="02040503050406030204" pitchFamily="18" charset="0"/>
                                          </a:rPr>
                                          <m:t>𝑖</m:t>
                                        </m:r>
                                      </m:sub>
                                    </m:sSub>
                                  </m:e>
                                </m:d>
                              </m:oMath>
                            </m:oMathPara>
                          </a14:m>
                          <a:endParaRPr lang="en-US" sz="1200" dirty="0" smtClean="0"/>
                        </a:p>
                        <a:p>
                          <a:pPr algn="ctr"/>
                          <a14:m>
                            <m:oMathPara xmlns:m="http://schemas.openxmlformats.org/officeDocument/2006/math">
                              <m:oMathParaPr>
                                <m:jc m:val="centerGroup"/>
                              </m:oMathParaPr>
                              <m:oMath xmlns:m="http://schemas.openxmlformats.org/officeDocument/2006/math">
                                <m:sSub>
                                  <m:sSubPr>
                                    <m:ctrlPr>
                                      <a:rPr lang="en-US" sz="1200" i="1" smtClean="0">
                                        <a:latin typeface="Cambria Math" charset="0"/>
                                      </a:rPr>
                                    </m:ctrlPr>
                                  </m:sSubPr>
                                  <m:e>
                                    <m:r>
                                      <a:rPr lang="en-US" sz="1200" smtClean="0">
                                        <a:latin typeface="Cambria Math" panose="02040503050406030204" pitchFamily="18" charset="0"/>
                                      </a:rPr>
                                      <m:t>𝑎</m:t>
                                    </m:r>
                                  </m:e>
                                  <m:sub>
                                    <m:r>
                                      <a:rPr lang="en-US" sz="1200" smtClean="0">
                                        <a:latin typeface="Cambria Math" panose="02040503050406030204" pitchFamily="18" charset="0"/>
                                      </a:rPr>
                                      <m:t>𝑖</m:t>
                                    </m:r>
                                  </m:sub>
                                </m:sSub>
                                <m:r>
                                  <a:rPr lang="en-US" sz="1200" smtClean="0">
                                    <a:latin typeface="Cambria Math" panose="02040503050406030204" pitchFamily="18" charset="0"/>
                                  </a:rPr>
                                  <m:t>←</m:t>
                                </m:r>
                                <m:r>
                                  <a:rPr lang="en-US" sz="1200" smtClean="0">
                                    <a:latin typeface="Cambria Math" panose="02040503050406030204" pitchFamily="18" charset="0"/>
                                  </a:rPr>
                                  <m:t>𝑝𝑟𝑜</m:t>
                                </m:r>
                                <m:sSub>
                                  <m:sSubPr>
                                    <m:ctrlPr>
                                      <a:rPr lang="en-US" sz="1200" i="1" smtClean="0">
                                        <a:latin typeface="Cambria Math" charset="0"/>
                                      </a:rPr>
                                    </m:ctrlPr>
                                  </m:sSubPr>
                                  <m:e>
                                    <m:r>
                                      <a:rPr lang="en-US" sz="1200" smtClean="0">
                                        <a:latin typeface="Cambria Math" panose="02040503050406030204" pitchFamily="18" charset="0"/>
                                      </a:rPr>
                                      <m:t>𝑥</m:t>
                                    </m:r>
                                  </m:e>
                                  <m:sub>
                                    <m:r>
                                      <a:rPr lang="en-US" sz="1200" smtClean="0">
                                        <a:latin typeface="Cambria Math" panose="02040503050406030204" pitchFamily="18" charset="0"/>
                                      </a:rPr>
                                      <m:t>𝜆𝜏</m:t>
                                    </m:r>
                                    <m:sSub>
                                      <m:sSubPr>
                                        <m:ctrlPr>
                                          <a:rPr lang="en-US" sz="1200" i="1" smtClean="0">
                                            <a:latin typeface="Cambria Math" charset="0"/>
                                          </a:rPr>
                                        </m:ctrlPr>
                                      </m:sSubPr>
                                      <m:e>
                                        <m:r>
                                          <m:rPr>
                                            <m:sty m:val="p"/>
                                          </m:rPr>
                                          <a:rPr lang="en-US" sz="1200" smtClean="0">
                                            <a:latin typeface="Cambria Math" panose="02040503050406030204" pitchFamily="18" charset="0"/>
                                          </a:rPr>
                                          <m:t>Ω</m:t>
                                        </m:r>
                                      </m:e>
                                      <m:sub>
                                        <m:r>
                                          <a:rPr lang="en-US" sz="1200" smtClean="0">
                                            <a:latin typeface="Cambria Math" panose="02040503050406030204" pitchFamily="18" charset="0"/>
                                          </a:rPr>
                                          <m:t>𝑤</m:t>
                                        </m:r>
                                      </m:sub>
                                    </m:sSub>
                                  </m:sub>
                                </m:sSub>
                                <m:r>
                                  <a:rPr lang="en-US" sz="1200" smtClean="0">
                                    <a:latin typeface="Cambria Math" panose="02040503050406030204" pitchFamily="18" charset="0"/>
                                  </a:rPr>
                                  <m:t>(</m:t>
                                </m:r>
                                <m:r>
                                  <a:rPr lang="en-US" sz="1200" smtClean="0">
                                    <a:latin typeface="Cambria Math" panose="02040503050406030204" pitchFamily="18" charset="0"/>
                                  </a:rPr>
                                  <m:t>𝑧</m:t>
                                </m:r>
                                <m:r>
                                  <a:rPr lang="en-US" sz="1200" smtClean="0">
                                    <a:latin typeface="Cambria Math" panose="02040503050406030204" pitchFamily="18" charset="0"/>
                                  </a:rPr>
                                  <m:t>)</m:t>
                                </m:r>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107">
                    <a:tc>
                      <a:txBody>
                        <a:bodyPr/>
                        <a:lstStyle/>
                        <a:p>
                          <a:pPr algn="ctr"/>
                          <a:r>
                            <a:rPr lang="en-US" sz="1200" dirty="0" smtClean="0"/>
                            <a:t>Robust </a:t>
                          </a:r>
                          <a:r>
                            <a:rPr lang="en-US" sz="1200" dirty="0" err="1" smtClean="0"/>
                            <a:t>Agg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nary>
                                  <m:naryPr>
                                    <m:chr m:val="∑"/>
                                    <m:limLoc m:val="subSup"/>
                                    <m:ctrlPr>
                                      <a:rPr lang="en-US" sz="1200" i="1" smtClean="0">
                                        <a:latin typeface="Cambria Math" charset="0"/>
                                      </a:rPr>
                                    </m:ctrlPr>
                                  </m:naryPr>
                                  <m:sub>
                                    <m:r>
                                      <m:rPr>
                                        <m:brk m:alnAt="25"/>
                                      </m:rPr>
                                      <a:rPr lang="en-US" sz="1200" smtClean="0">
                                        <a:latin typeface="Cambria Math" panose="02040503050406030204" pitchFamily="18" charset="0"/>
                                      </a:rPr>
                                      <m:t>𝑖</m:t>
                                    </m:r>
                                    <m:r>
                                      <a:rPr lang="en-US" sz="1200" smtClean="0">
                                        <a:latin typeface="Cambria Math" panose="02040503050406030204" pitchFamily="18" charset="0"/>
                                      </a:rPr>
                                      <m:t>=1</m:t>
                                    </m:r>
                                  </m:sub>
                                  <m:sup>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sup>
                                  <m:e>
                                    <m:f>
                                      <m:fPr>
                                        <m:ctrlPr>
                                          <a:rPr lang="en-US" sz="1200" i="1" smtClean="0">
                                            <a:latin typeface="Cambria Math" charset="0"/>
                                          </a:rPr>
                                        </m:ctrlPr>
                                      </m:fPr>
                                      <m:num>
                                        <m:r>
                                          <a:rPr lang="en-US" sz="1200" smtClean="0">
                                            <a:latin typeface="Cambria Math" panose="02040503050406030204" pitchFamily="18" charset="0"/>
                                          </a:rPr>
                                          <m:t>𝜕𝜌</m:t>
                                        </m:r>
                                        <m:d>
                                          <m:dPr>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e>
                                        </m:d>
                                      </m:num>
                                      <m:den>
                                        <m:r>
                                          <a:rPr lang="en-US" sz="1200" smtClean="0">
                                            <a:latin typeface="Cambria Math" panose="02040503050406030204" pitchFamily="18" charset="0"/>
                                          </a:rPr>
                                          <m:t>𝜕</m:t>
                                        </m:r>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den>
                                    </m:f>
                                    <m:sSup>
                                      <m:sSupPr>
                                        <m:ctrlPr>
                                          <a:rPr lang="en-US" sz="1200" i="1" smtClean="0">
                                            <a:latin typeface="Cambria Math" charset="0"/>
                                          </a:rPr>
                                        </m:ctrlPr>
                                      </m:sSupPr>
                                      <m:e>
                                        <m:r>
                                          <a:rPr lang="en-US" sz="1200" smtClean="0">
                                            <a:latin typeface="Cambria Math" panose="02040503050406030204" pitchFamily="18" charset="0"/>
                                          </a:rPr>
                                          <m:t>𝐹</m:t>
                                        </m:r>
                                      </m:e>
                                      <m:sup>
                                        <m:r>
                                          <a:rPr lang="en-US" sz="1200" smtClean="0">
                                            <a:latin typeface="Cambria Math" panose="02040503050406030204" pitchFamily="18" charset="0"/>
                                          </a:rPr>
                                          <m:t>𝑜</m:t>
                                        </m:r>
                                      </m:sup>
                                    </m:sSup>
                                    <m:sSup>
                                      <m:sSupPr>
                                        <m:ctrlPr>
                                          <a:rPr lang="en-US" sz="1200" i="1" smtClean="0">
                                            <a:latin typeface="Cambria Math" charset="0"/>
                                          </a:rPr>
                                        </m:ctrlPr>
                                      </m:sSupPr>
                                      <m:e>
                                        <m:d>
                                          <m:dPr>
                                            <m:ctrlPr>
                                              <a:rPr lang="en-US" sz="1200" i="1" smtClean="0">
                                                <a:latin typeface="Cambria Math" charset="0"/>
                                              </a:rPr>
                                            </m:ctrlPr>
                                          </m:dPr>
                                          <m:e>
                                            <m:r>
                                              <a:rPr lang="en-US" sz="1200" smtClean="0">
                                                <a:latin typeface="Cambria Math" panose="02040503050406030204" pitchFamily="18" charset="0"/>
                                              </a:rPr>
                                              <m:t>𝑖</m:t>
                                            </m:r>
                                            <m:r>
                                              <a:rPr lang="en-US" sz="1200" smtClean="0">
                                                <a:latin typeface="Cambria Math" panose="02040503050406030204" pitchFamily="18" charset="0"/>
                                              </a:rPr>
                                              <m:t>,:</m:t>
                                            </m:r>
                                          </m:e>
                                        </m:d>
                                      </m:e>
                                      <m:sup>
                                        <m:r>
                                          <a:rPr lang="en-US" sz="1200" smtClean="0">
                                            <a:latin typeface="Cambria Math" panose="02040503050406030204" pitchFamily="18" charset="0"/>
                                          </a:rPr>
                                          <m:t>′</m:t>
                                        </m:r>
                                      </m:sup>
                                    </m:sSup>
                                  </m:e>
                                </m:nary>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nary>
                                  <m:naryPr>
                                    <m:chr m:val="∑"/>
                                    <m:limLoc m:val="subSup"/>
                                    <m:ctrlPr>
                                      <a:rPr lang="en-US" sz="1200" i="1" smtClean="0">
                                        <a:latin typeface="Cambria Math" charset="0"/>
                                      </a:rPr>
                                    </m:ctrlPr>
                                  </m:naryPr>
                                  <m:sub>
                                    <m:r>
                                      <m:rPr>
                                        <m:brk m:alnAt="25"/>
                                      </m:rPr>
                                      <a:rPr lang="en-US" sz="1200" smtClean="0">
                                        <a:latin typeface="Cambria Math" panose="02040503050406030204" pitchFamily="18" charset="0"/>
                                      </a:rPr>
                                      <m:t>𝑖</m:t>
                                    </m:r>
                                    <m:r>
                                      <a:rPr lang="en-US" sz="1200" smtClean="0">
                                        <a:latin typeface="Cambria Math" panose="02040503050406030204" pitchFamily="18" charset="0"/>
                                      </a:rPr>
                                      <m:t>=1</m:t>
                                    </m:r>
                                  </m:sub>
                                  <m:sup>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sup>
                                  <m:e>
                                    <m:f>
                                      <m:fPr>
                                        <m:ctrlPr>
                                          <a:rPr lang="en-US" sz="1200" i="1" smtClean="0">
                                            <a:latin typeface="Cambria Math" charset="0"/>
                                          </a:rPr>
                                        </m:ctrlPr>
                                      </m:fPr>
                                      <m:num>
                                        <m:r>
                                          <a:rPr lang="en-US" sz="1200" smtClean="0">
                                            <a:latin typeface="Cambria Math" panose="02040503050406030204" pitchFamily="18" charset="0"/>
                                          </a:rPr>
                                          <m:t>𝜕𝜌</m:t>
                                        </m:r>
                                        <m:d>
                                          <m:dPr>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e>
                                        </m:d>
                                      </m:num>
                                      <m:den>
                                        <m:r>
                                          <a:rPr lang="en-US" sz="1200" smtClean="0">
                                            <a:latin typeface="Cambria Math" panose="02040503050406030204" pitchFamily="18" charset="0"/>
                                          </a:rPr>
                                          <m:t>𝜕</m:t>
                                        </m:r>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den>
                                    </m:f>
                                    <m:r>
                                      <a:rPr lang="en-US" sz="1200" smtClean="0">
                                        <a:latin typeface="Cambria Math" panose="02040503050406030204" pitchFamily="18" charset="0"/>
                                      </a:rPr>
                                      <m:t>(−</m:t>
                                    </m:r>
                                    <m:nary>
                                      <m:naryPr>
                                        <m:chr m:val="∑"/>
                                        <m:limLoc m:val="subSup"/>
                                        <m:supHide m:val="on"/>
                                        <m:ctrlPr>
                                          <a:rPr lang="en-US" sz="1200" i="1" smtClean="0">
                                            <a:latin typeface="Cambria Math" charset="0"/>
                                          </a:rPr>
                                        </m:ctrlPr>
                                      </m:naryPr>
                                      <m:sub>
                                        <m:r>
                                          <m:rPr>
                                            <m:brk m:alnAt="9"/>
                                          </m:rPr>
                                          <a:rPr lang="en-US" sz="1200" smtClean="0">
                                            <a:latin typeface="Cambria Math" panose="02040503050406030204" pitchFamily="18" charset="0"/>
                                          </a:rPr>
                                          <m:t>𝑗</m:t>
                                        </m:r>
                                        <m:r>
                                          <a:rPr lang="en-US" sz="1200" smtClean="0">
                                            <a:latin typeface="Cambria Math" panose="02040503050406030204" pitchFamily="18" charset="0"/>
                                          </a:rPr>
                                          <m:t>∈</m:t>
                                        </m:r>
                                        <m:r>
                                          <a:rPr lang="en-US" sz="1200" smtClean="0">
                                            <a:latin typeface="Cambria Math" panose="02040503050406030204" pitchFamily="18" charset="0"/>
                                          </a:rPr>
                                          <m:t>𝜙</m:t>
                                        </m:r>
                                        <m:d>
                                          <m:dPr>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𝑜</m:t>
                                                </m:r>
                                              </m:e>
                                              <m:sub>
                                                <m:r>
                                                  <a:rPr lang="en-US" sz="1200" smtClean="0">
                                                    <a:latin typeface="Cambria Math" panose="02040503050406030204" pitchFamily="18" charset="0"/>
                                                  </a:rPr>
                                                  <m:t>𝑖</m:t>
                                                </m:r>
                                              </m:sub>
                                            </m:sSub>
                                          </m:e>
                                        </m:d>
                                      </m:sub>
                                      <m:sup/>
                                      <m:e>
                                        <m:sSub>
                                          <m:sSubPr>
                                            <m:ctrlPr>
                                              <a:rPr lang="en-US" sz="1200" i="1" smtClean="0">
                                                <a:latin typeface="Cambria Math" charset="0"/>
                                              </a:rPr>
                                            </m:ctrlPr>
                                          </m:sSubPr>
                                          <m:e>
                                            <m:r>
                                              <a:rPr lang="en-US" sz="1200" smtClean="0">
                                                <a:latin typeface="Cambria Math" panose="02040503050406030204" pitchFamily="18" charset="0"/>
                                              </a:rPr>
                                              <m:t>𝑎</m:t>
                                            </m:r>
                                          </m:e>
                                          <m:sub>
                                            <m:r>
                                              <a:rPr lang="en-US" sz="1200" smtClean="0">
                                                <a:latin typeface="Cambria Math" panose="02040503050406030204" pitchFamily="18" charset="0"/>
                                              </a:rPr>
                                              <m:t>𝑗</m:t>
                                            </m:r>
                                          </m:sub>
                                        </m:sSub>
                                        <m:sSup>
                                          <m:sSupPr>
                                            <m:ctrlPr>
                                              <a:rPr lang="en-US" sz="1200" i="1" smtClean="0">
                                                <a:latin typeface="Cambria Math" charset="0"/>
                                              </a:rPr>
                                            </m:ctrlPr>
                                          </m:sSupPr>
                                          <m:e>
                                            <m:r>
                                              <a:rPr lang="en-US" sz="1200" smtClean="0">
                                                <a:latin typeface="Cambria Math" panose="02040503050406030204" pitchFamily="18" charset="0"/>
                                              </a:rPr>
                                              <m:t>𝐹</m:t>
                                            </m:r>
                                          </m:e>
                                          <m:sup>
                                            <m:r>
                                              <a:rPr lang="en-US" sz="1200" smtClean="0">
                                                <a:latin typeface="Cambria Math" panose="02040503050406030204" pitchFamily="18" charset="0"/>
                                              </a:rPr>
                                              <m:t>𝑝</m:t>
                                            </m:r>
                                          </m:sup>
                                        </m:sSup>
                                        <m:r>
                                          <a:rPr lang="en-US" sz="1200" smtClean="0">
                                            <a:latin typeface="Cambria Math" panose="02040503050406030204" pitchFamily="18" charset="0"/>
                                          </a:rPr>
                                          <m:t>(</m:t>
                                        </m:r>
                                        <m:r>
                                          <a:rPr lang="en-US" sz="1200" smtClean="0">
                                            <a:latin typeface="Cambria Math" panose="02040503050406030204" pitchFamily="18" charset="0"/>
                                          </a:rPr>
                                          <m:t>𝑗</m:t>
                                        </m:r>
                                        <m:r>
                                          <a:rPr lang="en-US" sz="1200" smtClean="0">
                                            <a:latin typeface="Cambria Math" panose="02040503050406030204" pitchFamily="18" charset="0"/>
                                          </a:rPr>
                                          <m:t>,:)′</m:t>
                                        </m:r>
                                      </m:e>
                                    </m:nary>
                                    <m:r>
                                      <a:rPr lang="en-US" sz="1200" smtClean="0">
                                        <a:latin typeface="Cambria Math" panose="02040503050406030204" pitchFamily="18" charset="0"/>
                                      </a:rPr>
                                      <m:t>)</m:t>
                                    </m:r>
                                  </m:e>
                                </m:nary>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ctrlPr>
                                      <a:rPr lang="en-US" sz="1200" i="1" smtClean="0">
                                        <a:latin typeface="Cambria Math" charset="0"/>
                                      </a:rPr>
                                    </m:ctrlPr>
                                  </m:fPr>
                                  <m:num>
                                    <m:r>
                                      <a:rPr lang="en-US" sz="1200" smtClean="0">
                                        <a:latin typeface="Cambria Math" panose="02040503050406030204" pitchFamily="18" charset="0"/>
                                      </a:rPr>
                                      <m:t>𝛼</m:t>
                                    </m:r>
                                  </m:num>
                                  <m:den>
                                    <m:sSub>
                                      <m:sSubPr>
                                        <m:ctrlPr>
                                          <a:rPr lang="en-US" sz="1200" i="1" smtClean="0">
                                            <a:latin typeface="Cambria Math"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𝑜</m:t>
                                        </m:r>
                                      </m:sub>
                                    </m:sSub>
                                  </m:den>
                                </m:f>
                                <m:d>
                                  <m:dPr>
                                    <m:begChr m:val="["/>
                                    <m:endChr m:val="]"/>
                                    <m:ctrlPr>
                                      <a:rPr lang="en-US" sz="1200" i="1" smtClean="0">
                                        <a:latin typeface="Cambria Math" charset="0"/>
                                      </a:rPr>
                                    </m:ctrlPr>
                                  </m:dPr>
                                  <m:e>
                                    <m:f>
                                      <m:fPr>
                                        <m:ctrlPr>
                                          <a:rPr lang="en-US" sz="1200" i="1" smtClean="0">
                                            <a:latin typeface="Cambria Math" charset="0"/>
                                          </a:rPr>
                                        </m:ctrlPr>
                                      </m:fPr>
                                      <m:num>
                                        <m:r>
                                          <a:rPr lang="en-US" sz="1200" smtClean="0">
                                            <a:latin typeface="Cambria Math" panose="02040503050406030204" pitchFamily="18" charset="0"/>
                                          </a:rPr>
                                          <m:t>𝜕𝜌</m:t>
                                        </m:r>
                                        <m:d>
                                          <m:dPr>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e>
                                        </m:d>
                                      </m:num>
                                      <m:den>
                                        <m:r>
                                          <a:rPr lang="en-US" sz="1200" smtClean="0">
                                            <a:latin typeface="Cambria Math" panose="02040503050406030204" pitchFamily="18" charset="0"/>
                                          </a:rPr>
                                          <m:t>𝜕</m:t>
                                        </m:r>
                                        <m:sSub>
                                          <m:sSubPr>
                                            <m:ctrlPr>
                                              <a:rPr lang="en-US" sz="1200" i="1" smtClean="0">
                                                <a:latin typeface="Cambria Math" charset="0"/>
                                              </a:rPr>
                                            </m:ctrlPr>
                                          </m:sSubPr>
                                          <m:e>
                                            <m:r>
                                              <a:rPr lang="en-US" sz="1200" smtClean="0">
                                                <a:latin typeface="Cambria Math" panose="02040503050406030204" pitchFamily="18" charset="0"/>
                                              </a:rPr>
                                              <m:t>𝑒</m:t>
                                            </m:r>
                                          </m:e>
                                          <m:sub>
                                            <m:r>
                                              <a:rPr lang="en-US" sz="1200" smtClean="0">
                                                <a:latin typeface="Cambria Math" panose="02040503050406030204" pitchFamily="18" charset="0"/>
                                              </a:rPr>
                                              <m:t>𝑖</m:t>
                                            </m:r>
                                          </m:sub>
                                        </m:sSub>
                                      </m:den>
                                    </m:f>
                                    <m:d>
                                      <m:dPr>
                                        <m:ctrlPr>
                                          <a:rPr lang="en-US" sz="1200" i="1" smtClean="0">
                                            <a:latin typeface="Cambria Math" charset="0"/>
                                          </a:rPr>
                                        </m:ctrlPr>
                                      </m:dPr>
                                      <m:e>
                                        <m:r>
                                          <a:rPr lang="en-US" sz="1200" smtClean="0">
                                            <a:latin typeface="Cambria Math" panose="02040503050406030204" pitchFamily="18" charset="0"/>
                                          </a:rPr>
                                          <m:t>−</m:t>
                                        </m:r>
                                        <m:sSup>
                                          <m:sSupPr>
                                            <m:ctrlPr>
                                              <a:rPr lang="en-US" sz="1200" i="1" smtClean="0">
                                                <a:latin typeface="Cambria Math" charset="0"/>
                                              </a:rPr>
                                            </m:ctrlPr>
                                          </m:sSupPr>
                                          <m:e>
                                            <m:r>
                                              <a:rPr lang="en-US" sz="1200" smtClean="0">
                                                <a:latin typeface="Cambria Math" panose="02040503050406030204" pitchFamily="18" charset="0"/>
                                              </a:rPr>
                                              <m:t>𝐹</m:t>
                                            </m:r>
                                          </m:e>
                                          <m:sup>
                                            <m:r>
                                              <a:rPr lang="en-US" sz="1200" smtClean="0">
                                                <a:latin typeface="Cambria Math" panose="02040503050406030204" pitchFamily="18" charset="0"/>
                                              </a:rPr>
                                              <m:t>𝑝</m:t>
                                            </m:r>
                                          </m:sup>
                                        </m:sSup>
                                        <m:d>
                                          <m:dPr>
                                            <m:ctrlPr>
                                              <a:rPr lang="en-US" sz="1200" i="1" smtClean="0">
                                                <a:latin typeface="Cambria Math" charset="0"/>
                                              </a:rPr>
                                            </m:ctrlPr>
                                          </m:dPr>
                                          <m:e>
                                            <m:r>
                                              <a:rPr lang="en-US" sz="1200" smtClean="0">
                                                <a:latin typeface="Cambria Math" panose="02040503050406030204" pitchFamily="18" charset="0"/>
                                              </a:rPr>
                                              <m:t>𝜙</m:t>
                                            </m:r>
                                            <m:d>
                                              <m:dPr>
                                                <m:ctrlPr>
                                                  <a:rPr lang="en-US" sz="1200" i="1" smtClean="0">
                                                    <a:latin typeface="Cambria Math" charset="0"/>
                                                  </a:rPr>
                                                </m:ctrlPr>
                                              </m:dPr>
                                              <m:e>
                                                <m:sSub>
                                                  <m:sSubPr>
                                                    <m:ctrlPr>
                                                      <a:rPr lang="en-US" sz="1200" i="1" smtClean="0">
                                                        <a:latin typeface="Cambria Math" charset="0"/>
                                                      </a:rPr>
                                                    </m:ctrlPr>
                                                  </m:sSubPr>
                                                  <m:e>
                                                    <m:r>
                                                      <a:rPr lang="en-US" sz="1200" smtClean="0">
                                                        <a:latin typeface="Cambria Math" panose="02040503050406030204" pitchFamily="18" charset="0"/>
                                                      </a:rPr>
                                                      <m:t>𝑜</m:t>
                                                    </m:r>
                                                  </m:e>
                                                  <m:sub>
                                                    <m:r>
                                                      <a:rPr lang="en-US" sz="1200" smtClean="0">
                                                        <a:latin typeface="Cambria Math" panose="02040503050406030204" pitchFamily="18" charset="0"/>
                                                      </a:rPr>
                                                      <m:t>𝑖</m:t>
                                                    </m:r>
                                                  </m:sub>
                                                </m:sSub>
                                              </m:e>
                                            </m:d>
                                            <m:r>
                                              <a:rPr lang="en-US" sz="1200" smtClean="0">
                                                <a:latin typeface="Cambria Math" panose="02040503050406030204" pitchFamily="18" charset="0"/>
                                              </a:rPr>
                                              <m:t>,:</m:t>
                                            </m:r>
                                          </m:e>
                                        </m:d>
                                        <m:sSup>
                                          <m:sSupPr>
                                            <m:ctrlPr>
                                              <a:rPr lang="en-US" sz="1200" i="1" smtClean="0">
                                                <a:latin typeface="Cambria Math" charset="0"/>
                                              </a:rPr>
                                            </m:ctrlPr>
                                          </m:sSupPr>
                                          <m:e>
                                            <m:r>
                                              <a:rPr lang="en-US" sz="1200" smtClean="0">
                                                <a:latin typeface="Cambria Math" panose="02040503050406030204" pitchFamily="18" charset="0"/>
                                              </a:rPr>
                                              <m:t>𝑤</m:t>
                                            </m:r>
                                          </m:e>
                                          <m:sup>
                                            <m:r>
                                              <a:rPr lang="en-US" sz="1200" smtClean="0">
                                                <a:latin typeface="Cambria Math" panose="02040503050406030204" pitchFamily="18" charset="0"/>
                                              </a:rPr>
                                              <m:t>𝑝</m:t>
                                            </m:r>
                                          </m:sup>
                                        </m:sSup>
                                      </m:e>
                                    </m:d>
                                    <m:r>
                                      <a:rPr lang="en-US" sz="1200" smtClean="0">
                                        <a:latin typeface="Cambria Math" panose="02040503050406030204" pitchFamily="18" charset="0"/>
                                      </a:rPr>
                                      <m:t>+</m:t>
                                    </m:r>
                                    <m:sSubSup>
                                      <m:sSubSupPr>
                                        <m:ctrlPr>
                                          <a:rPr lang="en-US" sz="1200" i="1" smtClean="0">
                                            <a:latin typeface="Cambria Math" charset="0"/>
                                          </a:rPr>
                                        </m:ctrlPr>
                                      </m:sSubSupPr>
                                      <m:e>
                                        <m:r>
                                          <a:rPr lang="en-US" sz="1200" smtClean="0">
                                            <a:latin typeface="Cambria Math" panose="02040503050406030204" pitchFamily="18" charset="0"/>
                                          </a:rPr>
                                          <m:t>𝐿</m:t>
                                        </m:r>
                                      </m:e>
                                      <m:sub>
                                        <m:r>
                                          <a:rPr lang="en-US" sz="1200" smtClean="0">
                                            <a:latin typeface="Cambria Math" panose="02040503050406030204" pitchFamily="18" charset="0"/>
                                          </a:rPr>
                                          <m:t>𝑖</m:t>
                                        </m:r>
                                      </m:sub>
                                      <m:sup>
                                        <m:r>
                                          <a:rPr lang="en-US" sz="1200" smtClean="0">
                                            <a:latin typeface="Cambria Math" panose="02040503050406030204" pitchFamily="18" charset="0"/>
                                          </a:rPr>
                                          <m:t>𝑝</m:t>
                                        </m:r>
                                      </m:sup>
                                    </m:sSubSup>
                                    <m:sSub>
                                      <m:sSubPr>
                                        <m:ctrlPr>
                                          <a:rPr lang="en-US" sz="1200" i="1" smtClean="0">
                                            <a:latin typeface="Cambria Math" charset="0"/>
                                          </a:rPr>
                                        </m:ctrlPr>
                                      </m:sSubPr>
                                      <m:e>
                                        <m:r>
                                          <a:rPr lang="en-US" sz="1200" smtClean="0">
                                            <a:latin typeface="Cambria Math" panose="02040503050406030204" pitchFamily="18" charset="0"/>
                                          </a:rPr>
                                          <m:t>𝑎</m:t>
                                        </m:r>
                                      </m:e>
                                      <m:sub>
                                        <m:r>
                                          <a:rPr lang="en-US" sz="1200" smtClean="0">
                                            <a:latin typeface="Cambria Math" panose="02040503050406030204" pitchFamily="18" charset="0"/>
                                          </a:rPr>
                                          <m:t>𝑖</m:t>
                                        </m:r>
                                      </m:sub>
                                    </m:sSub>
                                  </m:e>
                                </m:d>
                              </m:oMath>
                            </m:oMathPara>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4056589873"/>
                  </p:ext>
                </p:extLst>
              </p:nvPr>
            </p:nvGraphicFramePr>
            <p:xfrm>
              <a:off x="0" y="3863340"/>
              <a:ext cx="9085277" cy="3060194"/>
            </p:xfrm>
            <a:graphic>
              <a:graphicData uri="http://schemas.openxmlformats.org/drawingml/2006/table">
                <a:tbl>
                  <a:tblPr firstRow="1" bandCol="1">
                    <a:tableStyleId>{B301B821-A1FF-4177-AEE7-76D212191A09}</a:tableStyleId>
                  </a:tblPr>
                  <a:tblGrid>
                    <a:gridCol w="1443420"/>
                    <a:gridCol w="1928613"/>
                    <a:gridCol w="2722748"/>
                    <a:gridCol w="2990496"/>
                  </a:tblGrid>
                  <a:tr h="446215">
                    <a:tc>
                      <a:txBody>
                        <a:bodyPr/>
                        <a:lstStyle/>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75633" t="-43836" r="-297468" b="-79726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24161" t="-43836" r="-110291" b="-79726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04073" t="-43836" r="-407" b="-797260"/>
                          </a:stretch>
                        </a:blipFill>
                      </a:tcPr>
                    </a:tc>
                  </a:tr>
                  <a:tr h="564960">
                    <a:tc>
                      <a:txBody>
                        <a:bodyPr/>
                        <a:lstStyle/>
                        <a:p>
                          <a:pPr algn="ctr"/>
                          <a:r>
                            <a:rPr lang="en-US" sz="1200" dirty="0" smtClean="0"/>
                            <a:t>Maximum</a:t>
                          </a:r>
                          <a:r>
                            <a:rPr lang="en-US" sz="1200" baseline="0" dirty="0" smtClean="0"/>
                            <a:t> </a:t>
                          </a:r>
                          <a:r>
                            <a:rPr lang="en-US" sz="1200" baseline="0" dirty="0" err="1" smtClean="0"/>
                            <a:t>Agg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75633" t="-112903" r="-297468" b="-525806"/>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24161" t="-112903" r="-110291" b="-525806"/>
                          </a:stretch>
                        </a:blipFill>
                      </a:tcPr>
                    </a:tc>
                    <a:tc>
                      <a:txBody>
                        <a:bodyPr/>
                        <a:lstStyle/>
                        <a:p>
                          <a:pPr algn="ctr"/>
                          <a:r>
                            <a:rPr lang="en-US" sz="1200" dirty="0" smtClean="0"/>
                            <a:t>N/A</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5483">
                    <a:tc>
                      <a:txBody>
                        <a:bodyPr/>
                        <a:lstStyle/>
                        <a:p>
                          <a:pPr algn="ctr"/>
                          <a:r>
                            <a:rPr lang="en-US" sz="1200" dirty="0" smtClean="0"/>
                            <a:t>Linear </a:t>
                          </a:r>
                          <a:r>
                            <a:rPr lang="en-US" sz="1200" dirty="0" err="1" smtClean="0"/>
                            <a:t>Agg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75633" t="-275000" r="-297468" b="-5791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24161" t="-275000" r="-110291" b="-5791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04073" t="-275000" r="-407" b="-579167"/>
                          </a:stretch>
                        </a:blipFill>
                      </a:tcPr>
                    </a:tc>
                  </a:tr>
                  <a:tr h="496761">
                    <a:tc>
                      <a:txBody>
                        <a:bodyPr/>
                        <a:lstStyle/>
                        <a:p>
                          <a:pPr algn="ctr"/>
                          <a:r>
                            <a:rPr lang="en-US" sz="1200" dirty="0" smtClean="0"/>
                            <a:t>Sparse </a:t>
                          </a:r>
                          <a:r>
                            <a:rPr lang="en-US" sz="1200" dirty="0" err="1" smtClean="0"/>
                            <a:t>Agg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75633" t="-333333" r="-297468" b="-41481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24161" t="-333333" r="-110291" b="-41481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04073" t="-333333" r="-407" b="-414815"/>
                          </a:stretch>
                        </a:blipFill>
                      </a:tcPr>
                    </a:tc>
                  </a:tr>
                  <a:tr h="618363">
                    <a:tc>
                      <a:txBody>
                        <a:bodyPr/>
                        <a:lstStyle/>
                        <a:p>
                          <a:pPr algn="ctr"/>
                          <a:r>
                            <a:rPr lang="en-US" sz="1200" dirty="0" smtClean="0"/>
                            <a:t>Order Sparse </a:t>
                          </a:r>
                          <a:r>
                            <a:rPr lang="en-US" sz="1200" dirty="0" err="1" smtClean="0"/>
                            <a:t>Agg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75633" t="-344118" r="-297468" b="-229412"/>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24161" t="-344118" r="-110291" b="-229412"/>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04073" t="-344118" r="-407" b="-229412"/>
                          </a:stretch>
                        </a:blipFill>
                      </a:tcPr>
                    </a:tc>
                  </a:tr>
                  <a:tr h="498412">
                    <a:tc>
                      <a:txBody>
                        <a:bodyPr/>
                        <a:lstStyle/>
                        <a:p>
                          <a:pPr algn="ctr"/>
                          <a:r>
                            <a:rPr lang="en-US" sz="1200" dirty="0" smtClean="0"/>
                            <a:t>Robust </a:t>
                          </a:r>
                          <a:r>
                            <a:rPr lang="en-US" sz="1200" dirty="0" err="1" smtClean="0"/>
                            <a:t>Agg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75633" t="-552439" r="-297468" b="-185366"/>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24161" t="-552439" r="-110291" b="-185366"/>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04073" t="-552439" r="-407" b="-185366"/>
                          </a:stretch>
                        </a:blipFill>
                      </a:tcPr>
                    </a:tc>
                  </a:tr>
                </a:tbl>
              </a:graphicData>
            </a:graphic>
          </p:graphicFrame>
        </mc:Fallback>
      </mc:AlternateContent>
    </p:spTree>
    <p:extLst>
      <p:ext uri="{BB962C8B-B14F-4D97-AF65-F5344CB8AC3E}">
        <p14:creationId xmlns:p14="http://schemas.microsoft.com/office/powerpoint/2010/main" val="129970635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1	</a:t>
            </a:r>
            <a:endParaRPr lang="en-US" dirty="0"/>
          </a:p>
        </p:txBody>
      </p:sp>
      <p:sp>
        <p:nvSpPr>
          <p:cNvPr id="3" name="Text Placeholder 2"/>
          <p:cNvSpPr>
            <a:spLocks noGrp="1"/>
          </p:cNvSpPr>
          <p:nvPr>
            <p:ph type="body" idx="1"/>
          </p:nvPr>
        </p:nvSpPr>
        <p:spPr/>
        <p:txBody>
          <a:bodyPr/>
          <a:lstStyle/>
          <a:p>
            <a:r>
              <a:rPr lang="en-US" dirty="0" smtClean="0"/>
              <a:t>40 groups spend five hours together in the laboratory</a:t>
            </a:r>
          </a:p>
          <a:p>
            <a:r>
              <a:rPr lang="en-US" dirty="0" smtClean="0"/>
              <a:t>Work together on a diverse set of tasks, plus a more complex criterion task</a:t>
            </a:r>
          </a:p>
          <a:p>
            <a:r>
              <a:rPr lang="en-US" dirty="0" smtClean="0"/>
              <a:t>Also measured individual intelligence</a:t>
            </a:r>
            <a:endParaRPr lang="en-US"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Woolley, Anita Williams, et al. "Evidence for a collective intelligence factor in the performance of human groups." science 330.6004 (2010): 686-688</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114500"/>
      </p:ext>
    </p:extLst>
  </p:cSld>
  <p:clrMapOvr>
    <a:masterClrMapping/>
  </p:clrMapOvr>
  <p:transition spd="med"/>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Properties</a:t>
            </a:r>
            <a:endParaRPr lang="en-US" dirty="0"/>
          </a:p>
        </p:txBody>
      </p:sp>
      <p:sp>
        <p:nvSpPr>
          <p:cNvPr id="3" name="Content Placeholder 2"/>
          <p:cNvSpPr>
            <a:spLocks noGrp="1"/>
          </p:cNvSpPr>
          <p:nvPr>
            <p:ph idx="1"/>
          </p:nvPr>
        </p:nvSpPr>
        <p:spPr>
          <a:xfrm>
            <a:off x="447675" y="933450"/>
            <a:ext cx="8430854" cy="5106988"/>
          </a:xfrm>
        </p:spPr>
        <p:txBody>
          <a:bodyPr/>
          <a:lstStyle/>
          <a:p>
            <a:r>
              <a:rPr lang="en-US" b="1" dirty="0" smtClean="0"/>
              <a:t>Convergence and Optimality</a:t>
            </a:r>
          </a:p>
          <a:p>
            <a:pPr lvl="1"/>
            <a:r>
              <a:rPr lang="en-US" sz="2800" dirty="0" smtClean="0"/>
              <a:t>Under mild conditions, the optimization </a:t>
            </a:r>
            <a:r>
              <a:rPr lang="en-US" sz="2800" dirty="0" err="1" smtClean="0"/>
              <a:t>alg</a:t>
            </a:r>
            <a:r>
              <a:rPr lang="en-US" sz="2800" dirty="0" smtClean="0"/>
              <a:t> converges to a coordinate-wise minimum point</a:t>
            </a:r>
          </a:p>
          <a:p>
            <a:r>
              <a:rPr lang="en-US" b="1" dirty="0" smtClean="0"/>
              <a:t>Complexity</a:t>
            </a:r>
          </a:p>
          <a:p>
            <a:pPr lvl="1"/>
            <a:r>
              <a:rPr lang="en-US" sz="2800" dirty="0" smtClean="0"/>
              <a:t>The </a:t>
            </a:r>
            <a:r>
              <a:rPr lang="en-US" sz="2800" dirty="0" err="1" smtClean="0"/>
              <a:t>alg</a:t>
            </a:r>
            <a:r>
              <a:rPr lang="en-US" sz="2800" dirty="0" smtClean="0"/>
              <a:t> scales linearly </a:t>
            </a:r>
            <a:r>
              <a:rPr lang="en-US" sz="2800" dirty="0" err="1" smtClean="0"/>
              <a:t>w.r.t</a:t>
            </a:r>
            <a:r>
              <a:rPr lang="en-US" sz="2800" dirty="0" smtClean="0"/>
              <a:t>. the size of part-whole graph in both time and space</a:t>
            </a:r>
          </a:p>
        </p:txBody>
      </p:sp>
      <p:sp>
        <p:nvSpPr>
          <p:cNvPr id="4" name="Slide Number Placeholder 3"/>
          <p:cNvSpPr>
            <a:spLocks noGrp="1"/>
          </p:cNvSpPr>
          <p:nvPr>
            <p:ph type="sldNum" sz="quarter" idx="4294967295"/>
          </p:nvPr>
        </p:nvSpPr>
        <p:spPr>
          <a:xfrm>
            <a:off x="0" y="6486525"/>
            <a:ext cx="684213" cy="371475"/>
          </a:xfrm>
          <a:prstGeom prst="rect">
            <a:avLst/>
          </a:prstGeom>
        </p:spPr>
        <p:txBody>
          <a:bodyPr/>
          <a:lstStyle/>
          <a:p>
            <a:pPr>
              <a:defRPr/>
            </a:pPr>
            <a:r>
              <a:rPr lang="en-US" smtClean="0"/>
              <a:t>- </a:t>
            </a:r>
            <a:fld id="{5702A24C-C4CD-4510-A1DD-CEB556D2535A}" type="slidenum">
              <a:rPr lang="en-US" smtClean="0"/>
              <a:pPr>
                <a:defRPr/>
              </a:pPr>
              <a:t>120</a:t>
            </a:fld>
            <a:r>
              <a:rPr lang="en-US" smtClean="0"/>
              <a:t> -</a:t>
            </a:r>
            <a:endParaRPr lang="en-US"/>
          </a:p>
        </p:txBody>
      </p:sp>
      <p:grpSp>
        <p:nvGrpSpPr>
          <p:cNvPr id="36" name="Group 35"/>
          <p:cNvGrpSpPr/>
          <p:nvPr/>
        </p:nvGrpSpPr>
        <p:grpSpPr>
          <a:xfrm>
            <a:off x="993057" y="4522839"/>
            <a:ext cx="3193348" cy="1963686"/>
            <a:chOff x="3349143" y="2892919"/>
            <a:chExt cx="3973752" cy="2443940"/>
          </a:xfrm>
        </p:grpSpPr>
        <p:cxnSp>
          <p:nvCxnSpPr>
            <p:cNvPr id="6" name="Straight Connector 5"/>
            <p:cNvCxnSpPr/>
            <p:nvPr/>
          </p:nvCxnSpPr>
          <p:spPr>
            <a:xfrm flipV="1">
              <a:off x="3349143" y="3569041"/>
              <a:ext cx="3973752" cy="784"/>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7" name="Picture 2" descr="Image result for icon per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02" y="4195661"/>
              <a:ext cx="609058" cy="517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icon 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305" y="4745647"/>
              <a:ext cx="695415" cy="591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icon per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588" y="3638589"/>
              <a:ext cx="543128" cy="4617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icon mov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1909" y="2892919"/>
              <a:ext cx="566343" cy="48148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flipV="1">
              <a:off x="4405979" y="4146800"/>
              <a:ext cx="570144" cy="2901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254013" y="4100332"/>
              <a:ext cx="682139" cy="645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05979" y="4454558"/>
              <a:ext cx="1701096" cy="276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4976123" y="4146800"/>
              <a:ext cx="1130952" cy="3353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976123" y="4146800"/>
              <a:ext cx="277890" cy="5988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76123" y="4100332"/>
              <a:ext cx="960028" cy="464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906305" y="3432985"/>
              <a:ext cx="69818" cy="285509"/>
            </a:xfrm>
            <a:prstGeom prst="line">
              <a:avLst/>
            </a:prstGeom>
            <a:ln w="381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350531" y="3374399"/>
              <a:ext cx="454549" cy="821262"/>
            </a:xfrm>
            <a:prstGeom prst="line">
              <a:avLst/>
            </a:prstGeom>
            <a:ln w="762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48783" y="3846463"/>
              <a:ext cx="107045" cy="7036"/>
            </a:xfrm>
            <a:prstGeom prst="line">
              <a:avLst/>
            </a:prstGeom>
            <a:ln w="127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48585" y="3432985"/>
              <a:ext cx="701422" cy="379729"/>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969011" y="3373903"/>
              <a:ext cx="3502" cy="302420"/>
            </a:xfrm>
            <a:prstGeom prst="line">
              <a:avLst/>
            </a:prstGeom>
            <a:ln w="57150">
              <a:solidFill>
                <a:srgbClr val="00B050"/>
              </a:solidFill>
              <a:prstDash val="dashDot"/>
            </a:ln>
          </p:spPr>
          <p:style>
            <a:lnRef idx="1">
              <a:schemeClr val="accent1"/>
            </a:lnRef>
            <a:fillRef idx="0">
              <a:schemeClr val="accent1"/>
            </a:fillRef>
            <a:effectRef idx="0">
              <a:schemeClr val="accent1"/>
            </a:effectRef>
            <a:fontRef idx="minor">
              <a:schemeClr val="tx1"/>
            </a:fontRef>
          </p:style>
        </p:cxnSp>
        <p:pic>
          <p:nvPicPr>
            <p:cNvPr id="22" name="Picture 4" descr="Image result for icon pers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225" y="3718494"/>
              <a:ext cx="503797" cy="4283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icon pers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7947" y="4346726"/>
              <a:ext cx="650094" cy="5526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icon mov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9659" y="2901370"/>
              <a:ext cx="536576" cy="456173"/>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flipH="1" flipV="1">
              <a:off x="5018459" y="3366648"/>
              <a:ext cx="822033" cy="479123"/>
            </a:xfrm>
            <a:prstGeom prst="line">
              <a:avLst/>
            </a:prstGeom>
            <a:ln w="127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6123196" y="3426484"/>
              <a:ext cx="209799" cy="920242"/>
            </a:xfrm>
            <a:prstGeom prst="line">
              <a:avLst/>
            </a:prstGeom>
            <a:ln w="76200">
              <a:solidFill>
                <a:srgbClr val="00B050"/>
              </a:solidFill>
              <a:prstDash val="dashDot"/>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906807" y="4620011"/>
            <a:ext cx="838691" cy="369332"/>
          </a:xfrm>
          <a:prstGeom prst="rect">
            <a:avLst/>
          </a:prstGeom>
          <a:noFill/>
        </p:spPr>
        <p:txBody>
          <a:bodyPr wrap="none" rtlCol="0">
            <a:spAutoFit/>
          </a:bodyPr>
          <a:lstStyle/>
          <a:p>
            <a:r>
              <a:rPr lang="en-US" smtClean="0"/>
              <a:t>Whole</a:t>
            </a:r>
            <a:endParaRPr lang="en-US"/>
          </a:p>
        </p:txBody>
      </p:sp>
      <p:sp>
        <p:nvSpPr>
          <p:cNvPr id="38" name="TextBox 37"/>
          <p:cNvSpPr txBox="1"/>
          <p:nvPr/>
        </p:nvSpPr>
        <p:spPr>
          <a:xfrm>
            <a:off x="872780" y="5168332"/>
            <a:ext cx="723275" cy="369332"/>
          </a:xfrm>
          <a:prstGeom prst="rect">
            <a:avLst/>
          </a:prstGeom>
          <a:noFill/>
        </p:spPr>
        <p:txBody>
          <a:bodyPr wrap="none" rtlCol="0">
            <a:spAutoFit/>
          </a:bodyPr>
          <a:lstStyle/>
          <a:p>
            <a:r>
              <a:rPr lang="en-US" dirty="0" smtClean="0"/>
              <a:t>Parts</a:t>
            </a:r>
            <a:endParaRPr lang="en-US" dirty="0"/>
          </a:p>
        </p:txBody>
      </p:sp>
      <mc:AlternateContent xmlns:mc="http://schemas.openxmlformats.org/markup-compatibility/2006" xmlns:a14="http://schemas.microsoft.com/office/drawing/2010/main">
        <mc:Choice Requires="a14">
          <p:sp>
            <p:nvSpPr>
              <p:cNvPr id="40" name="TextBox 39"/>
              <p:cNvSpPr txBox="1"/>
              <p:nvPr/>
            </p:nvSpPr>
            <p:spPr>
              <a:xfrm>
                <a:off x="4796403" y="4538311"/>
                <a:ext cx="4272132" cy="1769074"/>
              </a:xfrm>
              <a:prstGeom prst="rect">
                <a:avLst/>
              </a:prstGeom>
              <a:noFill/>
            </p:spPr>
            <p:txBody>
              <a:bodyPr wrap="none" lIns="0" tIns="0" rIns="0" bIns="0" rtlCol="0">
                <a:spAutoFit/>
              </a:bodyPr>
              <a:lstStyle/>
              <a:p>
                <a:r>
                  <a:rPr lang="en-US" b="0" dirty="0" smtClean="0"/>
                  <a:t>Complexity: </a:t>
                </a:r>
                <a14:m>
                  <m:oMath xmlns:m="http://schemas.openxmlformats.org/officeDocument/2006/math">
                    <m:r>
                      <a:rPr lang="en-US" b="0" i="1" smtClean="0">
                        <a:latin typeface="Cambria Math" charset="0"/>
                      </a:rPr>
                      <m:t>𝑂</m:t>
                    </m:r>
                    <m:r>
                      <a:rPr lang="en-US" b="0" i="1" smtClean="0">
                        <a:latin typeface="Cambria Math" charset="0"/>
                      </a:rPr>
                      <m:t>(</m:t>
                    </m:r>
                    <m:sSub>
                      <m:sSubPr>
                        <m:ctrlPr>
                          <a:rPr lang="en-US" b="0" i="1" smtClean="0">
                            <a:latin typeface="Cambria Math" charset="0"/>
                          </a:rPr>
                        </m:ctrlPr>
                      </m:sSubPr>
                      <m:e>
                        <m:r>
                          <a:rPr lang="en-US" b="0" i="1" smtClean="0">
                            <a:latin typeface="Cambria Math" charset="0"/>
                          </a:rPr>
                          <m:t>𝑛</m:t>
                        </m:r>
                      </m:e>
                      <m:sub>
                        <m:r>
                          <a:rPr lang="en-US" b="0" i="1" smtClean="0">
                            <a:latin typeface="Cambria Math" charset="0"/>
                          </a:rPr>
                          <m:t>𝑜</m:t>
                        </m:r>
                      </m:sub>
                    </m:sSub>
                    <m:sSub>
                      <m:sSubPr>
                        <m:ctrlPr>
                          <a:rPr lang="en-US" b="0" i="1" smtClean="0">
                            <a:latin typeface="Cambria Math" charset="0"/>
                          </a:rPr>
                        </m:ctrlPr>
                      </m:sSubPr>
                      <m:e>
                        <m:r>
                          <a:rPr lang="en-US" b="0" i="1" smtClean="0">
                            <a:latin typeface="Cambria Math" charset="0"/>
                          </a:rPr>
                          <m:t>𝑑</m:t>
                        </m:r>
                      </m:e>
                      <m:sub>
                        <m:r>
                          <a:rPr lang="en-US" b="0" i="1" smtClean="0">
                            <a:latin typeface="Cambria Math" charset="0"/>
                          </a:rPr>
                          <m:t>𝑜</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𝑛</m:t>
                        </m:r>
                      </m:e>
                      <m:sub>
                        <m:r>
                          <a:rPr lang="en-US" b="0" i="1" smtClean="0">
                            <a:latin typeface="Cambria Math" charset="0"/>
                          </a:rPr>
                          <m:t>𝑝</m:t>
                        </m:r>
                      </m:sub>
                    </m:sSub>
                    <m:sSub>
                      <m:sSubPr>
                        <m:ctrlPr>
                          <a:rPr lang="en-US" b="0" i="1" smtClean="0">
                            <a:latin typeface="Cambria Math" charset="0"/>
                          </a:rPr>
                        </m:ctrlPr>
                      </m:sSubPr>
                      <m:e>
                        <m:r>
                          <a:rPr lang="en-US" b="0" i="1" smtClean="0">
                            <a:latin typeface="Cambria Math" charset="0"/>
                          </a:rPr>
                          <m:t>𝑑</m:t>
                        </m:r>
                      </m:e>
                      <m:sub>
                        <m:r>
                          <a:rPr lang="en-US" b="0" i="1" smtClean="0">
                            <a:latin typeface="Cambria Math" charset="0"/>
                          </a:rPr>
                          <m:t>𝑝</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𝑚</m:t>
                        </m:r>
                      </m:e>
                      <m:sub>
                        <m:r>
                          <a:rPr lang="en-US" b="0" i="1" smtClean="0">
                            <a:latin typeface="Cambria Math" charset="0"/>
                          </a:rPr>
                          <m:t>𝑝𝑜</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𝑚</m:t>
                        </m:r>
                      </m:e>
                      <m:sub>
                        <m:r>
                          <a:rPr lang="en-US" b="0" i="1" smtClean="0">
                            <a:latin typeface="Cambria Math" charset="0"/>
                          </a:rPr>
                          <m:t>𝑝𝑝</m:t>
                        </m:r>
                      </m:sub>
                    </m:sSub>
                    <m:r>
                      <a:rPr lang="en-US" b="0" i="1" smtClean="0">
                        <a:latin typeface="Cambria Math" charset="0"/>
                      </a:rPr>
                      <m:t>)</m:t>
                    </m:r>
                  </m:oMath>
                </a14:m>
                <a:endParaRPr lang="en-US" dirty="0" smtClean="0"/>
              </a:p>
              <a:p>
                <a14:m>
                  <m:oMath xmlns:m="http://schemas.openxmlformats.org/officeDocument/2006/math">
                    <m:sSub>
                      <m:sSubPr>
                        <m:ctrlPr>
                          <a:rPr lang="en-US" b="0" i="1" smtClean="0">
                            <a:latin typeface="Cambria Math" charset="0"/>
                          </a:rPr>
                        </m:ctrlPr>
                      </m:sSubPr>
                      <m:e>
                        <m:r>
                          <a:rPr lang="en-US" b="0" i="1" smtClean="0">
                            <a:latin typeface="Cambria Math" charset="0"/>
                          </a:rPr>
                          <m:t>𝑛</m:t>
                        </m:r>
                      </m:e>
                      <m:sub>
                        <m:r>
                          <a:rPr lang="en-US" b="0" i="1" smtClean="0">
                            <a:latin typeface="Cambria Math" charset="0"/>
                          </a:rPr>
                          <m:t>𝑜</m:t>
                        </m:r>
                      </m:sub>
                    </m:sSub>
                  </m:oMath>
                </a14:m>
                <a:r>
                  <a:rPr lang="en-US" dirty="0" smtClean="0"/>
                  <a:t>: #whole entities</a:t>
                </a:r>
              </a:p>
              <a:p>
                <a14:m>
                  <m:oMath xmlns:m="http://schemas.openxmlformats.org/officeDocument/2006/math">
                    <m:sSub>
                      <m:sSubPr>
                        <m:ctrlPr>
                          <a:rPr lang="en-US" b="0" i="1" smtClean="0">
                            <a:latin typeface="Cambria Math" charset="0"/>
                          </a:rPr>
                        </m:ctrlPr>
                      </m:sSubPr>
                      <m:e>
                        <m:r>
                          <a:rPr lang="en-US" b="0" i="1" smtClean="0">
                            <a:latin typeface="Cambria Math" charset="0"/>
                          </a:rPr>
                          <m:t>𝑛</m:t>
                        </m:r>
                      </m:e>
                      <m:sub>
                        <m:r>
                          <a:rPr lang="en-US" b="0" i="1" smtClean="0">
                            <a:latin typeface="Cambria Math" charset="0"/>
                          </a:rPr>
                          <m:t>𝑝</m:t>
                        </m:r>
                      </m:sub>
                    </m:sSub>
                  </m:oMath>
                </a14:m>
                <a:r>
                  <a:rPr lang="en-US" dirty="0" smtClean="0"/>
                  <a:t>: #part entities</a:t>
                </a:r>
              </a:p>
              <a:p>
                <a14:m>
                  <m:oMath xmlns:m="http://schemas.openxmlformats.org/officeDocument/2006/math">
                    <m:sSub>
                      <m:sSubPr>
                        <m:ctrlPr>
                          <a:rPr lang="en-US" b="0" i="1" smtClean="0">
                            <a:latin typeface="Cambria Math" charset="0"/>
                          </a:rPr>
                        </m:ctrlPr>
                      </m:sSubPr>
                      <m:e>
                        <m:r>
                          <a:rPr lang="en-US" b="0" i="1" smtClean="0">
                            <a:latin typeface="Cambria Math" charset="0"/>
                          </a:rPr>
                          <m:t>𝑚</m:t>
                        </m:r>
                      </m:e>
                      <m:sub>
                        <m:r>
                          <a:rPr lang="en-US" b="0" i="1" smtClean="0">
                            <a:latin typeface="Cambria Math" charset="0"/>
                          </a:rPr>
                          <m:t>𝑝𝑜</m:t>
                        </m:r>
                      </m:sub>
                    </m:sSub>
                  </m:oMath>
                </a14:m>
                <a:r>
                  <a:rPr lang="en-US" dirty="0" smtClean="0"/>
                  <a:t>: #links from whole to parts</a:t>
                </a:r>
              </a:p>
              <a:p>
                <a14:m>
                  <m:oMath xmlns:m="http://schemas.openxmlformats.org/officeDocument/2006/math">
                    <m:sSub>
                      <m:sSubPr>
                        <m:ctrlPr>
                          <a:rPr lang="en-US" b="0" i="1" smtClean="0">
                            <a:latin typeface="Cambria Math" charset="0"/>
                          </a:rPr>
                        </m:ctrlPr>
                      </m:sSubPr>
                      <m:e>
                        <m:r>
                          <a:rPr lang="en-US" b="0" i="1" smtClean="0">
                            <a:latin typeface="Cambria Math" charset="0"/>
                          </a:rPr>
                          <m:t>𝑚</m:t>
                        </m:r>
                      </m:e>
                      <m:sub>
                        <m:r>
                          <a:rPr lang="en-US" b="0" i="1" smtClean="0">
                            <a:latin typeface="Cambria Math" charset="0"/>
                          </a:rPr>
                          <m:t>𝑝𝑝</m:t>
                        </m:r>
                      </m:sub>
                    </m:sSub>
                  </m:oMath>
                </a14:m>
                <a:r>
                  <a:rPr lang="en-US" dirty="0" smtClean="0"/>
                  <a:t>: #links in part-part network</a:t>
                </a:r>
              </a:p>
              <a:p>
                <a14:m>
                  <m:oMath xmlns:m="http://schemas.openxmlformats.org/officeDocument/2006/math">
                    <m:sSub>
                      <m:sSubPr>
                        <m:ctrlPr>
                          <a:rPr lang="en-US" b="0" i="1" smtClean="0">
                            <a:latin typeface="Cambria Math" charset="0"/>
                          </a:rPr>
                        </m:ctrlPr>
                      </m:sSubPr>
                      <m:e>
                        <m:r>
                          <a:rPr lang="en-US" b="0" i="1" smtClean="0">
                            <a:latin typeface="Cambria Math" charset="0"/>
                          </a:rPr>
                          <m:t>𝑑</m:t>
                        </m:r>
                      </m:e>
                      <m:sub>
                        <m:r>
                          <a:rPr lang="en-US" b="0" i="1" smtClean="0">
                            <a:latin typeface="Cambria Math" charset="0"/>
                          </a:rPr>
                          <m:t>𝑜</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𝑑</m:t>
                        </m:r>
                      </m:e>
                      <m:sub>
                        <m:r>
                          <a:rPr lang="en-US" b="0" i="1" smtClean="0">
                            <a:latin typeface="Cambria Math" charset="0"/>
                          </a:rPr>
                          <m:t>𝑝</m:t>
                        </m:r>
                      </m:sub>
                    </m:sSub>
                  </m:oMath>
                </a14:m>
                <a:r>
                  <a:rPr lang="en-US" dirty="0" smtClean="0"/>
                  <a:t>: feature dimension of whole, parts</a:t>
                </a:r>
                <a:endParaRPr lang="en-US" dirty="0"/>
              </a:p>
            </p:txBody>
          </p:sp>
        </mc:Choice>
        <mc:Fallback xmlns="">
          <p:sp>
            <p:nvSpPr>
              <p:cNvPr id="40" name="TextBox 39"/>
              <p:cNvSpPr txBox="1">
                <a:spLocks noRot="1" noChangeAspect="1" noMove="1" noResize="1" noEditPoints="1" noAdjustHandles="1" noChangeArrowheads="1" noChangeShapeType="1" noTextEdit="1"/>
              </p:cNvSpPr>
              <p:nvPr/>
            </p:nvSpPr>
            <p:spPr>
              <a:xfrm>
                <a:off x="4796403" y="4538311"/>
                <a:ext cx="4272132" cy="1769074"/>
              </a:xfrm>
              <a:prstGeom prst="rect">
                <a:avLst/>
              </a:prstGeom>
              <a:blipFill rotWithShape="0">
                <a:blip r:embed="rId8"/>
                <a:stretch>
                  <a:fillRect l="-3424" t="-4467" r="-1712" b="-5842"/>
                </a:stretch>
              </a:blipFill>
            </p:spPr>
            <p:txBody>
              <a:bodyPr/>
              <a:lstStyle/>
              <a:p>
                <a:r>
                  <a:rPr lang="en-US">
                    <a:noFill/>
                  </a:rPr>
                  <a:t> </a:t>
                </a:r>
              </a:p>
            </p:txBody>
          </p:sp>
        </mc:Fallback>
      </mc:AlternateContent>
      <p:pic>
        <p:nvPicPr>
          <p:cNvPr id="5" name="Picture 4"/>
          <p:cNvPicPr>
            <a:picLocks noChangeAspect="1"/>
          </p:cNvPicPr>
          <p:nvPr/>
        </p:nvPicPr>
        <p:blipFill>
          <a:blip r:embed="rId9"/>
          <a:stretch>
            <a:fillRect/>
          </a:stretch>
        </p:blipFill>
        <p:spPr>
          <a:xfrm>
            <a:off x="7682093" y="-1"/>
            <a:ext cx="1386441" cy="1765427"/>
          </a:xfrm>
          <a:prstGeom prst="rect">
            <a:avLst/>
          </a:prstGeom>
        </p:spPr>
      </p:pic>
      <p:cxnSp>
        <p:nvCxnSpPr>
          <p:cNvPr id="28" name="Straight Arrow Connector 27"/>
          <p:cNvCxnSpPr/>
          <p:nvPr/>
        </p:nvCxnSpPr>
        <p:spPr>
          <a:xfrm flipV="1">
            <a:off x="6437014" y="933450"/>
            <a:ext cx="1245079" cy="2435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20939408">
            <a:off x="6561612" y="638795"/>
            <a:ext cx="995882" cy="400110"/>
          </a:xfrm>
          <a:prstGeom prst="rect">
            <a:avLst/>
          </a:prstGeom>
          <a:noFill/>
        </p:spPr>
        <p:txBody>
          <a:bodyPr wrap="square" rtlCol="0">
            <a:spAutoFit/>
          </a:bodyPr>
          <a:lstStyle/>
          <a:p>
            <a:r>
              <a:rPr lang="en-US" sz="2000" dirty="0" smtClean="0">
                <a:solidFill>
                  <a:srgbClr val="C00000"/>
                </a:solidFill>
              </a:rPr>
              <a:t>details</a:t>
            </a:r>
            <a:endParaRPr lang="en-US" dirty="0">
              <a:solidFill>
                <a:srgbClr val="C00000"/>
              </a:solidFill>
            </a:endParaRPr>
          </a:p>
        </p:txBody>
      </p:sp>
    </p:spTree>
    <p:extLst>
      <p:ext uri="{BB962C8B-B14F-4D97-AF65-F5344CB8AC3E}">
        <p14:creationId xmlns:p14="http://schemas.microsoft.com/office/powerpoint/2010/main" val="1667240541"/>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a:t>
            </a:r>
            <a:endParaRPr lang="en-US" dirty="0"/>
          </a:p>
        </p:txBody>
      </p:sp>
      <p:graphicFrame>
        <p:nvGraphicFramePr>
          <p:cNvPr id="5" name="Content Placeholder 4"/>
          <p:cNvGraphicFramePr>
            <a:graphicFrameLocks noGrp="1"/>
          </p:cNvGraphicFramePr>
          <p:nvPr>
            <p:ph idx="1"/>
            <p:extLst/>
          </p:nvPr>
        </p:nvGraphicFramePr>
        <p:xfrm>
          <a:off x="565662" y="1169424"/>
          <a:ext cx="8229600" cy="3200400"/>
        </p:xfrm>
        <a:graphic>
          <a:graphicData uri="http://schemas.openxmlformats.org/drawingml/2006/table">
            <a:tbl>
              <a:tblPr firstRow="1" bandRow="1">
                <a:tableStyleId>{00A15C55-8517-42AA-B614-E9B94910E393}</a:tableStyleId>
              </a:tblPr>
              <a:tblGrid>
                <a:gridCol w="1233641"/>
                <a:gridCol w="1582994"/>
                <a:gridCol w="2153264"/>
                <a:gridCol w="1613781"/>
                <a:gridCol w="1645920"/>
              </a:tblGrid>
              <a:tr h="370840">
                <a:tc>
                  <a:txBody>
                    <a:bodyPr/>
                    <a:lstStyle/>
                    <a:p>
                      <a:pPr algn="ctr"/>
                      <a:r>
                        <a:rPr lang="en-US" sz="2000" dirty="0" smtClean="0"/>
                        <a:t>Data</a:t>
                      </a:r>
                      <a:endParaRPr lang="en-US" sz="2000" dirty="0"/>
                    </a:p>
                  </a:txBody>
                  <a:tcPr/>
                </a:tc>
                <a:tc>
                  <a:txBody>
                    <a:bodyPr/>
                    <a:lstStyle/>
                    <a:p>
                      <a:pPr algn="ctr"/>
                      <a:r>
                        <a:rPr lang="en-US" sz="2000" dirty="0" smtClean="0"/>
                        <a:t>Whole</a:t>
                      </a:r>
                      <a:endParaRPr lang="en-US" sz="2000" dirty="0"/>
                    </a:p>
                  </a:txBody>
                  <a:tcPr/>
                </a:tc>
                <a:tc>
                  <a:txBody>
                    <a:bodyPr/>
                    <a:lstStyle/>
                    <a:p>
                      <a:pPr algn="ctr"/>
                      <a:r>
                        <a:rPr lang="en-US" sz="2000" dirty="0" smtClean="0"/>
                        <a:t>Part</a:t>
                      </a:r>
                      <a:endParaRPr lang="en-US" sz="2000" dirty="0"/>
                    </a:p>
                  </a:txBody>
                  <a:tcPr/>
                </a:tc>
                <a:tc>
                  <a:txBody>
                    <a:bodyPr/>
                    <a:lstStyle/>
                    <a:p>
                      <a:pPr algn="ctr"/>
                      <a:r>
                        <a:rPr lang="en-US" sz="2000" dirty="0" smtClean="0"/>
                        <a:t>#Whole</a:t>
                      </a:r>
                      <a:endParaRPr lang="en-US" sz="2000" dirty="0"/>
                    </a:p>
                  </a:txBody>
                  <a:tcPr/>
                </a:tc>
                <a:tc>
                  <a:txBody>
                    <a:bodyPr/>
                    <a:lstStyle/>
                    <a:p>
                      <a:pPr algn="ctr"/>
                      <a:r>
                        <a:rPr lang="en-US" sz="2000" dirty="0" smtClean="0"/>
                        <a:t>#Part</a:t>
                      </a:r>
                      <a:endParaRPr lang="en-US" sz="2000" dirty="0"/>
                    </a:p>
                  </a:txBody>
                  <a:tcPr/>
                </a:tc>
              </a:tr>
              <a:tr h="370840">
                <a:tc>
                  <a:txBody>
                    <a:bodyPr/>
                    <a:lstStyle/>
                    <a:p>
                      <a:pPr algn="ctr"/>
                      <a:r>
                        <a:rPr lang="en-US" sz="2000" dirty="0" smtClean="0"/>
                        <a:t>Math</a:t>
                      </a:r>
                      <a:endParaRPr lang="en-US" sz="2000" dirty="0"/>
                    </a:p>
                  </a:txBody>
                  <a:tcPr anchor="ctr"/>
                </a:tc>
                <a:tc>
                  <a:txBody>
                    <a:bodyPr/>
                    <a:lstStyle/>
                    <a:p>
                      <a:pPr algn="ctr"/>
                      <a:r>
                        <a:rPr lang="en-US" sz="2000" dirty="0" smtClean="0"/>
                        <a:t>Question</a:t>
                      </a:r>
                    </a:p>
                    <a:p>
                      <a:pPr algn="ctr"/>
                      <a:r>
                        <a:rPr lang="en-US" sz="2000" dirty="0" smtClean="0"/>
                        <a:t>(#votes)</a:t>
                      </a:r>
                      <a:endParaRPr lang="en-US" sz="2000" dirty="0"/>
                    </a:p>
                  </a:txBody>
                  <a:tcPr anchor="ctr"/>
                </a:tc>
                <a:tc>
                  <a:txBody>
                    <a:bodyPr/>
                    <a:lstStyle/>
                    <a:p>
                      <a:pPr algn="ctr"/>
                      <a:r>
                        <a:rPr lang="en-US" sz="2000" dirty="0" smtClean="0"/>
                        <a:t>Answer</a:t>
                      </a:r>
                    </a:p>
                    <a:p>
                      <a:pPr algn="ctr"/>
                      <a:r>
                        <a:rPr lang="en-US" sz="2000" dirty="0" smtClean="0"/>
                        <a:t>(#votes)</a:t>
                      </a:r>
                      <a:endParaRPr lang="en-US" sz="2000" dirty="0"/>
                    </a:p>
                  </a:txBody>
                  <a:tcPr anchor="ctr"/>
                </a:tc>
                <a:tc>
                  <a:txBody>
                    <a:bodyPr/>
                    <a:lstStyle/>
                    <a:p>
                      <a:pPr algn="ctr"/>
                      <a:r>
                        <a:rPr lang="en-US" sz="2000" dirty="0" smtClean="0"/>
                        <a:t>16,638</a:t>
                      </a:r>
                      <a:endParaRPr lang="en-US" sz="2000" dirty="0"/>
                    </a:p>
                  </a:txBody>
                  <a:tcPr anchor="ctr"/>
                </a:tc>
                <a:tc>
                  <a:txBody>
                    <a:bodyPr/>
                    <a:lstStyle/>
                    <a:p>
                      <a:pPr algn="ctr"/>
                      <a:r>
                        <a:rPr lang="en-US" sz="2000" dirty="0" smtClean="0"/>
                        <a:t>32,876</a:t>
                      </a:r>
                      <a:endParaRPr lang="en-US" sz="2000" dirty="0"/>
                    </a:p>
                  </a:txBody>
                  <a:tcPr anchor="ctr"/>
                </a:tc>
              </a:tr>
              <a:tr h="370840">
                <a:tc>
                  <a:txBody>
                    <a:bodyPr/>
                    <a:lstStyle/>
                    <a:p>
                      <a:pPr algn="ctr"/>
                      <a:r>
                        <a:rPr lang="en-US" sz="2000" dirty="0" smtClean="0"/>
                        <a:t>SO</a:t>
                      </a:r>
                      <a:endParaRPr lang="en-US" sz="2000" dirty="0"/>
                    </a:p>
                  </a:txBody>
                  <a:tcPr anchor="ctr"/>
                </a:tc>
                <a:tc>
                  <a:txBody>
                    <a:bodyPr/>
                    <a:lstStyle/>
                    <a:p>
                      <a:pPr algn="ctr"/>
                      <a:r>
                        <a:rPr lang="en-US" sz="2000" dirty="0" smtClean="0"/>
                        <a:t>Question</a:t>
                      </a:r>
                    </a:p>
                    <a:p>
                      <a:pPr algn="ctr"/>
                      <a:r>
                        <a:rPr lang="en-US" sz="2000" dirty="0" smtClean="0"/>
                        <a:t>(#votes)</a:t>
                      </a:r>
                      <a:endParaRPr lang="en-US" sz="2000" dirty="0"/>
                    </a:p>
                  </a:txBody>
                  <a:tcPr anchor="ctr"/>
                </a:tc>
                <a:tc>
                  <a:txBody>
                    <a:bodyPr/>
                    <a:lstStyle/>
                    <a:p>
                      <a:pPr algn="ctr"/>
                      <a:r>
                        <a:rPr lang="en-US" sz="2000" dirty="0" smtClean="0"/>
                        <a:t>Answer</a:t>
                      </a:r>
                    </a:p>
                    <a:p>
                      <a:pPr algn="ctr"/>
                      <a:r>
                        <a:rPr lang="en-US" sz="2000" dirty="0" smtClean="0"/>
                        <a:t>(#votes)</a:t>
                      </a:r>
                      <a:endParaRPr lang="en-US" sz="2000" dirty="0"/>
                    </a:p>
                  </a:txBody>
                  <a:tcPr anchor="ctr"/>
                </a:tc>
                <a:tc>
                  <a:txBody>
                    <a:bodyPr/>
                    <a:lstStyle/>
                    <a:p>
                      <a:pPr algn="ctr"/>
                      <a:r>
                        <a:rPr lang="en-US" sz="2000" dirty="0" smtClean="0"/>
                        <a:t>1,966,272</a:t>
                      </a:r>
                      <a:endParaRPr lang="en-US" sz="2000" dirty="0"/>
                    </a:p>
                  </a:txBody>
                  <a:tcPr anchor="ctr"/>
                </a:tc>
                <a:tc>
                  <a:txBody>
                    <a:bodyPr/>
                    <a:lstStyle/>
                    <a:p>
                      <a:pPr algn="ctr"/>
                      <a:r>
                        <a:rPr lang="en-US" sz="2000" dirty="0" smtClean="0"/>
                        <a:t>4,282,570</a:t>
                      </a:r>
                      <a:endParaRPr lang="en-US" sz="2000" dirty="0"/>
                    </a:p>
                  </a:txBody>
                  <a:tcPr anchor="ctr"/>
                </a:tc>
              </a:tr>
              <a:tr h="370840">
                <a:tc>
                  <a:txBody>
                    <a:bodyPr/>
                    <a:lstStyle/>
                    <a:p>
                      <a:pPr algn="ctr"/>
                      <a:r>
                        <a:rPr lang="en-US" sz="2000" dirty="0" smtClean="0"/>
                        <a:t>DBLP</a:t>
                      </a:r>
                      <a:endParaRPr lang="en-US" sz="2000" dirty="0"/>
                    </a:p>
                  </a:txBody>
                  <a:tcPr anchor="ctr"/>
                </a:tc>
                <a:tc>
                  <a:txBody>
                    <a:bodyPr/>
                    <a:lstStyle/>
                    <a:p>
                      <a:pPr algn="ctr"/>
                      <a:r>
                        <a:rPr lang="en-US" sz="2000" dirty="0" smtClean="0"/>
                        <a:t>Author</a:t>
                      </a:r>
                    </a:p>
                    <a:p>
                      <a:pPr algn="ctr"/>
                      <a:r>
                        <a:rPr lang="en-US" sz="2000" dirty="0" smtClean="0"/>
                        <a:t>(h-index)</a:t>
                      </a:r>
                      <a:endParaRPr lang="en-US" sz="2000" dirty="0"/>
                    </a:p>
                  </a:txBody>
                  <a:tcPr anchor="ctr"/>
                </a:tc>
                <a:tc>
                  <a:txBody>
                    <a:bodyPr/>
                    <a:lstStyle/>
                    <a:p>
                      <a:pPr algn="ctr"/>
                      <a:r>
                        <a:rPr lang="en-US" sz="2000" dirty="0" smtClean="0"/>
                        <a:t>Paper</a:t>
                      </a:r>
                    </a:p>
                    <a:p>
                      <a:pPr algn="ctr"/>
                      <a:r>
                        <a:rPr lang="en-US" sz="2000" dirty="0" smtClean="0"/>
                        <a:t>(#citation)</a:t>
                      </a:r>
                      <a:endParaRPr lang="en-US" sz="2000" dirty="0"/>
                    </a:p>
                  </a:txBody>
                  <a:tcPr anchor="ctr"/>
                </a:tc>
                <a:tc>
                  <a:txBody>
                    <a:bodyPr/>
                    <a:lstStyle/>
                    <a:p>
                      <a:pPr algn="ctr"/>
                      <a:r>
                        <a:rPr lang="en-US" sz="2000" dirty="0" smtClean="0"/>
                        <a:t>234,681</a:t>
                      </a:r>
                      <a:endParaRPr lang="en-US" sz="2000" dirty="0"/>
                    </a:p>
                  </a:txBody>
                  <a:tcPr anchor="ctr"/>
                </a:tc>
                <a:tc>
                  <a:txBody>
                    <a:bodyPr/>
                    <a:lstStyle/>
                    <a:p>
                      <a:pPr algn="ctr"/>
                      <a:r>
                        <a:rPr lang="en-US" sz="2000" dirty="0" smtClean="0"/>
                        <a:t>129,756</a:t>
                      </a:r>
                      <a:endParaRPr lang="en-US" sz="2000" dirty="0"/>
                    </a:p>
                  </a:txBody>
                  <a:tcPr anchor="ctr"/>
                </a:tc>
              </a:tr>
              <a:tr h="370840">
                <a:tc>
                  <a:txBody>
                    <a:bodyPr/>
                    <a:lstStyle/>
                    <a:p>
                      <a:pPr algn="ctr"/>
                      <a:r>
                        <a:rPr lang="en-US" sz="2000" dirty="0" smtClean="0"/>
                        <a:t>Movie</a:t>
                      </a:r>
                      <a:endParaRPr lang="en-US" sz="2000" dirty="0"/>
                    </a:p>
                  </a:txBody>
                  <a:tcPr anchor="ctr"/>
                </a:tc>
                <a:tc>
                  <a:txBody>
                    <a:bodyPr/>
                    <a:lstStyle/>
                    <a:p>
                      <a:pPr algn="ctr"/>
                      <a:r>
                        <a:rPr lang="en-US" sz="2000" dirty="0" smtClean="0"/>
                        <a:t>Movie</a:t>
                      </a:r>
                    </a:p>
                    <a:p>
                      <a:pPr algn="ctr"/>
                      <a:r>
                        <a:rPr lang="en-US" sz="2000" dirty="0" smtClean="0"/>
                        <a:t>(#     </a:t>
                      </a:r>
                      <a:r>
                        <a:rPr lang="en-US" sz="2000" baseline="0" dirty="0" smtClean="0"/>
                        <a:t>   )</a:t>
                      </a:r>
                      <a:endParaRPr lang="en-US" sz="2000" dirty="0"/>
                    </a:p>
                  </a:txBody>
                  <a:tcPr anchor="ctr"/>
                </a:tc>
                <a:tc>
                  <a:txBody>
                    <a:bodyPr/>
                    <a:lstStyle/>
                    <a:p>
                      <a:pPr algn="ctr"/>
                      <a:r>
                        <a:rPr lang="en-US" sz="2000" dirty="0" smtClean="0"/>
                        <a:t>Actors/Actress</a:t>
                      </a:r>
                    </a:p>
                    <a:p>
                      <a:pPr algn="ctr"/>
                      <a:r>
                        <a:rPr lang="en-US" sz="2000" dirty="0" smtClean="0"/>
                        <a:t>(#</a:t>
                      </a:r>
                      <a:r>
                        <a:rPr lang="en-US" sz="2000" baseline="0" dirty="0" smtClean="0"/>
                        <a:t>       )</a:t>
                      </a:r>
                      <a:endParaRPr lang="en-US" sz="2000" dirty="0"/>
                    </a:p>
                  </a:txBody>
                  <a:tcPr anchor="ctr"/>
                </a:tc>
                <a:tc>
                  <a:txBody>
                    <a:bodyPr/>
                    <a:lstStyle/>
                    <a:p>
                      <a:pPr algn="ctr"/>
                      <a:r>
                        <a:rPr lang="en-US" sz="2000" dirty="0" smtClean="0"/>
                        <a:t>5,043</a:t>
                      </a:r>
                      <a:endParaRPr lang="en-US" sz="2000" dirty="0"/>
                    </a:p>
                  </a:txBody>
                  <a:tcPr anchor="ctr"/>
                </a:tc>
                <a:tc>
                  <a:txBody>
                    <a:bodyPr/>
                    <a:lstStyle/>
                    <a:p>
                      <a:pPr algn="ctr"/>
                      <a:r>
                        <a:rPr lang="en-US" sz="2000" dirty="0" smtClean="0"/>
                        <a:t>37,365</a:t>
                      </a:r>
                      <a:endParaRPr lang="en-US" sz="2000" dirty="0"/>
                    </a:p>
                  </a:txBody>
                  <a:tcPr anchor="ctr"/>
                </a:tc>
              </a:tr>
            </a:tbl>
          </a:graphicData>
        </a:graphic>
      </p:graphicFrame>
      <p:pic>
        <p:nvPicPr>
          <p:cNvPr id="6" name="Picture 2" descr="Image result for facebook lik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845" y="3976534"/>
            <a:ext cx="448682" cy="3484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facebook lik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547" y="3976534"/>
            <a:ext cx="448682" cy="3484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p:cNvSpPr txBox="1"/>
              <p:nvPr/>
            </p:nvSpPr>
            <p:spPr>
              <a:xfrm>
                <a:off x="684213" y="4497640"/>
                <a:ext cx="7894648" cy="1569660"/>
              </a:xfrm>
              <a:prstGeom prst="rect">
                <a:avLst/>
              </a:prstGeom>
              <a:noFill/>
            </p:spPr>
            <p:txBody>
              <a:bodyPr wrap="square" rtlCol="0">
                <a:spAutoFit/>
              </a:bodyPr>
              <a:lstStyle/>
              <a:p>
                <a:pPr marL="457200" indent="-457200">
                  <a:buClr>
                    <a:srgbClr val="C00000"/>
                  </a:buClr>
                  <a:buSzPct val="110000"/>
                  <a:buFont typeface="Wingdings" panose="05000000000000000000" pitchFamily="2" charset="2"/>
                  <a:buChar char="§"/>
                </a:pPr>
                <a:r>
                  <a:rPr lang="en-US" sz="2400" b="1" dirty="0" smtClean="0"/>
                  <a:t>Setup</a:t>
                </a:r>
                <a:r>
                  <a:rPr lang="en-US" sz="2400" dirty="0" smtClean="0"/>
                  <a:t>: sort whole in chronological order, gather first </a:t>
                </a:r>
                <a14:m>
                  <m:oMath xmlns:m="http://schemas.openxmlformats.org/officeDocument/2006/math">
                    <m:r>
                      <a:rPr lang="en-US" sz="2400" b="0" i="1" smtClean="0">
                        <a:latin typeface="Cambria Math" charset="0"/>
                      </a:rPr>
                      <m:t>𝑥</m:t>
                    </m:r>
                  </m:oMath>
                </a14:m>
                <a:r>
                  <a:rPr lang="en-US" sz="2400" dirty="0" smtClean="0"/>
                  <a:t> percent and corresponding parts as training, test on last 10%</a:t>
                </a:r>
              </a:p>
              <a:p>
                <a:pPr marL="457200" indent="-457200">
                  <a:buClr>
                    <a:srgbClr val="C00000"/>
                  </a:buClr>
                  <a:buSzPct val="110000"/>
                  <a:buFont typeface="Wingdings" panose="05000000000000000000" pitchFamily="2" charset="2"/>
                  <a:buChar char="§"/>
                </a:pPr>
                <a:r>
                  <a:rPr lang="en-US" sz="2400" b="1" dirty="0" smtClean="0"/>
                  <a:t>Metric</a:t>
                </a:r>
                <a:r>
                  <a:rPr lang="en-US" sz="2400" dirty="0" smtClean="0"/>
                  <a:t>: root mean squared error (RMSE)</a:t>
                </a:r>
              </a:p>
            </p:txBody>
          </p:sp>
        </mc:Choice>
        <mc:Fallback xmlns="">
          <p:sp>
            <p:nvSpPr>
              <p:cNvPr id="9" name="TextBox 8"/>
              <p:cNvSpPr txBox="1">
                <a:spLocks noRot="1" noChangeAspect="1" noMove="1" noResize="1" noEditPoints="1" noAdjustHandles="1" noChangeArrowheads="1" noChangeShapeType="1" noTextEdit="1"/>
              </p:cNvSpPr>
              <p:nvPr/>
            </p:nvSpPr>
            <p:spPr>
              <a:xfrm>
                <a:off x="684213" y="4497640"/>
                <a:ext cx="7894648" cy="1569660"/>
              </a:xfrm>
              <a:prstGeom prst="rect">
                <a:avLst/>
              </a:prstGeom>
              <a:blipFill rotWithShape="0">
                <a:blip r:embed="rId4"/>
                <a:stretch>
                  <a:fillRect l="-1236" t="-3113" r="-1931" b="-8560"/>
                </a:stretch>
              </a:blipFill>
            </p:spPr>
            <p:txBody>
              <a:bodyPr/>
              <a:lstStyle/>
              <a:p>
                <a:r>
                  <a:rPr lang="en-US">
                    <a:noFill/>
                  </a:rPr>
                  <a:t> </a:t>
                </a:r>
              </a:p>
            </p:txBody>
          </p:sp>
        </mc:Fallback>
      </mc:AlternateContent>
    </p:spTree>
    <p:extLst>
      <p:ext uri="{BB962C8B-B14F-4D97-AF65-F5344CB8AC3E}">
        <p14:creationId xmlns:p14="http://schemas.microsoft.com/office/powerpoint/2010/main" val="3202032007"/>
      </p:ext>
    </p:extLst>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 Prediction Performance</a:t>
            </a:r>
            <a:endParaRPr lang="en-US" dirty="0"/>
          </a:p>
        </p:txBody>
      </p:sp>
      <p:sp>
        <p:nvSpPr>
          <p:cNvPr id="8" name="TextBox 7"/>
          <p:cNvSpPr txBox="1"/>
          <p:nvPr/>
        </p:nvSpPr>
        <p:spPr>
          <a:xfrm>
            <a:off x="2288434" y="5758726"/>
            <a:ext cx="793521" cy="369332"/>
          </a:xfrm>
          <a:prstGeom prst="rect">
            <a:avLst/>
          </a:prstGeom>
          <a:solidFill>
            <a:schemeClr val="accent1">
              <a:lumMod val="90000"/>
            </a:schemeClr>
          </a:solidFill>
        </p:spPr>
        <p:txBody>
          <a:bodyPr wrap="square" rtlCol="0">
            <a:spAutoFit/>
          </a:bodyPr>
          <a:lstStyle/>
          <a:p>
            <a:r>
              <a:rPr lang="en-US" dirty="0" smtClean="0"/>
              <a:t>Math</a:t>
            </a:r>
            <a:endParaRPr lang="en-US" dirty="0"/>
          </a:p>
        </p:txBody>
      </p:sp>
      <p:sp>
        <p:nvSpPr>
          <p:cNvPr id="12" name="TextBox 11"/>
          <p:cNvSpPr txBox="1"/>
          <p:nvPr/>
        </p:nvSpPr>
        <p:spPr>
          <a:xfrm>
            <a:off x="4883085" y="1404593"/>
            <a:ext cx="4260915" cy="4216539"/>
          </a:xfrm>
          <a:prstGeom prst="rect">
            <a:avLst/>
          </a:prstGeom>
          <a:noFill/>
        </p:spPr>
        <p:txBody>
          <a:bodyPr wrap="square" rtlCol="0">
            <a:spAutoFit/>
          </a:bodyPr>
          <a:lstStyle/>
          <a:p>
            <a:pPr>
              <a:buClr>
                <a:srgbClr val="C00000"/>
              </a:buClr>
              <a:buSzPct val="110000"/>
            </a:pPr>
            <a:r>
              <a:rPr lang="en-US" sz="2800" b="1" dirty="0" smtClean="0"/>
              <a:t>Observations</a:t>
            </a:r>
          </a:p>
          <a:p>
            <a:pPr marL="514350" indent="-514350">
              <a:buClr>
                <a:srgbClr val="C00000"/>
              </a:buClr>
              <a:buSzPct val="110000"/>
              <a:buAutoNum type="arabicPeriod"/>
            </a:pPr>
            <a:r>
              <a:rPr lang="en-US" sz="2400" dirty="0" smtClean="0"/>
              <a:t>Joint prediction models &gt; separate models</a:t>
            </a:r>
          </a:p>
          <a:p>
            <a:pPr marL="514350" indent="-514350">
              <a:buClr>
                <a:srgbClr val="C00000"/>
              </a:buClr>
              <a:buSzPct val="110000"/>
              <a:buAutoNum type="arabicPeriod"/>
            </a:pPr>
            <a:r>
              <a:rPr lang="en-US" sz="2400" dirty="0" smtClean="0"/>
              <a:t>Non-linear part-whole relationships (max, Huber, </a:t>
            </a:r>
            <a:r>
              <a:rPr lang="en-US" sz="2400" dirty="0" err="1" smtClean="0"/>
              <a:t>Bisquare</a:t>
            </a:r>
            <a:r>
              <a:rPr lang="en-US" sz="2400" dirty="0" smtClean="0"/>
              <a:t>, Lasso, OWL) &gt; linear relationships (Sum, Linear)</a:t>
            </a:r>
            <a:endParaRPr lang="en-US" sz="2400" dirty="0"/>
          </a:p>
          <a:p>
            <a:pPr marL="514350" indent="-514350">
              <a:buClr>
                <a:srgbClr val="C00000"/>
              </a:buClr>
              <a:buSzPct val="110000"/>
              <a:buAutoNum type="arabicPeriod"/>
            </a:pPr>
            <a:r>
              <a:rPr lang="en-US" sz="2400" dirty="0" smtClean="0"/>
              <a:t>Lasso and OWL are the best methods in most cases</a:t>
            </a:r>
          </a:p>
        </p:txBody>
      </p:sp>
      <p:pic>
        <p:nvPicPr>
          <p:cNvPr id="9" name="Picture 8"/>
          <p:cNvPicPr>
            <a:picLocks noChangeAspect="1"/>
          </p:cNvPicPr>
          <p:nvPr/>
        </p:nvPicPr>
        <p:blipFill>
          <a:blip r:embed="rId3"/>
          <a:stretch>
            <a:fillRect/>
          </a:stretch>
        </p:blipFill>
        <p:spPr>
          <a:xfrm>
            <a:off x="0" y="1404593"/>
            <a:ext cx="4798243" cy="4242946"/>
          </a:xfrm>
          <a:prstGeom prst="rect">
            <a:avLst/>
          </a:prstGeom>
        </p:spPr>
      </p:pic>
      <p:sp>
        <p:nvSpPr>
          <p:cNvPr id="10" name="Right Brace 9"/>
          <p:cNvSpPr/>
          <p:nvPr/>
        </p:nvSpPr>
        <p:spPr>
          <a:xfrm rot="10800000">
            <a:off x="2886926" y="2667784"/>
            <a:ext cx="396760" cy="1197205"/>
          </a:xfrm>
          <a:prstGeom prst="rightBrace">
            <a:avLst>
              <a:gd name="adj1" fmla="val 17837"/>
              <a:gd name="adj2" fmla="val 4560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6200000">
            <a:off x="1977082" y="3066331"/>
            <a:ext cx="1419577" cy="400110"/>
          </a:xfrm>
          <a:prstGeom prst="rect">
            <a:avLst/>
          </a:prstGeom>
          <a:noFill/>
        </p:spPr>
        <p:txBody>
          <a:bodyPr wrap="square" rtlCol="0">
            <a:spAutoFit/>
          </a:bodyPr>
          <a:lstStyle/>
          <a:p>
            <a:r>
              <a:rPr lang="en-US" sz="2000" b="1" dirty="0" smtClean="0"/>
              <a:t>Nonlinear</a:t>
            </a:r>
            <a:endParaRPr lang="en-US" sz="2000" b="1" dirty="0"/>
          </a:p>
        </p:txBody>
      </p:sp>
      <p:sp>
        <p:nvSpPr>
          <p:cNvPr id="13" name="Right Brace 12"/>
          <p:cNvSpPr/>
          <p:nvPr/>
        </p:nvSpPr>
        <p:spPr>
          <a:xfrm rot="10800000">
            <a:off x="2090055" y="2158738"/>
            <a:ext cx="396760" cy="1706252"/>
          </a:xfrm>
          <a:prstGeom prst="rightBrace">
            <a:avLst>
              <a:gd name="adj1" fmla="val 17837"/>
              <a:gd name="adj2" fmla="val 4560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16200000">
            <a:off x="1361391" y="2785873"/>
            <a:ext cx="1053868" cy="400110"/>
          </a:xfrm>
          <a:prstGeom prst="rect">
            <a:avLst/>
          </a:prstGeom>
          <a:noFill/>
        </p:spPr>
        <p:txBody>
          <a:bodyPr wrap="square" rtlCol="0">
            <a:spAutoFit/>
          </a:bodyPr>
          <a:lstStyle/>
          <a:p>
            <a:r>
              <a:rPr lang="en-US" sz="2000" b="1" dirty="0" smtClean="0"/>
              <a:t>Joint</a:t>
            </a:r>
            <a:endParaRPr lang="en-US" sz="2000" b="1" dirty="0"/>
          </a:p>
        </p:txBody>
      </p:sp>
      <p:sp>
        <p:nvSpPr>
          <p:cNvPr id="15" name="Right Brace 14"/>
          <p:cNvSpPr/>
          <p:nvPr/>
        </p:nvSpPr>
        <p:spPr>
          <a:xfrm rot="10800000" flipH="1">
            <a:off x="4411218" y="3424618"/>
            <a:ext cx="244360" cy="568017"/>
          </a:xfrm>
          <a:prstGeom prst="rightBrace">
            <a:avLst>
              <a:gd name="adj1" fmla="val 17837"/>
              <a:gd name="adj2" fmla="val 51978"/>
            </a:avLst>
          </a:prstGeom>
          <a:ln w="57150">
            <a:solidFill>
              <a:srgbClr val="C0008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rot="5400000" flipH="1">
            <a:off x="4356151" y="3593265"/>
            <a:ext cx="1053868" cy="400110"/>
          </a:xfrm>
          <a:prstGeom prst="rect">
            <a:avLst/>
          </a:prstGeom>
          <a:noFill/>
        </p:spPr>
        <p:txBody>
          <a:bodyPr wrap="square" rtlCol="0">
            <a:spAutoFit/>
          </a:bodyPr>
          <a:lstStyle/>
          <a:p>
            <a:r>
              <a:rPr lang="en-US" sz="2000" b="1" dirty="0"/>
              <a:t>S</a:t>
            </a:r>
            <a:r>
              <a:rPr lang="en-US" sz="2000" b="1" dirty="0" smtClean="0"/>
              <a:t>parse</a:t>
            </a:r>
            <a:endParaRPr lang="en-US" sz="2000" b="1" dirty="0"/>
          </a:p>
        </p:txBody>
      </p:sp>
    </p:spTree>
    <p:extLst>
      <p:ext uri="{BB962C8B-B14F-4D97-AF65-F5344CB8AC3E}">
        <p14:creationId xmlns:p14="http://schemas.microsoft.com/office/powerpoint/2010/main" val="2721020213"/>
      </p:ext>
    </p:extLst>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Effect of part-part interdependency</a:t>
            </a:r>
            <a:endParaRPr lang="en-US" sz="36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6365" y="1150375"/>
            <a:ext cx="5035545" cy="3862983"/>
          </a:xfrm>
        </p:spPr>
      </p:pic>
      <p:sp>
        <p:nvSpPr>
          <p:cNvPr id="6" name="TextBox 5"/>
          <p:cNvSpPr txBox="1"/>
          <p:nvPr/>
        </p:nvSpPr>
        <p:spPr>
          <a:xfrm>
            <a:off x="335909" y="2408131"/>
            <a:ext cx="912787" cy="400110"/>
          </a:xfrm>
          <a:prstGeom prst="rect">
            <a:avLst/>
          </a:prstGeom>
          <a:solidFill>
            <a:schemeClr val="accent1">
              <a:lumMod val="90000"/>
            </a:schemeClr>
          </a:solidFill>
        </p:spPr>
        <p:txBody>
          <a:bodyPr wrap="square" rtlCol="0">
            <a:spAutoFit/>
          </a:bodyPr>
          <a:lstStyle/>
          <a:p>
            <a:r>
              <a:rPr lang="en-US" sz="2000" dirty="0" smtClean="0"/>
              <a:t>Movie</a:t>
            </a:r>
            <a:endParaRPr lang="en-US" sz="2000" dirty="0"/>
          </a:p>
        </p:txBody>
      </p:sp>
      <p:sp>
        <p:nvSpPr>
          <p:cNvPr id="7" name="TextBox 6"/>
          <p:cNvSpPr txBox="1"/>
          <p:nvPr/>
        </p:nvSpPr>
        <p:spPr>
          <a:xfrm>
            <a:off x="751609" y="4989310"/>
            <a:ext cx="8126919" cy="1200329"/>
          </a:xfrm>
          <a:prstGeom prst="rect">
            <a:avLst/>
          </a:prstGeom>
          <a:noFill/>
        </p:spPr>
        <p:txBody>
          <a:bodyPr wrap="square" rtlCol="0">
            <a:spAutoFit/>
          </a:bodyPr>
          <a:lstStyle/>
          <a:p>
            <a:pPr marL="457200" indent="-457200">
              <a:buClr>
                <a:srgbClr val="C00000"/>
              </a:buClr>
              <a:buSzPct val="110000"/>
              <a:buFont typeface="Wingdings" panose="05000000000000000000" pitchFamily="2" charset="2"/>
              <a:buChar char="§"/>
            </a:pPr>
            <a:r>
              <a:rPr lang="en-US" sz="2400" dirty="0" smtClean="0">
                <a:solidFill>
                  <a:srgbClr val="0000FF"/>
                </a:solidFill>
              </a:rPr>
              <a:t>PAROLE-Basic</a:t>
            </a:r>
            <a:r>
              <a:rPr lang="en-US" sz="2400" dirty="0" smtClean="0"/>
              <a:t> </a:t>
            </a:r>
            <a:r>
              <a:rPr lang="mr-IN" sz="2400" dirty="0" smtClean="0"/>
              <a:t>–</a:t>
            </a:r>
            <a:r>
              <a:rPr lang="en-US" sz="2400" dirty="0" smtClean="0"/>
              <a:t> no network information</a:t>
            </a:r>
          </a:p>
          <a:p>
            <a:pPr marL="457200" indent="-457200">
              <a:buClr>
                <a:srgbClr val="C00000"/>
              </a:buClr>
              <a:buSzPct val="110000"/>
              <a:buFont typeface="Wingdings" panose="05000000000000000000" pitchFamily="2" charset="2"/>
              <a:buChar char="§"/>
            </a:pPr>
            <a:r>
              <a:rPr lang="en-US" sz="2400" dirty="0" smtClean="0"/>
              <a:t>Part-part interdependency on </a:t>
            </a:r>
            <a:r>
              <a:rPr lang="en-US" sz="2400" dirty="0" smtClean="0">
                <a:solidFill>
                  <a:srgbClr val="00B050"/>
                </a:solidFill>
              </a:rPr>
              <a:t>whole outcome </a:t>
            </a:r>
            <a:r>
              <a:rPr lang="en-US" sz="2400" dirty="0" smtClean="0"/>
              <a:t>and </a:t>
            </a:r>
            <a:r>
              <a:rPr lang="en-US" sz="2400" dirty="0" smtClean="0">
                <a:solidFill>
                  <a:srgbClr val="C00000"/>
                </a:solidFill>
              </a:rPr>
              <a:t>parts outcome </a:t>
            </a:r>
            <a:r>
              <a:rPr lang="en-US" sz="2400" dirty="0" smtClean="0"/>
              <a:t>both boost the performance</a:t>
            </a:r>
          </a:p>
        </p:txBody>
      </p:sp>
    </p:spTree>
    <p:extLst>
      <p:ext uri="{BB962C8B-B14F-4D97-AF65-F5344CB8AC3E}">
        <p14:creationId xmlns:p14="http://schemas.microsoft.com/office/powerpoint/2010/main" val="629794529"/>
      </p:ext>
    </p:extLst>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Convergence Analysis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1028" y="1032387"/>
            <a:ext cx="5555180" cy="4339457"/>
          </a:xfrm>
        </p:spPr>
      </p:pic>
      <p:sp>
        <p:nvSpPr>
          <p:cNvPr id="7" name="TextBox 6"/>
          <p:cNvSpPr txBox="1"/>
          <p:nvPr/>
        </p:nvSpPr>
        <p:spPr>
          <a:xfrm>
            <a:off x="684213" y="2382926"/>
            <a:ext cx="741464" cy="461665"/>
          </a:xfrm>
          <a:prstGeom prst="rect">
            <a:avLst/>
          </a:prstGeom>
          <a:solidFill>
            <a:schemeClr val="accent1">
              <a:lumMod val="90000"/>
            </a:schemeClr>
          </a:solidFill>
        </p:spPr>
        <p:txBody>
          <a:bodyPr wrap="square" rtlCol="0">
            <a:spAutoFit/>
          </a:bodyPr>
          <a:lstStyle/>
          <a:p>
            <a:r>
              <a:rPr lang="en-US" sz="2400" dirty="0" smtClean="0"/>
              <a:t>SO</a:t>
            </a:r>
            <a:endParaRPr lang="en-US" sz="2400" dirty="0"/>
          </a:p>
        </p:txBody>
      </p:sp>
      <p:cxnSp>
        <p:nvCxnSpPr>
          <p:cNvPr id="9" name="Straight Connector 8"/>
          <p:cNvCxnSpPr/>
          <p:nvPr/>
        </p:nvCxnSpPr>
        <p:spPr>
          <a:xfrm flipH="1">
            <a:off x="4562168" y="3746094"/>
            <a:ext cx="0" cy="121920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5158" y="5558298"/>
            <a:ext cx="8126919" cy="523220"/>
          </a:xfrm>
          <a:prstGeom prst="rect">
            <a:avLst/>
          </a:prstGeom>
          <a:noFill/>
        </p:spPr>
        <p:txBody>
          <a:bodyPr wrap="square" rtlCol="0">
            <a:spAutoFit/>
          </a:bodyPr>
          <a:lstStyle/>
          <a:p>
            <a:pPr marL="457200" indent="-457200">
              <a:buClr>
                <a:srgbClr val="C00000"/>
              </a:buClr>
              <a:buSzPct val="110000"/>
              <a:buFont typeface="Wingdings" panose="05000000000000000000" pitchFamily="2" charset="2"/>
              <a:buChar char="§"/>
            </a:pPr>
            <a:r>
              <a:rPr lang="en-US" sz="2800" dirty="0" smtClean="0"/>
              <a:t>PAROLE converges fast (25-30 iterations)</a:t>
            </a:r>
          </a:p>
        </p:txBody>
      </p:sp>
    </p:spTree>
    <p:extLst>
      <p:ext uri="{BB962C8B-B14F-4D97-AF65-F5344CB8AC3E}">
        <p14:creationId xmlns:p14="http://schemas.microsoft.com/office/powerpoint/2010/main" val="992964667"/>
      </p:ext>
    </p:extLst>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Sensitivity</a:t>
            </a:r>
            <a:endParaRPr lang="en-US" dirty="0"/>
          </a:p>
        </p:txBody>
      </p:sp>
      <p:sp>
        <p:nvSpPr>
          <p:cNvPr id="6" name="TextBox 5"/>
          <p:cNvSpPr txBox="1"/>
          <p:nvPr/>
        </p:nvSpPr>
        <p:spPr>
          <a:xfrm>
            <a:off x="335909" y="2408131"/>
            <a:ext cx="912787" cy="400110"/>
          </a:xfrm>
          <a:prstGeom prst="rect">
            <a:avLst/>
          </a:prstGeom>
          <a:solidFill>
            <a:schemeClr val="accent1">
              <a:lumMod val="90000"/>
            </a:schemeClr>
          </a:solidFill>
        </p:spPr>
        <p:txBody>
          <a:bodyPr wrap="square" rtlCol="0">
            <a:spAutoFit/>
          </a:bodyPr>
          <a:lstStyle/>
          <a:p>
            <a:r>
              <a:rPr lang="en-US" sz="2000" dirty="0" smtClean="0"/>
              <a:t>Movie</a:t>
            </a:r>
            <a:endParaRPr lang="en-US" sz="2000" dirty="0"/>
          </a:p>
        </p:txBody>
      </p:sp>
      <mc:AlternateContent xmlns:mc="http://schemas.openxmlformats.org/markup-compatibility/2006" xmlns:a14="http://schemas.microsoft.com/office/drawing/2010/main">
        <mc:Choice Requires="a14">
          <p:sp>
            <p:nvSpPr>
              <p:cNvPr id="7" name="TextBox 6"/>
              <p:cNvSpPr txBox="1"/>
              <p:nvPr/>
            </p:nvSpPr>
            <p:spPr>
              <a:xfrm>
                <a:off x="875071" y="4851662"/>
                <a:ext cx="8268930" cy="1200329"/>
              </a:xfrm>
              <a:prstGeom prst="rect">
                <a:avLst/>
              </a:prstGeom>
              <a:noFill/>
            </p:spPr>
            <p:txBody>
              <a:bodyPr wrap="square" rtlCol="0">
                <a:spAutoFit/>
              </a:bodyPr>
              <a:lstStyle/>
              <a:p>
                <a:pPr marL="457200" indent="-457200">
                  <a:buClr>
                    <a:srgbClr val="C00000"/>
                  </a:buClr>
                  <a:buSzPct val="110000"/>
                  <a:buFont typeface="Wingdings" panose="05000000000000000000" pitchFamily="2" charset="2"/>
                  <a:buChar char="§"/>
                </a:pPr>
                <a14:m>
                  <m:oMath xmlns:m="http://schemas.openxmlformats.org/officeDocument/2006/math">
                    <m:r>
                      <a:rPr lang="en-US" sz="2400" b="0" i="1" smtClean="0">
                        <a:latin typeface="Cambria Math" charset="0"/>
                      </a:rPr>
                      <m:t>𝛼</m:t>
                    </m:r>
                  </m:oMath>
                </a14:m>
                <a:r>
                  <a:rPr lang="en-US" sz="2400" dirty="0" smtClean="0"/>
                  <a:t> controls importance of part-whole relation</a:t>
                </a:r>
              </a:p>
              <a:p>
                <a:pPr marL="457200" indent="-457200">
                  <a:buClr>
                    <a:srgbClr val="C00000"/>
                  </a:buClr>
                  <a:buSzPct val="110000"/>
                  <a:buFont typeface="Wingdings" panose="05000000000000000000" pitchFamily="2" charset="2"/>
                  <a:buChar char="§"/>
                </a:pPr>
                <a14:m>
                  <m:oMath xmlns:m="http://schemas.openxmlformats.org/officeDocument/2006/math">
                    <m:r>
                      <a:rPr lang="en-US" sz="2400" b="0" i="1" smtClean="0">
                        <a:latin typeface="Cambria Math" charset="0"/>
                      </a:rPr>
                      <m:t>𝛽</m:t>
                    </m:r>
                  </m:oMath>
                </a14:m>
                <a:r>
                  <a:rPr lang="en-US" sz="2400" dirty="0" smtClean="0"/>
                  <a:t> controls importance of part-part interdependency</a:t>
                </a:r>
              </a:p>
              <a:p>
                <a:pPr marL="457200" indent="-457200">
                  <a:buClr>
                    <a:srgbClr val="C00000"/>
                  </a:buClr>
                  <a:buSzPct val="110000"/>
                  <a:buFont typeface="Wingdings" panose="05000000000000000000" pitchFamily="2" charset="2"/>
                  <a:buChar char="§"/>
                </a:pPr>
                <a:r>
                  <a:rPr lang="en-US" sz="2400" dirty="0" smtClean="0"/>
                  <a:t>Stable in a relatively large parameter space</a:t>
                </a:r>
              </a:p>
            </p:txBody>
          </p:sp>
        </mc:Choice>
        <mc:Fallback xmlns="">
          <p:sp>
            <p:nvSpPr>
              <p:cNvPr id="7" name="TextBox 6"/>
              <p:cNvSpPr txBox="1">
                <a:spLocks noRot="1" noChangeAspect="1" noMove="1" noResize="1" noEditPoints="1" noAdjustHandles="1" noChangeArrowheads="1" noChangeShapeType="1" noTextEdit="1"/>
              </p:cNvSpPr>
              <p:nvPr/>
            </p:nvSpPr>
            <p:spPr>
              <a:xfrm>
                <a:off x="875071" y="4851662"/>
                <a:ext cx="8268930" cy="1200329"/>
              </a:xfrm>
              <a:prstGeom prst="rect">
                <a:avLst/>
              </a:prstGeom>
              <a:blipFill rotWithShape="0">
                <a:blip r:embed="rId3"/>
                <a:stretch>
                  <a:fillRect l="-1180" t="-4061" b="-11168"/>
                </a:stretch>
              </a:blipFill>
            </p:spPr>
            <p:txBody>
              <a:bodyPr/>
              <a:lstStyle/>
              <a:p>
                <a:r>
                  <a:rPr lang="en-US">
                    <a:noFill/>
                  </a:rPr>
                  <a:t> </a:t>
                </a:r>
              </a:p>
            </p:txBody>
          </p:sp>
        </mc:Fallback>
      </mc:AlternateContent>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009" t="6025" r="3959"/>
          <a:stretch/>
        </p:blipFill>
        <p:spPr>
          <a:xfrm>
            <a:off x="1892637" y="1002734"/>
            <a:ext cx="5015061" cy="3759007"/>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rot="1593362">
                <a:off x="1981403" y="4203841"/>
                <a:ext cx="2931737" cy="369332"/>
              </a:xfrm>
              <a:prstGeom prst="rect">
                <a:avLst/>
              </a:prstGeom>
              <a:noFill/>
            </p:spPr>
            <p:txBody>
              <a:bodyPr wrap="square" rtlCol="0">
                <a:spAutoFit/>
              </a:bodyPr>
              <a:lstStyle/>
              <a:p>
                <a14:m>
                  <m:oMath xmlns:m="http://schemas.openxmlformats.org/officeDocument/2006/math">
                    <m:r>
                      <a:rPr lang="en-US" b="1" i="1" smtClean="0">
                        <a:solidFill>
                          <a:srgbClr val="FF0000"/>
                        </a:solidFill>
                        <a:latin typeface="Cambria Math" panose="02040503050406030204" pitchFamily="18" charset="0"/>
                      </a:rPr>
                      <m:t>𝜶</m:t>
                    </m:r>
                    <m:r>
                      <a:rPr lang="en-US" b="1" i="1" smtClean="0">
                        <a:solidFill>
                          <a:srgbClr val="FF0000"/>
                        </a:solidFill>
                        <a:latin typeface="Cambria Math" panose="02040503050406030204" pitchFamily="18" charset="0"/>
                      </a:rPr>
                      <m:t>: </m:t>
                    </m:r>
                  </m:oMath>
                </a14:m>
                <a:r>
                  <a:rPr lang="en-US" b="1" dirty="0" smtClean="0">
                    <a:solidFill>
                      <a:srgbClr val="FF0000"/>
                    </a:solidFill>
                  </a:rPr>
                  <a:t>Part-whole relation</a:t>
                </a:r>
                <a:endParaRPr lang="en-US" b="1"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rot="1593362">
                <a:off x="1981403" y="4203841"/>
                <a:ext cx="2931737"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rot="20003007">
                <a:off x="4744895" y="3836478"/>
                <a:ext cx="3375973" cy="369332"/>
              </a:xfrm>
              <a:prstGeom prst="rect">
                <a:avLst/>
              </a:prstGeom>
              <a:noFill/>
            </p:spPr>
            <p:txBody>
              <a:bodyPr wrap="square" rtlCol="0">
                <a:spAutoFit/>
              </a:bodyPr>
              <a:lstStyle/>
              <a:p>
                <a14:m>
                  <m:oMath xmlns:m="http://schemas.openxmlformats.org/officeDocument/2006/math">
                    <m:r>
                      <a:rPr lang="en-US" b="1" i="1" smtClean="0">
                        <a:solidFill>
                          <a:srgbClr val="FF0000"/>
                        </a:solidFill>
                        <a:latin typeface="Cambria Math" panose="02040503050406030204" pitchFamily="18" charset="0"/>
                      </a:rPr>
                      <m:t>𝜷</m:t>
                    </m:r>
                    <m:r>
                      <a:rPr lang="en-US" b="1" i="1" smtClean="0">
                        <a:solidFill>
                          <a:srgbClr val="FF0000"/>
                        </a:solidFill>
                        <a:latin typeface="Cambria Math" panose="02040503050406030204" pitchFamily="18" charset="0"/>
                      </a:rPr>
                      <m:t>: </m:t>
                    </m:r>
                  </m:oMath>
                </a14:m>
                <a:r>
                  <a:rPr lang="en-US" b="1" dirty="0" smtClean="0">
                    <a:solidFill>
                      <a:srgbClr val="FF0000"/>
                    </a:solidFill>
                  </a:rPr>
                  <a:t>Part-part interdependency</a:t>
                </a:r>
                <a:endParaRPr lang="en-US" b="1" dirty="0">
                  <a:solidFill>
                    <a:srgbClr val="FF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rot="20003007">
                <a:off x="4744895" y="3836478"/>
                <a:ext cx="3375973" cy="369332"/>
              </a:xfrm>
              <a:prstGeom prst="rect">
                <a:avLst/>
              </a:prstGeom>
              <a:blipFill rotWithShape="0">
                <a:blip r:embed="rId6"/>
                <a:stretch>
                  <a:fillRect t="-990" r="-765" b="-2970"/>
                </a:stretch>
              </a:blipFill>
            </p:spPr>
            <p:txBody>
              <a:bodyPr/>
              <a:lstStyle/>
              <a:p>
                <a:r>
                  <a:rPr lang="en-US">
                    <a:noFill/>
                  </a:rPr>
                  <a:t> </a:t>
                </a:r>
              </a:p>
            </p:txBody>
          </p:sp>
        </mc:Fallback>
      </mc:AlternateContent>
    </p:spTree>
    <p:extLst>
      <p:ext uri="{BB962C8B-B14F-4D97-AF65-F5344CB8AC3E}">
        <p14:creationId xmlns:p14="http://schemas.microsoft.com/office/powerpoint/2010/main" val="1861157410"/>
      </p:ext>
    </p:extLst>
  </p:cSld>
  <p:clrMapOvr>
    <a:masterClrMapping/>
  </p:clrMapOvr>
  <p:transition spd="med"/>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Scalability of PAROLE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2388" y="835742"/>
            <a:ext cx="7767484" cy="4437780"/>
          </a:xfrm>
        </p:spPr>
      </p:pic>
      <p:grpSp>
        <p:nvGrpSpPr>
          <p:cNvPr id="6" name="Group 5"/>
          <p:cNvGrpSpPr/>
          <p:nvPr/>
        </p:nvGrpSpPr>
        <p:grpSpPr>
          <a:xfrm>
            <a:off x="5132439" y="1086106"/>
            <a:ext cx="2585884" cy="1607932"/>
            <a:chOff x="3349143" y="2892919"/>
            <a:chExt cx="3973752" cy="2443940"/>
          </a:xfrm>
        </p:grpSpPr>
        <p:cxnSp>
          <p:nvCxnSpPr>
            <p:cNvPr id="7" name="Straight Connector 6"/>
            <p:cNvCxnSpPr/>
            <p:nvPr/>
          </p:nvCxnSpPr>
          <p:spPr>
            <a:xfrm flipV="1">
              <a:off x="3349143" y="3569041"/>
              <a:ext cx="3973752" cy="784"/>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 name="Picture 2" descr="Image result for icon per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6002" y="4195661"/>
              <a:ext cx="609058" cy="5177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icon per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6305" y="4745647"/>
              <a:ext cx="695415" cy="5912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icon pers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4588" y="3638589"/>
              <a:ext cx="543128" cy="4617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icon mov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1909" y="2892919"/>
              <a:ext cx="566343" cy="48148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flipV="1">
              <a:off x="4405979" y="4146800"/>
              <a:ext cx="570144" cy="2901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254013" y="4100332"/>
              <a:ext cx="682139" cy="645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05979" y="4454558"/>
              <a:ext cx="1701096" cy="276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976123" y="4146800"/>
              <a:ext cx="1130952" cy="3353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976123" y="4146800"/>
              <a:ext cx="277890" cy="5988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76123" y="4100332"/>
              <a:ext cx="960028" cy="464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906305" y="3432985"/>
              <a:ext cx="69818" cy="285509"/>
            </a:xfrm>
            <a:prstGeom prst="line">
              <a:avLst/>
            </a:prstGeom>
            <a:ln w="381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350531" y="3374399"/>
              <a:ext cx="454549" cy="821262"/>
            </a:xfrm>
            <a:prstGeom prst="line">
              <a:avLst/>
            </a:prstGeom>
            <a:ln w="762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48783" y="3846463"/>
              <a:ext cx="107045" cy="7036"/>
            </a:xfrm>
            <a:prstGeom prst="line">
              <a:avLst/>
            </a:prstGeom>
            <a:ln w="127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148585" y="3432985"/>
              <a:ext cx="701422" cy="379729"/>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969011" y="3373903"/>
              <a:ext cx="3502" cy="302420"/>
            </a:xfrm>
            <a:prstGeom prst="line">
              <a:avLst/>
            </a:prstGeom>
            <a:ln w="57150">
              <a:solidFill>
                <a:srgbClr val="00B050"/>
              </a:solidFill>
              <a:prstDash val="dashDot"/>
            </a:ln>
          </p:spPr>
          <p:style>
            <a:lnRef idx="1">
              <a:schemeClr val="accent1"/>
            </a:lnRef>
            <a:fillRef idx="0">
              <a:schemeClr val="accent1"/>
            </a:fillRef>
            <a:effectRef idx="0">
              <a:schemeClr val="accent1"/>
            </a:effectRef>
            <a:fontRef idx="minor">
              <a:schemeClr val="tx1"/>
            </a:fontRef>
          </p:style>
        </p:cxnSp>
        <p:pic>
          <p:nvPicPr>
            <p:cNvPr id="23" name="Picture 4" descr="Image result for icon pers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225" y="3718494"/>
              <a:ext cx="503797" cy="42830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icon pers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7947" y="4346726"/>
              <a:ext cx="650094" cy="5526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icon movi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9659" y="2901370"/>
              <a:ext cx="536576" cy="45617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flipH="1" flipV="1">
              <a:off x="5018459" y="3366648"/>
              <a:ext cx="822033" cy="479123"/>
            </a:xfrm>
            <a:prstGeom prst="line">
              <a:avLst/>
            </a:prstGeom>
            <a:ln w="1270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6123196" y="3426484"/>
              <a:ext cx="209799" cy="920242"/>
            </a:xfrm>
            <a:prstGeom prst="line">
              <a:avLst/>
            </a:prstGeom>
            <a:ln w="76200">
              <a:solidFill>
                <a:srgbClr val="00B050"/>
              </a:solidFill>
              <a:prstDash val="dashDot"/>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290924" y="2400670"/>
            <a:ext cx="741464" cy="461665"/>
          </a:xfrm>
          <a:prstGeom prst="rect">
            <a:avLst/>
          </a:prstGeom>
          <a:solidFill>
            <a:schemeClr val="accent1">
              <a:lumMod val="90000"/>
            </a:schemeClr>
          </a:solidFill>
        </p:spPr>
        <p:txBody>
          <a:bodyPr wrap="square" rtlCol="0">
            <a:spAutoFit/>
          </a:bodyPr>
          <a:lstStyle/>
          <a:p>
            <a:r>
              <a:rPr lang="en-US" sz="2400" dirty="0" smtClean="0"/>
              <a:t>SO</a:t>
            </a:r>
            <a:endParaRPr lang="en-US" sz="2400" dirty="0"/>
          </a:p>
        </p:txBody>
      </p:sp>
      <p:sp>
        <p:nvSpPr>
          <p:cNvPr id="29" name="TextBox 28"/>
          <p:cNvSpPr txBox="1"/>
          <p:nvPr/>
        </p:nvSpPr>
        <p:spPr>
          <a:xfrm>
            <a:off x="290924" y="5558298"/>
            <a:ext cx="8853076" cy="523220"/>
          </a:xfrm>
          <a:prstGeom prst="rect">
            <a:avLst/>
          </a:prstGeom>
          <a:noFill/>
        </p:spPr>
        <p:txBody>
          <a:bodyPr wrap="square" rtlCol="0">
            <a:spAutoFit/>
          </a:bodyPr>
          <a:lstStyle/>
          <a:p>
            <a:pPr marL="457200" indent="-457200">
              <a:buClr>
                <a:srgbClr val="C00000"/>
              </a:buClr>
              <a:buSzPct val="110000"/>
              <a:buFont typeface="Wingdings" panose="05000000000000000000" pitchFamily="2" charset="2"/>
              <a:buChar char="§"/>
            </a:pPr>
            <a:r>
              <a:rPr lang="en-US" sz="2800" dirty="0" smtClean="0"/>
              <a:t>PAROLE scales linearly </a:t>
            </a:r>
            <a:r>
              <a:rPr lang="en-US" sz="2800" dirty="0" err="1" smtClean="0"/>
              <a:t>w.r.t</a:t>
            </a:r>
            <a:r>
              <a:rPr lang="en-US" sz="2800" dirty="0" smtClean="0"/>
              <a:t>. part-whole graph size</a:t>
            </a:r>
          </a:p>
        </p:txBody>
      </p:sp>
      <p:sp>
        <p:nvSpPr>
          <p:cNvPr id="3" name="TextBox 2"/>
          <p:cNvSpPr txBox="1"/>
          <p:nvPr/>
        </p:nvSpPr>
        <p:spPr>
          <a:xfrm>
            <a:off x="1610299" y="4798918"/>
            <a:ext cx="2950589" cy="677108"/>
          </a:xfrm>
          <a:prstGeom prst="rect">
            <a:avLst/>
          </a:prstGeom>
          <a:noFill/>
        </p:spPr>
        <p:txBody>
          <a:bodyPr wrap="square" rtlCol="0">
            <a:spAutoFit/>
          </a:bodyPr>
          <a:lstStyle/>
          <a:p>
            <a:r>
              <a:rPr lang="en-US" sz="2000" b="1" dirty="0">
                <a:solidFill>
                  <a:srgbClr val="00B0F0"/>
                </a:solidFill>
              </a:rPr>
              <a:t>part-whole graph </a:t>
            </a:r>
            <a:r>
              <a:rPr lang="en-US" sz="2000" b="1" dirty="0" smtClean="0">
                <a:solidFill>
                  <a:srgbClr val="00B0F0"/>
                </a:solidFill>
              </a:rPr>
              <a:t>size: </a:t>
            </a:r>
            <a:endParaRPr lang="en-US" sz="2000" b="1" dirty="0">
              <a:solidFill>
                <a:srgbClr val="00B0F0"/>
              </a:solidFill>
            </a:endParaRPr>
          </a:p>
          <a:p>
            <a:endParaRPr lang="en-US" dirty="0"/>
          </a:p>
        </p:txBody>
      </p:sp>
    </p:spTree>
    <p:extLst>
      <p:ext uri="{BB962C8B-B14F-4D97-AF65-F5344CB8AC3E}">
        <p14:creationId xmlns:p14="http://schemas.microsoft.com/office/powerpoint/2010/main" val="1767578512"/>
      </p:ext>
    </p:extLst>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 PAROLE</a:t>
            </a:r>
            <a:endParaRPr lang="en-US" dirty="0"/>
          </a:p>
        </p:txBody>
      </p:sp>
      <p:sp>
        <p:nvSpPr>
          <p:cNvPr id="3" name="Content Placeholder 2"/>
          <p:cNvSpPr>
            <a:spLocks noGrp="1"/>
          </p:cNvSpPr>
          <p:nvPr>
            <p:ph idx="1"/>
          </p:nvPr>
        </p:nvSpPr>
        <p:spPr>
          <a:xfrm>
            <a:off x="447675" y="880110"/>
            <a:ext cx="8598002" cy="5838542"/>
          </a:xfrm>
        </p:spPr>
        <p:txBody>
          <a:bodyPr/>
          <a:lstStyle/>
          <a:p>
            <a:r>
              <a:rPr lang="en-US" b="1" dirty="0" smtClean="0">
                <a:solidFill>
                  <a:srgbClr val="FF0000"/>
                </a:solidFill>
              </a:rPr>
              <a:t>Goals</a:t>
            </a:r>
            <a:r>
              <a:rPr lang="en-US" dirty="0" smtClean="0"/>
              <a:t>: </a:t>
            </a:r>
            <a:r>
              <a:rPr lang="en-US" dirty="0"/>
              <a:t>leverage potentially </a:t>
            </a:r>
            <a:r>
              <a:rPr lang="en-US" dirty="0" smtClean="0"/>
              <a:t>non-linear part-whole relationships for outcome prediction</a:t>
            </a:r>
          </a:p>
          <a:p>
            <a:r>
              <a:rPr lang="en-US" dirty="0" smtClean="0"/>
              <a:t> </a:t>
            </a:r>
            <a:r>
              <a:rPr lang="en-US" b="1" dirty="0" smtClean="0">
                <a:solidFill>
                  <a:srgbClr val="FF0000"/>
                </a:solidFill>
              </a:rPr>
              <a:t>Solutions</a:t>
            </a:r>
            <a:r>
              <a:rPr lang="en-US" dirty="0" smtClean="0"/>
              <a:t>: PAROLE</a:t>
            </a:r>
          </a:p>
          <a:p>
            <a:pPr lvl="1"/>
            <a:r>
              <a:rPr lang="en-US" sz="2400" b="1" dirty="0" smtClean="0"/>
              <a:t>Modeling</a:t>
            </a:r>
          </a:p>
          <a:p>
            <a:pPr lvl="2"/>
            <a:r>
              <a:rPr lang="en-US" sz="2400" dirty="0" smtClean="0">
                <a:solidFill>
                  <a:srgbClr val="92D050"/>
                </a:solidFill>
              </a:rPr>
              <a:t>Part-whole relationship</a:t>
            </a:r>
          </a:p>
          <a:p>
            <a:pPr lvl="2"/>
            <a:r>
              <a:rPr lang="en-US" sz="2400" dirty="0" smtClean="0">
                <a:solidFill>
                  <a:srgbClr val="F4B183"/>
                </a:solidFill>
              </a:rPr>
              <a:t>Part-part interdependency</a:t>
            </a:r>
          </a:p>
          <a:p>
            <a:pPr lvl="1"/>
            <a:r>
              <a:rPr lang="en-US" sz="2400" b="1" dirty="0" smtClean="0"/>
              <a:t>Optimization</a:t>
            </a:r>
          </a:p>
          <a:p>
            <a:pPr lvl="2"/>
            <a:r>
              <a:rPr lang="en-US" sz="2400" dirty="0" smtClean="0"/>
              <a:t>Block coordinate descent</a:t>
            </a:r>
          </a:p>
          <a:p>
            <a:pPr lvl="2"/>
            <a:r>
              <a:rPr lang="en-US" sz="2400" dirty="0" smtClean="0"/>
              <a:t>Converges to a coordinate-wise minimum point</a:t>
            </a:r>
          </a:p>
          <a:p>
            <a:pPr lvl="2"/>
            <a:r>
              <a:rPr lang="en-US" sz="2400" dirty="0" smtClean="0"/>
              <a:t>Scales linearly w.r.t. the part-whole graph size</a:t>
            </a:r>
          </a:p>
        </p:txBody>
      </p:sp>
      <p:pic>
        <p:nvPicPr>
          <p:cNvPr id="5" name="Content Placeholder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85689" y="2166742"/>
            <a:ext cx="3163207" cy="1685979"/>
          </a:xfrm>
          <a:prstGeom prst="rect">
            <a:avLst/>
          </a:prstGeom>
          <a:noFill/>
          <a:ln w="9525">
            <a:noFill/>
            <a:miter lim="800000"/>
            <a:headEnd/>
            <a:tailEnd/>
          </a:ln>
          <a:effectLst/>
        </p:spPr>
      </p:pic>
      <p:pic>
        <p:nvPicPr>
          <p:cNvPr id="6" name="Picture 5"/>
          <p:cNvPicPr>
            <a:picLocks noChangeAspect="1"/>
          </p:cNvPicPr>
          <p:nvPr/>
        </p:nvPicPr>
        <p:blipFill>
          <a:blip r:embed="rId4"/>
          <a:stretch>
            <a:fillRect/>
          </a:stretch>
        </p:blipFill>
        <p:spPr>
          <a:xfrm>
            <a:off x="5685689" y="4226713"/>
            <a:ext cx="1412247" cy="1248809"/>
          </a:xfrm>
          <a:prstGeom prst="rect">
            <a:avLst/>
          </a:prstGeom>
        </p:spPr>
      </p:pic>
      <p:pic>
        <p:nvPicPr>
          <p:cNvPr id="7"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213438" y="4327712"/>
            <a:ext cx="1832239" cy="1046809"/>
          </a:xfrm>
          <a:prstGeom prst="rect">
            <a:avLst/>
          </a:prstGeom>
          <a:noFill/>
          <a:ln w="9525">
            <a:noFill/>
            <a:miter lim="800000"/>
            <a:headEnd/>
            <a:tailEnd/>
          </a:ln>
          <a:effectLst/>
        </p:spPr>
      </p:pic>
    </p:spTree>
    <p:extLst>
      <p:ext uri="{BB962C8B-B14F-4D97-AF65-F5344CB8AC3E}">
        <p14:creationId xmlns:p14="http://schemas.microsoft.com/office/powerpoint/2010/main" val="2448425684"/>
      </p:ext>
    </p:extLst>
  </p:cSld>
  <p:clrMapOvr>
    <a:masterClrMapping/>
  </p:clrMapOvr>
  <p:transition spd="med"/>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Text Placeholder 2"/>
          <p:cNvSpPr>
            <a:spLocks noGrp="1"/>
          </p:cNvSpPr>
          <p:nvPr>
            <p:ph type="body" idx="1"/>
          </p:nvPr>
        </p:nvSpPr>
        <p:spPr>
          <a:xfrm>
            <a:off x="402802" y="1220266"/>
            <a:ext cx="8229600" cy="5637734"/>
          </a:xfrm>
        </p:spPr>
        <p:txBody>
          <a:bodyPr/>
          <a:lstStyle/>
          <a:p>
            <a:pPr>
              <a:buFont typeface="Wingdings" panose="05000000000000000000" pitchFamily="2" charset="2"/>
              <a:buChar char="§"/>
            </a:pPr>
            <a:r>
              <a:rPr lang="en-US" dirty="0" smtClean="0"/>
              <a:t>Motivations and Background</a:t>
            </a:r>
          </a:p>
          <a:p>
            <a:pPr>
              <a:buFont typeface="Wingdings" panose="05000000000000000000" pitchFamily="2" charset="2"/>
              <a:buChar char="§"/>
            </a:pPr>
            <a:r>
              <a:rPr lang="en-US" dirty="0" smtClean="0"/>
              <a:t>Part </a:t>
            </a:r>
            <a:r>
              <a:rPr lang="en-US" dirty="0"/>
              <a:t>I</a:t>
            </a:r>
            <a:r>
              <a:rPr lang="en-US" dirty="0" smtClean="0"/>
              <a:t>: Team Performance Characterization</a:t>
            </a:r>
          </a:p>
          <a:p>
            <a:pPr>
              <a:buFont typeface="Wingdings" panose="05000000000000000000" pitchFamily="2" charset="2"/>
              <a:buChar char="§"/>
            </a:pPr>
            <a:r>
              <a:rPr lang="en-US" dirty="0" smtClean="0"/>
              <a:t>Part II: Team Performance Prediction</a:t>
            </a:r>
          </a:p>
          <a:p>
            <a:r>
              <a:rPr lang="en-US" dirty="0" smtClean="0"/>
              <a:t>Part III: Team </a:t>
            </a:r>
            <a:r>
              <a:rPr lang="en-US" dirty="0"/>
              <a:t>Performance </a:t>
            </a:r>
            <a:r>
              <a:rPr lang="en-US" dirty="0" smtClean="0"/>
              <a:t>Optimization</a:t>
            </a:r>
          </a:p>
          <a:p>
            <a:r>
              <a:rPr lang="en-US" dirty="0"/>
              <a:t>Open </a:t>
            </a:r>
            <a:r>
              <a:rPr lang="en-US" dirty="0" smtClean="0"/>
              <a:t>Challenges</a:t>
            </a:r>
          </a:p>
          <a:p>
            <a:r>
              <a:rPr lang="en-US" dirty="0" smtClean="0"/>
              <a:t>Demo</a:t>
            </a:r>
          </a:p>
        </p:txBody>
      </p:sp>
      <p:sp>
        <p:nvSpPr>
          <p:cNvPr id="8" name="Right Arrow 7"/>
          <p:cNvSpPr/>
          <p:nvPr/>
        </p:nvSpPr>
        <p:spPr>
          <a:xfrm>
            <a:off x="72576" y="3326525"/>
            <a:ext cx="747021" cy="429500"/>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866524"/>
      </p:ext>
    </p:extLst>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Part III: Team Performance </a:t>
            </a:r>
            <a:r>
              <a:rPr lang="en-US" sz="3200" dirty="0" smtClean="0"/>
              <a:t>Optimization</a:t>
            </a:r>
            <a:endParaRPr lang="en-US" dirty="0"/>
          </a:p>
        </p:txBody>
      </p:sp>
      <p:sp>
        <p:nvSpPr>
          <p:cNvPr id="3" name="Text Placeholder 2"/>
          <p:cNvSpPr>
            <a:spLocks noGrp="1"/>
          </p:cNvSpPr>
          <p:nvPr>
            <p:ph type="body" idx="1"/>
          </p:nvPr>
        </p:nvSpPr>
        <p:spPr/>
        <p:txBody>
          <a:bodyPr/>
          <a:lstStyle/>
          <a:p>
            <a:r>
              <a:rPr lang="en-US" dirty="0" smtClean="0"/>
              <a:t>Team Formation and its variants</a:t>
            </a:r>
          </a:p>
          <a:p>
            <a:r>
              <a:rPr lang="en-US" dirty="0" smtClean="0"/>
              <a:t>Team Member Replacement</a:t>
            </a:r>
          </a:p>
          <a:p>
            <a:r>
              <a:rPr lang="en-US" dirty="0" smtClean="0"/>
              <a:t>Team Enhancement</a:t>
            </a:r>
            <a:endParaRPr lang="en-US" dirty="0"/>
          </a:p>
        </p:txBody>
      </p:sp>
    </p:spTree>
    <p:extLst>
      <p:ext uri="{BB962C8B-B14F-4D97-AF65-F5344CB8AC3E}">
        <p14:creationId xmlns:p14="http://schemas.microsoft.com/office/powerpoint/2010/main" val="62971284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Tasks</a:t>
            </a:r>
            <a:endParaRPr lang="en-US" dirty="0"/>
          </a:p>
        </p:txBody>
      </p:sp>
      <p:pic>
        <p:nvPicPr>
          <p:cNvPr id="4" name="Picture 3"/>
          <p:cNvPicPr>
            <a:picLocks noChangeAspect="1"/>
          </p:cNvPicPr>
          <p:nvPr/>
        </p:nvPicPr>
        <p:blipFill>
          <a:blip r:embed="rId3"/>
          <a:stretch>
            <a:fillRect/>
          </a:stretch>
        </p:blipFill>
        <p:spPr>
          <a:xfrm>
            <a:off x="914400" y="1245224"/>
            <a:ext cx="8130746" cy="4989321"/>
          </a:xfrm>
          <a:prstGeom prst="rect">
            <a:avLst/>
          </a:prstGeom>
        </p:spPr>
      </p:pic>
      <p:sp>
        <p:nvSpPr>
          <p:cNvPr id="5"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Woolley, Anita Williams, et al. "Evidence for a collective intelligence factor in the performance of human groups." science 330.6004 (2010): 686-688</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451835"/>
      </p:ext>
    </p:extLst>
  </p:cSld>
  <p:clrMapOvr>
    <a:masterClrMapping/>
  </p:clrMapOvr>
  <p:transition spd="med"/>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p:cNvSpPr>
          <p:nvPr/>
        </p:nvSpPr>
        <p:spPr bwMode="auto">
          <a:xfrm>
            <a:off x="609600" y="1524000"/>
            <a:ext cx="7937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eaLnBrk="1" hangingPunct="1">
              <a:spcBef>
                <a:spcPts val="713"/>
              </a:spcBef>
              <a:buClrTx/>
              <a:buSzTx/>
              <a:buFontTx/>
              <a:buNone/>
            </a:pPr>
            <a:r>
              <a:rPr lang="en-US" altLang="en-US" sz="1200">
                <a:solidFill>
                  <a:srgbClr val="FFFFFF"/>
                </a:solidFill>
                <a:latin typeface="Arial Bold" charset="0"/>
                <a:cs typeface="Arial Bold" charset="0"/>
                <a:sym typeface="Arial Bold" charset="0"/>
              </a:rPr>
              <a:t>Boston University</a:t>
            </a:r>
            <a:r>
              <a:rPr lang="en-US" altLang="en-US" sz="1200">
                <a:solidFill>
                  <a:srgbClr val="FFFFFF"/>
                </a:solidFill>
                <a:cs typeface="Arial" charset="0"/>
              </a:rPr>
              <a:t> Slideshow Title Goes Here</a:t>
            </a:r>
          </a:p>
        </p:txBody>
      </p:sp>
      <p:sp>
        <p:nvSpPr>
          <p:cNvPr id="26631" name="Rectangle 6"/>
          <p:cNvSpPr>
            <a:spLocks noGrp="1" noChangeArrowheads="1"/>
          </p:cNvSpPr>
          <p:nvPr>
            <p:ph type="title"/>
          </p:nvPr>
        </p:nvSpPr>
        <p:spPr>
          <a:xfrm>
            <a:off x="300188" y="0"/>
            <a:ext cx="7924800" cy="990600"/>
          </a:xfrm>
        </p:spPr>
        <p:txBody>
          <a:bodyPr anchor="b">
            <a:normAutofit/>
          </a:bodyPr>
          <a:lstStyle/>
          <a:p>
            <a:pPr eaLnBrk="1" hangingPunct="1"/>
            <a:r>
              <a:rPr lang="en-US" altLang="en-US" dirty="0" smtClean="0">
                <a:latin typeface="Arial" charset="0"/>
                <a:ea typeface="Arial" charset="0"/>
                <a:cs typeface="Arial" charset="0"/>
                <a:sym typeface="Lucida Grande" charset="0"/>
              </a:rPr>
              <a:t>Simple Team formation Problem</a:t>
            </a:r>
          </a:p>
        </p:txBody>
      </p:sp>
      <p:sp>
        <p:nvSpPr>
          <p:cNvPr id="26632" name="Rectangle 7"/>
          <p:cNvSpPr>
            <a:spLocks noGrp="1" noChangeArrowheads="1"/>
          </p:cNvSpPr>
          <p:nvPr>
            <p:ph type="body" idx="1"/>
          </p:nvPr>
        </p:nvSpPr>
        <p:spPr>
          <a:xfrm>
            <a:off x="190500" y="1540768"/>
            <a:ext cx="8775700" cy="4556720"/>
          </a:xfrm>
        </p:spPr>
        <p:txBody>
          <a:bodyPr/>
          <a:lstStyle/>
          <a:p>
            <a:pPr eaLnBrk="1" hangingPunct="1">
              <a:spcBef>
                <a:spcPct val="0"/>
              </a:spcBef>
              <a:buClr>
                <a:srgbClr val="727CA3"/>
              </a:buClr>
              <a:buSzPct val="75000"/>
            </a:pPr>
            <a:r>
              <a:rPr lang="en-US" altLang="en-US" sz="2600" dirty="0" smtClean="0">
                <a:latin typeface="Lucida Grande" charset="0"/>
                <a:ea typeface="Lucida Grande" charset="0"/>
                <a:cs typeface="Lucida Grande" charset="0"/>
                <a:sym typeface="Lucida Grande" charset="0"/>
              </a:rPr>
              <a:t>Input:</a:t>
            </a:r>
          </a:p>
          <a:p>
            <a:pPr lvl="1">
              <a:spcBef>
                <a:spcPct val="0"/>
              </a:spcBef>
              <a:buClr>
                <a:srgbClr val="727CA3"/>
              </a:buClr>
              <a:buSzPct val="75000"/>
            </a:pPr>
            <a:r>
              <a:rPr lang="en-US" altLang="en-US" sz="2200" dirty="0" smtClean="0">
                <a:latin typeface="Lucida Grande" charset="0"/>
                <a:ea typeface="Lucida Grande" charset="0"/>
                <a:cs typeface="Lucida Grande" charset="0"/>
                <a:sym typeface="Lucida Grande" charset="0"/>
              </a:rPr>
              <a:t>A </a:t>
            </a:r>
            <a:r>
              <a:rPr lang="en-US" altLang="en-US" sz="2200" dirty="0" smtClean="0">
                <a:solidFill>
                  <a:srgbClr val="FF0000"/>
                </a:solidFill>
                <a:latin typeface="Lucida Grande" charset="0"/>
                <a:ea typeface="Lucida Grande" charset="0"/>
                <a:cs typeface="Lucida Grande" charset="0"/>
                <a:sym typeface="Lucida Grande" charset="0"/>
              </a:rPr>
              <a:t>task T</a:t>
            </a:r>
            <a:r>
              <a:rPr lang="en-US" altLang="en-US" sz="2200" dirty="0" smtClean="0">
                <a:latin typeface="Lucida Grande" charset="0"/>
                <a:ea typeface="Lucida Grande" charset="0"/>
                <a:cs typeface="Lucida Grande" charset="0"/>
                <a:sym typeface="Lucida Grande" charset="0"/>
              </a:rPr>
              <a:t>, consisting of a set of skills</a:t>
            </a:r>
          </a:p>
          <a:p>
            <a:pPr lvl="1">
              <a:spcBef>
                <a:spcPct val="0"/>
              </a:spcBef>
              <a:buClr>
                <a:srgbClr val="727CA3"/>
              </a:buClr>
              <a:buSzPct val="75000"/>
            </a:pPr>
            <a:r>
              <a:rPr lang="en-US" altLang="en-US" sz="2200" dirty="0" smtClean="0">
                <a:latin typeface="Lucida Grande" charset="0"/>
                <a:ea typeface="Lucida Grande" charset="0"/>
                <a:cs typeface="Lucida Grande" charset="0"/>
                <a:sym typeface="Lucida Grande" charset="0"/>
              </a:rPr>
              <a:t>A </a:t>
            </a:r>
            <a:r>
              <a:rPr lang="en-US" altLang="en-US" sz="2200" dirty="0" smtClean="0">
                <a:solidFill>
                  <a:schemeClr val="accent6">
                    <a:lumMod val="75000"/>
                  </a:schemeClr>
                </a:solidFill>
                <a:latin typeface="Lucida Grande" charset="0"/>
                <a:ea typeface="Lucida Grande" charset="0"/>
                <a:cs typeface="Lucida Grande" charset="0"/>
                <a:sym typeface="Lucida Grande" charset="0"/>
              </a:rPr>
              <a:t>set of candidate experts </a:t>
            </a:r>
            <a:r>
              <a:rPr lang="en-US" altLang="en-US" sz="2200" dirty="0" smtClean="0">
                <a:latin typeface="Lucida Grande" charset="0"/>
                <a:ea typeface="Lucida Grande" charset="0"/>
                <a:cs typeface="Lucida Grande" charset="0"/>
                <a:sym typeface="Lucida Grande" charset="0"/>
              </a:rPr>
              <a:t>each having a </a:t>
            </a:r>
            <a:r>
              <a:rPr lang="en-US" altLang="en-US" sz="2200" dirty="0" smtClean="0">
                <a:solidFill>
                  <a:srgbClr val="0070C0"/>
                </a:solidFill>
                <a:latin typeface="Lucida Grande" charset="0"/>
                <a:ea typeface="Lucida Grande" charset="0"/>
                <a:cs typeface="Lucida Grande" charset="0"/>
                <a:sym typeface="Lucida Grande" charset="0"/>
              </a:rPr>
              <a:t>subset of skills</a:t>
            </a:r>
          </a:p>
          <a:p>
            <a:pPr eaLnBrk="1" hangingPunct="1">
              <a:spcBef>
                <a:spcPct val="0"/>
              </a:spcBef>
              <a:buClr>
                <a:srgbClr val="727CA3"/>
              </a:buClr>
              <a:buSzPct val="75000"/>
            </a:pPr>
            <a:endParaRPr lang="en-US" altLang="en-US" sz="2600" dirty="0" smtClean="0">
              <a:latin typeface="Lucida Grande" charset="0"/>
              <a:ea typeface="Lucida Grande" charset="0"/>
              <a:cs typeface="Lucida Grande" charset="0"/>
              <a:sym typeface="Lucida Grande" charset="0"/>
            </a:endParaRPr>
          </a:p>
          <a:p>
            <a:pPr eaLnBrk="1" hangingPunct="1">
              <a:spcBef>
                <a:spcPct val="0"/>
              </a:spcBef>
              <a:buClr>
                <a:srgbClr val="727CA3"/>
              </a:buClr>
              <a:buSzPct val="75000"/>
            </a:pPr>
            <a:endParaRPr lang="en-US" altLang="en-US" sz="2600" dirty="0">
              <a:latin typeface="Lucida Grande" charset="0"/>
              <a:ea typeface="Lucida Grande" charset="0"/>
              <a:cs typeface="Lucida Grande" charset="0"/>
              <a:sym typeface="Lucida Grande" charset="0"/>
            </a:endParaRPr>
          </a:p>
          <a:p>
            <a:pPr eaLnBrk="1" hangingPunct="1">
              <a:spcBef>
                <a:spcPct val="0"/>
              </a:spcBef>
              <a:buClr>
                <a:srgbClr val="727CA3"/>
              </a:buClr>
              <a:buSzPct val="75000"/>
            </a:pPr>
            <a:endParaRPr lang="en-US" altLang="en-US" sz="2600" dirty="0" smtClean="0">
              <a:latin typeface="Lucida Grande" charset="0"/>
              <a:ea typeface="Lucida Grande" charset="0"/>
              <a:cs typeface="Lucida Grande" charset="0"/>
              <a:sym typeface="Lucida Grande" charset="0"/>
            </a:endParaRPr>
          </a:p>
          <a:p>
            <a:pPr marL="0" indent="0" eaLnBrk="1" hangingPunct="1">
              <a:spcBef>
                <a:spcPct val="0"/>
              </a:spcBef>
              <a:buClr>
                <a:srgbClr val="727CA3"/>
              </a:buClr>
              <a:buSzPct val="75000"/>
              <a:buNone/>
            </a:pPr>
            <a:endParaRPr lang="en-US" altLang="en-US" sz="2600" dirty="0" smtClean="0">
              <a:latin typeface="Lucida Grande" charset="0"/>
              <a:ea typeface="Lucida Grande" charset="0"/>
              <a:cs typeface="Lucida Grande" charset="0"/>
              <a:sym typeface="Lucida Grande" charset="0"/>
            </a:endParaRPr>
          </a:p>
          <a:p>
            <a:pPr eaLnBrk="1" hangingPunct="1">
              <a:spcBef>
                <a:spcPct val="0"/>
              </a:spcBef>
              <a:buClr>
                <a:srgbClr val="727CA3"/>
              </a:buClr>
              <a:buSzPct val="75000"/>
            </a:pPr>
            <a:r>
              <a:rPr lang="en-US" altLang="en-US" sz="2600" dirty="0" smtClean="0">
                <a:solidFill>
                  <a:srgbClr val="FF0000"/>
                </a:solidFill>
                <a:latin typeface="Lucida Grande" charset="0"/>
                <a:ea typeface="Lucida Grande" charset="0"/>
                <a:cs typeface="Lucida Grande" charset="0"/>
                <a:sym typeface="Lucida Grande" charset="0"/>
              </a:rPr>
              <a:t>Problem</a:t>
            </a:r>
            <a:r>
              <a:rPr lang="en-US" altLang="en-US" sz="2600" dirty="0" smtClean="0">
                <a:latin typeface="Lucida Grande" charset="0"/>
                <a:ea typeface="Lucida Grande" charset="0"/>
                <a:cs typeface="Lucida Grande" charset="0"/>
                <a:sym typeface="Lucida Grande" charset="0"/>
              </a:rPr>
              <a:t>: Given a </a:t>
            </a:r>
            <a:r>
              <a:rPr lang="en-US" altLang="en-US" sz="2600" dirty="0" smtClean="0">
                <a:solidFill>
                  <a:srgbClr val="0070C0"/>
                </a:solidFill>
                <a:latin typeface="Lucida Grande" charset="0"/>
                <a:ea typeface="Lucida Grande" charset="0"/>
                <a:cs typeface="Lucida Grande" charset="0"/>
                <a:sym typeface="Lucida Grande" charset="0"/>
              </a:rPr>
              <a:t>task</a:t>
            </a:r>
            <a:r>
              <a:rPr lang="en-US" altLang="en-US" sz="2600" dirty="0" smtClean="0">
                <a:solidFill>
                  <a:srgbClr val="B292CA"/>
                </a:solidFill>
                <a:latin typeface="Lucida Grande" charset="0"/>
                <a:ea typeface="Lucida Grande" charset="0"/>
                <a:cs typeface="Lucida Grande" charset="0"/>
                <a:sym typeface="Lucida Grande" charset="0"/>
              </a:rPr>
              <a:t> </a:t>
            </a:r>
            <a:r>
              <a:rPr lang="en-US" altLang="en-US" sz="2600" dirty="0" smtClean="0">
                <a:latin typeface="Lucida Grande" charset="0"/>
                <a:ea typeface="Lucida Grande" charset="0"/>
                <a:cs typeface="Lucida Grande" charset="0"/>
                <a:sym typeface="Lucida Grande" charset="0"/>
              </a:rPr>
              <a:t>and a </a:t>
            </a:r>
            <a:r>
              <a:rPr lang="en-US" altLang="en-US" sz="2600" dirty="0" smtClean="0">
                <a:solidFill>
                  <a:srgbClr val="0070C0"/>
                </a:solidFill>
                <a:latin typeface="Lucida Grande" charset="0"/>
                <a:ea typeface="Lucida Grande" charset="0"/>
                <a:cs typeface="Lucida Grande" charset="0"/>
                <a:sym typeface="Lucida Grande" charset="0"/>
              </a:rPr>
              <a:t>set of experts</a:t>
            </a:r>
            <a:r>
              <a:rPr lang="en-US" altLang="en-US" sz="2600" dirty="0" smtClean="0">
                <a:latin typeface="Lucida Grande" charset="0"/>
                <a:ea typeface="Lucida Grande" charset="0"/>
                <a:cs typeface="Lucida Grande" charset="0"/>
                <a:sym typeface="Lucida Grande" charset="0"/>
              </a:rPr>
              <a:t>, find the smallest subset (</a:t>
            </a:r>
            <a:r>
              <a:rPr lang="en-US" altLang="en-US" sz="2600" dirty="0" smtClean="0">
                <a:solidFill>
                  <a:srgbClr val="0070C0"/>
                </a:solidFill>
                <a:latin typeface="Lucida Grande" charset="0"/>
                <a:ea typeface="Lucida Grande" charset="0"/>
                <a:cs typeface="Lucida Grande" charset="0"/>
                <a:sym typeface="Lucida Grande" charset="0"/>
              </a:rPr>
              <a:t>team</a:t>
            </a:r>
            <a:r>
              <a:rPr lang="en-US" altLang="en-US" sz="2600" dirty="0" smtClean="0">
                <a:latin typeface="Lucida Grande" charset="0"/>
                <a:ea typeface="Lucida Grande" charset="0"/>
                <a:cs typeface="Lucida Grande" charset="0"/>
                <a:sym typeface="Lucida Grande" charset="0"/>
              </a:rPr>
              <a:t>) of experts that together have all the required skills for the task</a:t>
            </a:r>
            <a:endParaRPr lang="en-US" altLang="en-US" sz="2600" dirty="0" smtClean="0">
              <a:latin typeface="Lucida Grande" charset="0"/>
              <a:sym typeface="Lucida Grande" charset="0"/>
            </a:endParaRPr>
          </a:p>
          <a:p>
            <a:pPr marL="234950" indent="-234950" eaLnBrk="1" hangingPunct="1">
              <a:buClr>
                <a:srgbClr val="727CA3"/>
              </a:buClr>
              <a:buSzPct val="75000"/>
              <a:buFont typeface="Wingdings 3" charset="2"/>
              <a:buChar char="}"/>
            </a:pPr>
            <a:endParaRPr lang="en-US" altLang="en-US" sz="2600" dirty="0" smtClean="0">
              <a:latin typeface="Lucida Grande" charset="0"/>
              <a:sym typeface="Lucida Grande" charset="0"/>
            </a:endParaRPr>
          </a:p>
        </p:txBody>
      </p:sp>
      <p:grpSp>
        <p:nvGrpSpPr>
          <p:cNvPr id="9" name="Group 16"/>
          <p:cNvGrpSpPr>
            <a:grpSpLocks/>
          </p:cNvGrpSpPr>
          <p:nvPr/>
        </p:nvGrpSpPr>
        <p:grpSpPr bwMode="auto">
          <a:xfrm>
            <a:off x="1901902" y="3742928"/>
            <a:ext cx="1601787" cy="823913"/>
            <a:chOff x="0" y="0"/>
            <a:chExt cx="1008" cy="519"/>
          </a:xfrm>
        </p:grpSpPr>
        <p:sp>
          <p:nvSpPr>
            <p:cNvPr id="10" name="AutoShape 13"/>
            <p:cNvSpPr>
              <a:spLocks/>
            </p:cNvSpPr>
            <p:nvPr/>
          </p:nvSpPr>
          <p:spPr bwMode="auto">
            <a:xfrm>
              <a:off x="0" y="39"/>
              <a:ext cx="1008" cy="48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11" name="Rectangle 14"/>
            <p:cNvSpPr>
              <a:spLocks/>
            </p:cNvSpPr>
            <p:nvPr/>
          </p:nvSpPr>
          <p:spPr bwMode="auto">
            <a:xfrm>
              <a:off x="0"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B</a:t>
              </a:r>
              <a:r>
                <a:rPr lang="en-US" altLang="en-US" sz="1600">
                  <a:latin typeface="Times" charset="0"/>
                  <a:cs typeface="Times" charset="0"/>
                  <a:sym typeface="Times" charset="0"/>
                </a:rPr>
                <a:t>ob</a:t>
              </a:r>
            </a:p>
          </p:txBody>
        </p:sp>
        <p:sp>
          <p:nvSpPr>
            <p:cNvPr id="12" name="Rectangle 15"/>
            <p:cNvSpPr>
              <a:spLocks/>
            </p:cNvSpPr>
            <p:nvPr/>
          </p:nvSpPr>
          <p:spPr bwMode="auto">
            <a:xfrm>
              <a:off x="48" y="259"/>
              <a:ext cx="92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B292CA"/>
                  </a:solidFill>
                  <a:latin typeface="Times" charset="0"/>
                  <a:cs typeface="Times" charset="0"/>
                  <a:sym typeface="Times" charset="0"/>
                </a:rPr>
                <a:t>python</a:t>
              </a:r>
              <a:r>
                <a:rPr lang="en-US" altLang="en-US" sz="1600" b="1">
                  <a:latin typeface="Times" charset="0"/>
                  <a:cs typeface="Times" charset="0"/>
                  <a:sym typeface="Times" charset="0"/>
                </a:rPr>
                <a:t>}</a:t>
              </a:r>
            </a:p>
          </p:txBody>
        </p:sp>
      </p:grpSp>
      <p:grpSp>
        <p:nvGrpSpPr>
          <p:cNvPr id="13" name="Group 20"/>
          <p:cNvGrpSpPr>
            <a:grpSpLocks/>
          </p:cNvGrpSpPr>
          <p:nvPr/>
        </p:nvGrpSpPr>
        <p:grpSpPr bwMode="auto">
          <a:xfrm>
            <a:off x="3579889" y="3741341"/>
            <a:ext cx="1612900" cy="825500"/>
            <a:chOff x="0" y="0"/>
            <a:chExt cx="1016" cy="519"/>
          </a:xfrm>
        </p:grpSpPr>
        <p:sp>
          <p:nvSpPr>
            <p:cNvPr id="14" name="AutoShape 17"/>
            <p:cNvSpPr>
              <a:spLocks/>
            </p:cNvSpPr>
            <p:nvPr/>
          </p:nvSpPr>
          <p:spPr bwMode="auto">
            <a:xfrm>
              <a:off x="0" y="39"/>
              <a:ext cx="1008" cy="48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15" name="Rectangle 18"/>
            <p:cNvSpPr>
              <a:spLocks/>
            </p:cNvSpPr>
            <p:nvPr/>
          </p:nvSpPr>
          <p:spPr bwMode="auto">
            <a:xfrm>
              <a:off x="0"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C</a:t>
              </a:r>
              <a:r>
                <a:rPr lang="en-US" altLang="en-US" sz="1600">
                  <a:latin typeface="Times" charset="0"/>
                  <a:cs typeface="Times" charset="0"/>
                  <a:sym typeface="Times" charset="0"/>
                </a:rPr>
                <a:t>ynthia</a:t>
              </a:r>
            </a:p>
          </p:txBody>
        </p:sp>
        <p:sp>
          <p:nvSpPr>
            <p:cNvPr id="16" name="Rectangle 19"/>
            <p:cNvSpPr>
              <a:spLocks/>
            </p:cNvSpPr>
            <p:nvPr/>
          </p:nvSpPr>
          <p:spPr bwMode="auto">
            <a:xfrm>
              <a:off x="0" y="259"/>
              <a:ext cx="101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a:solidFill>
                    <a:srgbClr val="B292CA"/>
                  </a:solidFill>
                  <a:latin typeface="Times" charset="0"/>
                  <a:cs typeface="Times" charset="0"/>
                  <a:sym typeface="Times" charset="0"/>
                </a:rPr>
                <a:t>, </a:t>
              </a:r>
              <a:r>
                <a:rPr lang="en-US" altLang="en-US" sz="1600">
                  <a:solidFill>
                    <a:srgbClr val="006600"/>
                  </a:solidFill>
                  <a:latin typeface="Times" charset="0"/>
                  <a:cs typeface="Times" charset="0"/>
                  <a:sym typeface="Times" charset="0"/>
                </a:rPr>
                <a:t>java</a:t>
              </a:r>
              <a:r>
                <a:rPr lang="en-US" altLang="en-US" sz="1600" b="1">
                  <a:latin typeface="Times" charset="0"/>
                  <a:cs typeface="Times" charset="0"/>
                  <a:sym typeface="Times" charset="0"/>
                </a:rPr>
                <a:t>}</a:t>
              </a:r>
            </a:p>
          </p:txBody>
        </p:sp>
      </p:grpSp>
      <p:grpSp>
        <p:nvGrpSpPr>
          <p:cNvPr id="17" name="Group 24"/>
          <p:cNvGrpSpPr>
            <a:grpSpLocks/>
          </p:cNvGrpSpPr>
          <p:nvPr/>
        </p:nvGrpSpPr>
        <p:grpSpPr bwMode="auto">
          <a:xfrm>
            <a:off x="5256289" y="3742928"/>
            <a:ext cx="1600200" cy="838200"/>
            <a:chOff x="0" y="0"/>
            <a:chExt cx="1008" cy="528"/>
          </a:xfrm>
        </p:grpSpPr>
        <p:sp>
          <p:nvSpPr>
            <p:cNvPr id="18" name="AutoShape 21"/>
            <p:cNvSpPr>
              <a:spLocks/>
            </p:cNvSpPr>
            <p:nvPr/>
          </p:nvSpPr>
          <p:spPr bwMode="auto">
            <a:xfrm>
              <a:off x="0" y="48"/>
              <a:ext cx="1008" cy="48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19" name="Rectangle 22"/>
            <p:cNvSpPr>
              <a:spLocks/>
            </p:cNvSpPr>
            <p:nvPr/>
          </p:nvSpPr>
          <p:spPr bwMode="auto">
            <a:xfrm>
              <a:off x="47"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D</a:t>
              </a:r>
              <a:r>
                <a:rPr lang="en-US" altLang="en-US" sz="1600">
                  <a:latin typeface="Times" charset="0"/>
                  <a:cs typeface="Times" charset="0"/>
                  <a:sym typeface="Times" charset="0"/>
                </a:rPr>
                <a:t>avid</a:t>
              </a:r>
            </a:p>
          </p:txBody>
        </p:sp>
        <p:sp>
          <p:nvSpPr>
            <p:cNvPr id="20" name="Rectangle 23"/>
            <p:cNvSpPr>
              <a:spLocks/>
            </p:cNvSpPr>
            <p:nvPr/>
          </p:nvSpPr>
          <p:spPr bwMode="auto">
            <a:xfrm>
              <a:off x="47" y="259"/>
              <a:ext cx="92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b="1">
                  <a:latin typeface="Times" charset="0"/>
                  <a:cs typeface="Times" charset="0"/>
                  <a:sym typeface="Times" charset="0"/>
                </a:rPr>
                <a:t>}</a:t>
              </a:r>
            </a:p>
          </p:txBody>
        </p:sp>
      </p:grpSp>
      <p:grpSp>
        <p:nvGrpSpPr>
          <p:cNvPr id="21" name="Group 28"/>
          <p:cNvGrpSpPr>
            <a:grpSpLocks/>
          </p:cNvGrpSpPr>
          <p:nvPr/>
        </p:nvGrpSpPr>
        <p:grpSpPr bwMode="auto">
          <a:xfrm>
            <a:off x="6932689" y="3787378"/>
            <a:ext cx="2222500" cy="793750"/>
            <a:chOff x="0" y="0"/>
            <a:chExt cx="1400" cy="500"/>
          </a:xfrm>
        </p:grpSpPr>
        <p:sp>
          <p:nvSpPr>
            <p:cNvPr id="22" name="AutoShape 25"/>
            <p:cNvSpPr>
              <a:spLocks/>
            </p:cNvSpPr>
            <p:nvPr/>
          </p:nvSpPr>
          <p:spPr bwMode="auto">
            <a:xfrm>
              <a:off x="0" y="20"/>
              <a:ext cx="1344" cy="48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23" name="Rectangle 26"/>
            <p:cNvSpPr>
              <a:spLocks/>
            </p:cNvSpPr>
            <p:nvPr/>
          </p:nvSpPr>
          <p:spPr bwMode="auto">
            <a:xfrm>
              <a:off x="287"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E</a:t>
              </a:r>
              <a:r>
                <a:rPr lang="en-US" altLang="en-US" sz="1600">
                  <a:latin typeface="Times" charset="0"/>
                  <a:cs typeface="Times" charset="0"/>
                  <a:sym typeface="Times" charset="0"/>
                </a:rPr>
                <a:t>leanor</a:t>
              </a:r>
            </a:p>
          </p:txBody>
        </p:sp>
        <p:sp>
          <p:nvSpPr>
            <p:cNvPr id="24" name="Rectangle 27"/>
            <p:cNvSpPr>
              <a:spLocks/>
            </p:cNvSpPr>
            <p:nvPr/>
          </p:nvSpPr>
          <p:spPr bwMode="auto">
            <a:xfrm>
              <a:off x="0" y="240"/>
              <a:ext cx="14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a:solidFill>
                    <a:srgbClr val="006600"/>
                  </a:solidFill>
                  <a:latin typeface="Times" charset="0"/>
                  <a:cs typeface="Times" charset="0"/>
                  <a:sym typeface="Times" charset="0"/>
                </a:rPr>
                <a:t>java</a:t>
              </a:r>
              <a:r>
                <a:rPr lang="en-US" altLang="en-US" sz="1600">
                  <a:solidFill>
                    <a:srgbClr val="CC00FF"/>
                  </a:solidFill>
                  <a:latin typeface="Times" charset="0"/>
                  <a:cs typeface="Times" charset="0"/>
                  <a:sym typeface="Times" charset="0"/>
                </a:rPr>
                <a:t>,</a:t>
              </a:r>
              <a:r>
                <a:rPr lang="en-US" altLang="en-US" sz="1600">
                  <a:solidFill>
                    <a:srgbClr val="B292CA"/>
                  </a:solidFill>
                  <a:latin typeface="Times" charset="0"/>
                  <a:cs typeface="Times" charset="0"/>
                  <a:sym typeface="Times" charset="0"/>
                </a:rPr>
                <a:t>python</a:t>
              </a:r>
              <a:r>
                <a:rPr lang="en-US" altLang="en-US" sz="1600" b="1">
                  <a:latin typeface="Times" charset="0"/>
                  <a:cs typeface="Times" charset="0"/>
                  <a:sym typeface="Times" charset="0"/>
                </a:rPr>
                <a:t>}</a:t>
              </a:r>
            </a:p>
          </p:txBody>
        </p:sp>
      </p:grpSp>
      <p:grpSp>
        <p:nvGrpSpPr>
          <p:cNvPr id="25" name="Group 32"/>
          <p:cNvGrpSpPr>
            <a:grpSpLocks/>
          </p:cNvGrpSpPr>
          <p:nvPr/>
        </p:nvGrpSpPr>
        <p:grpSpPr bwMode="auto">
          <a:xfrm>
            <a:off x="225502" y="3742928"/>
            <a:ext cx="1601787" cy="823913"/>
            <a:chOff x="0" y="0"/>
            <a:chExt cx="1008" cy="519"/>
          </a:xfrm>
        </p:grpSpPr>
        <p:sp>
          <p:nvSpPr>
            <p:cNvPr id="26" name="AutoShape 29"/>
            <p:cNvSpPr>
              <a:spLocks/>
            </p:cNvSpPr>
            <p:nvPr/>
          </p:nvSpPr>
          <p:spPr bwMode="auto">
            <a:xfrm>
              <a:off x="0" y="39"/>
              <a:ext cx="1008" cy="48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27" name="Rectangle 30"/>
            <p:cNvSpPr>
              <a:spLocks/>
            </p:cNvSpPr>
            <p:nvPr/>
          </p:nvSpPr>
          <p:spPr bwMode="auto">
            <a:xfrm>
              <a:off x="47"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A</a:t>
              </a:r>
              <a:r>
                <a:rPr lang="en-US" altLang="en-US" sz="1600">
                  <a:latin typeface="Times" charset="0"/>
                  <a:cs typeface="Times" charset="0"/>
                  <a:sym typeface="Times" charset="0"/>
                </a:rPr>
                <a:t>lice</a:t>
              </a:r>
            </a:p>
          </p:txBody>
        </p:sp>
        <p:sp>
          <p:nvSpPr>
            <p:cNvPr id="28" name="Rectangle 31"/>
            <p:cNvSpPr>
              <a:spLocks/>
            </p:cNvSpPr>
            <p:nvPr/>
          </p:nvSpPr>
          <p:spPr bwMode="auto">
            <a:xfrm>
              <a:off x="47" y="268"/>
              <a:ext cx="92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FF0000"/>
                  </a:solidFill>
                  <a:latin typeface="Times" charset="0"/>
                  <a:cs typeface="Times" charset="0"/>
                  <a:sym typeface="Times" charset="0"/>
                </a:rPr>
                <a:t>algorithms</a:t>
              </a:r>
              <a:r>
                <a:rPr lang="en-US" altLang="en-US" sz="1600" b="1">
                  <a:latin typeface="Times" charset="0"/>
                  <a:cs typeface="Times" charset="0"/>
                  <a:sym typeface="Times" charset="0"/>
                </a:rPr>
                <a:t>}</a:t>
              </a:r>
            </a:p>
          </p:txBody>
        </p:sp>
      </p:grpSp>
      <p:grpSp>
        <p:nvGrpSpPr>
          <p:cNvPr id="29" name="Group 36"/>
          <p:cNvGrpSpPr>
            <a:grpSpLocks/>
          </p:cNvGrpSpPr>
          <p:nvPr/>
        </p:nvGrpSpPr>
        <p:grpSpPr bwMode="auto">
          <a:xfrm>
            <a:off x="6932689" y="3787378"/>
            <a:ext cx="2222500" cy="793750"/>
            <a:chOff x="0" y="0"/>
            <a:chExt cx="1400" cy="500"/>
          </a:xfrm>
        </p:grpSpPr>
        <p:sp>
          <p:nvSpPr>
            <p:cNvPr id="30" name="AutoShape 33"/>
            <p:cNvSpPr>
              <a:spLocks/>
            </p:cNvSpPr>
            <p:nvPr/>
          </p:nvSpPr>
          <p:spPr bwMode="auto">
            <a:xfrm>
              <a:off x="0" y="20"/>
              <a:ext cx="1344" cy="48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31" name="Rectangle 34"/>
            <p:cNvSpPr>
              <a:spLocks/>
            </p:cNvSpPr>
            <p:nvPr/>
          </p:nvSpPr>
          <p:spPr bwMode="auto">
            <a:xfrm>
              <a:off x="287"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E</a:t>
              </a:r>
              <a:r>
                <a:rPr lang="en-US" altLang="en-US" sz="1600">
                  <a:latin typeface="Times" charset="0"/>
                  <a:cs typeface="Times" charset="0"/>
                  <a:sym typeface="Times" charset="0"/>
                </a:rPr>
                <a:t>leanor</a:t>
              </a:r>
            </a:p>
          </p:txBody>
        </p:sp>
        <p:sp>
          <p:nvSpPr>
            <p:cNvPr id="32" name="Rectangle 35"/>
            <p:cNvSpPr>
              <a:spLocks/>
            </p:cNvSpPr>
            <p:nvPr/>
          </p:nvSpPr>
          <p:spPr bwMode="auto">
            <a:xfrm>
              <a:off x="0" y="240"/>
              <a:ext cx="14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a:solidFill>
                    <a:srgbClr val="006600"/>
                  </a:solidFill>
                  <a:latin typeface="Times" charset="0"/>
                  <a:cs typeface="Times" charset="0"/>
                  <a:sym typeface="Times" charset="0"/>
                </a:rPr>
                <a:t>java</a:t>
              </a:r>
              <a:r>
                <a:rPr lang="en-US" altLang="en-US" sz="1600">
                  <a:solidFill>
                    <a:srgbClr val="CC00FF"/>
                  </a:solidFill>
                  <a:latin typeface="Times" charset="0"/>
                  <a:cs typeface="Times" charset="0"/>
                  <a:sym typeface="Times" charset="0"/>
                </a:rPr>
                <a:t>,</a:t>
              </a:r>
              <a:r>
                <a:rPr lang="en-US" altLang="en-US" sz="1600">
                  <a:solidFill>
                    <a:srgbClr val="B292CA"/>
                  </a:solidFill>
                  <a:latin typeface="Times" charset="0"/>
                  <a:cs typeface="Times" charset="0"/>
                  <a:sym typeface="Times" charset="0"/>
                </a:rPr>
                <a:t>python</a:t>
              </a:r>
              <a:r>
                <a:rPr lang="en-US" altLang="en-US" sz="1600" b="1">
                  <a:latin typeface="Times" charset="0"/>
                  <a:cs typeface="Times" charset="0"/>
                  <a:sym typeface="Times" charset="0"/>
                </a:rPr>
                <a:t>}</a:t>
              </a:r>
            </a:p>
          </p:txBody>
        </p:sp>
      </p:grpSp>
      <p:sp>
        <p:nvSpPr>
          <p:cNvPr id="2" name="TextBox 1"/>
          <p:cNvSpPr txBox="1"/>
          <p:nvPr/>
        </p:nvSpPr>
        <p:spPr>
          <a:xfrm>
            <a:off x="225502" y="3140968"/>
            <a:ext cx="5509072" cy="461665"/>
          </a:xfrm>
          <a:prstGeom prst="rect">
            <a:avLst/>
          </a:prstGeom>
          <a:noFill/>
          <a:ln>
            <a:solidFill>
              <a:schemeClr val="accent1"/>
            </a:solidFill>
          </a:ln>
        </p:spPr>
        <p:txBody>
          <a:bodyPr wrap="none" rtlCol="0">
            <a:spAutoFit/>
          </a:bodyPr>
          <a:lstStyle/>
          <a:p>
            <a:r>
              <a:rPr lang="en-US" altLang="en-US" sz="2400" dirty="0">
                <a:latin typeface="Lucida Grande" charset="0"/>
                <a:ea typeface="Lucida Grande" charset="0"/>
                <a:cs typeface="Lucida Grande" charset="0"/>
                <a:sym typeface="Lucida Grande" charset="0"/>
              </a:rPr>
              <a:t>T = {</a:t>
            </a:r>
            <a:r>
              <a:rPr lang="en-US" altLang="en-US" sz="2400" dirty="0">
                <a:solidFill>
                  <a:srgbClr val="FF0000"/>
                </a:solidFill>
                <a:latin typeface="Lucida Grande" charset="0"/>
                <a:ea typeface="Lucida Grande" charset="0"/>
                <a:cs typeface="Lucida Grande" charset="0"/>
                <a:sym typeface="Lucida Grande" charset="0"/>
              </a:rPr>
              <a:t>algorithms</a:t>
            </a:r>
            <a:r>
              <a:rPr lang="en-US" altLang="en-US" sz="2400" dirty="0">
                <a:latin typeface="Lucida Grande" charset="0"/>
                <a:ea typeface="Lucida Grande" charset="0"/>
                <a:cs typeface="Lucida Grande" charset="0"/>
                <a:sym typeface="Lucida Grande" charset="0"/>
              </a:rPr>
              <a:t>, </a:t>
            </a:r>
            <a:r>
              <a:rPr lang="en-US" altLang="en-US" sz="2400" dirty="0">
                <a:solidFill>
                  <a:srgbClr val="006600"/>
                </a:solidFill>
                <a:latin typeface="Lucida Grande" charset="0"/>
                <a:ea typeface="Lucida Grande" charset="0"/>
                <a:cs typeface="Lucida Grande" charset="0"/>
                <a:sym typeface="Lucida Grande" charset="0"/>
              </a:rPr>
              <a:t>java</a:t>
            </a:r>
            <a:r>
              <a:rPr lang="en-US" altLang="en-US" sz="2400" dirty="0">
                <a:latin typeface="Lucida Grande" charset="0"/>
                <a:ea typeface="Lucida Grande" charset="0"/>
                <a:cs typeface="Lucida Grande" charset="0"/>
                <a:sym typeface="Lucida Grande" charset="0"/>
              </a:rPr>
              <a:t>, </a:t>
            </a:r>
            <a:r>
              <a:rPr lang="en-US" altLang="en-US" sz="2400" dirty="0">
                <a:solidFill>
                  <a:srgbClr val="CC00FF"/>
                </a:solidFill>
                <a:latin typeface="Lucida Grande" charset="0"/>
                <a:ea typeface="Lucida Grande" charset="0"/>
                <a:cs typeface="Lucida Grande" charset="0"/>
                <a:sym typeface="Lucida Grande" charset="0"/>
              </a:rPr>
              <a:t>graphics</a:t>
            </a:r>
            <a:r>
              <a:rPr lang="en-US" altLang="en-US" sz="2400" dirty="0">
                <a:latin typeface="Lucida Grande" charset="0"/>
                <a:ea typeface="Lucida Grande" charset="0"/>
                <a:cs typeface="Lucida Grande" charset="0"/>
                <a:sym typeface="Lucida Grande" charset="0"/>
              </a:rPr>
              <a:t>, </a:t>
            </a:r>
            <a:r>
              <a:rPr lang="en-US" altLang="en-US" sz="2400" dirty="0">
                <a:solidFill>
                  <a:srgbClr val="B292CA"/>
                </a:solidFill>
                <a:latin typeface="Lucida Grande" charset="0"/>
                <a:ea typeface="Lucida Grande" charset="0"/>
                <a:cs typeface="Lucida Grande" charset="0"/>
                <a:sym typeface="Lucida Grande" charset="0"/>
              </a:rPr>
              <a:t>python</a:t>
            </a:r>
            <a:r>
              <a:rPr lang="en-US" altLang="en-US" sz="2400" dirty="0" smtClean="0">
                <a:latin typeface="Lucida Grande" charset="0"/>
                <a:ea typeface="Lucida Grande" charset="0"/>
                <a:cs typeface="Lucida Grande" charset="0"/>
                <a:sym typeface="Lucida Grande" charset="0"/>
              </a:rPr>
              <a:t>}</a:t>
            </a:r>
            <a:endParaRPr lang="en-US" altLang="en-US" sz="2400" dirty="0">
              <a:latin typeface="Lucida Grande" charset="0"/>
              <a:sym typeface="Lucida Grande" charset="0"/>
            </a:endParaRPr>
          </a:p>
        </p:txBody>
      </p:sp>
      <p:sp>
        <p:nvSpPr>
          <p:cNvPr id="33" name="Shape 496"/>
          <p:cNvSpPr/>
          <p:nvPr/>
        </p:nvSpPr>
        <p:spPr>
          <a:xfrm>
            <a:off x="0" y="6488102"/>
            <a:ext cx="9153319" cy="33855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solidFill>
                  <a:schemeClr val="accent3">
                    <a:lumOff val="44000"/>
                  </a:schemeClr>
                </a:solidFill>
              </a:defRPr>
            </a:lvl1pPr>
          </a:lstStyle>
          <a:p>
            <a:r>
              <a:rPr lang="en-US" sz="1600" b="0" dirty="0" smtClean="0">
                <a:latin typeface="Arial" panose="020B0604020202020204" pitchFamily="34" charset="0"/>
                <a:cs typeface="Arial" panose="020B0604020202020204" pitchFamily="34" charset="0"/>
              </a:rPr>
              <a:t>Slides from</a:t>
            </a:r>
            <a:r>
              <a:rPr lang="en-US" sz="1600" b="0" dirty="0">
                <a:latin typeface="Arial" panose="020B0604020202020204" pitchFamily="34" charset="0"/>
                <a:cs typeface="Arial" panose="020B0604020202020204" pitchFamily="34" charset="0"/>
              </a:rPr>
              <a:t>: http://www.cs.uoi.gr/~tsap/teaching/cs-l14/index.html</a:t>
            </a:r>
            <a:endParaRPr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5921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Cover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5536" y="1412776"/>
                <a:ext cx="8229600" cy="4525963"/>
              </a:xfrm>
            </p:spPr>
            <p:txBody>
              <a:bodyPr>
                <a:normAutofit fontScale="92500" lnSpcReduction="20000"/>
              </a:bodyPr>
              <a:lstStyle/>
              <a:p>
                <a:r>
                  <a:rPr lang="en-US" dirty="0" smtClean="0">
                    <a:solidFill>
                      <a:schemeClr val="accent6">
                        <a:lumMod val="75000"/>
                      </a:schemeClr>
                    </a:solidFill>
                  </a:rPr>
                  <a:t>The Set Cover problem</a:t>
                </a:r>
                <a:r>
                  <a:rPr lang="en-US" dirty="0" smtClean="0"/>
                  <a:t>:</a:t>
                </a:r>
              </a:p>
              <a:p>
                <a:pPr lvl="1"/>
                <a:r>
                  <a:rPr lang="en-US" dirty="0" smtClean="0"/>
                  <a:t>We have a universe of elements </a:t>
                </a:r>
                <a14:m>
                  <m:oMath xmlns:m="http://schemas.openxmlformats.org/officeDocument/2006/math">
                    <m:r>
                      <a:rPr lang="en-US" b="0" i="1" smtClean="0">
                        <a:solidFill>
                          <a:srgbClr val="0070C0"/>
                        </a:solidFill>
                        <a:latin typeface="Cambria Math"/>
                      </a:rPr>
                      <m:t>𝑈</m:t>
                    </m:r>
                    <m:r>
                      <a:rPr lang="en-US" b="0" i="1" smtClean="0">
                        <a:solidFill>
                          <a:srgbClr val="0070C0"/>
                        </a:solidFill>
                        <a:latin typeface="Cambria Math"/>
                      </a:rPr>
                      <m:t>=</m:t>
                    </m:r>
                    <m:d>
                      <m:dPr>
                        <m:begChr m:val="{"/>
                        <m:endChr m:val="}"/>
                        <m:ctrlPr>
                          <a:rPr lang="en-US" b="0" i="1" smtClean="0">
                            <a:solidFill>
                              <a:srgbClr val="0070C0"/>
                            </a:solidFill>
                            <a:latin typeface="Cambria Math" charset="0"/>
                          </a:rPr>
                        </m:ctrlPr>
                      </m:dPr>
                      <m:e>
                        <m:sSub>
                          <m:sSubPr>
                            <m:ctrlPr>
                              <a:rPr lang="en-US" b="0" i="1" smtClean="0">
                                <a:solidFill>
                                  <a:srgbClr val="0070C0"/>
                                </a:solidFill>
                                <a:latin typeface="Cambria Math" charset="0"/>
                              </a:rPr>
                            </m:ctrlPr>
                          </m:sSubPr>
                          <m:e>
                            <m:r>
                              <a:rPr lang="en-US" b="0" i="1" smtClean="0">
                                <a:solidFill>
                                  <a:srgbClr val="0070C0"/>
                                </a:solidFill>
                                <a:latin typeface="Cambria Math"/>
                              </a:rPr>
                              <m:t>𝑥</m:t>
                            </m:r>
                          </m:e>
                          <m:sub>
                            <m:r>
                              <a:rPr lang="en-US" b="0" i="1" smtClean="0">
                                <a:solidFill>
                                  <a:srgbClr val="0070C0"/>
                                </a:solidFill>
                                <a:latin typeface="Cambria Math"/>
                              </a:rPr>
                              <m:t>1</m:t>
                            </m:r>
                          </m:sub>
                        </m:sSub>
                        <m:r>
                          <a:rPr lang="en-US" b="0" i="1" smtClean="0">
                            <a:solidFill>
                              <a:srgbClr val="0070C0"/>
                            </a:solidFill>
                            <a:latin typeface="Cambria Math"/>
                          </a:rPr>
                          <m:t>,…,</m:t>
                        </m:r>
                        <m:sSub>
                          <m:sSubPr>
                            <m:ctrlPr>
                              <a:rPr lang="en-US" b="0" i="1" smtClean="0">
                                <a:solidFill>
                                  <a:srgbClr val="0070C0"/>
                                </a:solidFill>
                                <a:latin typeface="Cambria Math" charset="0"/>
                              </a:rPr>
                            </m:ctrlPr>
                          </m:sSubPr>
                          <m:e>
                            <m:r>
                              <a:rPr lang="en-US" b="0" i="1" smtClean="0">
                                <a:solidFill>
                                  <a:srgbClr val="0070C0"/>
                                </a:solidFill>
                                <a:latin typeface="Cambria Math"/>
                              </a:rPr>
                              <m:t>𝑥</m:t>
                            </m:r>
                          </m:e>
                          <m:sub>
                            <m:r>
                              <a:rPr lang="en-US" b="0" i="1" smtClean="0">
                                <a:solidFill>
                                  <a:srgbClr val="0070C0"/>
                                </a:solidFill>
                                <a:latin typeface="Cambria Math"/>
                              </a:rPr>
                              <m:t>𝑁</m:t>
                            </m:r>
                          </m:sub>
                        </m:sSub>
                      </m:e>
                    </m:d>
                  </m:oMath>
                </a14:m>
                <a:endParaRPr lang="en-US" b="0" dirty="0" smtClean="0"/>
              </a:p>
              <a:p>
                <a:pPr lvl="1"/>
                <a:r>
                  <a:rPr lang="en-US" dirty="0" smtClean="0"/>
                  <a:t>We have a collection of subsets of </a:t>
                </a:r>
                <a:r>
                  <a:rPr lang="en-US" dirty="0" smtClean="0">
                    <a:solidFill>
                      <a:srgbClr val="0070C0"/>
                    </a:solidFill>
                  </a:rPr>
                  <a:t>U, </a:t>
                </a:r>
                <a14:m>
                  <m:oMath xmlns:m="http://schemas.openxmlformats.org/officeDocument/2006/math">
                    <m:r>
                      <a:rPr lang="en-US" b="1" i="1" smtClean="0">
                        <a:solidFill>
                          <a:srgbClr val="0070C0"/>
                        </a:solidFill>
                        <a:latin typeface="Cambria Math"/>
                      </a:rPr>
                      <m:t>𝑺</m:t>
                    </m:r>
                    <m:r>
                      <a:rPr lang="en-US" b="0" i="1" smtClean="0">
                        <a:solidFill>
                          <a:srgbClr val="0070C0"/>
                        </a:solidFill>
                        <a:latin typeface="Cambria Math"/>
                      </a:rPr>
                      <m:t>={</m:t>
                    </m:r>
                    <m:sSub>
                      <m:sSubPr>
                        <m:ctrlPr>
                          <a:rPr lang="en-US" b="0" i="1" smtClean="0">
                            <a:solidFill>
                              <a:srgbClr val="0070C0"/>
                            </a:solidFill>
                            <a:latin typeface="Cambria Math" charset="0"/>
                          </a:rPr>
                        </m:ctrlPr>
                      </m:sSubPr>
                      <m:e>
                        <m:r>
                          <a:rPr lang="en-US" b="0" i="1" smtClean="0">
                            <a:solidFill>
                              <a:srgbClr val="0070C0"/>
                            </a:solidFill>
                            <a:latin typeface="Cambria Math"/>
                          </a:rPr>
                          <m:t>𝑆</m:t>
                        </m:r>
                      </m:e>
                      <m:sub>
                        <m:r>
                          <a:rPr lang="en-US" b="0" i="1" smtClean="0">
                            <a:solidFill>
                              <a:srgbClr val="0070C0"/>
                            </a:solidFill>
                            <a:latin typeface="Cambria Math"/>
                          </a:rPr>
                          <m:t>1</m:t>
                        </m:r>
                      </m:sub>
                    </m:sSub>
                    <m:r>
                      <a:rPr lang="en-US" b="0" i="1" smtClean="0">
                        <a:solidFill>
                          <a:srgbClr val="0070C0"/>
                        </a:solidFill>
                        <a:latin typeface="Cambria Math"/>
                      </a:rPr>
                      <m:t>,…,</m:t>
                    </m:r>
                    <m:sSub>
                      <m:sSubPr>
                        <m:ctrlPr>
                          <a:rPr lang="en-US" b="0" i="1" smtClean="0">
                            <a:solidFill>
                              <a:srgbClr val="0070C0"/>
                            </a:solidFill>
                            <a:latin typeface="Cambria Math" charset="0"/>
                          </a:rPr>
                        </m:ctrlPr>
                      </m:sSubPr>
                      <m:e>
                        <m:r>
                          <a:rPr lang="en-US" b="0" i="1" smtClean="0">
                            <a:solidFill>
                              <a:srgbClr val="0070C0"/>
                            </a:solidFill>
                            <a:latin typeface="Cambria Math"/>
                          </a:rPr>
                          <m:t>𝑆</m:t>
                        </m:r>
                      </m:e>
                      <m:sub>
                        <m:r>
                          <a:rPr lang="en-US" b="0" i="1" smtClean="0">
                            <a:solidFill>
                              <a:srgbClr val="0070C0"/>
                            </a:solidFill>
                            <a:latin typeface="Cambria Math"/>
                          </a:rPr>
                          <m:t>𝑛</m:t>
                        </m:r>
                      </m:sub>
                    </m:sSub>
                    <m:r>
                      <a:rPr lang="en-US" b="0" i="1" smtClean="0">
                        <a:solidFill>
                          <a:srgbClr val="0070C0"/>
                        </a:solidFill>
                        <a:latin typeface="Cambria Math"/>
                      </a:rPr>
                      <m:t>}</m:t>
                    </m:r>
                  </m:oMath>
                </a14:m>
                <a:r>
                  <a:rPr lang="en-US" dirty="0" smtClean="0">
                    <a:solidFill>
                      <a:srgbClr val="0070C0"/>
                    </a:solidFill>
                  </a:rPr>
                  <a:t>, </a:t>
                </a:r>
                <a:r>
                  <a:rPr lang="en-US" dirty="0" smtClean="0"/>
                  <a:t>such that </a:t>
                </a:r>
                <a14:m>
                  <m:oMath xmlns:m="http://schemas.openxmlformats.org/officeDocument/2006/math">
                    <m:nary>
                      <m:naryPr>
                        <m:chr m:val="⋃"/>
                        <m:supHide m:val="on"/>
                        <m:ctrlPr>
                          <a:rPr lang="en-US" i="1" smtClean="0">
                            <a:solidFill>
                              <a:srgbClr val="0070C0"/>
                            </a:solidFill>
                            <a:latin typeface="Cambria Math" charset="0"/>
                          </a:rPr>
                        </m:ctrlPr>
                      </m:naryPr>
                      <m:sub>
                        <m:r>
                          <m:rPr>
                            <m:brk m:alnAt="7"/>
                          </m:rPr>
                          <a:rPr lang="en-US" b="0" i="1" smtClean="0">
                            <a:solidFill>
                              <a:srgbClr val="0070C0"/>
                            </a:solidFill>
                            <a:latin typeface="Cambria Math"/>
                          </a:rPr>
                          <m:t>𝑖</m:t>
                        </m:r>
                      </m:sub>
                      <m:sup/>
                      <m:e>
                        <m:sSub>
                          <m:sSubPr>
                            <m:ctrlPr>
                              <a:rPr lang="en-US" b="0" i="1" smtClean="0">
                                <a:solidFill>
                                  <a:srgbClr val="0070C0"/>
                                </a:solidFill>
                                <a:latin typeface="Cambria Math" charset="0"/>
                              </a:rPr>
                            </m:ctrlPr>
                          </m:sSubPr>
                          <m:e>
                            <m:r>
                              <a:rPr lang="en-US" b="0" i="1" smtClean="0">
                                <a:solidFill>
                                  <a:srgbClr val="0070C0"/>
                                </a:solidFill>
                                <a:latin typeface="Cambria Math"/>
                              </a:rPr>
                              <m:t>𝑆</m:t>
                            </m:r>
                          </m:e>
                          <m:sub>
                            <m:r>
                              <a:rPr lang="en-US" b="0" i="1" smtClean="0">
                                <a:solidFill>
                                  <a:srgbClr val="0070C0"/>
                                </a:solidFill>
                                <a:latin typeface="Cambria Math"/>
                              </a:rPr>
                              <m:t>𝑖</m:t>
                            </m:r>
                          </m:sub>
                        </m:sSub>
                      </m:e>
                    </m:nary>
                    <m:r>
                      <a:rPr lang="en-US" b="0" i="1" smtClean="0">
                        <a:solidFill>
                          <a:srgbClr val="0070C0"/>
                        </a:solidFill>
                        <a:latin typeface="Cambria Math"/>
                      </a:rPr>
                      <m:t>=</m:t>
                    </m:r>
                    <m:r>
                      <a:rPr lang="en-US" b="0" i="1" smtClean="0">
                        <a:solidFill>
                          <a:srgbClr val="0070C0"/>
                        </a:solidFill>
                        <a:latin typeface="Cambria Math"/>
                      </a:rPr>
                      <m:t>𝑈</m:t>
                    </m:r>
                  </m:oMath>
                </a14:m>
                <a:endParaRPr lang="en-US" dirty="0" smtClean="0">
                  <a:solidFill>
                    <a:srgbClr val="0070C0"/>
                  </a:solidFill>
                </a:endParaRPr>
              </a:p>
              <a:p>
                <a:pPr lvl="1"/>
                <a:r>
                  <a:rPr lang="en-US" dirty="0" smtClean="0"/>
                  <a:t>We want to find the </a:t>
                </a:r>
                <a:r>
                  <a:rPr lang="en-US" dirty="0" smtClean="0">
                    <a:solidFill>
                      <a:schemeClr val="accent6">
                        <a:lumMod val="75000"/>
                      </a:schemeClr>
                    </a:solidFill>
                  </a:rPr>
                  <a:t>smallest sub-collection</a:t>
                </a:r>
                <a14:m>
                  <m:oMath xmlns:m="http://schemas.openxmlformats.org/officeDocument/2006/math">
                    <m:r>
                      <a:rPr lang="en-US" b="0" i="0" smtClean="0">
                        <a:solidFill>
                          <a:schemeClr val="accent6">
                            <a:lumMod val="75000"/>
                          </a:schemeClr>
                        </a:solidFill>
                        <a:latin typeface="Cambria Math"/>
                      </a:rPr>
                      <m:t> </m:t>
                    </m:r>
                    <m:r>
                      <a:rPr lang="en-US" b="1" i="1" smtClean="0">
                        <a:solidFill>
                          <a:srgbClr val="0070C0"/>
                        </a:solidFill>
                        <a:latin typeface="Cambria Math"/>
                      </a:rPr>
                      <m:t>𝑪</m:t>
                    </m:r>
                    <m:r>
                      <a:rPr lang="en-US" b="0" i="1" smtClean="0">
                        <a:solidFill>
                          <a:srgbClr val="0070C0"/>
                        </a:solidFill>
                        <a:latin typeface="Cambria Math"/>
                      </a:rPr>
                      <m:t>⊆</m:t>
                    </m:r>
                    <m:r>
                      <a:rPr lang="en-US" b="1" i="1" smtClean="0">
                        <a:solidFill>
                          <a:srgbClr val="0070C0"/>
                        </a:solidFill>
                        <a:latin typeface="Cambria Math"/>
                      </a:rPr>
                      <m:t>𝑺</m:t>
                    </m:r>
                  </m:oMath>
                </a14:m>
                <a:r>
                  <a:rPr lang="en-US" dirty="0" smtClean="0"/>
                  <a:t> of </a:t>
                </a:r>
                <a14:m>
                  <m:oMath xmlns:m="http://schemas.openxmlformats.org/officeDocument/2006/math">
                    <m:r>
                      <a:rPr lang="en-US" b="1" i="1" dirty="0" smtClean="0">
                        <a:solidFill>
                          <a:srgbClr val="0070C0"/>
                        </a:solidFill>
                        <a:latin typeface="Cambria Math"/>
                      </a:rPr>
                      <m:t>𝑺</m:t>
                    </m:r>
                  </m:oMath>
                </a14:m>
                <a:r>
                  <a:rPr lang="en-US" dirty="0" smtClean="0"/>
                  <a:t>, such that </a:t>
                </a:r>
                <a14:m>
                  <m:oMath xmlns:m="http://schemas.openxmlformats.org/officeDocument/2006/math">
                    <m:nary>
                      <m:naryPr>
                        <m:chr m:val="⋃"/>
                        <m:supHide m:val="on"/>
                        <m:ctrlPr>
                          <a:rPr lang="en-US" i="1" smtClean="0">
                            <a:solidFill>
                              <a:srgbClr val="0070C0"/>
                            </a:solidFill>
                            <a:latin typeface="Cambria Math" charset="0"/>
                          </a:rPr>
                        </m:ctrlPr>
                      </m:naryPr>
                      <m:sub>
                        <m:sSub>
                          <m:sSubPr>
                            <m:ctrlPr>
                              <a:rPr lang="en-US" b="0" i="1" smtClean="0">
                                <a:solidFill>
                                  <a:srgbClr val="0070C0"/>
                                </a:solidFill>
                                <a:latin typeface="Cambria Math" charset="0"/>
                              </a:rPr>
                            </m:ctrlPr>
                          </m:sSubPr>
                          <m:e>
                            <m:r>
                              <m:rPr>
                                <m:brk m:alnAt="7"/>
                              </m:rPr>
                              <a:rPr lang="en-US" b="0" i="1" smtClean="0">
                                <a:solidFill>
                                  <a:srgbClr val="0070C0"/>
                                </a:solidFill>
                                <a:latin typeface="Cambria Math"/>
                              </a:rPr>
                              <m:t>𝑆</m:t>
                            </m:r>
                          </m:e>
                          <m:sub>
                            <m:r>
                              <m:rPr>
                                <m:brk m:alnAt="7"/>
                              </m:rPr>
                              <a:rPr lang="en-US" b="0" i="1" smtClean="0">
                                <a:solidFill>
                                  <a:srgbClr val="0070C0"/>
                                </a:solidFill>
                                <a:latin typeface="Cambria Math"/>
                              </a:rPr>
                              <m:t>𝑖</m:t>
                            </m:r>
                          </m:sub>
                        </m:sSub>
                        <m:r>
                          <a:rPr lang="en-US" b="0" i="1" smtClean="0">
                            <a:solidFill>
                              <a:srgbClr val="0070C0"/>
                            </a:solidFill>
                            <a:latin typeface="Cambria Math"/>
                          </a:rPr>
                          <m:t>∈</m:t>
                        </m:r>
                        <m:r>
                          <a:rPr lang="en-US" b="1" i="1" smtClean="0">
                            <a:solidFill>
                              <a:srgbClr val="0070C0"/>
                            </a:solidFill>
                            <a:latin typeface="Cambria Math"/>
                          </a:rPr>
                          <m:t>𝑪</m:t>
                        </m:r>
                      </m:sub>
                      <m:sup/>
                      <m:e>
                        <m:sSub>
                          <m:sSubPr>
                            <m:ctrlPr>
                              <a:rPr lang="en-US" b="0" i="1" smtClean="0">
                                <a:solidFill>
                                  <a:srgbClr val="0070C0"/>
                                </a:solidFill>
                                <a:latin typeface="Cambria Math" charset="0"/>
                              </a:rPr>
                            </m:ctrlPr>
                          </m:sSubPr>
                          <m:e>
                            <m:r>
                              <a:rPr lang="en-US" b="0" i="1" smtClean="0">
                                <a:solidFill>
                                  <a:srgbClr val="0070C0"/>
                                </a:solidFill>
                                <a:latin typeface="Cambria Math"/>
                              </a:rPr>
                              <m:t>𝑆</m:t>
                            </m:r>
                          </m:e>
                          <m:sub>
                            <m:r>
                              <a:rPr lang="en-US" b="0" i="1" smtClean="0">
                                <a:solidFill>
                                  <a:srgbClr val="0070C0"/>
                                </a:solidFill>
                                <a:latin typeface="Cambria Math"/>
                              </a:rPr>
                              <m:t>𝑖</m:t>
                            </m:r>
                          </m:sub>
                        </m:sSub>
                        <m:r>
                          <a:rPr lang="en-US" b="0" i="1" smtClean="0">
                            <a:solidFill>
                              <a:srgbClr val="0070C0"/>
                            </a:solidFill>
                            <a:latin typeface="Cambria Math"/>
                          </a:rPr>
                          <m:t>=</m:t>
                        </m:r>
                        <m:r>
                          <a:rPr lang="en-US" b="0" i="1" smtClean="0">
                            <a:solidFill>
                              <a:srgbClr val="0070C0"/>
                            </a:solidFill>
                            <a:latin typeface="Cambria Math"/>
                          </a:rPr>
                          <m:t>𝑈</m:t>
                        </m:r>
                      </m:e>
                    </m:nary>
                  </m:oMath>
                </a14:m>
                <a:endParaRPr lang="en-US" dirty="0" smtClean="0"/>
              </a:p>
              <a:p>
                <a:pPr lvl="2"/>
                <a:r>
                  <a:rPr lang="en-US" dirty="0" smtClean="0"/>
                  <a:t>The sets in </a:t>
                </a:r>
                <a14:m>
                  <m:oMath xmlns:m="http://schemas.openxmlformats.org/officeDocument/2006/math">
                    <m:r>
                      <a:rPr lang="en-US" b="1" i="1" dirty="0" smtClean="0">
                        <a:solidFill>
                          <a:srgbClr val="0070C0"/>
                        </a:solidFill>
                        <a:latin typeface="Cambria Math"/>
                      </a:rPr>
                      <m:t>𝑪</m:t>
                    </m:r>
                    <m:r>
                      <a:rPr lang="en-US" b="1" i="1" dirty="0" smtClean="0">
                        <a:solidFill>
                          <a:srgbClr val="0070C0"/>
                        </a:solidFill>
                        <a:latin typeface="Cambria Math"/>
                      </a:rPr>
                      <m:t> </m:t>
                    </m:r>
                  </m:oMath>
                </a14:m>
                <a:r>
                  <a:rPr lang="en-US" dirty="0" smtClean="0">
                    <a:solidFill>
                      <a:schemeClr val="accent6">
                        <a:lumMod val="75000"/>
                      </a:schemeClr>
                    </a:solidFill>
                  </a:rPr>
                  <a:t>cover</a:t>
                </a:r>
                <a:r>
                  <a:rPr lang="en-US" dirty="0" smtClean="0"/>
                  <a:t> the elements of </a:t>
                </a:r>
                <a:r>
                  <a:rPr lang="en-US" dirty="0" smtClean="0">
                    <a:solidFill>
                      <a:srgbClr val="0070C0"/>
                    </a:solidFill>
                  </a:rPr>
                  <a:t>U</a:t>
                </a:r>
                <a:endParaRPr lang="en-US"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5536" y="1412776"/>
                <a:ext cx="8229600" cy="4525963"/>
              </a:xfrm>
              <a:blipFill rotWithShape="0">
                <a:blip r:embed="rId2"/>
                <a:stretch>
                  <a:fillRect l="-2370" t="-1752"/>
                </a:stretch>
              </a:blipFill>
            </p:spPr>
            <p:txBody>
              <a:bodyPr/>
              <a:lstStyle/>
              <a:p>
                <a:r>
                  <a:rPr lang="en-US">
                    <a:noFill/>
                  </a:rPr>
                  <a:t> </a:t>
                </a:r>
              </a:p>
            </p:txBody>
          </p:sp>
        </mc:Fallback>
      </mc:AlternateContent>
      <p:sp>
        <p:nvSpPr>
          <p:cNvPr id="4" name="Shape 496"/>
          <p:cNvSpPr/>
          <p:nvPr/>
        </p:nvSpPr>
        <p:spPr>
          <a:xfrm>
            <a:off x="0" y="6488102"/>
            <a:ext cx="9153319" cy="33855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solidFill>
                  <a:schemeClr val="accent3">
                    <a:lumOff val="44000"/>
                  </a:schemeClr>
                </a:solidFill>
              </a:defRPr>
            </a:lvl1pPr>
          </a:lstStyle>
          <a:p>
            <a:r>
              <a:rPr lang="en-US" sz="1600" b="0" dirty="0" smtClean="0">
                <a:latin typeface="Arial" panose="020B0604020202020204" pitchFamily="34" charset="0"/>
                <a:cs typeface="Arial" panose="020B0604020202020204" pitchFamily="34" charset="0"/>
              </a:rPr>
              <a:t>Slides from</a:t>
            </a:r>
            <a:r>
              <a:rPr lang="en-US" sz="1600" b="0" dirty="0">
                <a:latin typeface="Arial" panose="020B0604020202020204" pitchFamily="34" charset="0"/>
                <a:cs typeface="Arial" panose="020B0604020202020204" pitchFamily="34" charset="0"/>
              </a:rPr>
              <a:t>: http://www.cs.uoi.gr/~tsap/teaching/cs-l14/index.html</a:t>
            </a:r>
            <a:endParaRPr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825862"/>
      </p:ext>
    </p:extLst>
  </p:cSld>
  <p:clrMapOvr>
    <a:masterClrMapping/>
  </p:clrMapOvr>
  <p:transition spd="med"/>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Coverage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The Simple Team Formation Problem is a just an instance of the </a:t>
                </a:r>
                <a:r>
                  <a:rPr lang="en-US" dirty="0" smtClean="0">
                    <a:solidFill>
                      <a:srgbClr val="FF0000"/>
                    </a:solidFill>
                  </a:rPr>
                  <a:t>Set Cover </a:t>
                </a:r>
                <a:r>
                  <a:rPr lang="en-US" dirty="0" smtClean="0"/>
                  <a:t>problem</a:t>
                </a:r>
              </a:p>
              <a:p>
                <a:pPr lvl="1"/>
                <a:r>
                  <a:rPr lang="en-US" dirty="0" smtClean="0">
                    <a:solidFill>
                      <a:srgbClr val="0070C0"/>
                    </a:solidFill>
                  </a:rPr>
                  <a:t>Universe</a:t>
                </a:r>
                <a:r>
                  <a:rPr lang="en-US" dirty="0" smtClean="0"/>
                  <a:t> </a:t>
                </a:r>
                <a14:m>
                  <m:oMath xmlns:m="http://schemas.openxmlformats.org/officeDocument/2006/math">
                    <m:r>
                      <a:rPr lang="en-US" b="0" i="1" smtClean="0">
                        <a:latin typeface="Cambria Math"/>
                      </a:rPr>
                      <m:t>𝑈</m:t>
                    </m:r>
                  </m:oMath>
                </a14:m>
                <a:r>
                  <a:rPr lang="en-US" dirty="0" smtClean="0"/>
                  <a:t> of elements = Set of all </a:t>
                </a:r>
                <a:r>
                  <a:rPr lang="en-US" dirty="0" smtClean="0">
                    <a:solidFill>
                      <a:srgbClr val="0070C0"/>
                    </a:solidFill>
                  </a:rPr>
                  <a:t>skills</a:t>
                </a:r>
              </a:p>
              <a:p>
                <a:pPr lvl="1"/>
                <a:r>
                  <a:rPr lang="en-US" dirty="0" smtClean="0"/>
                  <a:t>Collection </a:t>
                </a:r>
                <a14:m>
                  <m:oMath xmlns:m="http://schemas.openxmlformats.org/officeDocument/2006/math">
                    <m:r>
                      <a:rPr lang="en-US" b="1" i="1" smtClean="0">
                        <a:latin typeface="Cambria Math"/>
                      </a:rPr>
                      <m:t>𝑺</m:t>
                    </m:r>
                  </m:oMath>
                </a14:m>
                <a:r>
                  <a:rPr lang="en-US" dirty="0" smtClean="0"/>
                  <a:t> of </a:t>
                </a:r>
                <a:r>
                  <a:rPr lang="en-US" dirty="0" smtClean="0">
                    <a:solidFill>
                      <a:schemeClr val="accent6">
                        <a:lumMod val="75000"/>
                      </a:schemeClr>
                    </a:solidFill>
                  </a:rPr>
                  <a:t>subsets</a:t>
                </a:r>
                <a:r>
                  <a:rPr lang="en-US" dirty="0" smtClean="0"/>
                  <a:t> = The set of </a:t>
                </a:r>
                <a:r>
                  <a:rPr lang="en-US" dirty="0" smtClean="0">
                    <a:solidFill>
                      <a:schemeClr val="accent6">
                        <a:lumMod val="75000"/>
                      </a:schemeClr>
                    </a:solidFill>
                  </a:rPr>
                  <a:t>experts</a:t>
                </a:r>
                <a:r>
                  <a:rPr lang="en-US" dirty="0" smtClean="0"/>
                  <a:t> and the subset of skills they possess.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630" t="-1752"/>
                </a:stretch>
              </a:blipFill>
            </p:spPr>
            <p:txBody>
              <a:bodyPr/>
              <a:lstStyle/>
              <a:p>
                <a:r>
                  <a:rPr lang="en-US">
                    <a:noFill/>
                  </a:rPr>
                  <a:t> </a:t>
                </a:r>
              </a:p>
            </p:txBody>
          </p:sp>
        </mc:Fallback>
      </mc:AlternateContent>
      <p:grpSp>
        <p:nvGrpSpPr>
          <p:cNvPr id="4" name="Group 16"/>
          <p:cNvGrpSpPr>
            <a:grpSpLocks/>
          </p:cNvGrpSpPr>
          <p:nvPr/>
        </p:nvGrpSpPr>
        <p:grpSpPr bwMode="auto">
          <a:xfrm>
            <a:off x="1823498" y="5190745"/>
            <a:ext cx="1601787" cy="823913"/>
            <a:chOff x="0" y="0"/>
            <a:chExt cx="1008" cy="519"/>
          </a:xfrm>
        </p:grpSpPr>
        <p:sp>
          <p:nvSpPr>
            <p:cNvPr id="5" name="AutoShape 13"/>
            <p:cNvSpPr>
              <a:spLocks/>
            </p:cNvSpPr>
            <p:nvPr/>
          </p:nvSpPr>
          <p:spPr bwMode="auto">
            <a:xfrm>
              <a:off x="0" y="39"/>
              <a:ext cx="1008" cy="48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 name="Rectangle 14"/>
            <p:cNvSpPr>
              <a:spLocks/>
            </p:cNvSpPr>
            <p:nvPr/>
          </p:nvSpPr>
          <p:spPr bwMode="auto">
            <a:xfrm>
              <a:off x="0"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B</a:t>
              </a:r>
              <a:r>
                <a:rPr lang="en-US" altLang="en-US" sz="1600">
                  <a:latin typeface="Times" charset="0"/>
                  <a:cs typeface="Times" charset="0"/>
                  <a:sym typeface="Times" charset="0"/>
                </a:rPr>
                <a:t>ob</a:t>
              </a:r>
            </a:p>
          </p:txBody>
        </p:sp>
        <p:sp>
          <p:nvSpPr>
            <p:cNvPr id="7" name="Rectangle 15"/>
            <p:cNvSpPr>
              <a:spLocks/>
            </p:cNvSpPr>
            <p:nvPr/>
          </p:nvSpPr>
          <p:spPr bwMode="auto">
            <a:xfrm>
              <a:off x="48" y="259"/>
              <a:ext cx="92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B292CA"/>
                  </a:solidFill>
                  <a:latin typeface="Times" charset="0"/>
                  <a:cs typeface="Times" charset="0"/>
                  <a:sym typeface="Times" charset="0"/>
                </a:rPr>
                <a:t>python</a:t>
              </a:r>
              <a:r>
                <a:rPr lang="en-US" altLang="en-US" sz="1600" b="1">
                  <a:latin typeface="Times" charset="0"/>
                  <a:cs typeface="Times" charset="0"/>
                  <a:sym typeface="Times" charset="0"/>
                </a:rPr>
                <a:t>}</a:t>
              </a:r>
            </a:p>
          </p:txBody>
        </p:sp>
      </p:grpSp>
      <p:grpSp>
        <p:nvGrpSpPr>
          <p:cNvPr id="8" name="Group 20"/>
          <p:cNvGrpSpPr>
            <a:grpSpLocks/>
          </p:cNvGrpSpPr>
          <p:nvPr/>
        </p:nvGrpSpPr>
        <p:grpSpPr bwMode="auto">
          <a:xfrm>
            <a:off x="3501485" y="5189158"/>
            <a:ext cx="1612900" cy="825500"/>
            <a:chOff x="0" y="0"/>
            <a:chExt cx="1016" cy="519"/>
          </a:xfrm>
        </p:grpSpPr>
        <p:sp>
          <p:nvSpPr>
            <p:cNvPr id="9" name="AutoShape 17"/>
            <p:cNvSpPr>
              <a:spLocks/>
            </p:cNvSpPr>
            <p:nvPr/>
          </p:nvSpPr>
          <p:spPr bwMode="auto">
            <a:xfrm>
              <a:off x="0" y="39"/>
              <a:ext cx="1008" cy="48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10" name="Rectangle 18"/>
            <p:cNvSpPr>
              <a:spLocks/>
            </p:cNvSpPr>
            <p:nvPr/>
          </p:nvSpPr>
          <p:spPr bwMode="auto">
            <a:xfrm>
              <a:off x="0"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C</a:t>
              </a:r>
              <a:r>
                <a:rPr lang="en-US" altLang="en-US" sz="1600">
                  <a:latin typeface="Times" charset="0"/>
                  <a:cs typeface="Times" charset="0"/>
                  <a:sym typeface="Times" charset="0"/>
                </a:rPr>
                <a:t>ynthia</a:t>
              </a:r>
            </a:p>
          </p:txBody>
        </p:sp>
        <p:sp>
          <p:nvSpPr>
            <p:cNvPr id="11" name="Rectangle 19"/>
            <p:cNvSpPr>
              <a:spLocks/>
            </p:cNvSpPr>
            <p:nvPr/>
          </p:nvSpPr>
          <p:spPr bwMode="auto">
            <a:xfrm>
              <a:off x="0" y="259"/>
              <a:ext cx="101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a:solidFill>
                    <a:srgbClr val="B292CA"/>
                  </a:solidFill>
                  <a:latin typeface="Times" charset="0"/>
                  <a:cs typeface="Times" charset="0"/>
                  <a:sym typeface="Times" charset="0"/>
                </a:rPr>
                <a:t>, </a:t>
              </a:r>
              <a:r>
                <a:rPr lang="en-US" altLang="en-US" sz="1600">
                  <a:solidFill>
                    <a:srgbClr val="006600"/>
                  </a:solidFill>
                  <a:latin typeface="Times" charset="0"/>
                  <a:cs typeface="Times" charset="0"/>
                  <a:sym typeface="Times" charset="0"/>
                </a:rPr>
                <a:t>java</a:t>
              </a:r>
              <a:r>
                <a:rPr lang="en-US" altLang="en-US" sz="1600" b="1">
                  <a:latin typeface="Times" charset="0"/>
                  <a:cs typeface="Times" charset="0"/>
                  <a:sym typeface="Times" charset="0"/>
                </a:rPr>
                <a:t>}</a:t>
              </a:r>
            </a:p>
          </p:txBody>
        </p:sp>
      </p:grpSp>
      <p:grpSp>
        <p:nvGrpSpPr>
          <p:cNvPr id="12" name="Group 24"/>
          <p:cNvGrpSpPr>
            <a:grpSpLocks/>
          </p:cNvGrpSpPr>
          <p:nvPr/>
        </p:nvGrpSpPr>
        <p:grpSpPr bwMode="auto">
          <a:xfrm>
            <a:off x="5177885" y="5190745"/>
            <a:ext cx="1600200" cy="838200"/>
            <a:chOff x="0" y="0"/>
            <a:chExt cx="1008" cy="528"/>
          </a:xfrm>
        </p:grpSpPr>
        <p:sp>
          <p:nvSpPr>
            <p:cNvPr id="13" name="AutoShape 21"/>
            <p:cNvSpPr>
              <a:spLocks/>
            </p:cNvSpPr>
            <p:nvPr/>
          </p:nvSpPr>
          <p:spPr bwMode="auto">
            <a:xfrm>
              <a:off x="0" y="48"/>
              <a:ext cx="1008" cy="48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14" name="Rectangle 22"/>
            <p:cNvSpPr>
              <a:spLocks/>
            </p:cNvSpPr>
            <p:nvPr/>
          </p:nvSpPr>
          <p:spPr bwMode="auto">
            <a:xfrm>
              <a:off x="47"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D</a:t>
              </a:r>
              <a:r>
                <a:rPr lang="en-US" altLang="en-US" sz="1600">
                  <a:latin typeface="Times" charset="0"/>
                  <a:cs typeface="Times" charset="0"/>
                  <a:sym typeface="Times" charset="0"/>
                </a:rPr>
                <a:t>avid</a:t>
              </a:r>
            </a:p>
          </p:txBody>
        </p:sp>
        <p:sp>
          <p:nvSpPr>
            <p:cNvPr id="15" name="Rectangle 23"/>
            <p:cNvSpPr>
              <a:spLocks/>
            </p:cNvSpPr>
            <p:nvPr/>
          </p:nvSpPr>
          <p:spPr bwMode="auto">
            <a:xfrm>
              <a:off x="47" y="259"/>
              <a:ext cx="92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b="1">
                  <a:latin typeface="Times" charset="0"/>
                  <a:cs typeface="Times" charset="0"/>
                  <a:sym typeface="Times" charset="0"/>
                </a:rPr>
                <a:t>}</a:t>
              </a:r>
            </a:p>
          </p:txBody>
        </p:sp>
      </p:grpSp>
      <p:grpSp>
        <p:nvGrpSpPr>
          <p:cNvPr id="16" name="Group 28"/>
          <p:cNvGrpSpPr>
            <a:grpSpLocks/>
          </p:cNvGrpSpPr>
          <p:nvPr/>
        </p:nvGrpSpPr>
        <p:grpSpPr bwMode="auto">
          <a:xfrm>
            <a:off x="6854285" y="5235195"/>
            <a:ext cx="2222500" cy="793750"/>
            <a:chOff x="0" y="0"/>
            <a:chExt cx="1400" cy="500"/>
          </a:xfrm>
        </p:grpSpPr>
        <p:sp>
          <p:nvSpPr>
            <p:cNvPr id="17" name="AutoShape 25"/>
            <p:cNvSpPr>
              <a:spLocks/>
            </p:cNvSpPr>
            <p:nvPr/>
          </p:nvSpPr>
          <p:spPr bwMode="auto">
            <a:xfrm>
              <a:off x="0" y="20"/>
              <a:ext cx="1344" cy="48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18" name="Rectangle 26"/>
            <p:cNvSpPr>
              <a:spLocks/>
            </p:cNvSpPr>
            <p:nvPr/>
          </p:nvSpPr>
          <p:spPr bwMode="auto">
            <a:xfrm>
              <a:off x="287"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E</a:t>
              </a:r>
              <a:r>
                <a:rPr lang="en-US" altLang="en-US" sz="1600">
                  <a:latin typeface="Times" charset="0"/>
                  <a:cs typeface="Times" charset="0"/>
                  <a:sym typeface="Times" charset="0"/>
                </a:rPr>
                <a:t>leanor</a:t>
              </a:r>
            </a:p>
          </p:txBody>
        </p:sp>
        <p:sp>
          <p:nvSpPr>
            <p:cNvPr id="19" name="Rectangle 27"/>
            <p:cNvSpPr>
              <a:spLocks/>
            </p:cNvSpPr>
            <p:nvPr/>
          </p:nvSpPr>
          <p:spPr bwMode="auto">
            <a:xfrm>
              <a:off x="0" y="240"/>
              <a:ext cx="14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a:solidFill>
                    <a:srgbClr val="006600"/>
                  </a:solidFill>
                  <a:latin typeface="Times" charset="0"/>
                  <a:cs typeface="Times" charset="0"/>
                  <a:sym typeface="Times" charset="0"/>
                </a:rPr>
                <a:t>java</a:t>
              </a:r>
              <a:r>
                <a:rPr lang="en-US" altLang="en-US" sz="1600">
                  <a:solidFill>
                    <a:srgbClr val="CC00FF"/>
                  </a:solidFill>
                  <a:latin typeface="Times" charset="0"/>
                  <a:cs typeface="Times" charset="0"/>
                  <a:sym typeface="Times" charset="0"/>
                </a:rPr>
                <a:t>,</a:t>
              </a:r>
              <a:r>
                <a:rPr lang="en-US" altLang="en-US" sz="1600">
                  <a:solidFill>
                    <a:srgbClr val="B292CA"/>
                  </a:solidFill>
                  <a:latin typeface="Times" charset="0"/>
                  <a:cs typeface="Times" charset="0"/>
                  <a:sym typeface="Times" charset="0"/>
                </a:rPr>
                <a:t>python</a:t>
              </a:r>
              <a:r>
                <a:rPr lang="en-US" altLang="en-US" sz="1600" b="1">
                  <a:latin typeface="Times" charset="0"/>
                  <a:cs typeface="Times" charset="0"/>
                  <a:sym typeface="Times" charset="0"/>
                </a:rPr>
                <a:t>}</a:t>
              </a:r>
            </a:p>
          </p:txBody>
        </p:sp>
      </p:grpSp>
      <p:grpSp>
        <p:nvGrpSpPr>
          <p:cNvPr id="20" name="Group 32"/>
          <p:cNvGrpSpPr>
            <a:grpSpLocks/>
          </p:cNvGrpSpPr>
          <p:nvPr/>
        </p:nvGrpSpPr>
        <p:grpSpPr bwMode="auto">
          <a:xfrm>
            <a:off x="147098" y="5190745"/>
            <a:ext cx="1601787" cy="823913"/>
            <a:chOff x="0" y="0"/>
            <a:chExt cx="1008" cy="519"/>
          </a:xfrm>
        </p:grpSpPr>
        <p:sp>
          <p:nvSpPr>
            <p:cNvPr id="21" name="AutoShape 29"/>
            <p:cNvSpPr>
              <a:spLocks/>
            </p:cNvSpPr>
            <p:nvPr/>
          </p:nvSpPr>
          <p:spPr bwMode="auto">
            <a:xfrm>
              <a:off x="0" y="39"/>
              <a:ext cx="1008" cy="480"/>
            </a:xfrm>
            <a:prstGeom prst="roundRect">
              <a:avLst>
                <a:gd name="adj" fmla="val 16667"/>
              </a:avLst>
            </a:prstGeom>
            <a:solidFill>
              <a:srgbClr val="FF9900"/>
            </a:solidFill>
            <a:ln w="25400">
              <a:solidFill>
                <a:schemeClr val="tx1"/>
              </a:solidFill>
              <a:round/>
              <a:headEnd/>
              <a:tailEnd/>
            </a:ln>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22" name="Rectangle 30"/>
            <p:cNvSpPr>
              <a:spLocks/>
            </p:cNvSpPr>
            <p:nvPr/>
          </p:nvSpPr>
          <p:spPr bwMode="auto">
            <a:xfrm>
              <a:off x="47"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A</a:t>
              </a:r>
              <a:r>
                <a:rPr lang="en-US" altLang="en-US" sz="1600">
                  <a:latin typeface="Times" charset="0"/>
                  <a:cs typeface="Times" charset="0"/>
                  <a:sym typeface="Times" charset="0"/>
                </a:rPr>
                <a:t>lice</a:t>
              </a:r>
            </a:p>
          </p:txBody>
        </p:sp>
        <p:sp>
          <p:nvSpPr>
            <p:cNvPr id="23" name="Rectangle 31"/>
            <p:cNvSpPr>
              <a:spLocks/>
            </p:cNvSpPr>
            <p:nvPr/>
          </p:nvSpPr>
          <p:spPr bwMode="auto">
            <a:xfrm>
              <a:off x="47" y="268"/>
              <a:ext cx="92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FF0000"/>
                  </a:solidFill>
                  <a:latin typeface="Times" charset="0"/>
                  <a:cs typeface="Times" charset="0"/>
                  <a:sym typeface="Times" charset="0"/>
                </a:rPr>
                <a:t>algorithms</a:t>
              </a:r>
              <a:r>
                <a:rPr lang="en-US" altLang="en-US" sz="1600" b="1">
                  <a:latin typeface="Times" charset="0"/>
                  <a:cs typeface="Times" charset="0"/>
                  <a:sym typeface="Times" charset="0"/>
                </a:rPr>
                <a:t>}</a:t>
              </a:r>
            </a:p>
          </p:txBody>
        </p:sp>
      </p:grpSp>
      <p:grpSp>
        <p:nvGrpSpPr>
          <p:cNvPr id="24" name="Group 36"/>
          <p:cNvGrpSpPr>
            <a:grpSpLocks/>
          </p:cNvGrpSpPr>
          <p:nvPr/>
        </p:nvGrpSpPr>
        <p:grpSpPr bwMode="auto">
          <a:xfrm>
            <a:off x="6854285" y="5235195"/>
            <a:ext cx="2222500" cy="793750"/>
            <a:chOff x="0" y="0"/>
            <a:chExt cx="1400" cy="500"/>
          </a:xfrm>
        </p:grpSpPr>
        <p:sp>
          <p:nvSpPr>
            <p:cNvPr id="25" name="AutoShape 33"/>
            <p:cNvSpPr>
              <a:spLocks/>
            </p:cNvSpPr>
            <p:nvPr/>
          </p:nvSpPr>
          <p:spPr bwMode="auto">
            <a:xfrm>
              <a:off x="0" y="20"/>
              <a:ext cx="1344" cy="480"/>
            </a:xfrm>
            <a:prstGeom prst="roundRect">
              <a:avLst>
                <a:gd name="adj" fmla="val 16667"/>
              </a:avLst>
            </a:prstGeom>
            <a:solidFill>
              <a:srgbClr val="FF9900"/>
            </a:solidFill>
            <a:ln w="25400">
              <a:solidFill>
                <a:schemeClr val="tx1"/>
              </a:solidFill>
              <a:round/>
              <a:headEnd/>
              <a:tailEnd/>
            </a:ln>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26" name="Rectangle 34"/>
            <p:cNvSpPr>
              <a:spLocks/>
            </p:cNvSpPr>
            <p:nvPr/>
          </p:nvSpPr>
          <p:spPr bwMode="auto">
            <a:xfrm>
              <a:off x="287" y="0"/>
              <a:ext cx="92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313"/>
                </a:spcBef>
                <a:buClrTx/>
                <a:buSzTx/>
                <a:buFontTx/>
                <a:buNone/>
              </a:pPr>
              <a:r>
                <a:rPr lang="en-US" altLang="en-US" sz="2200" b="1">
                  <a:latin typeface="Times" charset="0"/>
                  <a:cs typeface="Times" charset="0"/>
                  <a:sym typeface="Times" charset="0"/>
                </a:rPr>
                <a:t>E</a:t>
              </a:r>
              <a:r>
                <a:rPr lang="en-US" altLang="en-US" sz="1600">
                  <a:latin typeface="Times" charset="0"/>
                  <a:cs typeface="Times" charset="0"/>
                  <a:sym typeface="Times" charset="0"/>
                </a:rPr>
                <a:t>leanor</a:t>
              </a:r>
            </a:p>
          </p:txBody>
        </p:sp>
        <p:sp>
          <p:nvSpPr>
            <p:cNvPr id="27" name="Rectangle 35"/>
            <p:cNvSpPr>
              <a:spLocks/>
            </p:cNvSpPr>
            <p:nvPr/>
          </p:nvSpPr>
          <p:spPr bwMode="auto">
            <a:xfrm>
              <a:off x="0" y="240"/>
              <a:ext cx="140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b="1">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a:solidFill>
                    <a:srgbClr val="006600"/>
                  </a:solidFill>
                  <a:latin typeface="Times" charset="0"/>
                  <a:cs typeface="Times" charset="0"/>
                  <a:sym typeface="Times" charset="0"/>
                </a:rPr>
                <a:t>java</a:t>
              </a:r>
              <a:r>
                <a:rPr lang="en-US" altLang="en-US" sz="1600">
                  <a:solidFill>
                    <a:srgbClr val="CC00FF"/>
                  </a:solidFill>
                  <a:latin typeface="Times" charset="0"/>
                  <a:cs typeface="Times" charset="0"/>
                  <a:sym typeface="Times" charset="0"/>
                </a:rPr>
                <a:t>,</a:t>
              </a:r>
              <a:r>
                <a:rPr lang="en-US" altLang="en-US" sz="1600">
                  <a:solidFill>
                    <a:srgbClr val="B292CA"/>
                  </a:solidFill>
                  <a:latin typeface="Times" charset="0"/>
                  <a:cs typeface="Times" charset="0"/>
                  <a:sym typeface="Times" charset="0"/>
                </a:rPr>
                <a:t>python</a:t>
              </a:r>
              <a:r>
                <a:rPr lang="en-US" altLang="en-US" sz="1600" b="1">
                  <a:latin typeface="Times" charset="0"/>
                  <a:cs typeface="Times" charset="0"/>
                  <a:sym typeface="Times" charset="0"/>
                </a:rPr>
                <a:t>}</a:t>
              </a:r>
            </a:p>
          </p:txBody>
        </p:sp>
      </p:grpSp>
      <p:sp>
        <p:nvSpPr>
          <p:cNvPr id="28" name="TextBox 27"/>
          <p:cNvSpPr txBox="1"/>
          <p:nvPr/>
        </p:nvSpPr>
        <p:spPr>
          <a:xfrm>
            <a:off x="2359849" y="4782112"/>
            <a:ext cx="5509072" cy="461665"/>
          </a:xfrm>
          <a:prstGeom prst="rect">
            <a:avLst/>
          </a:prstGeom>
          <a:noFill/>
          <a:ln>
            <a:solidFill>
              <a:schemeClr val="accent1"/>
            </a:solidFill>
          </a:ln>
        </p:spPr>
        <p:txBody>
          <a:bodyPr wrap="none" rtlCol="0">
            <a:spAutoFit/>
          </a:bodyPr>
          <a:lstStyle/>
          <a:p>
            <a:r>
              <a:rPr lang="en-US" altLang="en-US" sz="2400" dirty="0">
                <a:latin typeface="Lucida Grande" charset="0"/>
                <a:ea typeface="Lucida Grande" charset="0"/>
                <a:cs typeface="Lucida Grande" charset="0"/>
                <a:sym typeface="Lucida Grande" charset="0"/>
              </a:rPr>
              <a:t>T = {</a:t>
            </a:r>
            <a:r>
              <a:rPr lang="en-US" altLang="en-US" sz="2400" dirty="0">
                <a:solidFill>
                  <a:srgbClr val="FF0000"/>
                </a:solidFill>
                <a:latin typeface="Lucida Grande" charset="0"/>
                <a:ea typeface="Lucida Grande" charset="0"/>
                <a:cs typeface="Lucida Grande" charset="0"/>
                <a:sym typeface="Lucida Grande" charset="0"/>
              </a:rPr>
              <a:t>algorithms</a:t>
            </a:r>
            <a:r>
              <a:rPr lang="en-US" altLang="en-US" sz="2400" dirty="0">
                <a:latin typeface="Lucida Grande" charset="0"/>
                <a:ea typeface="Lucida Grande" charset="0"/>
                <a:cs typeface="Lucida Grande" charset="0"/>
                <a:sym typeface="Lucida Grande" charset="0"/>
              </a:rPr>
              <a:t>, </a:t>
            </a:r>
            <a:r>
              <a:rPr lang="en-US" altLang="en-US" sz="2400" dirty="0">
                <a:solidFill>
                  <a:srgbClr val="006600"/>
                </a:solidFill>
                <a:latin typeface="Lucida Grande" charset="0"/>
                <a:ea typeface="Lucida Grande" charset="0"/>
                <a:cs typeface="Lucida Grande" charset="0"/>
                <a:sym typeface="Lucida Grande" charset="0"/>
              </a:rPr>
              <a:t>java</a:t>
            </a:r>
            <a:r>
              <a:rPr lang="en-US" altLang="en-US" sz="2400" dirty="0">
                <a:latin typeface="Lucida Grande" charset="0"/>
                <a:ea typeface="Lucida Grande" charset="0"/>
                <a:cs typeface="Lucida Grande" charset="0"/>
                <a:sym typeface="Lucida Grande" charset="0"/>
              </a:rPr>
              <a:t>, </a:t>
            </a:r>
            <a:r>
              <a:rPr lang="en-US" altLang="en-US" sz="2400" dirty="0">
                <a:solidFill>
                  <a:srgbClr val="CC00FF"/>
                </a:solidFill>
                <a:latin typeface="Lucida Grande" charset="0"/>
                <a:ea typeface="Lucida Grande" charset="0"/>
                <a:cs typeface="Lucida Grande" charset="0"/>
                <a:sym typeface="Lucida Grande" charset="0"/>
              </a:rPr>
              <a:t>graphics</a:t>
            </a:r>
            <a:r>
              <a:rPr lang="en-US" altLang="en-US" sz="2400" dirty="0">
                <a:latin typeface="Lucida Grande" charset="0"/>
                <a:ea typeface="Lucida Grande" charset="0"/>
                <a:cs typeface="Lucida Grande" charset="0"/>
                <a:sym typeface="Lucida Grande" charset="0"/>
              </a:rPr>
              <a:t>, </a:t>
            </a:r>
            <a:r>
              <a:rPr lang="en-US" altLang="en-US" sz="2400" dirty="0">
                <a:solidFill>
                  <a:srgbClr val="B292CA"/>
                </a:solidFill>
                <a:latin typeface="Lucida Grande" charset="0"/>
                <a:ea typeface="Lucida Grande" charset="0"/>
                <a:cs typeface="Lucida Grande" charset="0"/>
                <a:sym typeface="Lucida Grande" charset="0"/>
              </a:rPr>
              <a:t>python</a:t>
            </a:r>
            <a:r>
              <a:rPr lang="en-US" altLang="en-US" sz="2400" dirty="0" smtClean="0">
                <a:latin typeface="Lucida Grande" charset="0"/>
                <a:ea typeface="Lucida Grande" charset="0"/>
                <a:cs typeface="Lucida Grande" charset="0"/>
                <a:sym typeface="Lucida Grande" charset="0"/>
              </a:rPr>
              <a:t>}</a:t>
            </a:r>
            <a:endParaRPr lang="en-US" altLang="en-US" sz="2400" dirty="0">
              <a:latin typeface="Lucida Grande" charset="0"/>
              <a:sym typeface="Lucida Grande" charset="0"/>
            </a:endParaRPr>
          </a:p>
        </p:txBody>
      </p:sp>
      <p:sp>
        <p:nvSpPr>
          <p:cNvPr id="29" name="Shape 496"/>
          <p:cNvSpPr/>
          <p:nvPr/>
        </p:nvSpPr>
        <p:spPr>
          <a:xfrm>
            <a:off x="0" y="6488102"/>
            <a:ext cx="9153319" cy="33855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solidFill>
                  <a:schemeClr val="accent3">
                    <a:lumOff val="44000"/>
                  </a:schemeClr>
                </a:solidFill>
              </a:defRPr>
            </a:lvl1pPr>
          </a:lstStyle>
          <a:p>
            <a:r>
              <a:rPr lang="en-US" sz="1600" b="0" dirty="0" smtClean="0">
                <a:latin typeface="Arial" panose="020B0604020202020204" pitchFamily="34" charset="0"/>
                <a:cs typeface="Arial" panose="020B0604020202020204" pitchFamily="34" charset="0"/>
              </a:rPr>
              <a:t>Slides from</a:t>
            </a:r>
            <a:r>
              <a:rPr lang="en-US" sz="1600" b="0" dirty="0">
                <a:latin typeface="Arial" panose="020B0604020202020204" pitchFamily="34" charset="0"/>
                <a:cs typeface="Arial" panose="020B0604020202020204" pitchFamily="34" charset="0"/>
              </a:rPr>
              <a:t>: http://www.cs.uoi.gr/~tsap/teaching/cs-l14/index.html</a:t>
            </a:r>
            <a:endParaRPr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7307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Formation with Networks</a:t>
            </a:r>
            <a:endParaRPr lang="en-US" dirty="0"/>
          </a:p>
        </p:txBody>
      </p:sp>
      <p:sp>
        <p:nvSpPr>
          <p:cNvPr id="3" name="Text Placeholder 2"/>
          <p:cNvSpPr>
            <a:spLocks noGrp="1"/>
          </p:cNvSpPr>
          <p:nvPr>
            <p:ph type="body" idx="1"/>
          </p:nvPr>
        </p:nvSpPr>
        <p:spPr/>
        <p:txBody>
          <a:bodyPr/>
          <a:lstStyle/>
          <a:p>
            <a:r>
              <a:rPr lang="en-US" dirty="0" smtClean="0"/>
              <a:t>T = {algorithms, software engineering, distributed systems, web programming}</a:t>
            </a:r>
            <a:endParaRPr lang="en-US" dirty="0"/>
          </a:p>
        </p:txBody>
      </p:sp>
      <p:sp>
        <p:nvSpPr>
          <p:cNvPr id="4" name="TextBox 3"/>
          <p:cNvSpPr txBox="1"/>
          <p:nvPr/>
        </p:nvSpPr>
        <p:spPr>
          <a:xfrm>
            <a:off x="0" y="6581002"/>
            <a:ext cx="9144000" cy="30777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Theodoros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Lappas</a:t>
            </a:r>
            <a:r>
              <a:rPr lang="en-US" sz="1400" dirty="0">
                <a:solidFill>
                  <a:schemeClr val="bg1"/>
                </a:solidFill>
                <a:latin typeface="Arial" panose="020B0604020202020204" pitchFamily="34" charset="0"/>
                <a:cs typeface="Arial" panose="020B0604020202020204" pitchFamily="34" charset="0"/>
              </a:rPr>
              <a:t>, Kun Liu, and </a:t>
            </a:r>
            <a:r>
              <a:rPr lang="en-US" sz="1400" dirty="0" err="1">
                <a:solidFill>
                  <a:schemeClr val="bg1"/>
                </a:solidFill>
                <a:latin typeface="Arial" panose="020B0604020202020204" pitchFamily="34" charset="0"/>
                <a:cs typeface="Arial" panose="020B0604020202020204" pitchFamily="34" charset="0"/>
              </a:rPr>
              <a:t>Evimaria</a:t>
            </a:r>
            <a:r>
              <a:rPr lang="en-US" sz="1400" dirty="0">
                <a:solidFill>
                  <a:schemeClr val="bg1"/>
                </a:solidFill>
                <a:latin typeface="Arial" panose="020B0604020202020204" pitchFamily="34" charset="0"/>
                <a:cs typeface="Arial" panose="020B0604020202020204" pitchFamily="34" charset="0"/>
              </a:rPr>
              <a:t> Terzi. 2009. Finding a team of experts in social networks</a:t>
            </a:r>
            <a:r>
              <a:rPr lang="en-US" sz="1400" dirty="0" smtClean="0">
                <a:solidFill>
                  <a:schemeClr val="bg1"/>
                </a:solidFill>
                <a:latin typeface="Arial" panose="020B0604020202020204" pitchFamily="34" charset="0"/>
                <a:cs typeface="Arial" panose="020B0604020202020204" pitchFamily="34" charset="0"/>
              </a:rPr>
              <a:t>. KDD, 2009.</a:t>
            </a:r>
            <a:endParaRPr lang="en-US" sz="14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655762" y="2935740"/>
            <a:ext cx="5810250" cy="3076575"/>
          </a:xfrm>
          <a:prstGeom prst="rect">
            <a:avLst/>
          </a:prstGeom>
        </p:spPr>
      </p:pic>
      <p:sp>
        <p:nvSpPr>
          <p:cNvPr id="6" name="TextBox 5"/>
          <p:cNvSpPr txBox="1"/>
          <p:nvPr/>
        </p:nvSpPr>
        <p:spPr>
          <a:xfrm>
            <a:off x="2968171" y="2576761"/>
            <a:ext cx="78377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rgbClr val="0000FF"/>
                </a:solidFill>
                <a:effectLst/>
                <a:uFillTx/>
                <a:latin typeface="Arial"/>
                <a:ea typeface="Arial"/>
                <a:cs typeface="Arial"/>
                <a:sym typeface="Arial"/>
              </a:rPr>
              <a:t>alg</a:t>
            </a:r>
            <a:endParaRPr kumimoji="0" lang="en-US" sz="2800" b="0" i="0" u="none" strike="noStrike" cap="none" spc="0" normalizeH="0" baseline="0" dirty="0">
              <a:ln>
                <a:noFill/>
              </a:ln>
              <a:solidFill>
                <a:srgbClr val="0000FF"/>
              </a:solidFill>
              <a:effectLst/>
              <a:uFillTx/>
              <a:latin typeface="Arial"/>
              <a:ea typeface="Arial"/>
              <a:cs typeface="Arial"/>
              <a:sym typeface="Arial"/>
            </a:endParaRPr>
          </a:p>
        </p:txBody>
      </p:sp>
      <p:sp>
        <p:nvSpPr>
          <p:cNvPr id="7" name="TextBox 6"/>
          <p:cNvSpPr txBox="1"/>
          <p:nvPr/>
        </p:nvSpPr>
        <p:spPr>
          <a:xfrm>
            <a:off x="894443" y="5773440"/>
            <a:ext cx="169023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FF"/>
                </a:solidFill>
                <a:effectLst/>
                <a:uFillTx/>
                <a:latin typeface="Arial"/>
                <a:ea typeface="Arial"/>
                <a:cs typeface="Arial"/>
                <a:sym typeface="Arial"/>
              </a:rPr>
              <a:t>Web</a:t>
            </a:r>
            <a:endParaRPr kumimoji="0" lang="en-US" sz="2800" b="0" i="0" u="none" strike="noStrike" cap="none" spc="0" normalizeH="0" baseline="0" dirty="0">
              <a:ln>
                <a:noFill/>
              </a:ln>
              <a:solidFill>
                <a:srgbClr val="0000FF"/>
              </a:solidFill>
              <a:effectLst/>
              <a:uFillTx/>
              <a:latin typeface="Arial"/>
              <a:ea typeface="Arial"/>
              <a:cs typeface="Arial"/>
              <a:sym typeface="Arial"/>
            </a:endParaRPr>
          </a:p>
        </p:txBody>
      </p:sp>
      <p:sp>
        <p:nvSpPr>
          <p:cNvPr id="8" name="TextBox 7"/>
          <p:cNvSpPr txBox="1"/>
          <p:nvPr/>
        </p:nvSpPr>
        <p:spPr>
          <a:xfrm>
            <a:off x="3477984" y="5848076"/>
            <a:ext cx="235675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FF"/>
                </a:solidFill>
                <a:effectLst/>
                <a:uFillTx/>
                <a:latin typeface="Arial"/>
                <a:ea typeface="Arial"/>
                <a:cs typeface="Arial"/>
                <a:sym typeface="Arial"/>
              </a:rPr>
              <a:t>Software, </a:t>
            </a:r>
            <a:r>
              <a:rPr kumimoji="0" lang="en-US" sz="2800" b="0" i="0" u="none" strike="noStrike" cap="none" spc="0" normalizeH="0" baseline="0" dirty="0" err="1" smtClean="0">
                <a:ln>
                  <a:noFill/>
                </a:ln>
                <a:solidFill>
                  <a:srgbClr val="0000FF"/>
                </a:solidFill>
                <a:effectLst/>
                <a:uFillTx/>
                <a:latin typeface="Arial"/>
                <a:ea typeface="Arial"/>
                <a:cs typeface="Arial"/>
                <a:sym typeface="Arial"/>
              </a:rPr>
              <a:t>dist</a:t>
            </a:r>
            <a:endParaRPr kumimoji="0" lang="en-US" sz="2800" b="0" i="0" u="none" strike="noStrike" cap="none" spc="0" normalizeH="0" baseline="0" dirty="0">
              <a:ln>
                <a:noFill/>
              </a:ln>
              <a:solidFill>
                <a:srgbClr val="0000FF"/>
              </a:solidFill>
              <a:effectLst/>
              <a:uFillTx/>
              <a:latin typeface="Arial"/>
              <a:ea typeface="Arial"/>
              <a:cs typeface="Arial"/>
              <a:sym typeface="Arial"/>
            </a:endParaRPr>
          </a:p>
        </p:txBody>
      </p:sp>
      <p:sp>
        <p:nvSpPr>
          <p:cNvPr id="9" name="TextBox 8"/>
          <p:cNvSpPr txBox="1"/>
          <p:nvPr/>
        </p:nvSpPr>
        <p:spPr>
          <a:xfrm>
            <a:off x="6272438" y="2569277"/>
            <a:ext cx="235675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FF"/>
                </a:solidFill>
                <a:effectLst/>
                <a:uFillTx/>
                <a:latin typeface="Arial"/>
                <a:ea typeface="Arial"/>
                <a:cs typeface="Arial"/>
                <a:sym typeface="Arial"/>
              </a:rPr>
              <a:t>Software</a:t>
            </a:r>
            <a:endParaRPr kumimoji="0" lang="en-US" sz="2800" b="0" i="0" u="none" strike="noStrike" cap="none" spc="0" normalizeH="0" baseline="0" dirty="0">
              <a:ln>
                <a:noFill/>
              </a:ln>
              <a:solidFill>
                <a:srgbClr val="0000FF"/>
              </a:solidFill>
              <a:effectLst/>
              <a:uFillTx/>
              <a:latin typeface="Arial"/>
              <a:ea typeface="Arial"/>
              <a:cs typeface="Arial"/>
              <a:sym typeface="Arial"/>
            </a:endParaRPr>
          </a:p>
        </p:txBody>
      </p:sp>
      <p:sp>
        <p:nvSpPr>
          <p:cNvPr id="10" name="TextBox 9"/>
          <p:cNvSpPr txBox="1"/>
          <p:nvPr/>
        </p:nvSpPr>
        <p:spPr>
          <a:xfrm>
            <a:off x="7382781" y="4822233"/>
            <a:ext cx="2356757"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FF"/>
                </a:solidFill>
                <a:effectLst/>
                <a:uFillTx/>
                <a:latin typeface="Arial"/>
                <a:ea typeface="Arial"/>
                <a:cs typeface="Arial"/>
                <a:sym typeface="Arial"/>
              </a:rPr>
              <a:t>Software,</a:t>
            </a:r>
          </a:p>
          <a:p>
            <a:pPr marL="0" marR="0" indent="0" algn="l" defTabSz="914400" rtl="0" fontAlgn="auto" latinLnBrk="0" hangingPunct="0">
              <a:lnSpc>
                <a:spcPct val="100000"/>
              </a:lnSpc>
              <a:spcBef>
                <a:spcPts val="0"/>
              </a:spcBef>
              <a:spcAft>
                <a:spcPts val="0"/>
              </a:spcAft>
              <a:buClrTx/>
              <a:buSzTx/>
              <a:buFontTx/>
              <a:buNone/>
              <a:tabLst/>
            </a:pPr>
            <a:r>
              <a:rPr lang="en-US" sz="2800" dirty="0" err="1" smtClean="0">
                <a:solidFill>
                  <a:srgbClr val="0000FF"/>
                </a:solidFill>
                <a:latin typeface="Arial"/>
                <a:ea typeface="Arial"/>
                <a:cs typeface="Arial"/>
                <a:sym typeface="Arial"/>
              </a:rPr>
              <a:t>Dist</a:t>
            </a:r>
            <a:r>
              <a:rPr lang="en-US" sz="2800" dirty="0" smtClean="0">
                <a:solidFill>
                  <a:srgbClr val="0000FF"/>
                </a:solidFill>
                <a:latin typeface="Arial"/>
                <a:ea typeface="Arial"/>
                <a:cs typeface="Arial"/>
                <a:sym typeface="Arial"/>
              </a:rPr>
              <a:t>, </a:t>
            </a:r>
          </a:p>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FF"/>
                </a:solidFill>
                <a:effectLst/>
                <a:uFillTx/>
                <a:latin typeface="Arial"/>
                <a:ea typeface="Arial"/>
                <a:cs typeface="Arial"/>
                <a:sym typeface="Arial"/>
              </a:rPr>
              <a:t>web</a:t>
            </a:r>
            <a:endParaRPr kumimoji="0" lang="en-US" sz="2800" b="0" i="0" u="none" strike="noStrike" cap="none" spc="0" normalizeH="0" baseline="0" dirty="0">
              <a:ln>
                <a:noFill/>
              </a:ln>
              <a:solidFill>
                <a:srgbClr val="0000FF"/>
              </a:solidFill>
              <a:effectLst/>
              <a:uFillTx/>
              <a:latin typeface="Arial"/>
              <a:ea typeface="Arial"/>
              <a:cs typeface="Arial"/>
              <a:sym typeface="Arial"/>
            </a:endParaRPr>
          </a:p>
        </p:txBody>
      </p:sp>
    </p:spTree>
    <p:extLst>
      <p:ext uri="{BB962C8B-B14F-4D97-AF65-F5344CB8AC3E}">
        <p14:creationId xmlns:p14="http://schemas.microsoft.com/office/powerpoint/2010/main" val="2115294344"/>
      </p:ext>
    </p:extLst>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Definition</a:t>
            </a:r>
            <a:endParaRPr lang="en-US" dirty="0"/>
          </a:p>
        </p:txBody>
      </p:sp>
      <p:sp>
        <p:nvSpPr>
          <p:cNvPr id="3" name="Text Placeholder 2"/>
          <p:cNvSpPr>
            <a:spLocks noGrp="1"/>
          </p:cNvSpPr>
          <p:nvPr>
            <p:ph type="body" idx="1"/>
          </p:nvPr>
        </p:nvSpPr>
        <p:spPr/>
        <p:txBody>
          <a:bodyPr/>
          <a:lstStyle/>
          <a:p>
            <a:r>
              <a:rPr lang="en-US" dirty="0" smtClean="0"/>
              <a:t>Given:</a:t>
            </a:r>
          </a:p>
          <a:p>
            <a:pPr lvl="1"/>
            <a:r>
              <a:rPr lang="en-US" sz="2400" dirty="0" smtClean="0"/>
              <a:t>Task requiring a set of skills</a:t>
            </a:r>
          </a:p>
          <a:p>
            <a:pPr lvl="1"/>
            <a:r>
              <a:rPr lang="en-US" sz="2400" dirty="0" smtClean="0"/>
              <a:t>Set of individuals</a:t>
            </a:r>
          </a:p>
          <a:p>
            <a:pPr lvl="1"/>
            <a:r>
              <a:rPr lang="en-US" sz="2400" dirty="0" smtClean="0"/>
              <a:t>Skills possessed by each individual</a:t>
            </a:r>
          </a:p>
          <a:p>
            <a:pPr lvl="1"/>
            <a:r>
              <a:rPr lang="en-US" sz="2400" dirty="0" smtClean="0"/>
              <a:t>Graph of communication cost between individuals</a:t>
            </a:r>
          </a:p>
          <a:p>
            <a:r>
              <a:rPr lang="en-US" dirty="0" smtClean="0"/>
              <a:t>Find</a:t>
            </a:r>
          </a:p>
          <a:p>
            <a:pPr lvl="1"/>
            <a:r>
              <a:rPr lang="en-US" sz="2400" dirty="0" smtClean="0"/>
              <a:t>A subset of individuals containing all required skills with minimized communication cost</a:t>
            </a:r>
            <a:endParaRPr lang="en-US" sz="2400" dirty="0"/>
          </a:p>
        </p:txBody>
      </p:sp>
      <p:sp>
        <p:nvSpPr>
          <p:cNvPr id="4" name="TextBox 3"/>
          <p:cNvSpPr txBox="1"/>
          <p:nvPr/>
        </p:nvSpPr>
        <p:spPr>
          <a:xfrm>
            <a:off x="0" y="6581002"/>
            <a:ext cx="9144000" cy="30777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Theodoros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Lappas</a:t>
            </a:r>
            <a:r>
              <a:rPr lang="en-US" sz="1400" dirty="0">
                <a:solidFill>
                  <a:schemeClr val="bg1"/>
                </a:solidFill>
                <a:latin typeface="Arial" panose="020B0604020202020204" pitchFamily="34" charset="0"/>
                <a:cs typeface="Arial" panose="020B0604020202020204" pitchFamily="34" charset="0"/>
              </a:rPr>
              <a:t>, Kun Liu, and </a:t>
            </a:r>
            <a:r>
              <a:rPr lang="en-US" sz="1400" dirty="0" err="1">
                <a:solidFill>
                  <a:schemeClr val="bg1"/>
                </a:solidFill>
                <a:latin typeface="Arial" panose="020B0604020202020204" pitchFamily="34" charset="0"/>
                <a:cs typeface="Arial" panose="020B0604020202020204" pitchFamily="34" charset="0"/>
              </a:rPr>
              <a:t>Evimaria</a:t>
            </a:r>
            <a:r>
              <a:rPr lang="en-US" sz="1400" dirty="0">
                <a:solidFill>
                  <a:schemeClr val="bg1"/>
                </a:solidFill>
                <a:latin typeface="Arial" panose="020B0604020202020204" pitchFamily="34" charset="0"/>
                <a:cs typeface="Arial" panose="020B0604020202020204" pitchFamily="34" charset="0"/>
              </a:rPr>
              <a:t> Terzi. 2009. Finding a team of experts in social networks</a:t>
            </a:r>
            <a:r>
              <a:rPr lang="en-US" sz="1400" dirty="0" smtClean="0">
                <a:solidFill>
                  <a:schemeClr val="bg1"/>
                </a:solidFill>
                <a:latin typeface="Arial" panose="020B0604020202020204" pitchFamily="34" charset="0"/>
                <a:cs typeface="Arial" panose="020B0604020202020204" pitchFamily="34" charset="0"/>
              </a:rPr>
              <a:t>. KDD, 2009.</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619669"/>
      </p:ext>
    </p:extLst>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cost	</a:t>
            </a:r>
            <a:endParaRPr lang="en-US" dirty="0"/>
          </a:p>
        </p:txBody>
      </p:sp>
      <p:sp>
        <p:nvSpPr>
          <p:cNvPr id="3" name="Text Placeholder 2"/>
          <p:cNvSpPr>
            <a:spLocks noGrp="1"/>
          </p:cNvSpPr>
          <p:nvPr>
            <p:ph type="body" idx="1"/>
          </p:nvPr>
        </p:nvSpPr>
        <p:spPr/>
        <p:txBody>
          <a:bodyPr/>
          <a:lstStyle/>
          <a:p>
            <a:r>
              <a:rPr lang="en-US" dirty="0" smtClean="0"/>
              <a:t>Diameter (</a:t>
            </a:r>
            <a:r>
              <a:rPr lang="en-US" i="1" dirty="0" smtClean="0"/>
              <a:t>CC-R</a:t>
            </a:r>
            <a:r>
              <a:rPr lang="en-US" dirty="0" smtClean="0"/>
              <a:t>)</a:t>
            </a:r>
          </a:p>
          <a:p>
            <a:pPr lvl="1"/>
            <a:r>
              <a:rPr lang="en-US" sz="2800" dirty="0" smtClean="0"/>
              <a:t>Diameter of the subgraph of the selected individuals</a:t>
            </a:r>
          </a:p>
          <a:p>
            <a:pPr lvl="1"/>
            <a:r>
              <a:rPr lang="en-US" sz="2800" dirty="0" smtClean="0"/>
              <a:t>NP-complete (reduce to Multiple-Choice Cover)</a:t>
            </a:r>
          </a:p>
          <a:p>
            <a:r>
              <a:rPr lang="en-US" dirty="0" smtClean="0"/>
              <a:t>Minimum Spanning Tree (</a:t>
            </a:r>
            <a:r>
              <a:rPr lang="en-US" i="1" dirty="0" smtClean="0"/>
              <a:t>CC-MST</a:t>
            </a:r>
            <a:r>
              <a:rPr lang="en-US" dirty="0" smtClean="0"/>
              <a:t>)</a:t>
            </a:r>
          </a:p>
          <a:p>
            <a:pPr lvl="1"/>
            <a:r>
              <a:rPr lang="en-US" sz="2800" dirty="0" smtClean="0"/>
              <a:t>Cost of the MST on the subgraph of the selected individuals</a:t>
            </a:r>
          </a:p>
          <a:p>
            <a:pPr lvl="1"/>
            <a:r>
              <a:rPr lang="en-US" sz="2800" dirty="0" smtClean="0"/>
              <a:t>NP-complete (reduce to Group Seiner Tree)</a:t>
            </a:r>
            <a:endParaRPr lang="en-US" sz="2800" dirty="0"/>
          </a:p>
        </p:txBody>
      </p:sp>
      <p:sp>
        <p:nvSpPr>
          <p:cNvPr id="4" name="TextBox 3"/>
          <p:cNvSpPr txBox="1"/>
          <p:nvPr/>
        </p:nvSpPr>
        <p:spPr>
          <a:xfrm>
            <a:off x="0" y="6581002"/>
            <a:ext cx="9144000" cy="30777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Theodoros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Lappas</a:t>
            </a:r>
            <a:r>
              <a:rPr lang="en-US" sz="1400" dirty="0">
                <a:solidFill>
                  <a:schemeClr val="bg1"/>
                </a:solidFill>
                <a:latin typeface="Arial" panose="020B0604020202020204" pitchFamily="34" charset="0"/>
                <a:cs typeface="Arial" panose="020B0604020202020204" pitchFamily="34" charset="0"/>
              </a:rPr>
              <a:t>, Kun Liu, and </a:t>
            </a:r>
            <a:r>
              <a:rPr lang="en-US" sz="1400" dirty="0" err="1">
                <a:solidFill>
                  <a:schemeClr val="bg1"/>
                </a:solidFill>
                <a:latin typeface="Arial" panose="020B0604020202020204" pitchFamily="34" charset="0"/>
                <a:cs typeface="Arial" panose="020B0604020202020204" pitchFamily="34" charset="0"/>
              </a:rPr>
              <a:t>Evimaria</a:t>
            </a:r>
            <a:r>
              <a:rPr lang="en-US" sz="1400" dirty="0">
                <a:solidFill>
                  <a:schemeClr val="bg1"/>
                </a:solidFill>
                <a:latin typeface="Arial" panose="020B0604020202020204" pitchFamily="34" charset="0"/>
                <a:cs typeface="Arial" panose="020B0604020202020204" pitchFamily="34" charset="0"/>
              </a:rPr>
              <a:t> Terzi. 2009. Finding a team of experts in social networks</a:t>
            </a:r>
            <a:r>
              <a:rPr lang="en-US" sz="1400" dirty="0" smtClean="0">
                <a:solidFill>
                  <a:schemeClr val="bg1"/>
                </a:solidFill>
                <a:latin typeface="Arial" panose="020B0604020202020204" pitchFamily="34" charset="0"/>
                <a:cs typeface="Arial" panose="020B0604020202020204" pitchFamily="34" charset="0"/>
              </a:rPr>
              <a:t>. KDD, 2009.</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310743"/>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for Diameter-TF</a:t>
            </a:r>
            <a:endParaRPr lang="en-US" dirty="0"/>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p:txBody>
              <a:bodyPr/>
              <a:lstStyle/>
              <a:p>
                <a:r>
                  <a:rPr lang="en-US" dirty="0" smtClean="0"/>
                  <a:t>For every skill </a:t>
                </a:r>
                <a14:m>
                  <m:oMath xmlns:m="http://schemas.openxmlformats.org/officeDocument/2006/math">
                    <m:r>
                      <a:rPr lang="en-US" i="1" dirty="0" smtClean="0">
                        <a:latin typeface="Cambria Math" panose="02040503050406030204" pitchFamily="18" charset="0"/>
                      </a:rPr>
                      <m:t>𝑎</m:t>
                    </m:r>
                  </m:oMath>
                </a14:m>
                <a:r>
                  <a:rPr lang="en-US" dirty="0" smtClean="0"/>
                  <a:t> required by the task </a:t>
                </a:r>
                <a14:m>
                  <m:oMath xmlns:m="http://schemas.openxmlformats.org/officeDocument/2006/math">
                    <m:r>
                      <a:rPr lang="en-US" i="1" dirty="0" smtClean="0">
                        <a:latin typeface="Cambria Math" panose="02040503050406030204" pitchFamily="18" charset="0"/>
                      </a:rPr>
                      <m:t>𝑇</m:t>
                    </m:r>
                  </m:oMath>
                </a14:m>
                <a:r>
                  <a:rPr lang="en-US" dirty="0" smtClean="0"/>
                  <a:t>, compute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oMath>
                </a14:m>
                <a:r>
                  <a:rPr lang="en-US" dirty="0" smtClean="0"/>
                  <a:t>: the individuals with </a:t>
                </a:r>
                <a14:m>
                  <m:oMath xmlns:m="http://schemas.openxmlformats.org/officeDocument/2006/math">
                    <m:r>
                      <a:rPr lang="en-US" i="1" dirty="0" smtClean="0">
                        <a:latin typeface="Cambria Math" panose="02040503050406030204" pitchFamily="18" charset="0"/>
                      </a:rPr>
                      <m:t>𝑎</m:t>
                    </m:r>
                  </m:oMath>
                </a14:m>
                <a:endParaRPr lang="en-US" dirty="0" smtClean="0"/>
              </a:p>
              <a:p>
                <a:r>
                  <a:rPr lang="en-US" dirty="0" smtClean="0"/>
                  <a:t>Pick the skill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𝑟𝑎𝑟𝑒𝑠𝑡</m:t>
                        </m:r>
                      </m:sub>
                    </m:sSub>
                  </m:oMath>
                </a14:m>
                <a:r>
                  <a:rPr lang="en-US" dirty="0" smtClean="0"/>
                  <a:t>with lowest cardinality</a:t>
                </a:r>
              </a:p>
              <a:p>
                <a:r>
                  <a:rPr lang="en-US" dirty="0" smtClean="0"/>
                  <a:t>Among all candidates from the set </a:t>
                </a:r>
                <a14:m>
                  <m:oMath xmlns:m="http://schemas.openxmlformats.org/officeDocument/2006/math">
                    <m:r>
                      <a:rPr lang="en-US" i="1" dirty="0">
                        <a:latin typeface="Cambria Math" panose="02040503050406030204" pitchFamily="18" charset="0"/>
                      </a:rPr>
                      <m:t>𝑆</m:t>
                    </m:r>
                    <m:r>
                      <a:rPr lang="en-US" i="1" dirty="0">
                        <a:latin typeface="Cambria Math" panose="02040503050406030204" pitchFamily="18" charset="0"/>
                      </a:rPr>
                      <m:t>(</m:t>
                    </m:r>
                    <m:sSub>
                      <m:sSubPr>
                        <m:ctrlPr>
                          <a:rPr lang="en-US" b="0" i="1" dirty="0" smtClean="0">
                            <a:latin typeface="Cambria Math" charset="0"/>
                          </a:rPr>
                        </m:ctrlPr>
                      </m:sSubPr>
                      <m:e>
                        <m:r>
                          <a:rPr lang="en-US" i="1" dirty="0">
                            <a:latin typeface="Cambria Math" panose="02040503050406030204" pitchFamily="18" charset="0"/>
                          </a:rPr>
                          <m:t>𝑎</m:t>
                        </m:r>
                      </m:e>
                      <m:sub>
                        <m:r>
                          <a:rPr lang="en-US" b="0" i="1" dirty="0" smtClean="0">
                            <a:latin typeface="Cambria Math" panose="02040503050406030204" pitchFamily="18" charset="0"/>
                          </a:rPr>
                          <m:t>𝑟𝑎𝑟𝑒𝑠𝑡</m:t>
                        </m:r>
                      </m:sub>
                    </m:sSub>
                    <m:r>
                      <a:rPr lang="en-US" i="1" dirty="0">
                        <a:latin typeface="Cambria Math" panose="02040503050406030204" pitchFamily="18" charset="0"/>
                      </a:rPr>
                      <m:t>)</m:t>
                    </m:r>
                  </m:oMath>
                </a14:m>
                <a:r>
                  <a:rPr lang="en-US" dirty="0" smtClean="0"/>
                  <a:t>, pick the one that leads to the smallest diameter</a:t>
                </a:r>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2444" t="-757"/>
                </a:stretch>
              </a:blipFill>
            </p:spPr>
            <p:txBody>
              <a:bodyPr/>
              <a:lstStyle/>
              <a:p>
                <a:r>
                  <a:rPr lang="en-US">
                    <a:noFill/>
                  </a:rPr>
                  <a:t> </a:t>
                </a:r>
              </a:p>
            </p:txBody>
          </p:sp>
        </mc:Fallback>
      </mc:AlternateContent>
      <p:sp>
        <p:nvSpPr>
          <p:cNvPr id="4" name="TextBox 3"/>
          <p:cNvSpPr txBox="1"/>
          <p:nvPr/>
        </p:nvSpPr>
        <p:spPr>
          <a:xfrm>
            <a:off x="0" y="6581002"/>
            <a:ext cx="9144000" cy="30777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Theodoros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Lappas</a:t>
            </a:r>
            <a:r>
              <a:rPr lang="en-US" sz="1400" dirty="0">
                <a:solidFill>
                  <a:schemeClr val="bg1"/>
                </a:solidFill>
                <a:latin typeface="Arial" panose="020B0604020202020204" pitchFamily="34" charset="0"/>
                <a:cs typeface="Arial" panose="020B0604020202020204" pitchFamily="34" charset="0"/>
              </a:rPr>
              <a:t>, Kun Liu, and </a:t>
            </a:r>
            <a:r>
              <a:rPr lang="en-US" sz="1400" dirty="0" err="1">
                <a:solidFill>
                  <a:schemeClr val="bg1"/>
                </a:solidFill>
                <a:latin typeface="Arial" panose="020B0604020202020204" pitchFamily="34" charset="0"/>
                <a:cs typeface="Arial" panose="020B0604020202020204" pitchFamily="34" charset="0"/>
              </a:rPr>
              <a:t>Evimaria</a:t>
            </a:r>
            <a:r>
              <a:rPr lang="en-US" sz="1400" dirty="0">
                <a:solidFill>
                  <a:schemeClr val="bg1"/>
                </a:solidFill>
                <a:latin typeface="Arial" panose="020B0604020202020204" pitchFamily="34" charset="0"/>
                <a:cs typeface="Arial" panose="020B0604020202020204" pitchFamily="34" charset="0"/>
              </a:rPr>
              <a:t> Terzi. 2009. Finding a team of experts in social networks</a:t>
            </a:r>
            <a:r>
              <a:rPr lang="en-US" sz="1400" dirty="0" smtClean="0">
                <a:solidFill>
                  <a:schemeClr val="bg1"/>
                </a:solidFill>
                <a:latin typeface="Arial" panose="020B0604020202020204" pitchFamily="34" charset="0"/>
                <a:cs typeface="Arial" panose="020B0604020202020204" pitchFamily="34" charset="0"/>
              </a:rPr>
              <a:t>. KDD, 2009.</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8154028"/>
      </p:ext>
    </p:extLst>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p:cNvSpPr>
          <p:nvPr/>
        </p:nvSpPr>
        <p:spPr bwMode="auto">
          <a:xfrm>
            <a:off x="609600" y="1524000"/>
            <a:ext cx="7937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eaLnBrk="1" hangingPunct="1">
              <a:spcBef>
                <a:spcPts val="713"/>
              </a:spcBef>
              <a:buClrTx/>
              <a:buSzTx/>
              <a:buFontTx/>
              <a:buNone/>
            </a:pPr>
            <a:r>
              <a:rPr lang="en-US" altLang="en-US" sz="1200">
                <a:solidFill>
                  <a:srgbClr val="FFFFFF"/>
                </a:solidFill>
                <a:latin typeface="Arial Bold" charset="0"/>
                <a:cs typeface="Arial Bold" charset="0"/>
                <a:sym typeface="Arial Bold" charset="0"/>
              </a:rPr>
              <a:t>Boston University</a:t>
            </a:r>
            <a:r>
              <a:rPr lang="en-US" altLang="en-US" sz="1200">
                <a:solidFill>
                  <a:srgbClr val="FFFFFF"/>
                </a:solidFill>
                <a:cs typeface="Arial" charset="0"/>
              </a:rPr>
              <a:t> Slideshow Title Goes Here</a:t>
            </a:r>
          </a:p>
        </p:txBody>
      </p:sp>
      <p:sp>
        <p:nvSpPr>
          <p:cNvPr id="59399" name="Rectangle 6"/>
          <p:cNvSpPr>
            <a:spLocks noGrp="1" noChangeArrowheads="1"/>
          </p:cNvSpPr>
          <p:nvPr>
            <p:ph type="title"/>
          </p:nvPr>
        </p:nvSpPr>
        <p:spPr>
          <a:xfrm>
            <a:off x="155575" y="609600"/>
            <a:ext cx="8242300" cy="660400"/>
          </a:xfrm>
        </p:spPr>
        <p:txBody>
          <a:bodyPr anchor="b">
            <a:normAutofit/>
          </a:bodyPr>
          <a:lstStyle/>
          <a:p>
            <a:pPr eaLnBrk="1" hangingPunct="1"/>
            <a:r>
              <a:rPr lang="en-US" altLang="en-US" smtClean="0">
                <a:latin typeface="Lucida Grande" charset="0"/>
                <a:ea typeface="Lucida Grande" charset="0"/>
                <a:cs typeface="Lucida Grande" charset="0"/>
                <a:sym typeface="Lucida Grande" charset="0"/>
              </a:rPr>
              <a:t>The </a:t>
            </a:r>
            <a:r>
              <a:rPr lang="en-US" altLang="en-US" smtClean="0">
                <a:solidFill>
                  <a:srgbClr val="A40800"/>
                </a:solidFill>
                <a:latin typeface="Lucida Grande" charset="0"/>
                <a:ea typeface="Lucida Grande" charset="0"/>
                <a:cs typeface="Lucida Grande" charset="0"/>
                <a:sym typeface="Lucida Grande" charset="0"/>
              </a:rPr>
              <a:t>RarestFirst</a:t>
            </a:r>
            <a:r>
              <a:rPr lang="en-US" altLang="en-US" smtClean="0">
                <a:latin typeface="Lucida Grande" charset="0"/>
                <a:ea typeface="Lucida Grande" charset="0"/>
                <a:cs typeface="Lucida Grande" charset="0"/>
                <a:sym typeface="Lucida Grande" charset="0"/>
              </a:rPr>
              <a:t> algorithm</a:t>
            </a:r>
            <a:endParaRPr lang="en-US" altLang="en-US" smtClean="0">
              <a:latin typeface="Lucida Grande" charset="0"/>
              <a:sym typeface="Lucida Grande" charset="0"/>
            </a:endParaRPr>
          </a:p>
        </p:txBody>
      </p:sp>
      <p:grpSp>
        <p:nvGrpSpPr>
          <p:cNvPr id="59400" name="Group 9"/>
          <p:cNvGrpSpPr>
            <a:grpSpLocks/>
          </p:cNvGrpSpPr>
          <p:nvPr/>
        </p:nvGrpSpPr>
        <p:grpSpPr bwMode="auto">
          <a:xfrm>
            <a:off x="685800" y="2393950"/>
            <a:ext cx="609600" cy="609600"/>
            <a:chOff x="0" y="0"/>
            <a:chExt cx="384" cy="384"/>
          </a:xfrm>
        </p:grpSpPr>
        <p:sp>
          <p:nvSpPr>
            <p:cNvPr id="59437" name="Oval 7"/>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59438" name="Rectangle 8"/>
            <p:cNvSpPr>
              <a:spLocks/>
            </p:cNvSpPr>
            <p:nvPr/>
          </p:nvSpPr>
          <p:spPr bwMode="auto">
            <a:xfrm>
              <a:off x="94" y="52"/>
              <a:ext cx="19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A</a:t>
              </a:r>
            </a:p>
          </p:txBody>
        </p:sp>
      </p:grpSp>
      <p:grpSp>
        <p:nvGrpSpPr>
          <p:cNvPr id="59401" name="Group 12"/>
          <p:cNvGrpSpPr>
            <a:grpSpLocks/>
          </p:cNvGrpSpPr>
          <p:nvPr/>
        </p:nvGrpSpPr>
        <p:grpSpPr bwMode="auto">
          <a:xfrm>
            <a:off x="3200400" y="2393950"/>
            <a:ext cx="609600" cy="609600"/>
            <a:chOff x="0" y="0"/>
            <a:chExt cx="384" cy="384"/>
          </a:xfrm>
        </p:grpSpPr>
        <p:sp>
          <p:nvSpPr>
            <p:cNvPr id="59435" name="Oval 10"/>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59436" name="Rectangle 11"/>
            <p:cNvSpPr>
              <a:spLocks/>
            </p:cNvSpPr>
            <p:nvPr/>
          </p:nvSpPr>
          <p:spPr bwMode="auto">
            <a:xfrm>
              <a:off x="99" y="52"/>
              <a:ext cx="18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B</a:t>
              </a:r>
            </a:p>
          </p:txBody>
        </p:sp>
      </p:grpSp>
      <p:grpSp>
        <p:nvGrpSpPr>
          <p:cNvPr id="59402" name="Group 15"/>
          <p:cNvGrpSpPr>
            <a:grpSpLocks/>
          </p:cNvGrpSpPr>
          <p:nvPr/>
        </p:nvGrpSpPr>
        <p:grpSpPr bwMode="auto">
          <a:xfrm>
            <a:off x="685800" y="4146550"/>
            <a:ext cx="609600" cy="609600"/>
            <a:chOff x="0" y="0"/>
            <a:chExt cx="384" cy="384"/>
          </a:xfrm>
        </p:grpSpPr>
        <p:sp>
          <p:nvSpPr>
            <p:cNvPr id="59433" name="Oval 13"/>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59434" name="Rectangle 14"/>
            <p:cNvSpPr>
              <a:spLocks/>
            </p:cNvSpPr>
            <p:nvPr/>
          </p:nvSpPr>
          <p:spPr bwMode="auto">
            <a:xfrm>
              <a:off x="99" y="52"/>
              <a:ext cx="18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C</a:t>
              </a:r>
            </a:p>
          </p:txBody>
        </p:sp>
      </p:grpSp>
      <p:sp>
        <p:nvSpPr>
          <p:cNvPr id="59403" name="Line 16"/>
          <p:cNvSpPr>
            <a:spLocks noChangeShapeType="1"/>
          </p:cNvSpPr>
          <p:nvPr/>
        </p:nvSpPr>
        <p:spPr bwMode="auto">
          <a:xfrm rot="10800000" flipH="1">
            <a:off x="1219200" y="3765550"/>
            <a:ext cx="7620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9404" name="Line 17"/>
          <p:cNvSpPr>
            <a:spLocks noChangeShapeType="1"/>
          </p:cNvSpPr>
          <p:nvPr/>
        </p:nvSpPr>
        <p:spPr bwMode="auto">
          <a:xfrm>
            <a:off x="1219200" y="2927350"/>
            <a:ext cx="6858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59405" name="Group 20"/>
          <p:cNvGrpSpPr>
            <a:grpSpLocks/>
          </p:cNvGrpSpPr>
          <p:nvPr/>
        </p:nvGrpSpPr>
        <p:grpSpPr bwMode="auto">
          <a:xfrm>
            <a:off x="1905000" y="3308350"/>
            <a:ext cx="609600" cy="609600"/>
            <a:chOff x="0" y="0"/>
            <a:chExt cx="384" cy="384"/>
          </a:xfrm>
        </p:grpSpPr>
        <p:sp>
          <p:nvSpPr>
            <p:cNvPr id="59431" name="Oval 18"/>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59432" name="Rectangle 19"/>
            <p:cNvSpPr>
              <a:spLocks/>
            </p:cNvSpPr>
            <p:nvPr/>
          </p:nvSpPr>
          <p:spPr bwMode="auto">
            <a:xfrm>
              <a:off x="105" y="52"/>
              <a:ext cx="173"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E</a:t>
              </a:r>
            </a:p>
          </p:txBody>
        </p:sp>
      </p:grpSp>
      <p:grpSp>
        <p:nvGrpSpPr>
          <p:cNvPr id="59406" name="Group 23"/>
          <p:cNvGrpSpPr>
            <a:grpSpLocks/>
          </p:cNvGrpSpPr>
          <p:nvPr/>
        </p:nvGrpSpPr>
        <p:grpSpPr bwMode="auto">
          <a:xfrm>
            <a:off x="3200400" y="4146550"/>
            <a:ext cx="609600" cy="609600"/>
            <a:chOff x="0" y="0"/>
            <a:chExt cx="384" cy="384"/>
          </a:xfrm>
        </p:grpSpPr>
        <p:sp>
          <p:nvSpPr>
            <p:cNvPr id="59429" name="Oval 21"/>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59430" name="Rectangle 22"/>
            <p:cNvSpPr>
              <a:spLocks/>
            </p:cNvSpPr>
            <p:nvPr/>
          </p:nvSpPr>
          <p:spPr bwMode="auto">
            <a:xfrm>
              <a:off x="94" y="52"/>
              <a:ext cx="19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D</a:t>
              </a:r>
            </a:p>
          </p:txBody>
        </p:sp>
      </p:grpSp>
      <p:sp>
        <p:nvSpPr>
          <p:cNvPr id="59407" name="Rectangle 24"/>
          <p:cNvSpPr>
            <a:spLocks/>
          </p:cNvSpPr>
          <p:nvPr/>
        </p:nvSpPr>
        <p:spPr bwMode="auto">
          <a:xfrm>
            <a:off x="4038600" y="1447800"/>
            <a:ext cx="4889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Lucida Grande" charset="0"/>
                <a:ea typeface="Lucida Grande" charset="0"/>
                <a:cs typeface="Lucida Grande" charset="0"/>
                <a:sym typeface="Lucida Grande" charset="0"/>
              </a:rPr>
              <a:t>T={</a:t>
            </a:r>
            <a:r>
              <a:rPr lang="en-US" altLang="en-US" sz="2000">
                <a:solidFill>
                  <a:srgbClr val="FF0000"/>
                </a:solidFill>
                <a:latin typeface="Lucida Grande" charset="0"/>
                <a:ea typeface="Lucida Grande" charset="0"/>
                <a:cs typeface="Lucida Grande" charset="0"/>
                <a:sym typeface="Lucida Grande" charset="0"/>
              </a:rPr>
              <a:t>algorithms</a:t>
            </a:r>
            <a:r>
              <a:rPr lang="en-US" altLang="en-US" sz="2000">
                <a:latin typeface="Lucida Grande" charset="0"/>
                <a:ea typeface="Lucida Grande" charset="0"/>
                <a:cs typeface="Lucida Grande" charset="0"/>
                <a:sym typeface="Lucida Grande" charset="0"/>
              </a:rPr>
              <a:t>,</a:t>
            </a:r>
            <a:r>
              <a:rPr lang="en-US" altLang="en-US" sz="2000">
                <a:solidFill>
                  <a:srgbClr val="006600"/>
                </a:solidFill>
                <a:latin typeface="Lucida Grande" charset="0"/>
                <a:ea typeface="Lucida Grande" charset="0"/>
                <a:cs typeface="Lucida Grande" charset="0"/>
                <a:sym typeface="Lucida Grande" charset="0"/>
              </a:rPr>
              <a:t>java</a:t>
            </a:r>
            <a:r>
              <a:rPr lang="en-US" altLang="en-US" sz="2000">
                <a:latin typeface="Lucida Grande" charset="0"/>
                <a:ea typeface="Lucida Grande" charset="0"/>
                <a:cs typeface="Lucida Grande" charset="0"/>
                <a:sym typeface="Lucida Grande" charset="0"/>
              </a:rPr>
              <a:t>,</a:t>
            </a:r>
            <a:r>
              <a:rPr lang="en-US" altLang="en-US" sz="2000">
                <a:solidFill>
                  <a:srgbClr val="CC00FF"/>
                </a:solidFill>
                <a:latin typeface="Lucida Grande" charset="0"/>
                <a:ea typeface="Lucida Grande" charset="0"/>
                <a:cs typeface="Lucida Grande" charset="0"/>
                <a:sym typeface="Lucida Grande" charset="0"/>
              </a:rPr>
              <a:t>graphics</a:t>
            </a:r>
            <a:r>
              <a:rPr lang="en-US" altLang="en-US" sz="2000">
                <a:latin typeface="Lucida Grande" charset="0"/>
                <a:ea typeface="Lucida Grande" charset="0"/>
                <a:cs typeface="Lucida Grande" charset="0"/>
                <a:sym typeface="Lucida Grande" charset="0"/>
              </a:rPr>
              <a:t>,</a:t>
            </a:r>
            <a:r>
              <a:rPr lang="en-US" altLang="en-US" sz="2000">
                <a:solidFill>
                  <a:srgbClr val="B292CA"/>
                </a:solidFill>
                <a:latin typeface="Lucida Grande" charset="0"/>
                <a:ea typeface="Lucida Grande" charset="0"/>
                <a:cs typeface="Lucida Grande" charset="0"/>
                <a:sym typeface="Lucida Grande" charset="0"/>
              </a:rPr>
              <a:t>python</a:t>
            </a:r>
            <a:r>
              <a:rPr lang="en-US" altLang="en-US">
                <a:latin typeface="Lucida Grande" charset="0"/>
                <a:ea typeface="Lucida Grande" charset="0"/>
                <a:cs typeface="Lucida Grande" charset="0"/>
                <a:sym typeface="Lucida Grande" charset="0"/>
              </a:rPr>
              <a:t>}</a:t>
            </a:r>
          </a:p>
        </p:txBody>
      </p:sp>
      <p:sp>
        <p:nvSpPr>
          <p:cNvPr id="59408" name="Line 25"/>
          <p:cNvSpPr>
            <a:spLocks noChangeShapeType="1"/>
          </p:cNvSpPr>
          <p:nvPr/>
        </p:nvSpPr>
        <p:spPr bwMode="auto">
          <a:xfrm>
            <a:off x="2438400" y="3765550"/>
            <a:ext cx="7620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9409" name="Line 26"/>
          <p:cNvSpPr>
            <a:spLocks noChangeShapeType="1"/>
          </p:cNvSpPr>
          <p:nvPr/>
        </p:nvSpPr>
        <p:spPr bwMode="auto">
          <a:xfrm rot="10800000" flipH="1">
            <a:off x="2438400" y="2851150"/>
            <a:ext cx="7620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9410" name="Rectangle 27"/>
          <p:cNvSpPr>
            <a:spLocks/>
          </p:cNvSpPr>
          <p:nvPr/>
        </p:nvSpPr>
        <p:spPr bwMode="auto">
          <a:xfrm>
            <a:off x="0" y="2057400"/>
            <a:ext cx="2451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Lucida Grande" charset="0"/>
                <a:ea typeface="Lucida Grande" charset="0"/>
                <a:cs typeface="Lucida Grande" charset="0"/>
                <a:sym typeface="Lucida Grande" charset="0"/>
              </a:rPr>
              <a:t>{</a:t>
            </a:r>
            <a:r>
              <a:rPr lang="en-US" altLang="en-US" sz="1600">
                <a:solidFill>
                  <a:srgbClr val="CC00FF"/>
                </a:solidFill>
                <a:latin typeface="Lucida Grande" charset="0"/>
                <a:ea typeface="Lucida Grande" charset="0"/>
                <a:cs typeface="Lucida Grande" charset="0"/>
                <a:sym typeface="Lucida Grande" charset="0"/>
              </a:rPr>
              <a:t>graphics</a:t>
            </a:r>
            <a:r>
              <a:rPr lang="en-US" altLang="en-US" sz="1600">
                <a:latin typeface="Lucida Grande" charset="0"/>
                <a:ea typeface="Lucida Grande" charset="0"/>
                <a:cs typeface="Lucida Grande" charset="0"/>
                <a:sym typeface="Lucida Grande" charset="0"/>
              </a:rPr>
              <a:t>,</a:t>
            </a:r>
            <a:r>
              <a:rPr lang="en-US" altLang="en-US" sz="1600">
                <a:solidFill>
                  <a:srgbClr val="B292CA"/>
                </a:solidFill>
                <a:latin typeface="Lucida Grande" charset="0"/>
                <a:ea typeface="Lucida Grande" charset="0"/>
                <a:cs typeface="Lucida Grande" charset="0"/>
                <a:sym typeface="Lucida Grande" charset="0"/>
              </a:rPr>
              <a:t>python</a:t>
            </a:r>
            <a:r>
              <a:rPr lang="en-US" altLang="en-US" sz="1600">
                <a:latin typeface="Lucida Grande" charset="0"/>
                <a:ea typeface="Lucida Grande" charset="0"/>
                <a:cs typeface="Lucida Grande" charset="0"/>
                <a:sym typeface="Lucida Grande" charset="0"/>
              </a:rPr>
              <a:t>,</a:t>
            </a:r>
            <a:r>
              <a:rPr lang="en-US" altLang="en-US" sz="1600">
                <a:solidFill>
                  <a:srgbClr val="006600"/>
                </a:solidFill>
                <a:latin typeface="Lucida Grande" charset="0"/>
                <a:ea typeface="Lucida Grande" charset="0"/>
                <a:cs typeface="Lucida Grande" charset="0"/>
                <a:sym typeface="Lucida Grande" charset="0"/>
              </a:rPr>
              <a:t>java</a:t>
            </a:r>
            <a:r>
              <a:rPr lang="en-US" altLang="en-US" sz="1600">
                <a:latin typeface="Lucida Grande" charset="0"/>
                <a:ea typeface="Lucida Grande" charset="0"/>
                <a:cs typeface="Lucida Grande" charset="0"/>
                <a:sym typeface="Lucida Grande" charset="0"/>
              </a:rPr>
              <a:t>}</a:t>
            </a:r>
          </a:p>
        </p:txBody>
      </p:sp>
      <p:sp>
        <p:nvSpPr>
          <p:cNvPr id="59411" name="Rectangle 28"/>
          <p:cNvSpPr>
            <a:spLocks/>
          </p:cNvSpPr>
          <p:nvPr/>
        </p:nvSpPr>
        <p:spPr bwMode="auto">
          <a:xfrm>
            <a:off x="2743200" y="2057400"/>
            <a:ext cx="2451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Lucida Grande" charset="0"/>
                <a:ea typeface="Lucida Grande" charset="0"/>
                <a:cs typeface="Lucida Grande" charset="0"/>
                <a:sym typeface="Lucida Grande" charset="0"/>
              </a:rPr>
              <a:t>{</a:t>
            </a:r>
            <a:r>
              <a:rPr lang="en-US" altLang="en-US" sz="1600">
                <a:solidFill>
                  <a:srgbClr val="FF0000"/>
                </a:solidFill>
                <a:latin typeface="Lucida Grande" charset="0"/>
                <a:ea typeface="Lucida Grande" charset="0"/>
                <a:cs typeface="Lucida Grande" charset="0"/>
                <a:sym typeface="Lucida Grande" charset="0"/>
              </a:rPr>
              <a:t>algorithms</a:t>
            </a:r>
            <a:r>
              <a:rPr lang="en-US" altLang="en-US" sz="1600">
                <a:latin typeface="Lucida Grande" charset="0"/>
                <a:ea typeface="Lucida Grande" charset="0"/>
                <a:cs typeface="Lucida Grande" charset="0"/>
                <a:sym typeface="Lucida Grande" charset="0"/>
              </a:rPr>
              <a:t>,</a:t>
            </a:r>
            <a:r>
              <a:rPr lang="en-US" altLang="en-US" sz="1600">
                <a:solidFill>
                  <a:srgbClr val="CC00FF"/>
                </a:solidFill>
                <a:latin typeface="Lucida Grande" charset="0"/>
                <a:ea typeface="Lucida Grande" charset="0"/>
                <a:cs typeface="Lucida Grande" charset="0"/>
                <a:sym typeface="Lucida Grande" charset="0"/>
              </a:rPr>
              <a:t>graphics</a:t>
            </a:r>
            <a:r>
              <a:rPr lang="en-US" altLang="en-US" sz="1600">
                <a:latin typeface="Lucida Grande" charset="0"/>
                <a:ea typeface="Lucida Grande" charset="0"/>
                <a:cs typeface="Lucida Grande" charset="0"/>
                <a:sym typeface="Lucida Grande" charset="0"/>
              </a:rPr>
              <a:t>}</a:t>
            </a:r>
          </a:p>
        </p:txBody>
      </p:sp>
      <p:sp>
        <p:nvSpPr>
          <p:cNvPr id="59412" name="Rectangle 29"/>
          <p:cNvSpPr>
            <a:spLocks/>
          </p:cNvSpPr>
          <p:nvPr/>
        </p:nvSpPr>
        <p:spPr bwMode="auto">
          <a:xfrm>
            <a:off x="2362200" y="3384550"/>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Lucida Grande" charset="0"/>
                <a:ea typeface="Lucida Grande" charset="0"/>
                <a:cs typeface="Lucida Grande" charset="0"/>
                <a:sym typeface="Lucida Grande" charset="0"/>
              </a:rPr>
              <a:t>{</a:t>
            </a:r>
            <a:r>
              <a:rPr lang="en-US" altLang="en-US" sz="1600">
                <a:solidFill>
                  <a:srgbClr val="FF0000"/>
                </a:solidFill>
                <a:latin typeface="Lucida Grande" charset="0"/>
                <a:ea typeface="Lucida Grande" charset="0"/>
                <a:cs typeface="Lucida Grande" charset="0"/>
                <a:sym typeface="Lucida Grande" charset="0"/>
              </a:rPr>
              <a:t>algorithms</a:t>
            </a:r>
            <a:r>
              <a:rPr lang="en-US" altLang="en-US" sz="1600">
                <a:latin typeface="Lucida Grande" charset="0"/>
                <a:ea typeface="Lucida Grande" charset="0"/>
                <a:cs typeface="Lucida Grande" charset="0"/>
                <a:sym typeface="Lucida Grande" charset="0"/>
              </a:rPr>
              <a:t>,</a:t>
            </a:r>
            <a:r>
              <a:rPr lang="en-US" altLang="en-US" sz="1600">
                <a:solidFill>
                  <a:srgbClr val="CC00FF"/>
                </a:solidFill>
                <a:latin typeface="Lucida Grande" charset="0"/>
                <a:ea typeface="Lucida Grande" charset="0"/>
                <a:cs typeface="Lucida Grande" charset="0"/>
                <a:sym typeface="Lucida Grande" charset="0"/>
              </a:rPr>
              <a:t>graphics</a:t>
            </a:r>
            <a:r>
              <a:rPr lang="en-US" altLang="en-US" sz="1600">
                <a:latin typeface="Lucida Grande" charset="0"/>
                <a:ea typeface="Lucida Grande" charset="0"/>
                <a:cs typeface="Lucida Grande" charset="0"/>
                <a:sym typeface="Lucida Grande" charset="0"/>
              </a:rPr>
              <a:t>,</a:t>
            </a:r>
            <a:r>
              <a:rPr lang="en-US" altLang="en-US" sz="1600">
                <a:solidFill>
                  <a:srgbClr val="006600"/>
                </a:solidFill>
                <a:latin typeface="Lucida Grande" charset="0"/>
                <a:ea typeface="Lucida Grande" charset="0"/>
                <a:cs typeface="Lucida Grande" charset="0"/>
                <a:sym typeface="Lucida Grande" charset="0"/>
              </a:rPr>
              <a:t>java</a:t>
            </a:r>
            <a:r>
              <a:rPr lang="en-US" altLang="en-US" sz="1600">
                <a:latin typeface="Lucida Grande" charset="0"/>
                <a:ea typeface="Lucida Grande" charset="0"/>
                <a:cs typeface="Lucida Grande" charset="0"/>
                <a:sym typeface="Lucida Grande" charset="0"/>
              </a:rPr>
              <a:t>}</a:t>
            </a:r>
          </a:p>
        </p:txBody>
      </p:sp>
      <p:sp>
        <p:nvSpPr>
          <p:cNvPr id="59413" name="Rectangle 30"/>
          <p:cNvSpPr>
            <a:spLocks/>
          </p:cNvSpPr>
          <p:nvPr/>
        </p:nvSpPr>
        <p:spPr bwMode="auto">
          <a:xfrm>
            <a:off x="-228600" y="4800600"/>
            <a:ext cx="222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Lucida Grande" charset="0"/>
                <a:ea typeface="Lucida Grande" charset="0"/>
                <a:cs typeface="Lucida Grande" charset="0"/>
                <a:sym typeface="Lucida Grande" charset="0"/>
              </a:rPr>
              <a:t>{</a:t>
            </a:r>
            <a:r>
              <a:rPr lang="en-US" altLang="en-US" sz="1600">
                <a:solidFill>
                  <a:srgbClr val="B292CA"/>
                </a:solidFill>
                <a:latin typeface="Lucida Grande" charset="0"/>
                <a:ea typeface="Lucida Grande" charset="0"/>
                <a:cs typeface="Lucida Grande" charset="0"/>
                <a:sym typeface="Lucida Grande" charset="0"/>
              </a:rPr>
              <a:t>python</a:t>
            </a:r>
            <a:r>
              <a:rPr lang="en-US" altLang="en-US" sz="1600">
                <a:latin typeface="Lucida Grande" charset="0"/>
                <a:ea typeface="Lucida Grande" charset="0"/>
                <a:cs typeface="Lucida Grande" charset="0"/>
                <a:sym typeface="Lucida Grande" charset="0"/>
              </a:rPr>
              <a:t>,</a:t>
            </a:r>
            <a:r>
              <a:rPr lang="en-US" altLang="en-US" sz="1600">
                <a:solidFill>
                  <a:srgbClr val="006600"/>
                </a:solidFill>
                <a:latin typeface="Lucida Grande" charset="0"/>
                <a:ea typeface="Lucida Grande" charset="0"/>
                <a:cs typeface="Lucida Grande" charset="0"/>
                <a:sym typeface="Lucida Grande" charset="0"/>
              </a:rPr>
              <a:t>java</a:t>
            </a:r>
            <a:r>
              <a:rPr lang="en-US" altLang="en-US" sz="1600">
                <a:latin typeface="Lucida Grande" charset="0"/>
                <a:ea typeface="Lucida Grande" charset="0"/>
                <a:cs typeface="Lucida Grande" charset="0"/>
                <a:sym typeface="Lucida Grande" charset="0"/>
              </a:rPr>
              <a:t>}</a:t>
            </a:r>
          </a:p>
        </p:txBody>
      </p:sp>
      <p:sp>
        <p:nvSpPr>
          <p:cNvPr id="59414" name="Rectangle 31"/>
          <p:cNvSpPr>
            <a:spLocks/>
          </p:cNvSpPr>
          <p:nvPr/>
        </p:nvSpPr>
        <p:spPr bwMode="auto">
          <a:xfrm>
            <a:off x="2743200" y="4800600"/>
            <a:ext cx="222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Lucida Grande" charset="0"/>
                <a:ea typeface="Lucida Grande" charset="0"/>
                <a:cs typeface="Lucida Grande" charset="0"/>
                <a:sym typeface="Lucida Grande" charset="0"/>
              </a:rPr>
              <a:t>{</a:t>
            </a:r>
            <a:r>
              <a:rPr lang="en-US" altLang="en-US" sz="1600">
                <a:solidFill>
                  <a:srgbClr val="B292CA"/>
                </a:solidFill>
                <a:latin typeface="Lucida Grande" charset="0"/>
                <a:ea typeface="Lucida Grande" charset="0"/>
                <a:cs typeface="Lucida Grande" charset="0"/>
                <a:sym typeface="Lucida Grande" charset="0"/>
              </a:rPr>
              <a:t>python</a:t>
            </a:r>
            <a:r>
              <a:rPr lang="en-US" altLang="en-US" sz="1600">
                <a:latin typeface="Lucida Grande" charset="0"/>
                <a:ea typeface="Lucida Grande" charset="0"/>
                <a:cs typeface="Lucida Grande" charset="0"/>
                <a:sym typeface="Lucida Grande" charset="0"/>
              </a:rPr>
              <a:t>}</a:t>
            </a:r>
          </a:p>
        </p:txBody>
      </p:sp>
      <p:sp>
        <p:nvSpPr>
          <p:cNvPr id="59415" name="Rectangle 32"/>
          <p:cNvSpPr>
            <a:spLocks/>
          </p:cNvSpPr>
          <p:nvPr/>
        </p:nvSpPr>
        <p:spPr bwMode="auto">
          <a:xfrm>
            <a:off x="1574800" y="5230813"/>
            <a:ext cx="2908300" cy="1155700"/>
          </a:xfrm>
          <a:prstGeom prst="rect">
            <a:avLst/>
          </a:prstGeom>
          <a:solidFill>
            <a:srgbClr val="00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eaLnBrk="1" hangingPunct="1">
              <a:spcBef>
                <a:spcPts val="1438"/>
              </a:spcBef>
              <a:buClrTx/>
              <a:buSzTx/>
              <a:buFontTx/>
              <a:buNone/>
            </a:pPr>
            <a:r>
              <a:rPr lang="en-US" altLang="en-US" sz="2600">
                <a:latin typeface="Lucida Grande" charset="0"/>
                <a:ea typeface="Lucida Grande" charset="0"/>
                <a:cs typeface="Lucida Grande" charset="0"/>
                <a:sym typeface="Lucida Grande" charset="0"/>
              </a:rPr>
              <a:t>α</a:t>
            </a:r>
            <a:r>
              <a:rPr lang="en-US" altLang="en-US" sz="2600" baseline="-25000">
                <a:latin typeface="Lucida Grande" charset="0"/>
                <a:ea typeface="Lucida Grande" charset="0"/>
                <a:cs typeface="Lucida Grande" charset="0"/>
                <a:sym typeface="Lucida Grande" charset="0"/>
              </a:rPr>
              <a:t>rare</a:t>
            </a:r>
            <a:r>
              <a:rPr lang="en-US" altLang="en-US" sz="2600" baseline="-25000">
                <a:solidFill>
                  <a:srgbClr val="FF0000"/>
                </a:solidFill>
                <a:latin typeface="Lucida Grande" charset="0"/>
                <a:ea typeface="Lucida Grande" charset="0"/>
                <a:cs typeface="Lucida Grande" charset="0"/>
                <a:sym typeface="Lucida Grande" charset="0"/>
              </a:rPr>
              <a:t> </a:t>
            </a:r>
            <a:r>
              <a:rPr lang="en-US" altLang="en-US">
                <a:latin typeface="Lucida Grande" charset="0"/>
                <a:ea typeface="Lucida Grande" charset="0"/>
                <a:cs typeface="Lucida Grande" charset="0"/>
                <a:sym typeface="Lucida Grande" charset="0"/>
              </a:rPr>
              <a:t>= </a:t>
            </a:r>
            <a:r>
              <a:rPr lang="en-US" altLang="en-US">
                <a:solidFill>
                  <a:srgbClr val="FF0000"/>
                </a:solidFill>
                <a:latin typeface="Lucida Grande" charset="0"/>
                <a:ea typeface="Lucida Grande" charset="0"/>
                <a:cs typeface="Lucida Grande" charset="0"/>
                <a:sym typeface="Lucida Grande" charset="0"/>
              </a:rPr>
              <a:t>algorithms</a:t>
            </a:r>
            <a:endParaRPr lang="en-US" altLang="en-US">
              <a:latin typeface="Times" charset="0"/>
              <a:cs typeface="Times" charset="0"/>
              <a:sym typeface="Times" charset="0"/>
            </a:endParaRPr>
          </a:p>
          <a:p>
            <a:pPr eaLnBrk="1" hangingPunct="1">
              <a:spcBef>
                <a:spcPts val="1438"/>
              </a:spcBef>
              <a:buClrTx/>
              <a:buSzTx/>
              <a:buFontTx/>
              <a:buNone/>
            </a:pPr>
            <a:r>
              <a:rPr lang="en-US" altLang="en-US" sz="2600">
                <a:latin typeface="Lucida Grande" charset="0"/>
                <a:ea typeface="Lucida Grande" charset="0"/>
                <a:cs typeface="Lucida Grande" charset="0"/>
                <a:sym typeface="Lucida Grande" charset="0"/>
              </a:rPr>
              <a:t>S</a:t>
            </a:r>
            <a:r>
              <a:rPr lang="en-US" altLang="en-US" sz="2600" baseline="-25000">
                <a:latin typeface="Lucida Grande" charset="0"/>
                <a:ea typeface="Lucida Grande" charset="0"/>
                <a:cs typeface="Lucida Grande" charset="0"/>
                <a:sym typeface="Lucida Grande" charset="0"/>
              </a:rPr>
              <a:t>rare</a:t>
            </a:r>
            <a:r>
              <a:rPr lang="en-US" altLang="en-US" sz="2600" baseline="-25000">
                <a:solidFill>
                  <a:srgbClr val="FF0000"/>
                </a:solidFill>
                <a:latin typeface="Lucida Grande" charset="0"/>
                <a:ea typeface="Lucida Grande" charset="0"/>
                <a:cs typeface="Lucida Grande" charset="0"/>
                <a:sym typeface="Lucida Grande" charset="0"/>
              </a:rPr>
              <a:t> </a:t>
            </a:r>
            <a:r>
              <a:rPr lang="en-US" altLang="en-US">
                <a:latin typeface="Lucida Grande" charset="0"/>
                <a:ea typeface="Lucida Grande" charset="0"/>
                <a:cs typeface="Lucida Grande" charset="0"/>
                <a:sym typeface="Lucida Grande" charset="0"/>
              </a:rPr>
              <a:t>={B</a:t>
            </a:r>
            <a:r>
              <a:rPr lang="en-US" altLang="en-US" sz="1600">
                <a:latin typeface="Lucida Grande" charset="0"/>
                <a:ea typeface="Lucida Grande" charset="0"/>
                <a:cs typeface="Lucida Grande" charset="0"/>
                <a:sym typeface="Lucida Grande" charset="0"/>
              </a:rPr>
              <a:t>ob</a:t>
            </a:r>
            <a:r>
              <a:rPr lang="en-US" altLang="en-US">
                <a:latin typeface="Lucida Grande" charset="0"/>
                <a:ea typeface="Lucida Grande" charset="0"/>
                <a:cs typeface="Lucida Grande" charset="0"/>
                <a:sym typeface="Lucida Grande" charset="0"/>
              </a:rPr>
              <a:t>, E</a:t>
            </a:r>
            <a:r>
              <a:rPr lang="en-US" altLang="en-US" sz="1600">
                <a:latin typeface="Lucida Grande" charset="0"/>
                <a:ea typeface="Lucida Grande" charset="0"/>
                <a:cs typeface="Lucida Grande" charset="0"/>
                <a:sym typeface="Lucida Grande" charset="0"/>
              </a:rPr>
              <a:t>leanor</a:t>
            </a:r>
            <a:r>
              <a:rPr lang="en-US" altLang="en-US">
                <a:latin typeface="Lucida Grande" charset="0"/>
                <a:ea typeface="Lucida Grande" charset="0"/>
                <a:cs typeface="Lucida Grande" charset="0"/>
                <a:sym typeface="Lucida Grande" charset="0"/>
              </a:rPr>
              <a:t>}</a:t>
            </a:r>
          </a:p>
        </p:txBody>
      </p:sp>
      <p:grpSp>
        <p:nvGrpSpPr>
          <p:cNvPr id="58403" name="Group 35"/>
          <p:cNvGrpSpPr>
            <a:grpSpLocks/>
          </p:cNvGrpSpPr>
          <p:nvPr/>
        </p:nvGrpSpPr>
        <p:grpSpPr bwMode="auto">
          <a:xfrm>
            <a:off x="3200400" y="2362200"/>
            <a:ext cx="609600" cy="609600"/>
            <a:chOff x="0" y="0"/>
            <a:chExt cx="384" cy="384"/>
          </a:xfrm>
        </p:grpSpPr>
        <p:sp>
          <p:nvSpPr>
            <p:cNvPr id="59427" name="Oval 33"/>
            <p:cNvSpPr>
              <a:spLocks/>
            </p:cNvSpPr>
            <p:nvPr/>
          </p:nvSpPr>
          <p:spPr bwMode="auto">
            <a:xfrm>
              <a:off x="0" y="0"/>
              <a:ext cx="384" cy="384"/>
            </a:xfrm>
            <a:prstGeom prst="ellipse">
              <a:avLst/>
            </a:prstGeom>
            <a:solidFill>
              <a:srgbClr val="FF9900"/>
            </a:solidFill>
            <a:ln w="25400">
              <a:solidFill>
                <a:schemeClr val="tx1"/>
              </a:solidFill>
              <a:round/>
              <a:headEnd/>
              <a:tailEnd/>
            </a:ln>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59428" name="Rectangle 34"/>
            <p:cNvSpPr>
              <a:spLocks/>
            </p:cNvSpPr>
            <p:nvPr/>
          </p:nvSpPr>
          <p:spPr bwMode="auto">
            <a:xfrm>
              <a:off x="99" y="52"/>
              <a:ext cx="18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B</a:t>
              </a:r>
            </a:p>
          </p:txBody>
        </p:sp>
      </p:grpSp>
      <p:grpSp>
        <p:nvGrpSpPr>
          <p:cNvPr id="58406" name="Group 38"/>
          <p:cNvGrpSpPr>
            <a:grpSpLocks/>
          </p:cNvGrpSpPr>
          <p:nvPr/>
        </p:nvGrpSpPr>
        <p:grpSpPr bwMode="auto">
          <a:xfrm>
            <a:off x="1905000" y="3276600"/>
            <a:ext cx="609600" cy="609600"/>
            <a:chOff x="0" y="0"/>
            <a:chExt cx="384" cy="384"/>
          </a:xfrm>
        </p:grpSpPr>
        <p:sp>
          <p:nvSpPr>
            <p:cNvPr id="59425" name="Oval 36"/>
            <p:cNvSpPr>
              <a:spLocks/>
            </p:cNvSpPr>
            <p:nvPr/>
          </p:nvSpPr>
          <p:spPr bwMode="auto">
            <a:xfrm>
              <a:off x="0" y="0"/>
              <a:ext cx="384" cy="384"/>
            </a:xfrm>
            <a:prstGeom prst="ellipse">
              <a:avLst/>
            </a:prstGeom>
            <a:solidFill>
              <a:srgbClr val="FF9900"/>
            </a:solidFill>
            <a:ln w="25400">
              <a:solidFill>
                <a:schemeClr val="tx1"/>
              </a:solidFill>
              <a:round/>
              <a:headEnd/>
              <a:tailEnd/>
            </a:ln>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59426" name="Rectangle 37"/>
            <p:cNvSpPr>
              <a:spLocks/>
            </p:cNvSpPr>
            <p:nvPr/>
          </p:nvSpPr>
          <p:spPr bwMode="auto">
            <a:xfrm>
              <a:off x="105" y="52"/>
              <a:ext cx="173"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E</a:t>
              </a:r>
            </a:p>
          </p:txBody>
        </p:sp>
      </p:grpSp>
      <p:sp>
        <p:nvSpPr>
          <p:cNvPr id="58407" name="Line 39"/>
          <p:cNvSpPr>
            <a:spLocks noChangeShapeType="1"/>
          </p:cNvSpPr>
          <p:nvPr/>
        </p:nvSpPr>
        <p:spPr bwMode="auto">
          <a:xfrm rot="10800000" flipH="1">
            <a:off x="2438400" y="2819400"/>
            <a:ext cx="762000" cy="533400"/>
          </a:xfrm>
          <a:prstGeom prst="line">
            <a:avLst/>
          </a:prstGeom>
          <a:noFill/>
          <a:ln w="50800">
            <a:solidFill>
              <a:srgbClr val="FF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8408" name="Line 40"/>
          <p:cNvSpPr>
            <a:spLocks noChangeShapeType="1"/>
          </p:cNvSpPr>
          <p:nvPr/>
        </p:nvSpPr>
        <p:spPr bwMode="auto">
          <a:xfrm>
            <a:off x="1219200" y="2895600"/>
            <a:ext cx="685800" cy="533400"/>
          </a:xfrm>
          <a:prstGeom prst="line">
            <a:avLst/>
          </a:prstGeom>
          <a:noFill/>
          <a:ln w="50800">
            <a:solidFill>
              <a:srgbClr val="FF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58411" name="Group 43"/>
          <p:cNvGrpSpPr>
            <a:grpSpLocks/>
          </p:cNvGrpSpPr>
          <p:nvPr/>
        </p:nvGrpSpPr>
        <p:grpSpPr bwMode="auto">
          <a:xfrm>
            <a:off x="685800" y="2362200"/>
            <a:ext cx="609600" cy="609600"/>
            <a:chOff x="0" y="0"/>
            <a:chExt cx="384" cy="384"/>
          </a:xfrm>
        </p:grpSpPr>
        <p:sp>
          <p:nvSpPr>
            <p:cNvPr id="59423" name="Oval 41"/>
            <p:cNvSpPr>
              <a:spLocks/>
            </p:cNvSpPr>
            <p:nvPr/>
          </p:nvSpPr>
          <p:spPr bwMode="auto">
            <a:xfrm>
              <a:off x="0" y="0"/>
              <a:ext cx="384" cy="384"/>
            </a:xfrm>
            <a:prstGeom prst="ellipse">
              <a:avLst/>
            </a:prstGeom>
            <a:solidFill>
              <a:srgbClr val="FF9900"/>
            </a:solidFill>
            <a:ln w="25400">
              <a:solidFill>
                <a:schemeClr val="tx1"/>
              </a:solidFill>
              <a:round/>
              <a:headEnd/>
              <a:tailEnd/>
            </a:ln>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59424" name="Rectangle 42"/>
            <p:cNvSpPr>
              <a:spLocks/>
            </p:cNvSpPr>
            <p:nvPr/>
          </p:nvSpPr>
          <p:spPr bwMode="auto">
            <a:xfrm>
              <a:off x="94" y="52"/>
              <a:ext cx="19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A</a:t>
              </a:r>
            </a:p>
          </p:txBody>
        </p:sp>
      </p:grpSp>
      <p:sp>
        <p:nvSpPr>
          <p:cNvPr id="58412" name="Rectangle 44"/>
          <p:cNvSpPr>
            <a:spLocks/>
          </p:cNvSpPr>
          <p:nvPr/>
        </p:nvSpPr>
        <p:spPr bwMode="auto">
          <a:xfrm>
            <a:off x="5486400" y="2514600"/>
            <a:ext cx="3441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eaLnBrk="1" hangingPunct="1">
              <a:spcBef>
                <a:spcPts val="1438"/>
              </a:spcBef>
              <a:buClrTx/>
              <a:buSzTx/>
              <a:buFontTx/>
              <a:buNone/>
            </a:pPr>
            <a:r>
              <a:rPr lang="en-US" altLang="en-US">
                <a:latin typeface="Lucida Grande" charset="0"/>
                <a:ea typeface="Lucida Grande" charset="0"/>
                <a:cs typeface="Lucida Grande" charset="0"/>
                <a:sym typeface="Lucida Grande" charset="0"/>
              </a:rPr>
              <a:t>Skills: </a:t>
            </a:r>
            <a:endParaRPr lang="en-US" altLang="en-US">
              <a:latin typeface="Times" charset="0"/>
              <a:cs typeface="Times" charset="0"/>
              <a:sym typeface="Times" charset="0"/>
            </a:endParaRPr>
          </a:p>
          <a:p>
            <a:pPr eaLnBrk="1" hangingPunct="1">
              <a:spcBef>
                <a:spcPts val="1200"/>
              </a:spcBef>
              <a:buClrTx/>
              <a:buSzTx/>
              <a:buFontTx/>
              <a:buNone/>
            </a:pPr>
            <a:r>
              <a:rPr lang="en-US" altLang="en-US" sz="2000">
                <a:latin typeface="Lucida Grande" charset="0"/>
                <a:ea typeface="Lucida Grande" charset="0"/>
                <a:cs typeface="Lucida Grande" charset="0"/>
                <a:sym typeface="Lucida Grande" charset="0"/>
              </a:rPr>
              <a:t>	</a:t>
            </a:r>
            <a:r>
              <a:rPr lang="en-US" altLang="en-US" sz="2000">
                <a:solidFill>
                  <a:srgbClr val="FF0000"/>
                </a:solidFill>
                <a:latin typeface="Lucida Grande" charset="0"/>
                <a:ea typeface="Lucida Grande" charset="0"/>
                <a:cs typeface="Lucida Grande" charset="0"/>
                <a:sym typeface="Lucida Grande" charset="0"/>
              </a:rPr>
              <a:t>algorithms</a:t>
            </a:r>
            <a:endParaRPr lang="en-US" altLang="en-US">
              <a:latin typeface="Times" charset="0"/>
              <a:cs typeface="Times" charset="0"/>
              <a:sym typeface="Times" charset="0"/>
            </a:endParaRPr>
          </a:p>
          <a:p>
            <a:pPr eaLnBrk="1" hangingPunct="1">
              <a:spcBef>
                <a:spcPts val="1200"/>
              </a:spcBef>
              <a:buClrTx/>
              <a:buSzTx/>
              <a:buFontTx/>
              <a:buNone/>
            </a:pPr>
            <a:r>
              <a:rPr lang="en-US" altLang="en-US" sz="2000">
                <a:latin typeface="Lucida Grande" charset="0"/>
                <a:ea typeface="Lucida Grande" charset="0"/>
                <a:cs typeface="Lucida Grande" charset="0"/>
                <a:sym typeface="Lucida Grande" charset="0"/>
              </a:rPr>
              <a:t>	</a:t>
            </a:r>
            <a:r>
              <a:rPr lang="en-US" altLang="en-US" sz="2000">
                <a:solidFill>
                  <a:srgbClr val="CC00FF"/>
                </a:solidFill>
                <a:latin typeface="Lucida Grande" charset="0"/>
                <a:ea typeface="Lucida Grande" charset="0"/>
                <a:cs typeface="Lucida Grande" charset="0"/>
                <a:sym typeface="Lucida Grande" charset="0"/>
              </a:rPr>
              <a:t>graphics</a:t>
            </a:r>
            <a:endParaRPr lang="en-US" altLang="en-US">
              <a:latin typeface="Times" charset="0"/>
              <a:cs typeface="Times" charset="0"/>
              <a:sym typeface="Times" charset="0"/>
            </a:endParaRPr>
          </a:p>
          <a:p>
            <a:pPr eaLnBrk="1" hangingPunct="1">
              <a:spcBef>
                <a:spcPts val="1200"/>
              </a:spcBef>
              <a:buClrTx/>
              <a:buSzTx/>
              <a:buFontTx/>
              <a:buNone/>
            </a:pPr>
            <a:r>
              <a:rPr lang="en-US" altLang="en-US" sz="2000">
                <a:latin typeface="Lucida Grande" charset="0"/>
                <a:ea typeface="Lucida Grande" charset="0"/>
                <a:cs typeface="Lucida Grande" charset="0"/>
                <a:sym typeface="Lucida Grande" charset="0"/>
              </a:rPr>
              <a:t>	</a:t>
            </a:r>
            <a:r>
              <a:rPr lang="en-US" altLang="en-US" sz="2000">
                <a:solidFill>
                  <a:srgbClr val="006600"/>
                </a:solidFill>
                <a:latin typeface="Lucida Grande" charset="0"/>
                <a:ea typeface="Lucida Grande" charset="0"/>
                <a:cs typeface="Lucida Grande" charset="0"/>
                <a:sym typeface="Lucida Grande" charset="0"/>
              </a:rPr>
              <a:t>java</a:t>
            </a:r>
            <a:endParaRPr lang="en-US" altLang="en-US">
              <a:latin typeface="Times" charset="0"/>
              <a:cs typeface="Times" charset="0"/>
              <a:sym typeface="Times" charset="0"/>
            </a:endParaRPr>
          </a:p>
          <a:p>
            <a:pPr eaLnBrk="1" hangingPunct="1">
              <a:spcBef>
                <a:spcPts val="1200"/>
              </a:spcBef>
              <a:buClrTx/>
              <a:buSzTx/>
              <a:buFontTx/>
              <a:buNone/>
            </a:pPr>
            <a:r>
              <a:rPr lang="en-US" altLang="en-US" sz="2000">
                <a:latin typeface="Lucida Grande" charset="0"/>
                <a:ea typeface="Lucida Grande" charset="0"/>
                <a:cs typeface="Lucida Grande" charset="0"/>
                <a:sym typeface="Lucida Grande" charset="0"/>
              </a:rPr>
              <a:t>	</a:t>
            </a:r>
            <a:r>
              <a:rPr lang="en-US" altLang="en-US" sz="2000">
                <a:solidFill>
                  <a:srgbClr val="B292CA"/>
                </a:solidFill>
                <a:latin typeface="Lucida Grande" charset="0"/>
                <a:ea typeface="Lucida Grande" charset="0"/>
                <a:cs typeface="Lucida Grande" charset="0"/>
                <a:sym typeface="Lucida Grande" charset="0"/>
              </a:rPr>
              <a:t>python</a:t>
            </a:r>
          </a:p>
        </p:txBody>
      </p:sp>
      <p:sp>
        <p:nvSpPr>
          <p:cNvPr id="58413" name="Rectangle 45"/>
          <p:cNvSpPr>
            <a:spLocks/>
          </p:cNvSpPr>
          <p:nvPr/>
        </p:nvSpPr>
        <p:spPr bwMode="auto">
          <a:xfrm>
            <a:off x="5486400" y="5410200"/>
            <a:ext cx="3441700" cy="431800"/>
          </a:xfrm>
          <a:prstGeom prst="rect">
            <a:avLst/>
          </a:prstGeom>
          <a:solidFill>
            <a:srgbClr val="FF9900"/>
          </a:solidFill>
          <a:ln>
            <a:noFill/>
          </a:ln>
          <a:extLs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Lucida Grande" charset="0"/>
                <a:ea typeface="Lucida Grande" charset="0"/>
                <a:cs typeface="Lucida Grande" charset="0"/>
                <a:sym typeface="Lucida Grande" charset="0"/>
              </a:rPr>
              <a:t>Diameter = 2</a:t>
            </a:r>
          </a:p>
        </p:txBody>
      </p:sp>
      <p:sp>
        <p:nvSpPr>
          <p:cNvPr id="43" name="Shape 496"/>
          <p:cNvSpPr/>
          <p:nvPr/>
        </p:nvSpPr>
        <p:spPr>
          <a:xfrm>
            <a:off x="0" y="6488102"/>
            <a:ext cx="9153319" cy="33855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solidFill>
                  <a:schemeClr val="accent3">
                    <a:lumOff val="44000"/>
                  </a:schemeClr>
                </a:solidFill>
              </a:defRPr>
            </a:lvl1pPr>
          </a:lstStyle>
          <a:p>
            <a:r>
              <a:rPr lang="en-US" sz="1600" b="0" dirty="0" smtClean="0">
                <a:latin typeface="Arial" panose="020B0604020202020204" pitchFamily="34" charset="0"/>
                <a:cs typeface="Arial" panose="020B0604020202020204" pitchFamily="34" charset="0"/>
              </a:rPr>
              <a:t>Slides from</a:t>
            </a:r>
            <a:r>
              <a:rPr lang="en-US" sz="1600" b="0" dirty="0">
                <a:latin typeface="Arial" panose="020B0604020202020204" pitchFamily="34" charset="0"/>
                <a:cs typeface="Arial" panose="020B0604020202020204" pitchFamily="34" charset="0"/>
              </a:rPr>
              <a:t>: http://www.cs.uoi.gr/~tsap/teaching/cs-l14/index.html</a:t>
            </a:r>
            <a:endParaRPr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69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8403"/>
                                        </p:tgtEl>
                                        <p:attrNameLst>
                                          <p:attrName>style.visibility</p:attrName>
                                        </p:attrNameLst>
                                      </p:cBhvr>
                                      <p:to>
                                        <p:strVal val="visible"/>
                                      </p:to>
                                    </p:set>
                                    <p:animEffect transition="in" filter="blinds(horizontal)">
                                      <p:cBhvr>
                                        <p:cTn id="7" dur="500"/>
                                        <p:tgtEl>
                                          <p:spTgt spid="584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841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8412">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8412">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8412">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58412">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8407"/>
                                        </p:tgtEl>
                                        <p:attrNameLst>
                                          <p:attrName>style.visibility</p:attrName>
                                        </p:attrNameLst>
                                      </p:cBhvr>
                                      <p:to>
                                        <p:strVal val="visible"/>
                                      </p:to>
                                    </p:set>
                                    <p:animEffect transition="in" filter="blinds(horizontal)">
                                      <p:cBhvr>
                                        <p:cTn id="32" dur="500"/>
                                        <p:tgtEl>
                                          <p:spTgt spid="58407"/>
                                        </p:tgtEl>
                                      </p:cBhvr>
                                    </p:animEffect>
                                  </p:childTnLst>
                                </p:cTn>
                              </p:par>
                            </p:childTnLst>
                          </p:cTn>
                        </p:par>
                        <p:par>
                          <p:cTn id="33" fill="hold" nodeType="afterGroup">
                            <p:stCondLst>
                              <p:cond delay="500"/>
                            </p:stCondLst>
                            <p:childTnLst>
                              <p:par>
                                <p:cTn id="34" presetID="3" presetClass="entr" presetSubtype="10" fill="hold" nodeType="afterEffect">
                                  <p:stCondLst>
                                    <p:cond delay="500"/>
                                  </p:stCondLst>
                                  <p:childTnLst>
                                    <p:set>
                                      <p:cBhvr>
                                        <p:cTn id="35" dur="1" fill="hold">
                                          <p:stCondLst>
                                            <p:cond delay="0"/>
                                          </p:stCondLst>
                                        </p:cTn>
                                        <p:tgtEl>
                                          <p:spTgt spid="58406"/>
                                        </p:tgtEl>
                                        <p:attrNameLst>
                                          <p:attrName>style.visibility</p:attrName>
                                        </p:attrNameLst>
                                      </p:cBhvr>
                                      <p:to>
                                        <p:strVal val="visible"/>
                                      </p:to>
                                    </p:set>
                                    <p:animEffect transition="in" filter="blinds(horizontal)">
                                      <p:cBhvr>
                                        <p:cTn id="36" dur="500"/>
                                        <p:tgtEl>
                                          <p:spTgt spid="5840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8408"/>
                                        </p:tgtEl>
                                        <p:attrNameLst>
                                          <p:attrName>style.visibility</p:attrName>
                                        </p:attrNameLst>
                                      </p:cBhvr>
                                      <p:to>
                                        <p:strVal val="visible"/>
                                      </p:to>
                                    </p:set>
                                    <p:animEffect transition="in" filter="blinds(horizontal)">
                                      <p:cBhvr>
                                        <p:cTn id="41" dur="500"/>
                                        <p:tgtEl>
                                          <p:spTgt spid="58408"/>
                                        </p:tgtEl>
                                      </p:cBhvr>
                                    </p:animEffect>
                                  </p:childTnLst>
                                </p:cTn>
                              </p:par>
                            </p:childTnLst>
                          </p:cTn>
                        </p:par>
                        <p:par>
                          <p:cTn id="42" fill="hold" nodeType="afterGroup">
                            <p:stCondLst>
                              <p:cond delay="500"/>
                            </p:stCondLst>
                            <p:childTnLst>
                              <p:par>
                                <p:cTn id="43" presetID="3" presetClass="entr" presetSubtype="10" fill="hold" nodeType="afterEffect">
                                  <p:stCondLst>
                                    <p:cond delay="500"/>
                                  </p:stCondLst>
                                  <p:childTnLst>
                                    <p:set>
                                      <p:cBhvr>
                                        <p:cTn id="44" dur="1" fill="hold">
                                          <p:stCondLst>
                                            <p:cond delay="0"/>
                                          </p:stCondLst>
                                        </p:cTn>
                                        <p:tgtEl>
                                          <p:spTgt spid="58411"/>
                                        </p:tgtEl>
                                        <p:attrNameLst>
                                          <p:attrName>style.visibility</p:attrName>
                                        </p:attrNameLst>
                                      </p:cBhvr>
                                      <p:to>
                                        <p:strVal val="visible"/>
                                      </p:to>
                                    </p:set>
                                    <p:animEffect transition="in" filter="blinds(horizontal)">
                                      <p:cBhvr>
                                        <p:cTn id="45" dur="500"/>
                                        <p:tgtEl>
                                          <p:spTgt spid="5841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58413"/>
                                        </p:tgtEl>
                                        <p:attrNameLst>
                                          <p:attrName>style.visibility</p:attrName>
                                        </p:attrNameLst>
                                      </p:cBhvr>
                                      <p:to>
                                        <p:strVal val="visible"/>
                                      </p:to>
                                    </p:set>
                                    <p:animEffect transition="in" filter="blinds(horizontal)">
                                      <p:cBhvr>
                                        <p:cTn id="50" dur="500"/>
                                        <p:tgtEl>
                                          <p:spTgt spid="58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07" grpId="0" animBg="1"/>
      <p:bldP spid="58408" grpId="0" animBg="1"/>
      <p:bldP spid="58412" grpId="0" build="p" autoUpdateAnimBg="0"/>
      <p:bldP spid="58413"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p:cNvSpPr>
          <p:nvPr/>
        </p:nvSpPr>
        <p:spPr bwMode="auto">
          <a:xfrm>
            <a:off x="609600" y="1524000"/>
            <a:ext cx="7937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eaLnBrk="1" hangingPunct="1">
              <a:spcBef>
                <a:spcPts val="713"/>
              </a:spcBef>
              <a:buClrTx/>
              <a:buSzTx/>
              <a:buFontTx/>
              <a:buNone/>
            </a:pPr>
            <a:r>
              <a:rPr lang="en-US" altLang="en-US" sz="1200">
                <a:solidFill>
                  <a:srgbClr val="FFFFFF"/>
                </a:solidFill>
                <a:latin typeface="Arial Bold" charset="0"/>
                <a:cs typeface="Arial Bold" charset="0"/>
                <a:sym typeface="Arial Bold" charset="0"/>
              </a:rPr>
              <a:t>Boston University</a:t>
            </a:r>
            <a:r>
              <a:rPr lang="en-US" altLang="en-US" sz="1200">
                <a:solidFill>
                  <a:srgbClr val="FFFFFF"/>
                </a:solidFill>
                <a:cs typeface="Arial" charset="0"/>
              </a:rPr>
              <a:t> Slideshow Title Goes Here</a:t>
            </a:r>
          </a:p>
        </p:txBody>
      </p:sp>
      <p:sp>
        <p:nvSpPr>
          <p:cNvPr id="60423" name="Rectangle 6"/>
          <p:cNvSpPr>
            <a:spLocks noGrp="1" noChangeArrowheads="1"/>
          </p:cNvSpPr>
          <p:nvPr>
            <p:ph type="title"/>
          </p:nvPr>
        </p:nvSpPr>
        <p:spPr>
          <a:xfrm>
            <a:off x="153988" y="609600"/>
            <a:ext cx="8245475" cy="498475"/>
          </a:xfrm>
        </p:spPr>
        <p:txBody>
          <a:bodyPr anchor="b">
            <a:normAutofit/>
          </a:bodyPr>
          <a:lstStyle/>
          <a:p>
            <a:pPr eaLnBrk="1" hangingPunct="1"/>
            <a:r>
              <a:rPr lang="en-US" altLang="en-US" sz="2800" smtClean="0">
                <a:latin typeface="Lucida Grande" charset="0"/>
                <a:ea typeface="Lucida Grande" charset="0"/>
                <a:cs typeface="Lucida Grande" charset="0"/>
                <a:sym typeface="Lucida Grande" charset="0"/>
              </a:rPr>
              <a:t>The </a:t>
            </a:r>
            <a:r>
              <a:rPr lang="en-US" altLang="en-US" sz="2800" smtClean="0">
                <a:solidFill>
                  <a:srgbClr val="A40800"/>
                </a:solidFill>
                <a:latin typeface="Lucida Grande" charset="0"/>
                <a:ea typeface="Lucida Grande" charset="0"/>
                <a:cs typeface="Lucida Grande" charset="0"/>
                <a:sym typeface="Lucida Grande" charset="0"/>
              </a:rPr>
              <a:t>RarestFirst</a:t>
            </a:r>
            <a:r>
              <a:rPr lang="en-US" altLang="en-US" sz="2800" smtClean="0">
                <a:latin typeface="Lucida Grande" charset="0"/>
                <a:ea typeface="Lucida Grande" charset="0"/>
                <a:cs typeface="Lucida Grande" charset="0"/>
                <a:sym typeface="Lucida Grande" charset="0"/>
              </a:rPr>
              <a:t> algorithm</a:t>
            </a:r>
            <a:endParaRPr lang="en-US" altLang="en-US" sz="2800" smtClean="0">
              <a:latin typeface="Lucida Grande" charset="0"/>
              <a:sym typeface="Lucida Grande" charset="0"/>
            </a:endParaRPr>
          </a:p>
        </p:txBody>
      </p:sp>
      <p:grpSp>
        <p:nvGrpSpPr>
          <p:cNvPr id="60424" name="Group 9"/>
          <p:cNvGrpSpPr>
            <a:grpSpLocks/>
          </p:cNvGrpSpPr>
          <p:nvPr/>
        </p:nvGrpSpPr>
        <p:grpSpPr bwMode="auto">
          <a:xfrm>
            <a:off x="685800" y="2393950"/>
            <a:ext cx="609600" cy="609600"/>
            <a:chOff x="0" y="0"/>
            <a:chExt cx="384" cy="384"/>
          </a:xfrm>
        </p:grpSpPr>
        <p:sp>
          <p:nvSpPr>
            <p:cNvPr id="60457" name="Oval 7"/>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0458" name="Rectangle 8"/>
            <p:cNvSpPr>
              <a:spLocks/>
            </p:cNvSpPr>
            <p:nvPr/>
          </p:nvSpPr>
          <p:spPr bwMode="auto">
            <a:xfrm>
              <a:off x="94" y="52"/>
              <a:ext cx="19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A</a:t>
              </a:r>
            </a:p>
          </p:txBody>
        </p:sp>
      </p:grpSp>
      <p:grpSp>
        <p:nvGrpSpPr>
          <p:cNvPr id="60425" name="Group 12"/>
          <p:cNvGrpSpPr>
            <a:grpSpLocks/>
          </p:cNvGrpSpPr>
          <p:nvPr/>
        </p:nvGrpSpPr>
        <p:grpSpPr bwMode="auto">
          <a:xfrm>
            <a:off x="3200400" y="2393950"/>
            <a:ext cx="609600" cy="609600"/>
            <a:chOff x="0" y="0"/>
            <a:chExt cx="384" cy="384"/>
          </a:xfrm>
        </p:grpSpPr>
        <p:sp>
          <p:nvSpPr>
            <p:cNvPr id="60455" name="Oval 10"/>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0456" name="Rectangle 11"/>
            <p:cNvSpPr>
              <a:spLocks/>
            </p:cNvSpPr>
            <p:nvPr/>
          </p:nvSpPr>
          <p:spPr bwMode="auto">
            <a:xfrm>
              <a:off x="99" y="52"/>
              <a:ext cx="18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B</a:t>
              </a:r>
            </a:p>
          </p:txBody>
        </p:sp>
      </p:grpSp>
      <p:grpSp>
        <p:nvGrpSpPr>
          <p:cNvPr id="60426" name="Group 15"/>
          <p:cNvGrpSpPr>
            <a:grpSpLocks/>
          </p:cNvGrpSpPr>
          <p:nvPr/>
        </p:nvGrpSpPr>
        <p:grpSpPr bwMode="auto">
          <a:xfrm>
            <a:off x="685800" y="4146550"/>
            <a:ext cx="609600" cy="609600"/>
            <a:chOff x="0" y="0"/>
            <a:chExt cx="384" cy="384"/>
          </a:xfrm>
        </p:grpSpPr>
        <p:sp>
          <p:nvSpPr>
            <p:cNvPr id="60453" name="Oval 13"/>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0454" name="Rectangle 14"/>
            <p:cNvSpPr>
              <a:spLocks/>
            </p:cNvSpPr>
            <p:nvPr/>
          </p:nvSpPr>
          <p:spPr bwMode="auto">
            <a:xfrm>
              <a:off x="99" y="52"/>
              <a:ext cx="18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C</a:t>
              </a:r>
            </a:p>
          </p:txBody>
        </p:sp>
      </p:grpSp>
      <p:sp>
        <p:nvSpPr>
          <p:cNvPr id="60427" name="Line 16"/>
          <p:cNvSpPr>
            <a:spLocks noChangeShapeType="1"/>
          </p:cNvSpPr>
          <p:nvPr/>
        </p:nvSpPr>
        <p:spPr bwMode="auto">
          <a:xfrm rot="10800000" flipH="1">
            <a:off x="1219200" y="3765550"/>
            <a:ext cx="7620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0428" name="Line 17"/>
          <p:cNvSpPr>
            <a:spLocks noChangeShapeType="1"/>
          </p:cNvSpPr>
          <p:nvPr/>
        </p:nvSpPr>
        <p:spPr bwMode="auto">
          <a:xfrm>
            <a:off x="1219200" y="2927350"/>
            <a:ext cx="6858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60429" name="Group 20"/>
          <p:cNvGrpSpPr>
            <a:grpSpLocks/>
          </p:cNvGrpSpPr>
          <p:nvPr/>
        </p:nvGrpSpPr>
        <p:grpSpPr bwMode="auto">
          <a:xfrm>
            <a:off x="1905000" y="3276600"/>
            <a:ext cx="609600" cy="609600"/>
            <a:chOff x="0" y="0"/>
            <a:chExt cx="384" cy="384"/>
          </a:xfrm>
        </p:grpSpPr>
        <p:sp>
          <p:nvSpPr>
            <p:cNvPr id="60451" name="Oval 18"/>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0452" name="Rectangle 19"/>
            <p:cNvSpPr>
              <a:spLocks/>
            </p:cNvSpPr>
            <p:nvPr/>
          </p:nvSpPr>
          <p:spPr bwMode="auto">
            <a:xfrm>
              <a:off x="105" y="52"/>
              <a:ext cx="173"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E</a:t>
              </a:r>
            </a:p>
          </p:txBody>
        </p:sp>
      </p:grpSp>
      <p:grpSp>
        <p:nvGrpSpPr>
          <p:cNvPr id="60430" name="Group 23"/>
          <p:cNvGrpSpPr>
            <a:grpSpLocks/>
          </p:cNvGrpSpPr>
          <p:nvPr/>
        </p:nvGrpSpPr>
        <p:grpSpPr bwMode="auto">
          <a:xfrm>
            <a:off x="3200400" y="4146550"/>
            <a:ext cx="609600" cy="609600"/>
            <a:chOff x="0" y="0"/>
            <a:chExt cx="384" cy="384"/>
          </a:xfrm>
        </p:grpSpPr>
        <p:sp>
          <p:nvSpPr>
            <p:cNvPr id="60449" name="Oval 21"/>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0450" name="Rectangle 22"/>
            <p:cNvSpPr>
              <a:spLocks/>
            </p:cNvSpPr>
            <p:nvPr/>
          </p:nvSpPr>
          <p:spPr bwMode="auto">
            <a:xfrm>
              <a:off x="94" y="52"/>
              <a:ext cx="19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D</a:t>
              </a:r>
            </a:p>
          </p:txBody>
        </p:sp>
      </p:grpSp>
      <p:sp>
        <p:nvSpPr>
          <p:cNvPr id="60431" name="Rectangle 24"/>
          <p:cNvSpPr>
            <a:spLocks/>
          </p:cNvSpPr>
          <p:nvPr/>
        </p:nvSpPr>
        <p:spPr bwMode="auto">
          <a:xfrm>
            <a:off x="4038600" y="1447800"/>
            <a:ext cx="4889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Lucida Grande" charset="0"/>
                <a:ea typeface="Lucida Grande" charset="0"/>
                <a:cs typeface="Lucida Grande" charset="0"/>
                <a:sym typeface="Lucida Grande" charset="0"/>
              </a:rPr>
              <a:t>T={</a:t>
            </a:r>
            <a:r>
              <a:rPr lang="en-US" altLang="en-US" sz="2000">
                <a:solidFill>
                  <a:srgbClr val="FF0000"/>
                </a:solidFill>
                <a:latin typeface="Lucida Grande" charset="0"/>
                <a:ea typeface="Lucida Grande" charset="0"/>
                <a:cs typeface="Lucida Grande" charset="0"/>
                <a:sym typeface="Lucida Grande" charset="0"/>
              </a:rPr>
              <a:t>algorithms</a:t>
            </a:r>
            <a:r>
              <a:rPr lang="en-US" altLang="en-US" sz="2000">
                <a:latin typeface="Lucida Grande" charset="0"/>
                <a:ea typeface="Lucida Grande" charset="0"/>
                <a:cs typeface="Lucida Grande" charset="0"/>
                <a:sym typeface="Lucida Grande" charset="0"/>
              </a:rPr>
              <a:t>,</a:t>
            </a:r>
            <a:r>
              <a:rPr lang="en-US" altLang="en-US" sz="2000">
                <a:solidFill>
                  <a:srgbClr val="006600"/>
                </a:solidFill>
                <a:latin typeface="Lucida Grande" charset="0"/>
                <a:ea typeface="Lucida Grande" charset="0"/>
                <a:cs typeface="Lucida Grande" charset="0"/>
                <a:sym typeface="Lucida Grande" charset="0"/>
              </a:rPr>
              <a:t>java</a:t>
            </a:r>
            <a:r>
              <a:rPr lang="en-US" altLang="en-US" sz="2000">
                <a:latin typeface="Lucida Grande" charset="0"/>
                <a:ea typeface="Lucida Grande" charset="0"/>
                <a:cs typeface="Lucida Grande" charset="0"/>
                <a:sym typeface="Lucida Grande" charset="0"/>
              </a:rPr>
              <a:t>,</a:t>
            </a:r>
            <a:r>
              <a:rPr lang="en-US" altLang="en-US" sz="2000">
                <a:solidFill>
                  <a:srgbClr val="CC00FF"/>
                </a:solidFill>
                <a:latin typeface="Lucida Grande" charset="0"/>
                <a:ea typeface="Lucida Grande" charset="0"/>
                <a:cs typeface="Lucida Grande" charset="0"/>
                <a:sym typeface="Lucida Grande" charset="0"/>
              </a:rPr>
              <a:t>graphics</a:t>
            </a:r>
            <a:r>
              <a:rPr lang="en-US" altLang="en-US" sz="2000">
                <a:latin typeface="Lucida Grande" charset="0"/>
                <a:ea typeface="Lucida Grande" charset="0"/>
                <a:cs typeface="Lucida Grande" charset="0"/>
                <a:sym typeface="Lucida Grande" charset="0"/>
              </a:rPr>
              <a:t>,</a:t>
            </a:r>
            <a:r>
              <a:rPr lang="en-US" altLang="en-US" sz="2000">
                <a:solidFill>
                  <a:srgbClr val="B292CA"/>
                </a:solidFill>
                <a:latin typeface="Lucida Grande" charset="0"/>
                <a:ea typeface="Lucida Grande" charset="0"/>
                <a:cs typeface="Lucida Grande" charset="0"/>
                <a:sym typeface="Lucida Grande" charset="0"/>
              </a:rPr>
              <a:t>python</a:t>
            </a:r>
            <a:r>
              <a:rPr lang="en-US" altLang="en-US">
                <a:latin typeface="Lucida Grande" charset="0"/>
                <a:ea typeface="Lucida Grande" charset="0"/>
                <a:cs typeface="Lucida Grande" charset="0"/>
                <a:sym typeface="Lucida Grande" charset="0"/>
              </a:rPr>
              <a:t>}</a:t>
            </a:r>
          </a:p>
        </p:txBody>
      </p:sp>
      <p:sp>
        <p:nvSpPr>
          <p:cNvPr id="60432" name="Line 25"/>
          <p:cNvSpPr>
            <a:spLocks noChangeShapeType="1"/>
          </p:cNvSpPr>
          <p:nvPr/>
        </p:nvSpPr>
        <p:spPr bwMode="auto">
          <a:xfrm>
            <a:off x="2438400" y="3765550"/>
            <a:ext cx="7620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0433" name="Line 26"/>
          <p:cNvSpPr>
            <a:spLocks noChangeShapeType="1"/>
          </p:cNvSpPr>
          <p:nvPr/>
        </p:nvSpPr>
        <p:spPr bwMode="auto">
          <a:xfrm rot="10800000" flipH="1">
            <a:off x="2438400" y="2851150"/>
            <a:ext cx="7620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0434" name="Rectangle 27"/>
          <p:cNvSpPr>
            <a:spLocks/>
          </p:cNvSpPr>
          <p:nvPr/>
        </p:nvSpPr>
        <p:spPr bwMode="auto">
          <a:xfrm>
            <a:off x="0" y="2057400"/>
            <a:ext cx="2527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Lucida Grande" charset="0"/>
                <a:ea typeface="Lucida Grande" charset="0"/>
                <a:cs typeface="Lucida Grande" charset="0"/>
                <a:sym typeface="Lucida Grande" charset="0"/>
              </a:rPr>
              <a:t>{</a:t>
            </a:r>
            <a:r>
              <a:rPr lang="en-US" altLang="en-US" sz="1600">
                <a:solidFill>
                  <a:srgbClr val="CC00FF"/>
                </a:solidFill>
                <a:latin typeface="Lucida Grande" charset="0"/>
                <a:ea typeface="Lucida Grande" charset="0"/>
                <a:cs typeface="Lucida Grande" charset="0"/>
                <a:sym typeface="Lucida Grande" charset="0"/>
              </a:rPr>
              <a:t>graphics</a:t>
            </a:r>
            <a:r>
              <a:rPr lang="en-US" altLang="en-US" sz="1600">
                <a:latin typeface="Lucida Grande" charset="0"/>
                <a:ea typeface="Lucida Grande" charset="0"/>
                <a:cs typeface="Lucida Grande" charset="0"/>
                <a:sym typeface="Lucida Grande" charset="0"/>
              </a:rPr>
              <a:t>,</a:t>
            </a:r>
            <a:r>
              <a:rPr lang="en-US" altLang="en-US" sz="1600">
                <a:solidFill>
                  <a:srgbClr val="B292CA"/>
                </a:solidFill>
                <a:latin typeface="Lucida Grande" charset="0"/>
                <a:ea typeface="Lucida Grande" charset="0"/>
                <a:cs typeface="Lucida Grande" charset="0"/>
                <a:sym typeface="Lucida Grande" charset="0"/>
              </a:rPr>
              <a:t>python</a:t>
            </a:r>
            <a:r>
              <a:rPr lang="en-US" altLang="en-US" sz="1600">
                <a:latin typeface="Lucida Grande" charset="0"/>
                <a:ea typeface="Lucida Grande" charset="0"/>
                <a:cs typeface="Lucida Grande" charset="0"/>
                <a:sym typeface="Lucida Grande" charset="0"/>
              </a:rPr>
              <a:t>,</a:t>
            </a:r>
            <a:r>
              <a:rPr lang="en-US" altLang="en-US" sz="1600">
                <a:solidFill>
                  <a:srgbClr val="006600"/>
                </a:solidFill>
                <a:latin typeface="Lucida Grande" charset="0"/>
                <a:ea typeface="Lucida Grande" charset="0"/>
                <a:cs typeface="Lucida Grande" charset="0"/>
                <a:sym typeface="Lucida Grande" charset="0"/>
              </a:rPr>
              <a:t>java</a:t>
            </a:r>
            <a:r>
              <a:rPr lang="en-US" altLang="en-US" sz="1600">
                <a:latin typeface="Lucida Grande" charset="0"/>
                <a:ea typeface="Lucida Grande" charset="0"/>
                <a:cs typeface="Lucida Grande" charset="0"/>
                <a:sym typeface="Lucida Grande" charset="0"/>
              </a:rPr>
              <a:t>}</a:t>
            </a:r>
          </a:p>
        </p:txBody>
      </p:sp>
      <p:sp>
        <p:nvSpPr>
          <p:cNvPr id="60435" name="Rectangle 28"/>
          <p:cNvSpPr>
            <a:spLocks/>
          </p:cNvSpPr>
          <p:nvPr/>
        </p:nvSpPr>
        <p:spPr bwMode="auto">
          <a:xfrm>
            <a:off x="2895600" y="2089150"/>
            <a:ext cx="2374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Lucida Grande" charset="0"/>
                <a:ea typeface="Lucida Grande" charset="0"/>
                <a:cs typeface="Lucida Grande" charset="0"/>
                <a:sym typeface="Lucida Grande" charset="0"/>
              </a:rPr>
              <a:t>{</a:t>
            </a:r>
            <a:r>
              <a:rPr lang="en-US" altLang="en-US" sz="1600">
                <a:solidFill>
                  <a:srgbClr val="FF0000"/>
                </a:solidFill>
                <a:latin typeface="Lucida Grande" charset="0"/>
                <a:ea typeface="Lucida Grande" charset="0"/>
                <a:cs typeface="Lucida Grande" charset="0"/>
                <a:sym typeface="Lucida Grande" charset="0"/>
              </a:rPr>
              <a:t>algorithms</a:t>
            </a:r>
            <a:r>
              <a:rPr lang="en-US" altLang="en-US" sz="1600">
                <a:latin typeface="Lucida Grande" charset="0"/>
                <a:ea typeface="Lucida Grande" charset="0"/>
                <a:cs typeface="Lucida Grande" charset="0"/>
                <a:sym typeface="Lucida Grande" charset="0"/>
              </a:rPr>
              <a:t>,</a:t>
            </a:r>
            <a:r>
              <a:rPr lang="en-US" altLang="en-US" sz="1600">
                <a:solidFill>
                  <a:srgbClr val="CC00FF"/>
                </a:solidFill>
                <a:latin typeface="Lucida Grande" charset="0"/>
                <a:ea typeface="Lucida Grande" charset="0"/>
                <a:cs typeface="Lucida Grande" charset="0"/>
                <a:sym typeface="Lucida Grande" charset="0"/>
              </a:rPr>
              <a:t>graphics</a:t>
            </a:r>
            <a:r>
              <a:rPr lang="en-US" altLang="en-US" sz="1600">
                <a:latin typeface="Lucida Grande" charset="0"/>
                <a:ea typeface="Lucida Grande" charset="0"/>
                <a:cs typeface="Lucida Grande" charset="0"/>
                <a:sym typeface="Lucida Grande" charset="0"/>
              </a:rPr>
              <a:t>}</a:t>
            </a:r>
          </a:p>
        </p:txBody>
      </p:sp>
      <p:sp>
        <p:nvSpPr>
          <p:cNvPr id="60436" name="Rectangle 29"/>
          <p:cNvSpPr>
            <a:spLocks/>
          </p:cNvSpPr>
          <p:nvPr/>
        </p:nvSpPr>
        <p:spPr bwMode="auto">
          <a:xfrm>
            <a:off x="2362200" y="3384550"/>
            <a:ext cx="29083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Times" charset="0"/>
                <a:cs typeface="Times" charset="0"/>
                <a:sym typeface="Times" charset="0"/>
              </a:rPr>
              <a:t>{</a:t>
            </a:r>
            <a:r>
              <a:rPr lang="en-US" altLang="en-US" sz="1600">
                <a:solidFill>
                  <a:srgbClr val="FF0000"/>
                </a:solidFill>
                <a:latin typeface="Lucida Grande" charset="0"/>
                <a:ea typeface="Lucida Grande" charset="0"/>
                <a:cs typeface="Lucida Grande" charset="0"/>
                <a:sym typeface="Lucida Grande" charset="0"/>
              </a:rPr>
              <a:t>algorithms</a:t>
            </a:r>
            <a:r>
              <a:rPr lang="en-US" altLang="en-US" sz="1600">
                <a:latin typeface="Lucida Grande" charset="0"/>
                <a:ea typeface="Lucida Grande" charset="0"/>
                <a:cs typeface="Lucida Grande" charset="0"/>
                <a:sym typeface="Lucida Grande" charset="0"/>
              </a:rPr>
              <a:t>,</a:t>
            </a:r>
            <a:r>
              <a:rPr lang="en-US" altLang="en-US" sz="1600">
                <a:solidFill>
                  <a:srgbClr val="CC00FF"/>
                </a:solidFill>
                <a:latin typeface="Lucida Grande" charset="0"/>
                <a:ea typeface="Lucida Grande" charset="0"/>
                <a:cs typeface="Lucida Grande" charset="0"/>
                <a:sym typeface="Lucida Grande" charset="0"/>
              </a:rPr>
              <a:t>graphics</a:t>
            </a:r>
            <a:r>
              <a:rPr lang="en-US" altLang="en-US" sz="1600">
                <a:latin typeface="Lucida Grande" charset="0"/>
                <a:ea typeface="Lucida Grande" charset="0"/>
                <a:cs typeface="Lucida Grande" charset="0"/>
                <a:sym typeface="Lucida Grande" charset="0"/>
              </a:rPr>
              <a:t>,</a:t>
            </a:r>
            <a:r>
              <a:rPr lang="en-US" altLang="en-US" sz="1600">
                <a:solidFill>
                  <a:srgbClr val="006600"/>
                </a:solidFill>
                <a:latin typeface="Lucida Grande" charset="0"/>
                <a:ea typeface="Lucida Grande" charset="0"/>
                <a:cs typeface="Lucida Grande" charset="0"/>
                <a:sym typeface="Lucida Grande" charset="0"/>
              </a:rPr>
              <a:t>java</a:t>
            </a:r>
            <a:r>
              <a:rPr lang="en-US" altLang="en-US" sz="1600">
                <a:latin typeface="Times" charset="0"/>
                <a:cs typeface="Times" charset="0"/>
                <a:sym typeface="Times" charset="0"/>
              </a:rPr>
              <a:t>}</a:t>
            </a:r>
          </a:p>
        </p:txBody>
      </p:sp>
      <p:sp>
        <p:nvSpPr>
          <p:cNvPr id="60437" name="Rectangle 30"/>
          <p:cNvSpPr>
            <a:spLocks/>
          </p:cNvSpPr>
          <p:nvPr/>
        </p:nvSpPr>
        <p:spPr bwMode="auto">
          <a:xfrm>
            <a:off x="-228600" y="4800600"/>
            <a:ext cx="222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Lucida Grande" charset="0"/>
                <a:ea typeface="Lucida Grande" charset="0"/>
                <a:cs typeface="Lucida Grande" charset="0"/>
                <a:sym typeface="Lucida Grande" charset="0"/>
              </a:rPr>
              <a:t>{</a:t>
            </a:r>
            <a:r>
              <a:rPr lang="en-US" altLang="en-US" sz="1600">
                <a:solidFill>
                  <a:srgbClr val="B292CA"/>
                </a:solidFill>
                <a:latin typeface="Lucida Grande" charset="0"/>
                <a:ea typeface="Lucida Grande" charset="0"/>
                <a:cs typeface="Lucida Grande" charset="0"/>
                <a:sym typeface="Lucida Grande" charset="0"/>
              </a:rPr>
              <a:t>python</a:t>
            </a:r>
            <a:r>
              <a:rPr lang="en-US" altLang="en-US" sz="1600">
                <a:latin typeface="Lucida Grande" charset="0"/>
                <a:ea typeface="Lucida Grande" charset="0"/>
                <a:cs typeface="Lucida Grande" charset="0"/>
                <a:sym typeface="Lucida Grande" charset="0"/>
              </a:rPr>
              <a:t>,</a:t>
            </a:r>
            <a:r>
              <a:rPr lang="en-US" altLang="en-US" sz="1600">
                <a:solidFill>
                  <a:srgbClr val="006600"/>
                </a:solidFill>
                <a:latin typeface="Lucida Grande" charset="0"/>
                <a:ea typeface="Lucida Grande" charset="0"/>
                <a:cs typeface="Lucida Grande" charset="0"/>
                <a:sym typeface="Lucida Grande" charset="0"/>
              </a:rPr>
              <a:t>java</a:t>
            </a:r>
            <a:r>
              <a:rPr lang="en-US" altLang="en-US" sz="1600">
                <a:latin typeface="Lucida Grande" charset="0"/>
                <a:ea typeface="Lucida Grande" charset="0"/>
                <a:cs typeface="Lucida Grande" charset="0"/>
                <a:sym typeface="Lucida Grande" charset="0"/>
              </a:rPr>
              <a:t>}</a:t>
            </a:r>
          </a:p>
        </p:txBody>
      </p:sp>
      <p:sp>
        <p:nvSpPr>
          <p:cNvPr id="60438" name="Rectangle 31"/>
          <p:cNvSpPr>
            <a:spLocks/>
          </p:cNvSpPr>
          <p:nvPr/>
        </p:nvSpPr>
        <p:spPr bwMode="auto">
          <a:xfrm>
            <a:off x="2743200" y="4800600"/>
            <a:ext cx="222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Lucida Grande" charset="0"/>
                <a:ea typeface="Lucida Grande" charset="0"/>
                <a:cs typeface="Lucida Grande" charset="0"/>
                <a:sym typeface="Lucida Grande" charset="0"/>
              </a:rPr>
              <a:t>{</a:t>
            </a:r>
            <a:r>
              <a:rPr lang="en-US" altLang="en-US" sz="1600">
                <a:solidFill>
                  <a:srgbClr val="B292CA"/>
                </a:solidFill>
                <a:latin typeface="Lucida Grande" charset="0"/>
                <a:ea typeface="Lucida Grande" charset="0"/>
                <a:cs typeface="Lucida Grande" charset="0"/>
                <a:sym typeface="Lucida Grande" charset="0"/>
              </a:rPr>
              <a:t>python</a:t>
            </a:r>
            <a:r>
              <a:rPr lang="en-US" altLang="en-US" sz="1600">
                <a:latin typeface="Lucida Grande" charset="0"/>
                <a:ea typeface="Lucida Grande" charset="0"/>
                <a:cs typeface="Lucida Grande" charset="0"/>
                <a:sym typeface="Lucida Grande" charset="0"/>
              </a:rPr>
              <a:t>}</a:t>
            </a:r>
          </a:p>
        </p:txBody>
      </p:sp>
      <p:grpSp>
        <p:nvGrpSpPr>
          <p:cNvPr id="59426" name="Group 34"/>
          <p:cNvGrpSpPr>
            <a:grpSpLocks/>
          </p:cNvGrpSpPr>
          <p:nvPr/>
        </p:nvGrpSpPr>
        <p:grpSpPr bwMode="auto">
          <a:xfrm>
            <a:off x="1905000" y="3276600"/>
            <a:ext cx="609600" cy="609600"/>
            <a:chOff x="0" y="0"/>
            <a:chExt cx="384" cy="384"/>
          </a:xfrm>
        </p:grpSpPr>
        <p:sp>
          <p:nvSpPr>
            <p:cNvPr id="60447" name="Oval 32"/>
            <p:cNvSpPr>
              <a:spLocks/>
            </p:cNvSpPr>
            <p:nvPr/>
          </p:nvSpPr>
          <p:spPr bwMode="auto">
            <a:xfrm>
              <a:off x="0" y="0"/>
              <a:ext cx="384" cy="384"/>
            </a:xfrm>
            <a:prstGeom prst="ellipse">
              <a:avLst/>
            </a:prstGeom>
            <a:solidFill>
              <a:srgbClr val="FF9900"/>
            </a:solidFill>
            <a:ln w="25400">
              <a:solidFill>
                <a:schemeClr val="tx1"/>
              </a:solidFill>
              <a:round/>
              <a:headEnd/>
              <a:tailEnd/>
            </a:ln>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0448" name="Rectangle 33"/>
            <p:cNvSpPr>
              <a:spLocks/>
            </p:cNvSpPr>
            <p:nvPr/>
          </p:nvSpPr>
          <p:spPr bwMode="auto">
            <a:xfrm>
              <a:off x="105" y="52"/>
              <a:ext cx="173"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E</a:t>
              </a:r>
            </a:p>
          </p:txBody>
        </p:sp>
      </p:grpSp>
      <p:sp>
        <p:nvSpPr>
          <p:cNvPr id="59427" name="Line 35"/>
          <p:cNvSpPr>
            <a:spLocks noChangeShapeType="1"/>
          </p:cNvSpPr>
          <p:nvPr/>
        </p:nvSpPr>
        <p:spPr bwMode="auto">
          <a:xfrm rot="10800000" flipH="1">
            <a:off x="1219200" y="3733800"/>
            <a:ext cx="762000" cy="533400"/>
          </a:xfrm>
          <a:prstGeom prst="line">
            <a:avLst/>
          </a:prstGeom>
          <a:noFill/>
          <a:ln w="50800">
            <a:solidFill>
              <a:srgbClr val="FF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9428" name="Rectangle 36"/>
          <p:cNvSpPr>
            <a:spLocks/>
          </p:cNvSpPr>
          <p:nvPr/>
        </p:nvSpPr>
        <p:spPr bwMode="auto">
          <a:xfrm>
            <a:off x="5486400" y="2438400"/>
            <a:ext cx="3441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eaLnBrk="1" hangingPunct="1">
              <a:spcBef>
                <a:spcPts val="1438"/>
              </a:spcBef>
              <a:buClrTx/>
              <a:buSzTx/>
              <a:buFontTx/>
              <a:buNone/>
            </a:pPr>
            <a:r>
              <a:rPr lang="en-US" altLang="en-US">
                <a:latin typeface="Lucida Grande" charset="0"/>
                <a:ea typeface="Lucida Grande" charset="0"/>
                <a:cs typeface="Lucida Grande" charset="0"/>
                <a:sym typeface="Lucida Grande" charset="0"/>
              </a:rPr>
              <a:t>Skills: </a:t>
            </a:r>
            <a:endParaRPr lang="en-US" altLang="en-US">
              <a:latin typeface="Times" charset="0"/>
              <a:cs typeface="Times" charset="0"/>
              <a:sym typeface="Times" charset="0"/>
            </a:endParaRPr>
          </a:p>
          <a:p>
            <a:pPr eaLnBrk="1" hangingPunct="1">
              <a:spcBef>
                <a:spcPts val="1200"/>
              </a:spcBef>
              <a:buClrTx/>
              <a:buSzTx/>
              <a:buFontTx/>
              <a:buNone/>
            </a:pPr>
            <a:r>
              <a:rPr lang="en-US" altLang="en-US" sz="2000">
                <a:latin typeface="Lucida Grande" charset="0"/>
                <a:ea typeface="Lucida Grande" charset="0"/>
                <a:cs typeface="Lucida Grande" charset="0"/>
                <a:sym typeface="Lucida Grande" charset="0"/>
              </a:rPr>
              <a:t>	</a:t>
            </a:r>
            <a:r>
              <a:rPr lang="en-US" altLang="en-US" sz="2000">
                <a:solidFill>
                  <a:srgbClr val="FF0000"/>
                </a:solidFill>
                <a:latin typeface="Lucida Grande" charset="0"/>
                <a:ea typeface="Lucida Grande" charset="0"/>
                <a:cs typeface="Lucida Grande" charset="0"/>
                <a:sym typeface="Lucida Grande" charset="0"/>
              </a:rPr>
              <a:t>algorithms</a:t>
            </a:r>
            <a:endParaRPr lang="en-US" altLang="en-US">
              <a:latin typeface="Times" charset="0"/>
              <a:cs typeface="Times" charset="0"/>
              <a:sym typeface="Times" charset="0"/>
            </a:endParaRPr>
          </a:p>
          <a:p>
            <a:pPr eaLnBrk="1" hangingPunct="1">
              <a:spcBef>
                <a:spcPts val="1200"/>
              </a:spcBef>
              <a:buClrTx/>
              <a:buSzTx/>
              <a:buFontTx/>
              <a:buNone/>
            </a:pPr>
            <a:r>
              <a:rPr lang="en-US" altLang="en-US" sz="2000">
                <a:latin typeface="Lucida Grande" charset="0"/>
                <a:ea typeface="Lucida Grande" charset="0"/>
                <a:cs typeface="Lucida Grande" charset="0"/>
                <a:sym typeface="Lucida Grande" charset="0"/>
              </a:rPr>
              <a:t>	</a:t>
            </a:r>
            <a:r>
              <a:rPr lang="en-US" altLang="en-US" sz="2000">
                <a:solidFill>
                  <a:srgbClr val="CC00FF"/>
                </a:solidFill>
                <a:latin typeface="Lucida Grande" charset="0"/>
                <a:ea typeface="Lucida Grande" charset="0"/>
                <a:cs typeface="Lucida Grande" charset="0"/>
                <a:sym typeface="Lucida Grande" charset="0"/>
              </a:rPr>
              <a:t>graphics</a:t>
            </a:r>
            <a:endParaRPr lang="en-US" altLang="en-US">
              <a:latin typeface="Times" charset="0"/>
              <a:cs typeface="Times" charset="0"/>
              <a:sym typeface="Times" charset="0"/>
            </a:endParaRPr>
          </a:p>
          <a:p>
            <a:pPr eaLnBrk="1" hangingPunct="1">
              <a:spcBef>
                <a:spcPts val="1200"/>
              </a:spcBef>
              <a:buClrTx/>
              <a:buSzTx/>
              <a:buFontTx/>
              <a:buNone/>
            </a:pPr>
            <a:r>
              <a:rPr lang="en-US" altLang="en-US" sz="2000">
                <a:latin typeface="Lucida Grande" charset="0"/>
                <a:ea typeface="Lucida Grande" charset="0"/>
                <a:cs typeface="Lucida Grande" charset="0"/>
                <a:sym typeface="Lucida Grande" charset="0"/>
              </a:rPr>
              <a:t>	</a:t>
            </a:r>
            <a:r>
              <a:rPr lang="en-US" altLang="en-US" sz="2000">
                <a:solidFill>
                  <a:srgbClr val="006600"/>
                </a:solidFill>
                <a:latin typeface="Lucida Grande" charset="0"/>
                <a:ea typeface="Lucida Grande" charset="0"/>
                <a:cs typeface="Lucida Grande" charset="0"/>
                <a:sym typeface="Lucida Grande" charset="0"/>
              </a:rPr>
              <a:t>java</a:t>
            </a:r>
            <a:endParaRPr lang="en-US" altLang="en-US">
              <a:latin typeface="Times" charset="0"/>
              <a:cs typeface="Times" charset="0"/>
              <a:sym typeface="Times" charset="0"/>
            </a:endParaRPr>
          </a:p>
          <a:p>
            <a:pPr eaLnBrk="1" hangingPunct="1">
              <a:spcBef>
                <a:spcPts val="1200"/>
              </a:spcBef>
              <a:buClrTx/>
              <a:buSzTx/>
              <a:buFontTx/>
              <a:buNone/>
            </a:pPr>
            <a:r>
              <a:rPr lang="en-US" altLang="en-US" sz="2000">
                <a:latin typeface="Lucida Grande" charset="0"/>
                <a:ea typeface="Lucida Grande" charset="0"/>
                <a:cs typeface="Lucida Grande" charset="0"/>
                <a:sym typeface="Lucida Grande" charset="0"/>
              </a:rPr>
              <a:t>	</a:t>
            </a:r>
            <a:r>
              <a:rPr lang="en-US" altLang="en-US" sz="2000">
                <a:solidFill>
                  <a:srgbClr val="B292CA"/>
                </a:solidFill>
                <a:latin typeface="Lucida Grande" charset="0"/>
                <a:ea typeface="Lucida Grande" charset="0"/>
                <a:cs typeface="Lucida Grande" charset="0"/>
                <a:sym typeface="Lucida Grande" charset="0"/>
              </a:rPr>
              <a:t>python</a:t>
            </a:r>
          </a:p>
        </p:txBody>
      </p:sp>
      <p:sp>
        <p:nvSpPr>
          <p:cNvPr id="59429" name="Rectangle 37"/>
          <p:cNvSpPr>
            <a:spLocks/>
          </p:cNvSpPr>
          <p:nvPr/>
        </p:nvSpPr>
        <p:spPr bwMode="auto">
          <a:xfrm>
            <a:off x="5486400" y="5410200"/>
            <a:ext cx="3441700" cy="431800"/>
          </a:xfrm>
          <a:prstGeom prst="rect">
            <a:avLst/>
          </a:prstGeom>
          <a:solidFill>
            <a:srgbClr val="FF9900"/>
          </a:solidFill>
          <a:ln>
            <a:noFill/>
          </a:ln>
          <a:extLs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Lucida Grande" charset="0"/>
                <a:ea typeface="Lucida Grande" charset="0"/>
                <a:cs typeface="Lucida Grande" charset="0"/>
                <a:sym typeface="Lucida Grande" charset="0"/>
              </a:rPr>
              <a:t>Diameter = 1</a:t>
            </a:r>
          </a:p>
        </p:txBody>
      </p:sp>
      <p:grpSp>
        <p:nvGrpSpPr>
          <p:cNvPr id="59432" name="Group 40"/>
          <p:cNvGrpSpPr>
            <a:grpSpLocks/>
          </p:cNvGrpSpPr>
          <p:nvPr/>
        </p:nvGrpSpPr>
        <p:grpSpPr bwMode="auto">
          <a:xfrm>
            <a:off x="685800" y="4114800"/>
            <a:ext cx="609600" cy="609600"/>
            <a:chOff x="0" y="0"/>
            <a:chExt cx="384" cy="384"/>
          </a:xfrm>
        </p:grpSpPr>
        <p:sp>
          <p:nvSpPr>
            <p:cNvPr id="60445" name="Oval 38"/>
            <p:cNvSpPr>
              <a:spLocks/>
            </p:cNvSpPr>
            <p:nvPr/>
          </p:nvSpPr>
          <p:spPr bwMode="auto">
            <a:xfrm>
              <a:off x="0" y="0"/>
              <a:ext cx="384" cy="384"/>
            </a:xfrm>
            <a:prstGeom prst="ellipse">
              <a:avLst/>
            </a:prstGeom>
            <a:solidFill>
              <a:srgbClr val="FF9900"/>
            </a:solidFill>
            <a:ln w="25400">
              <a:solidFill>
                <a:schemeClr val="tx1"/>
              </a:solidFill>
              <a:round/>
              <a:headEnd/>
              <a:tailEnd/>
            </a:ln>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0446" name="Rectangle 39"/>
            <p:cNvSpPr>
              <a:spLocks/>
            </p:cNvSpPr>
            <p:nvPr/>
          </p:nvSpPr>
          <p:spPr bwMode="auto">
            <a:xfrm>
              <a:off x="99" y="52"/>
              <a:ext cx="18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C</a:t>
              </a:r>
            </a:p>
          </p:txBody>
        </p:sp>
      </p:grpSp>
      <p:sp>
        <p:nvSpPr>
          <p:cNvPr id="60444" name="Rectangle 41"/>
          <p:cNvSpPr>
            <a:spLocks/>
          </p:cNvSpPr>
          <p:nvPr/>
        </p:nvSpPr>
        <p:spPr bwMode="auto">
          <a:xfrm>
            <a:off x="1574800" y="5230813"/>
            <a:ext cx="2908300" cy="1155700"/>
          </a:xfrm>
          <a:prstGeom prst="rect">
            <a:avLst/>
          </a:prstGeom>
          <a:solidFill>
            <a:srgbClr val="00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eaLnBrk="1" hangingPunct="1">
              <a:spcBef>
                <a:spcPts val="1438"/>
              </a:spcBef>
              <a:buClrTx/>
              <a:buSzTx/>
              <a:buFontTx/>
              <a:buNone/>
            </a:pPr>
            <a:r>
              <a:rPr lang="en-US" altLang="en-US" sz="2600">
                <a:latin typeface="Lucida Grande" charset="0"/>
                <a:ea typeface="Lucida Grande" charset="0"/>
                <a:cs typeface="Lucida Grande" charset="0"/>
                <a:sym typeface="Lucida Grande" charset="0"/>
              </a:rPr>
              <a:t>α</a:t>
            </a:r>
            <a:r>
              <a:rPr lang="en-US" altLang="en-US" sz="2600" baseline="-25000">
                <a:latin typeface="Lucida Grande" charset="0"/>
                <a:ea typeface="Lucida Grande" charset="0"/>
                <a:cs typeface="Lucida Grande" charset="0"/>
                <a:sym typeface="Lucida Grande" charset="0"/>
              </a:rPr>
              <a:t>rare</a:t>
            </a:r>
            <a:r>
              <a:rPr lang="en-US" altLang="en-US" sz="2600" baseline="-25000">
                <a:solidFill>
                  <a:srgbClr val="FF0000"/>
                </a:solidFill>
                <a:latin typeface="Lucida Grande" charset="0"/>
                <a:ea typeface="Lucida Grande" charset="0"/>
                <a:cs typeface="Lucida Grande" charset="0"/>
                <a:sym typeface="Lucida Grande" charset="0"/>
              </a:rPr>
              <a:t> </a:t>
            </a:r>
            <a:r>
              <a:rPr lang="en-US" altLang="en-US">
                <a:latin typeface="Lucida Grande" charset="0"/>
                <a:ea typeface="Lucida Grande" charset="0"/>
                <a:cs typeface="Lucida Grande" charset="0"/>
                <a:sym typeface="Lucida Grande" charset="0"/>
              </a:rPr>
              <a:t>= </a:t>
            </a:r>
            <a:r>
              <a:rPr lang="en-US" altLang="en-US">
                <a:solidFill>
                  <a:srgbClr val="FF0000"/>
                </a:solidFill>
                <a:latin typeface="Lucida Grande" charset="0"/>
                <a:ea typeface="Lucida Grande" charset="0"/>
                <a:cs typeface="Lucida Grande" charset="0"/>
                <a:sym typeface="Lucida Grande" charset="0"/>
              </a:rPr>
              <a:t>algorithms</a:t>
            </a:r>
            <a:endParaRPr lang="en-US" altLang="en-US">
              <a:latin typeface="Times" charset="0"/>
              <a:cs typeface="Times" charset="0"/>
              <a:sym typeface="Times" charset="0"/>
            </a:endParaRPr>
          </a:p>
          <a:p>
            <a:pPr eaLnBrk="1" hangingPunct="1">
              <a:spcBef>
                <a:spcPts val="1438"/>
              </a:spcBef>
              <a:buClrTx/>
              <a:buSzTx/>
              <a:buFontTx/>
              <a:buNone/>
            </a:pPr>
            <a:r>
              <a:rPr lang="en-US" altLang="en-US" sz="2600">
                <a:latin typeface="Lucida Grande" charset="0"/>
                <a:ea typeface="Lucida Grande" charset="0"/>
                <a:cs typeface="Lucida Grande" charset="0"/>
                <a:sym typeface="Lucida Grande" charset="0"/>
              </a:rPr>
              <a:t>S</a:t>
            </a:r>
            <a:r>
              <a:rPr lang="en-US" altLang="en-US" sz="2600" baseline="-25000">
                <a:latin typeface="Lucida Grande" charset="0"/>
                <a:ea typeface="Lucida Grande" charset="0"/>
                <a:cs typeface="Lucida Grande" charset="0"/>
                <a:sym typeface="Lucida Grande" charset="0"/>
              </a:rPr>
              <a:t>rare</a:t>
            </a:r>
            <a:r>
              <a:rPr lang="en-US" altLang="en-US" sz="2600" baseline="-25000">
                <a:solidFill>
                  <a:srgbClr val="FF0000"/>
                </a:solidFill>
                <a:latin typeface="Lucida Grande" charset="0"/>
                <a:ea typeface="Lucida Grande" charset="0"/>
                <a:cs typeface="Lucida Grande" charset="0"/>
                <a:sym typeface="Lucida Grande" charset="0"/>
              </a:rPr>
              <a:t> </a:t>
            </a:r>
            <a:r>
              <a:rPr lang="en-US" altLang="en-US">
                <a:latin typeface="Lucida Grande" charset="0"/>
                <a:ea typeface="Lucida Grande" charset="0"/>
                <a:cs typeface="Lucida Grande" charset="0"/>
                <a:sym typeface="Lucida Grande" charset="0"/>
              </a:rPr>
              <a:t>={B</a:t>
            </a:r>
            <a:r>
              <a:rPr lang="en-US" altLang="en-US" sz="1600">
                <a:latin typeface="Lucida Grande" charset="0"/>
                <a:ea typeface="Lucida Grande" charset="0"/>
                <a:cs typeface="Lucida Grande" charset="0"/>
                <a:sym typeface="Lucida Grande" charset="0"/>
              </a:rPr>
              <a:t>ob</a:t>
            </a:r>
            <a:r>
              <a:rPr lang="en-US" altLang="en-US">
                <a:latin typeface="Lucida Grande" charset="0"/>
                <a:ea typeface="Lucida Grande" charset="0"/>
                <a:cs typeface="Lucida Grande" charset="0"/>
                <a:sym typeface="Lucida Grande" charset="0"/>
              </a:rPr>
              <a:t>, E</a:t>
            </a:r>
            <a:r>
              <a:rPr lang="en-US" altLang="en-US" sz="1600">
                <a:latin typeface="Lucida Grande" charset="0"/>
                <a:ea typeface="Lucida Grande" charset="0"/>
                <a:cs typeface="Lucida Grande" charset="0"/>
                <a:sym typeface="Lucida Grande" charset="0"/>
              </a:rPr>
              <a:t>leanor</a:t>
            </a:r>
            <a:r>
              <a:rPr lang="en-US" altLang="en-US">
                <a:latin typeface="Lucida Grande" charset="0"/>
                <a:ea typeface="Lucida Grande" charset="0"/>
                <a:cs typeface="Lucida Grande" charset="0"/>
                <a:sym typeface="Lucida Grande" charset="0"/>
              </a:rPr>
              <a:t>}</a:t>
            </a:r>
          </a:p>
        </p:txBody>
      </p:sp>
      <p:sp>
        <p:nvSpPr>
          <p:cNvPr id="39" name="Shape 496"/>
          <p:cNvSpPr/>
          <p:nvPr/>
        </p:nvSpPr>
        <p:spPr>
          <a:xfrm>
            <a:off x="0" y="6488102"/>
            <a:ext cx="9153319" cy="33855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solidFill>
                  <a:schemeClr val="accent3">
                    <a:lumOff val="44000"/>
                  </a:schemeClr>
                </a:solidFill>
              </a:defRPr>
            </a:lvl1pPr>
          </a:lstStyle>
          <a:p>
            <a:r>
              <a:rPr lang="en-US" sz="1600" b="0" dirty="0" smtClean="0">
                <a:latin typeface="Arial" panose="020B0604020202020204" pitchFamily="34" charset="0"/>
                <a:cs typeface="Arial" panose="020B0604020202020204" pitchFamily="34" charset="0"/>
              </a:rPr>
              <a:t>Slides from</a:t>
            </a:r>
            <a:r>
              <a:rPr lang="en-US" sz="1600" b="0" dirty="0">
                <a:latin typeface="Arial" panose="020B0604020202020204" pitchFamily="34" charset="0"/>
                <a:cs typeface="Arial" panose="020B0604020202020204" pitchFamily="34" charset="0"/>
              </a:rPr>
              <a:t>: http://www.cs.uoi.gr/~tsap/teaching/cs-l14/index.html</a:t>
            </a:r>
            <a:endParaRPr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7850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9426"/>
                                        </p:tgtEl>
                                        <p:attrNameLst>
                                          <p:attrName>style.visibility</p:attrName>
                                        </p:attrNameLst>
                                      </p:cBhvr>
                                      <p:to>
                                        <p:strVal val="visible"/>
                                      </p:to>
                                    </p:set>
                                    <p:animEffect transition="in" filter="blinds(horizontal)">
                                      <p:cBhvr>
                                        <p:cTn id="7" dur="500"/>
                                        <p:tgtEl>
                                          <p:spTgt spid="594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942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942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942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942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59428">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9427"/>
                                        </p:tgtEl>
                                        <p:attrNameLst>
                                          <p:attrName>style.visibility</p:attrName>
                                        </p:attrNameLst>
                                      </p:cBhvr>
                                      <p:to>
                                        <p:strVal val="visible"/>
                                      </p:to>
                                    </p:set>
                                    <p:animEffect transition="in" filter="blinds(horizontal)">
                                      <p:cBhvr>
                                        <p:cTn id="32" dur="500"/>
                                        <p:tgtEl>
                                          <p:spTgt spid="59427"/>
                                        </p:tgtEl>
                                      </p:cBhvr>
                                    </p:animEffect>
                                  </p:childTnLst>
                                </p:cTn>
                              </p:par>
                            </p:childTnLst>
                          </p:cTn>
                        </p:par>
                        <p:par>
                          <p:cTn id="33" fill="hold" nodeType="afterGroup">
                            <p:stCondLst>
                              <p:cond delay="500"/>
                            </p:stCondLst>
                            <p:childTnLst>
                              <p:par>
                                <p:cTn id="34" presetID="3" presetClass="entr" presetSubtype="10" fill="hold" nodeType="afterEffect">
                                  <p:stCondLst>
                                    <p:cond delay="500"/>
                                  </p:stCondLst>
                                  <p:childTnLst>
                                    <p:set>
                                      <p:cBhvr>
                                        <p:cTn id="35" dur="1" fill="hold">
                                          <p:stCondLst>
                                            <p:cond delay="0"/>
                                          </p:stCondLst>
                                        </p:cTn>
                                        <p:tgtEl>
                                          <p:spTgt spid="59432"/>
                                        </p:tgtEl>
                                        <p:attrNameLst>
                                          <p:attrName>style.visibility</p:attrName>
                                        </p:attrNameLst>
                                      </p:cBhvr>
                                      <p:to>
                                        <p:strVal val="visible"/>
                                      </p:to>
                                    </p:set>
                                    <p:animEffect transition="in" filter="blinds(horizontal)">
                                      <p:cBhvr>
                                        <p:cTn id="36" dur="500"/>
                                        <p:tgtEl>
                                          <p:spTgt spid="5943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9429"/>
                                        </p:tgtEl>
                                        <p:attrNameLst>
                                          <p:attrName>style.visibility</p:attrName>
                                        </p:attrNameLst>
                                      </p:cBhvr>
                                      <p:to>
                                        <p:strVal val="visible"/>
                                      </p:to>
                                    </p:set>
                                    <p:animEffect transition="in" filter="blinds(horizontal)">
                                      <p:cBhvr>
                                        <p:cTn id="41" dur="500"/>
                                        <p:tgtEl>
                                          <p:spTgt spid="5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27" grpId="0" animBg="1"/>
      <p:bldP spid="59428" grpId="0" build="p" autoUpdateAnimBg="0"/>
      <p:bldP spid="59429"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Diameter-TF example</a:t>
            </a:r>
            <a:endParaRPr lang="en-US" dirty="0"/>
          </a:p>
        </p:txBody>
      </p:sp>
      <p:pic>
        <p:nvPicPr>
          <p:cNvPr id="4" name="Picture 3"/>
          <p:cNvPicPr>
            <a:picLocks noChangeAspect="1"/>
          </p:cNvPicPr>
          <p:nvPr/>
        </p:nvPicPr>
        <p:blipFill>
          <a:blip r:embed="rId2"/>
          <a:stretch>
            <a:fillRect/>
          </a:stretch>
        </p:blipFill>
        <p:spPr>
          <a:xfrm>
            <a:off x="0" y="1673462"/>
            <a:ext cx="9144000" cy="3511075"/>
          </a:xfrm>
          <a:prstGeom prst="rect">
            <a:avLst/>
          </a:prstGeom>
        </p:spPr>
      </p:pic>
      <p:sp>
        <p:nvSpPr>
          <p:cNvPr id="5" name="TextBox 4"/>
          <p:cNvSpPr txBox="1"/>
          <p:nvPr/>
        </p:nvSpPr>
        <p:spPr>
          <a:xfrm>
            <a:off x="315458" y="1299029"/>
            <a:ext cx="123757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smtClean="0">
                <a:ln>
                  <a:noFill/>
                </a:ln>
                <a:solidFill>
                  <a:srgbClr val="000000"/>
                </a:solidFill>
                <a:effectLst/>
                <a:uFillTx/>
                <a:latin typeface="Arial"/>
                <a:ea typeface="Arial"/>
                <a:cs typeface="Arial"/>
                <a:sym typeface="Arial"/>
              </a:rPr>
              <a:t>Given</a:t>
            </a:r>
            <a:endParaRPr kumimoji="0" lang="en-US" sz="2800" b="1" i="0" u="none" strike="noStrike" cap="none" spc="0" normalizeH="0" baseline="0" dirty="0">
              <a:ln>
                <a:noFill/>
              </a:ln>
              <a:solidFill>
                <a:srgbClr val="000000"/>
              </a:solidFill>
              <a:effectLst/>
              <a:uFillTx/>
              <a:latin typeface="Arial"/>
              <a:ea typeface="Arial"/>
              <a:cs typeface="Arial"/>
              <a:sym typeface="Arial"/>
            </a:endParaRPr>
          </a:p>
        </p:txBody>
      </p:sp>
      <p:sp>
        <p:nvSpPr>
          <p:cNvPr id="6" name="TextBox 5"/>
          <p:cNvSpPr txBox="1"/>
          <p:nvPr/>
        </p:nvSpPr>
        <p:spPr>
          <a:xfrm>
            <a:off x="2913743" y="1299029"/>
            <a:ext cx="3316513"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smtClean="0">
                <a:ln>
                  <a:noFill/>
                </a:ln>
                <a:solidFill>
                  <a:srgbClr val="000000"/>
                </a:solidFill>
                <a:effectLst/>
                <a:uFillTx/>
                <a:latin typeface="Arial"/>
                <a:ea typeface="Arial"/>
                <a:cs typeface="Arial"/>
                <a:sym typeface="Arial"/>
              </a:rPr>
              <a:t>Apply </a:t>
            </a:r>
            <a:r>
              <a:rPr kumimoji="0" lang="en-US" sz="2800" b="1" i="0" u="none" strike="noStrike" cap="none" spc="0" normalizeH="0" baseline="0" dirty="0" err="1" smtClean="0">
                <a:ln>
                  <a:noFill/>
                </a:ln>
                <a:solidFill>
                  <a:srgbClr val="000000"/>
                </a:solidFill>
                <a:effectLst/>
                <a:uFillTx/>
                <a:latin typeface="Arial"/>
                <a:ea typeface="Arial"/>
                <a:cs typeface="Arial"/>
                <a:sym typeface="Arial"/>
              </a:rPr>
              <a:t>RarestFirst</a:t>
            </a:r>
            <a:endParaRPr kumimoji="0" lang="en-US" sz="2800" b="1" i="0" u="none" strike="noStrike" cap="none" spc="0" normalizeH="0" baseline="0" dirty="0">
              <a:ln>
                <a:noFill/>
              </a:ln>
              <a:solidFill>
                <a:srgbClr val="000000"/>
              </a:solidFill>
              <a:effectLst/>
              <a:uFillTx/>
              <a:latin typeface="Arial"/>
              <a:ea typeface="Arial"/>
              <a:cs typeface="Arial"/>
              <a:sym typeface="Arial"/>
            </a:endParaRPr>
          </a:p>
        </p:txBody>
      </p:sp>
      <p:sp>
        <p:nvSpPr>
          <p:cNvPr id="7" name="TextBox 6"/>
          <p:cNvSpPr txBox="1"/>
          <p:nvPr/>
        </p:nvSpPr>
        <p:spPr>
          <a:xfrm>
            <a:off x="7173458" y="1299029"/>
            <a:ext cx="123757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smtClean="0">
                <a:ln>
                  <a:noFill/>
                </a:ln>
                <a:solidFill>
                  <a:srgbClr val="000000"/>
                </a:solidFill>
                <a:effectLst/>
                <a:uFillTx/>
                <a:latin typeface="Arial"/>
                <a:ea typeface="Arial"/>
                <a:cs typeface="Arial"/>
                <a:sym typeface="Arial"/>
              </a:rPr>
              <a:t>Result</a:t>
            </a:r>
            <a:endParaRPr kumimoji="0" lang="en-US" sz="2800" b="1" i="0" u="none" strike="noStrike" cap="none" spc="0" normalizeH="0" baseline="0" dirty="0">
              <a:ln>
                <a:noFill/>
              </a:ln>
              <a:solidFill>
                <a:srgbClr val="000000"/>
              </a:solidFill>
              <a:effectLst/>
              <a:uFillTx/>
              <a:latin typeface="Arial"/>
              <a:ea typeface="Arial"/>
              <a:cs typeface="Arial"/>
              <a:sym typeface="Arial"/>
            </a:endParaRPr>
          </a:p>
        </p:txBody>
      </p:sp>
      <p:sp>
        <p:nvSpPr>
          <p:cNvPr id="8" name="Rectangle 7"/>
          <p:cNvSpPr/>
          <p:nvPr/>
        </p:nvSpPr>
        <p:spPr>
          <a:xfrm>
            <a:off x="6705601" y="2470183"/>
            <a:ext cx="1647371" cy="537029"/>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92950990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1</a:t>
            </a:r>
            <a:endParaRPr lang="en-US" dirty="0"/>
          </a:p>
        </p:txBody>
      </p:sp>
      <p:sp>
        <p:nvSpPr>
          <p:cNvPr id="3" name="Text Placeholder 2"/>
          <p:cNvSpPr>
            <a:spLocks noGrp="1"/>
          </p:cNvSpPr>
          <p:nvPr>
            <p:ph type="body" idx="1"/>
          </p:nvPr>
        </p:nvSpPr>
        <p:spPr/>
        <p:txBody>
          <a:bodyPr/>
          <a:lstStyle/>
          <a:p>
            <a:r>
              <a:rPr lang="en-US" dirty="0" smtClean="0"/>
              <a:t>Average inter-item correlation = .28</a:t>
            </a:r>
          </a:p>
          <a:p>
            <a:r>
              <a:rPr lang="en-US" dirty="0" smtClean="0"/>
              <a:t>First principal component accounts for 43% of variance</a:t>
            </a:r>
          </a:p>
          <a:p>
            <a:r>
              <a:rPr lang="en-US" dirty="0" smtClean="0"/>
              <a:t>Factor loadings on the first factor are used to calculate </a:t>
            </a:r>
            <a:r>
              <a:rPr lang="en-US" i="1" dirty="0" smtClean="0"/>
              <a:t>c</a:t>
            </a:r>
            <a:r>
              <a:rPr lang="en-US" dirty="0" smtClean="0"/>
              <a:t> score – strongly predicts the performance on the criterion task</a:t>
            </a:r>
          </a:p>
          <a:p>
            <a:r>
              <a:rPr lang="en-US" dirty="0" err="1" smtClean="0"/>
              <a:t>Avg</a:t>
            </a:r>
            <a:r>
              <a:rPr lang="en-US" dirty="0" smtClean="0"/>
              <a:t> and max individual intelligence not predictive of criterion task performance</a:t>
            </a:r>
            <a:endParaRPr lang="en-US"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Woolley, Anita Williams, et al. "Evidence for a collective intelligence factor in the performance of human groups." science 330.6004 (2010): 686-688</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408676"/>
      </p:ext>
    </p:extLst>
  </p:cSld>
  <p:clrMapOvr>
    <a:masterClrMapping/>
  </p:clrMapOvr>
  <p:transition spd="med"/>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for MST-TF</a:t>
            </a:r>
            <a:endParaRPr lang="en-US" dirty="0"/>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p:txBody>
              <a:bodyPr/>
              <a:lstStyle/>
              <a:p>
                <a:r>
                  <a:rPr lang="en-US" dirty="0" smtClean="0"/>
                  <a:t>CoverSteiner</a:t>
                </a:r>
              </a:p>
              <a:p>
                <a:pPr lvl="1"/>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oMath>
                </a14:m>
                <a:r>
                  <a:rPr lang="en-US" dirty="0" smtClean="0"/>
                  <a:t> GreedyCover</a:t>
                </a:r>
              </a:p>
              <a:p>
                <a:pPr lvl="2"/>
                <a:r>
                  <a:rPr lang="en-US" dirty="0" smtClean="0"/>
                  <a:t>Add individuals with most uncovered skills</a:t>
                </a:r>
              </a:p>
              <a:p>
                <a:pPr lvl="1"/>
                <a14:m>
                  <m:oMath xmlns:m="http://schemas.openxmlformats.org/officeDocument/2006/math">
                    <m:sSup>
                      <m:sSupPr>
                        <m:ctrlPr>
                          <a:rPr lang="en-US" b="0" i="1" smtClean="0">
                            <a:latin typeface="Cambria Math"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oMath>
                </a14:m>
                <a:r>
                  <a:rPr lang="en-US" dirty="0" smtClean="0"/>
                  <a:t> SteinerTree(G,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𝑋</m:t>
                        </m:r>
                      </m:e>
                      <m:sub>
                        <m:r>
                          <a:rPr lang="en-US" i="1">
                            <a:latin typeface="Cambria Math" panose="02040503050406030204" pitchFamily="18" charset="0"/>
                          </a:rPr>
                          <m:t>0</m:t>
                        </m:r>
                      </m:sub>
                    </m:sSub>
                  </m:oMath>
                </a14:m>
                <a:r>
                  <a:rPr lang="en-US" dirty="0" smtClean="0"/>
                  <a:t>)</a:t>
                </a:r>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2444" t="-757"/>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982888" y="4514850"/>
            <a:ext cx="6375853" cy="2343150"/>
          </a:xfrm>
          <a:prstGeom prst="rect">
            <a:avLst/>
          </a:prstGeom>
        </p:spPr>
      </p:pic>
    </p:spTree>
    <p:extLst>
      <p:ext uri="{BB962C8B-B14F-4D97-AF65-F5344CB8AC3E}">
        <p14:creationId xmlns:p14="http://schemas.microsoft.com/office/powerpoint/2010/main" val="1944528836"/>
      </p:ext>
    </p:extLst>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algorithm for MST-TF</a:t>
            </a:r>
            <a:endParaRPr lang="en-US" dirty="0"/>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a:xfrm>
                <a:off x="621392" y="2334530"/>
                <a:ext cx="8522607" cy="3033487"/>
              </a:xfrm>
            </p:spPr>
            <p:txBody>
              <a:bodyPr/>
              <a:lstStyle/>
              <a:p>
                <a:pPr marL="0" indent="0">
                  <a:buNone/>
                </a:pPr>
                <a:r>
                  <a:rPr lang="en-US" dirty="0" smtClean="0"/>
                  <a:t>EnhanceGraph: </a:t>
                </a:r>
              </a:p>
              <a:p>
                <a:pPr marL="0" indent="0">
                  <a:buNone/>
                </a:pPr>
                <a:r>
                  <a:rPr lang="en-US" sz="2800" dirty="0" smtClean="0"/>
                  <a:t>For every skill </a:t>
                </a:r>
                <a14:m>
                  <m:oMath xmlns:m="http://schemas.openxmlformats.org/officeDocument/2006/math">
                    <m:sSub>
                      <m:sSubPr>
                        <m:ctrlPr>
                          <a:rPr lang="en-US" sz="2800" b="0" i="1" smtClean="0">
                            <a:latin typeface="Cambria Math"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𝑗</m:t>
                        </m:r>
                      </m:sub>
                    </m:sSub>
                  </m:oMath>
                </a14:m>
                <a:r>
                  <a:rPr lang="en-US" sz="2800" dirty="0" smtClean="0"/>
                  <a:t> in T</a:t>
                </a:r>
              </a:p>
              <a:p>
                <a:pPr marL="0" indent="0">
                  <a:buNone/>
                </a:pPr>
                <a:r>
                  <a:rPr lang="en-US" sz="2800" dirty="0"/>
                  <a:t>	</a:t>
                </a:r>
                <a:r>
                  <a:rPr lang="en-US" sz="2800" dirty="0" smtClean="0"/>
                  <a:t>1. Create an additional node </a:t>
                </a:r>
                <a14:m>
                  <m:oMath xmlns:m="http://schemas.openxmlformats.org/officeDocument/2006/math">
                    <m:sSub>
                      <m:sSubPr>
                        <m:ctrlPr>
                          <a:rPr lang="en-US" sz="2800" b="0" i="1" smtClean="0">
                            <a:latin typeface="Cambria Math" charset="0"/>
                          </a:rPr>
                        </m:ctrlPr>
                      </m:sSubPr>
                      <m:e>
                        <m:r>
                          <a:rPr lang="en-US" sz="2800" b="0" i="1" smtClean="0">
                            <a:latin typeface="Cambria Math" panose="02040503050406030204" pitchFamily="18" charset="0"/>
                          </a:rPr>
                          <m:t>𝑌</m:t>
                        </m:r>
                      </m:e>
                      <m:sub>
                        <m:r>
                          <a:rPr lang="en-US" sz="2800" b="0" i="1" smtClean="0">
                            <a:latin typeface="Cambria Math" panose="02040503050406030204" pitchFamily="18" charset="0"/>
                          </a:rPr>
                          <m:t>𝑗</m:t>
                        </m:r>
                      </m:sub>
                    </m:sSub>
                  </m:oMath>
                </a14:m>
                <a:endParaRPr lang="en-US" sz="2800" b="0" dirty="0" smtClean="0"/>
              </a:p>
              <a:p>
                <a:pPr marL="0" indent="0">
                  <a:buNone/>
                </a:pPr>
                <a:r>
                  <a:rPr lang="en-US" sz="2800" dirty="0" smtClean="0"/>
                  <a:t>	2. Connect </a:t>
                </a:r>
                <a14:m>
                  <m:oMath xmlns:m="http://schemas.openxmlformats.org/officeDocument/2006/math">
                    <m:sSub>
                      <m:sSubPr>
                        <m:ctrlPr>
                          <a:rPr lang="en-US" sz="2800" i="1">
                            <a:latin typeface="Cambria Math" charset="0"/>
                          </a:rPr>
                        </m:ctrlPr>
                      </m:sSubPr>
                      <m:e>
                        <m:r>
                          <a:rPr lang="en-US" sz="2800" i="1">
                            <a:latin typeface="Cambria Math" panose="02040503050406030204" pitchFamily="18" charset="0"/>
                          </a:rPr>
                          <m:t>𝑌</m:t>
                        </m:r>
                      </m:e>
                      <m:sub>
                        <m:r>
                          <a:rPr lang="en-US" sz="2800" i="1">
                            <a:latin typeface="Cambria Math" panose="02040503050406030204" pitchFamily="18" charset="0"/>
                          </a:rPr>
                          <m:t>𝑗</m:t>
                        </m:r>
                      </m:sub>
                    </m:sSub>
                  </m:oMath>
                </a14:m>
                <a:r>
                  <a:rPr lang="en-US" sz="2800" dirty="0" smtClean="0"/>
                  <a:t> to all individuals with </a:t>
                </a:r>
                <a14:m>
                  <m:oMath xmlns:m="http://schemas.openxmlformats.org/officeDocument/2006/math">
                    <m:sSub>
                      <m:sSubPr>
                        <m:ctrlPr>
                          <a:rPr lang="en-US" sz="2800" i="1">
                            <a:latin typeface="Cambria Math" charset="0"/>
                          </a:rPr>
                        </m:ctrlPr>
                      </m:sSubPr>
                      <m:e>
                        <m:r>
                          <a:rPr lang="en-US" sz="2800" i="1">
                            <a:latin typeface="Cambria Math" panose="02040503050406030204" pitchFamily="18" charset="0"/>
                          </a:rPr>
                          <m:t>𝑎</m:t>
                        </m:r>
                      </m:e>
                      <m:sub>
                        <m:r>
                          <a:rPr lang="en-US" sz="2800" i="1">
                            <a:latin typeface="Cambria Math" panose="02040503050406030204" pitchFamily="18" charset="0"/>
                          </a:rPr>
                          <m:t>𝑗</m:t>
                        </m:r>
                      </m:sub>
                    </m:sSub>
                  </m:oMath>
                </a14:m>
                <a:r>
                  <a:rPr lang="en-US" sz="2800" dirty="0" smtClean="0"/>
                  <a:t> with large weight</a:t>
                </a:r>
                <a:endParaRPr lang="en-US" sz="2800" dirty="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xfrm>
                <a:off x="621392" y="2334530"/>
                <a:ext cx="8522607" cy="3033487"/>
              </a:xfrm>
              <a:blipFill rotWithShape="0">
                <a:blip r:embed="rId2"/>
                <a:stretch>
                  <a:fillRect l="-2361" t="-1205" r="-2575" b="-6627"/>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896483" y="1127578"/>
            <a:ext cx="5057775" cy="1104900"/>
          </a:xfrm>
          <a:prstGeom prst="rect">
            <a:avLst/>
          </a:prstGeom>
        </p:spPr>
      </p:pic>
      <p:sp>
        <p:nvSpPr>
          <p:cNvPr id="5" name="TextBox 4"/>
          <p:cNvSpPr txBox="1"/>
          <p:nvPr/>
        </p:nvSpPr>
        <p:spPr>
          <a:xfrm>
            <a:off x="0" y="6581002"/>
            <a:ext cx="9144000" cy="30777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Theodoros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Lappas</a:t>
            </a:r>
            <a:r>
              <a:rPr lang="en-US" sz="1400" dirty="0">
                <a:solidFill>
                  <a:schemeClr val="bg1"/>
                </a:solidFill>
                <a:latin typeface="Arial" panose="020B0604020202020204" pitchFamily="34" charset="0"/>
                <a:cs typeface="Arial" panose="020B0604020202020204" pitchFamily="34" charset="0"/>
              </a:rPr>
              <a:t>, Kun Liu, and </a:t>
            </a:r>
            <a:r>
              <a:rPr lang="en-US" sz="1400" dirty="0" err="1">
                <a:solidFill>
                  <a:schemeClr val="bg1"/>
                </a:solidFill>
                <a:latin typeface="Arial" panose="020B0604020202020204" pitchFamily="34" charset="0"/>
                <a:cs typeface="Arial" panose="020B0604020202020204" pitchFamily="34" charset="0"/>
              </a:rPr>
              <a:t>Evimaria</a:t>
            </a:r>
            <a:r>
              <a:rPr lang="en-US" sz="1400" dirty="0">
                <a:solidFill>
                  <a:schemeClr val="bg1"/>
                </a:solidFill>
                <a:latin typeface="Arial" panose="020B0604020202020204" pitchFamily="34" charset="0"/>
                <a:cs typeface="Arial" panose="020B0604020202020204" pitchFamily="34" charset="0"/>
              </a:rPr>
              <a:t> Terzi. 2009. Finding a team of experts in social networks</a:t>
            </a:r>
            <a:r>
              <a:rPr lang="en-US" sz="1400" dirty="0" smtClean="0">
                <a:solidFill>
                  <a:schemeClr val="bg1"/>
                </a:solidFill>
                <a:latin typeface="Arial" panose="020B0604020202020204" pitchFamily="34" charset="0"/>
                <a:cs typeface="Arial" panose="020B0604020202020204" pitchFamily="34" charset="0"/>
              </a:rPr>
              <a:t>. KDD, 2009.</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679511"/>
      </p:ext>
    </p:extLst>
  </p:cSld>
  <p:clrMapOvr>
    <a:masterClrMapping/>
  </p:clrMapOvr>
  <p:transition spd="med"/>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p:cNvSpPr>
          <p:nvPr/>
        </p:nvSpPr>
        <p:spPr bwMode="auto">
          <a:xfrm>
            <a:off x="609600" y="1524000"/>
            <a:ext cx="7937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eaLnBrk="1" hangingPunct="1">
              <a:spcBef>
                <a:spcPts val="713"/>
              </a:spcBef>
              <a:buClrTx/>
              <a:buSzTx/>
              <a:buFontTx/>
              <a:buNone/>
            </a:pPr>
            <a:r>
              <a:rPr lang="en-US" altLang="en-US" sz="1200">
                <a:solidFill>
                  <a:srgbClr val="FFFFFF"/>
                </a:solidFill>
                <a:latin typeface="Arial Bold" charset="0"/>
                <a:cs typeface="Arial Bold" charset="0"/>
                <a:sym typeface="Arial Bold" charset="0"/>
              </a:rPr>
              <a:t>Boston University</a:t>
            </a:r>
            <a:r>
              <a:rPr lang="en-US" altLang="en-US" sz="1200">
                <a:solidFill>
                  <a:srgbClr val="FFFFFF"/>
                </a:solidFill>
                <a:cs typeface="Arial" charset="0"/>
              </a:rPr>
              <a:t> Slideshow Title Goes Here</a:t>
            </a:r>
          </a:p>
        </p:txBody>
      </p:sp>
      <p:sp>
        <p:nvSpPr>
          <p:cNvPr id="64519" name="Rectangle 6"/>
          <p:cNvSpPr>
            <a:spLocks noGrp="1" noChangeArrowheads="1"/>
          </p:cNvSpPr>
          <p:nvPr>
            <p:ph type="title"/>
          </p:nvPr>
        </p:nvSpPr>
        <p:spPr>
          <a:xfrm>
            <a:off x="155575" y="609600"/>
            <a:ext cx="8242300" cy="1295400"/>
          </a:xfrm>
        </p:spPr>
        <p:txBody>
          <a:bodyPr anchor="b">
            <a:normAutofit/>
          </a:bodyPr>
          <a:lstStyle/>
          <a:p>
            <a:pPr eaLnBrk="1" hangingPunct="1"/>
            <a:r>
              <a:rPr lang="en-US" altLang="en-US" dirty="0" smtClean="0">
                <a:latin typeface="Lucida Grande" charset="0"/>
                <a:ea typeface="Lucida Grande" charset="0"/>
                <a:cs typeface="Lucida Grande" charset="0"/>
                <a:sym typeface="Lucida Grande" charset="0"/>
              </a:rPr>
              <a:t>The </a:t>
            </a:r>
            <a:r>
              <a:rPr lang="en-US" altLang="en-US" dirty="0" err="1" smtClean="0">
                <a:solidFill>
                  <a:srgbClr val="A40800"/>
                </a:solidFill>
                <a:latin typeface="Lucida Grande" charset="0"/>
                <a:ea typeface="Lucida Grande" charset="0"/>
                <a:cs typeface="Lucida Grande" charset="0"/>
                <a:sym typeface="Lucida Grande" charset="0"/>
              </a:rPr>
              <a:t>EnhancedSteiner</a:t>
            </a:r>
            <a:r>
              <a:rPr lang="en-US" altLang="en-US" dirty="0" smtClean="0">
                <a:solidFill>
                  <a:srgbClr val="0070C0"/>
                </a:solidFill>
                <a:latin typeface="Lucida Grande" charset="0"/>
                <a:ea typeface="Lucida Grande" charset="0"/>
                <a:cs typeface="Lucida Grande" charset="0"/>
                <a:sym typeface="Lucida Grande" charset="0"/>
              </a:rPr>
              <a:t> </a:t>
            </a:r>
            <a:r>
              <a:rPr lang="en-US" altLang="en-US" dirty="0" smtClean="0">
                <a:latin typeface="Lucida Grande" charset="0"/>
                <a:ea typeface="Lucida Grande" charset="0"/>
                <a:cs typeface="Lucida Grande" charset="0"/>
                <a:sym typeface="Lucida Grande" charset="0"/>
              </a:rPr>
              <a:t>algorithm</a:t>
            </a:r>
            <a:r>
              <a:rPr lang="en-US" altLang="en-US" dirty="0" smtClean="0">
                <a:latin typeface="Lucida Grande" charset="0"/>
                <a:sym typeface="Lucida Grande" charset="0"/>
              </a:rPr>
              <a:t/>
            </a:r>
            <a:br>
              <a:rPr lang="en-US" altLang="en-US" dirty="0" smtClean="0">
                <a:latin typeface="Lucida Grande" charset="0"/>
                <a:sym typeface="Lucida Grande" charset="0"/>
              </a:rPr>
            </a:br>
            <a:endParaRPr lang="en-US" altLang="en-US" dirty="0" smtClean="0">
              <a:latin typeface="Lucida Grande" charset="0"/>
              <a:sym typeface="Lucida Grande" charset="0"/>
            </a:endParaRPr>
          </a:p>
        </p:txBody>
      </p:sp>
      <p:grpSp>
        <p:nvGrpSpPr>
          <p:cNvPr id="64520" name="Group 9"/>
          <p:cNvGrpSpPr>
            <a:grpSpLocks/>
          </p:cNvGrpSpPr>
          <p:nvPr/>
        </p:nvGrpSpPr>
        <p:grpSpPr bwMode="auto">
          <a:xfrm>
            <a:off x="2743200" y="2927350"/>
            <a:ext cx="609600" cy="609600"/>
            <a:chOff x="0" y="0"/>
            <a:chExt cx="384" cy="384"/>
          </a:xfrm>
        </p:grpSpPr>
        <p:sp>
          <p:nvSpPr>
            <p:cNvPr id="64565" name="Oval 7"/>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4566" name="Rectangle 8"/>
            <p:cNvSpPr>
              <a:spLocks/>
            </p:cNvSpPr>
            <p:nvPr/>
          </p:nvSpPr>
          <p:spPr bwMode="auto">
            <a:xfrm>
              <a:off x="94" y="52"/>
              <a:ext cx="19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A</a:t>
              </a:r>
            </a:p>
          </p:txBody>
        </p:sp>
      </p:grpSp>
      <p:grpSp>
        <p:nvGrpSpPr>
          <p:cNvPr id="64521" name="Group 12"/>
          <p:cNvGrpSpPr>
            <a:grpSpLocks/>
          </p:cNvGrpSpPr>
          <p:nvPr/>
        </p:nvGrpSpPr>
        <p:grpSpPr bwMode="auto">
          <a:xfrm>
            <a:off x="5257800" y="2927350"/>
            <a:ext cx="609600" cy="609600"/>
            <a:chOff x="0" y="0"/>
            <a:chExt cx="384" cy="384"/>
          </a:xfrm>
        </p:grpSpPr>
        <p:sp>
          <p:nvSpPr>
            <p:cNvPr id="64563" name="Oval 10"/>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4564" name="Rectangle 11"/>
            <p:cNvSpPr>
              <a:spLocks/>
            </p:cNvSpPr>
            <p:nvPr/>
          </p:nvSpPr>
          <p:spPr bwMode="auto">
            <a:xfrm>
              <a:off x="99" y="52"/>
              <a:ext cx="18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B</a:t>
              </a:r>
            </a:p>
          </p:txBody>
        </p:sp>
      </p:grpSp>
      <p:grpSp>
        <p:nvGrpSpPr>
          <p:cNvPr id="64522" name="Group 15"/>
          <p:cNvGrpSpPr>
            <a:grpSpLocks/>
          </p:cNvGrpSpPr>
          <p:nvPr/>
        </p:nvGrpSpPr>
        <p:grpSpPr bwMode="auto">
          <a:xfrm>
            <a:off x="2743200" y="4679950"/>
            <a:ext cx="609600" cy="609600"/>
            <a:chOff x="0" y="0"/>
            <a:chExt cx="384" cy="384"/>
          </a:xfrm>
        </p:grpSpPr>
        <p:sp>
          <p:nvSpPr>
            <p:cNvPr id="64561" name="Oval 13"/>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4562" name="Rectangle 14"/>
            <p:cNvSpPr>
              <a:spLocks/>
            </p:cNvSpPr>
            <p:nvPr/>
          </p:nvSpPr>
          <p:spPr bwMode="auto">
            <a:xfrm>
              <a:off x="99" y="52"/>
              <a:ext cx="18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C</a:t>
              </a:r>
            </a:p>
          </p:txBody>
        </p:sp>
      </p:grpSp>
      <p:sp>
        <p:nvSpPr>
          <p:cNvPr id="64523" name="Line 16"/>
          <p:cNvSpPr>
            <a:spLocks noChangeShapeType="1"/>
          </p:cNvSpPr>
          <p:nvPr/>
        </p:nvSpPr>
        <p:spPr bwMode="auto">
          <a:xfrm rot="10800000" flipH="1">
            <a:off x="3276600" y="4298950"/>
            <a:ext cx="7620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64524" name="Group 19"/>
          <p:cNvGrpSpPr>
            <a:grpSpLocks/>
          </p:cNvGrpSpPr>
          <p:nvPr/>
        </p:nvGrpSpPr>
        <p:grpSpPr bwMode="auto">
          <a:xfrm>
            <a:off x="3962400" y="3841750"/>
            <a:ext cx="609600" cy="609600"/>
            <a:chOff x="0" y="0"/>
            <a:chExt cx="384" cy="384"/>
          </a:xfrm>
        </p:grpSpPr>
        <p:sp>
          <p:nvSpPr>
            <p:cNvPr id="64559" name="Oval 17"/>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4560" name="Rectangle 18"/>
            <p:cNvSpPr>
              <a:spLocks/>
            </p:cNvSpPr>
            <p:nvPr/>
          </p:nvSpPr>
          <p:spPr bwMode="auto">
            <a:xfrm>
              <a:off x="105" y="52"/>
              <a:ext cx="173"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E</a:t>
              </a:r>
            </a:p>
          </p:txBody>
        </p:sp>
      </p:grpSp>
      <p:grpSp>
        <p:nvGrpSpPr>
          <p:cNvPr id="64525" name="Group 22"/>
          <p:cNvGrpSpPr>
            <a:grpSpLocks/>
          </p:cNvGrpSpPr>
          <p:nvPr/>
        </p:nvGrpSpPr>
        <p:grpSpPr bwMode="auto">
          <a:xfrm>
            <a:off x="5257800" y="4679950"/>
            <a:ext cx="609600" cy="609600"/>
            <a:chOff x="0" y="0"/>
            <a:chExt cx="384" cy="384"/>
          </a:xfrm>
        </p:grpSpPr>
        <p:sp>
          <p:nvSpPr>
            <p:cNvPr id="64557" name="Oval 20"/>
            <p:cNvSpPr>
              <a:spLocks/>
            </p:cNvSpPr>
            <p:nvPr/>
          </p:nvSpPr>
          <p:spPr bwMode="auto">
            <a:xfrm>
              <a:off x="0" y="0"/>
              <a:ext cx="384" cy="384"/>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4558" name="Rectangle 21"/>
            <p:cNvSpPr>
              <a:spLocks/>
            </p:cNvSpPr>
            <p:nvPr/>
          </p:nvSpPr>
          <p:spPr bwMode="auto">
            <a:xfrm>
              <a:off x="94" y="52"/>
              <a:ext cx="19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D</a:t>
              </a:r>
            </a:p>
          </p:txBody>
        </p:sp>
      </p:grpSp>
      <p:sp>
        <p:nvSpPr>
          <p:cNvPr id="64526" name="Rectangle 23"/>
          <p:cNvSpPr>
            <a:spLocks/>
          </p:cNvSpPr>
          <p:nvPr/>
        </p:nvSpPr>
        <p:spPr bwMode="auto">
          <a:xfrm>
            <a:off x="4038600" y="1371600"/>
            <a:ext cx="488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T={</a:t>
            </a:r>
            <a:r>
              <a:rPr lang="en-US" altLang="en-US" sz="2000" b="1">
                <a:solidFill>
                  <a:srgbClr val="FF0000"/>
                </a:solidFill>
                <a:latin typeface="Times" charset="0"/>
                <a:cs typeface="Times" charset="0"/>
                <a:sym typeface="Times" charset="0"/>
              </a:rPr>
              <a:t>algorithms</a:t>
            </a:r>
            <a:r>
              <a:rPr lang="en-US" altLang="en-US" sz="2000">
                <a:latin typeface="Times" charset="0"/>
                <a:cs typeface="Times" charset="0"/>
                <a:sym typeface="Times" charset="0"/>
              </a:rPr>
              <a:t>,</a:t>
            </a:r>
            <a:r>
              <a:rPr lang="en-US" altLang="en-US" sz="2000" b="1">
                <a:solidFill>
                  <a:srgbClr val="006600"/>
                </a:solidFill>
                <a:latin typeface="Times" charset="0"/>
                <a:cs typeface="Times" charset="0"/>
                <a:sym typeface="Times" charset="0"/>
              </a:rPr>
              <a:t>java</a:t>
            </a:r>
            <a:r>
              <a:rPr lang="en-US" altLang="en-US" sz="2000">
                <a:latin typeface="Times" charset="0"/>
                <a:cs typeface="Times" charset="0"/>
                <a:sym typeface="Times" charset="0"/>
              </a:rPr>
              <a:t>,</a:t>
            </a:r>
            <a:r>
              <a:rPr lang="en-US" altLang="en-US" sz="2000" b="1">
                <a:solidFill>
                  <a:srgbClr val="CC00FF"/>
                </a:solidFill>
                <a:latin typeface="Times" charset="0"/>
                <a:cs typeface="Times" charset="0"/>
                <a:sym typeface="Times" charset="0"/>
              </a:rPr>
              <a:t>graphics</a:t>
            </a:r>
            <a:r>
              <a:rPr lang="en-US" altLang="en-US" sz="2000">
                <a:latin typeface="Times" charset="0"/>
                <a:cs typeface="Times" charset="0"/>
                <a:sym typeface="Times" charset="0"/>
              </a:rPr>
              <a:t>,</a:t>
            </a:r>
            <a:r>
              <a:rPr lang="en-US" altLang="en-US" sz="2000" b="1">
                <a:solidFill>
                  <a:srgbClr val="B292CA"/>
                </a:solidFill>
                <a:latin typeface="Times" charset="0"/>
                <a:cs typeface="Times" charset="0"/>
                <a:sym typeface="Times" charset="0"/>
              </a:rPr>
              <a:t>python</a:t>
            </a:r>
            <a:r>
              <a:rPr lang="en-US" altLang="en-US">
                <a:latin typeface="Times" charset="0"/>
                <a:cs typeface="Times" charset="0"/>
                <a:sym typeface="Times" charset="0"/>
              </a:rPr>
              <a:t>}</a:t>
            </a:r>
          </a:p>
        </p:txBody>
      </p:sp>
      <p:sp>
        <p:nvSpPr>
          <p:cNvPr id="64527" name="Line 24"/>
          <p:cNvSpPr>
            <a:spLocks noChangeShapeType="1"/>
          </p:cNvSpPr>
          <p:nvPr/>
        </p:nvSpPr>
        <p:spPr bwMode="auto">
          <a:xfrm>
            <a:off x="4495800" y="4298950"/>
            <a:ext cx="7620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4528" name="Line 25"/>
          <p:cNvSpPr>
            <a:spLocks noChangeShapeType="1"/>
          </p:cNvSpPr>
          <p:nvPr/>
        </p:nvSpPr>
        <p:spPr bwMode="auto">
          <a:xfrm rot="10800000" flipH="1">
            <a:off x="4495800" y="3384550"/>
            <a:ext cx="7620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4529" name="Rectangle 26"/>
          <p:cNvSpPr>
            <a:spLocks/>
          </p:cNvSpPr>
          <p:nvPr/>
        </p:nvSpPr>
        <p:spPr bwMode="auto">
          <a:xfrm>
            <a:off x="2057400" y="2590800"/>
            <a:ext cx="222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a:latin typeface="Times" charset="0"/>
                <a:cs typeface="Times" charset="0"/>
                <a:sym typeface="Times" charset="0"/>
              </a:rPr>
              <a:t>,</a:t>
            </a:r>
            <a:r>
              <a:rPr lang="en-US" altLang="en-US" sz="1600">
                <a:solidFill>
                  <a:srgbClr val="B292CA"/>
                </a:solidFill>
                <a:latin typeface="Times" charset="0"/>
                <a:cs typeface="Times" charset="0"/>
                <a:sym typeface="Times" charset="0"/>
              </a:rPr>
              <a:t>python</a:t>
            </a:r>
            <a:r>
              <a:rPr lang="en-US" altLang="en-US" sz="1600">
                <a:latin typeface="Times" charset="0"/>
                <a:cs typeface="Times" charset="0"/>
                <a:sym typeface="Times" charset="0"/>
              </a:rPr>
              <a:t>,</a:t>
            </a:r>
            <a:r>
              <a:rPr lang="en-US" altLang="en-US" sz="1600">
                <a:solidFill>
                  <a:srgbClr val="006600"/>
                </a:solidFill>
                <a:latin typeface="Times" charset="0"/>
                <a:cs typeface="Times" charset="0"/>
                <a:sym typeface="Times" charset="0"/>
              </a:rPr>
              <a:t>java</a:t>
            </a:r>
            <a:r>
              <a:rPr lang="en-US" altLang="en-US" sz="1600">
                <a:latin typeface="Times" charset="0"/>
                <a:cs typeface="Times" charset="0"/>
                <a:sym typeface="Times" charset="0"/>
              </a:rPr>
              <a:t>}</a:t>
            </a:r>
          </a:p>
        </p:txBody>
      </p:sp>
      <p:sp>
        <p:nvSpPr>
          <p:cNvPr id="64530" name="Rectangle 27"/>
          <p:cNvSpPr>
            <a:spLocks/>
          </p:cNvSpPr>
          <p:nvPr/>
        </p:nvSpPr>
        <p:spPr bwMode="auto">
          <a:xfrm>
            <a:off x="4953000" y="2622550"/>
            <a:ext cx="222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Times" charset="0"/>
                <a:cs typeface="Times" charset="0"/>
                <a:sym typeface="Times" charset="0"/>
              </a:rPr>
              <a:t>{</a:t>
            </a:r>
            <a:r>
              <a:rPr lang="en-US" altLang="en-US" sz="1600">
                <a:solidFill>
                  <a:srgbClr val="FF0000"/>
                </a:solidFill>
                <a:latin typeface="Times" charset="0"/>
                <a:cs typeface="Times" charset="0"/>
                <a:sym typeface="Times" charset="0"/>
              </a:rPr>
              <a:t>algorithms</a:t>
            </a:r>
            <a:r>
              <a:rPr lang="en-US" altLang="en-US" sz="1600">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a:latin typeface="Times" charset="0"/>
                <a:cs typeface="Times" charset="0"/>
                <a:sym typeface="Times" charset="0"/>
              </a:rPr>
              <a:t>}</a:t>
            </a:r>
          </a:p>
        </p:txBody>
      </p:sp>
      <p:sp>
        <p:nvSpPr>
          <p:cNvPr id="64531" name="Rectangle 28"/>
          <p:cNvSpPr>
            <a:spLocks/>
          </p:cNvSpPr>
          <p:nvPr/>
        </p:nvSpPr>
        <p:spPr bwMode="auto">
          <a:xfrm>
            <a:off x="4483100" y="3829050"/>
            <a:ext cx="2679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Times" charset="0"/>
                <a:cs typeface="Times" charset="0"/>
                <a:sym typeface="Times" charset="0"/>
              </a:rPr>
              <a:t>{</a:t>
            </a:r>
            <a:r>
              <a:rPr lang="en-US" altLang="en-US" sz="1600">
                <a:solidFill>
                  <a:srgbClr val="FF0000"/>
                </a:solidFill>
                <a:latin typeface="Times" charset="0"/>
                <a:cs typeface="Times" charset="0"/>
                <a:sym typeface="Times" charset="0"/>
              </a:rPr>
              <a:t>algorithms</a:t>
            </a:r>
            <a:r>
              <a:rPr lang="en-US" altLang="en-US" sz="1600">
                <a:latin typeface="Times" charset="0"/>
                <a:cs typeface="Times" charset="0"/>
                <a:sym typeface="Times" charset="0"/>
              </a:rPr>
              <a:t>,</a:t>
            </a:r>
            <a:r>
              <a:rPr lang="en-US" altLang="en-US" sz="1600">
                <a:solidFill>
                  <a:srgbClr val="CC00FF"/>
                </a:solidFill>
                <a:latin typeface="Times" charset="0"/>
                <a:cs typeface="Times" charset="0"/>
                <a:sym typeface="Times" charset="0"/>
              </a:rPr>
              <a:t>graphics</a:t>
            </a:r>
            <a:r>
              <a:rPr lang="en-US" altLang="en-US" sz="1600">
                <a:latin typeface="Times" charset="0"/>
                <a:cs typeface="Times" charset="0"/>
                <a:sym typeface="Times" charset="0"/>
              </a:rPr>
              <a:t>,</a:t>
            </a:r>
            <a:r>
              <a:rPr lang="en-US" altLang="en-US" sz="1600">
                <a:solidFill>
                  <a:srgbClr val="006600"/>
                </a:solidFill>
                <a:latin typeface="Times" charset="0"/>
                <a:cs typeface="Times" charset="0"/>
                <a:sym typeface="Times" charset="0"/>
              </a:rPr>
              <a:t>java</a:t>
            </a:r>
            <a:r>
              <a:rPr lang="en-US" altLang="en-US" sz="1600">
                <a:latin typeface="Times" charset="0"/>
                <a:cs typeface="Times" charset="0"/>
                <a:sym typeface="Times" charset="0"/>
              </a:rPr>
              <a:t>}</a:t>
            </a:r>
          </a:p>
        </p:txBody>
      </p:sp>
      <p:sp>
        <p:nvSpPr>
          <p:cNvPr id="64532" name="Rectangle 29"/>
          <p:cNvSpPr>
            <a:spLocks/>
          </p:cNvSpPr>
          <p:nvPr/>
        </p:nvSpPr>
        <p:spPr bwMode="auto">
          <a:xfrm>
            <a:off x="1828800" y="5334000"/>
            <a:ext cx="222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Times" charset="0"/>
                <a:cs typeface="Times" charset="0"/>
                <a:sym typeface="Times" charset="0"/>
              </a:rPr>
              <a:t>{</a:t>
            </a:r>
            <a:r>
              <a:rPr lang="en-US" altLang="en-US" sz="1600">
                <a:solidFill>
                  <a:srgbClr val="B292CA"/>
                </a:solidFill>
                <a:latin typeface="Times" charset="0"/>
                <a:cs typeface="Times" charset="0"/>
                <a:sym typeface="Times" charset="0"/>
              </a:rPr>
              <a:t>python</a:t>
            </a:r>
            <a:r>
              <a:rPr lang="en-US" altLang="en-US" sz="1600">
                <a:latin typeface="Times" charset="0"/>
                <a:cs typeface="Times" charset="0"/>
                <a:sym typeface="Times" charset="0"/>
              </a:rPr>
              <a:t>,</a:t>
            </a:r>
            <a:r>
              <a:rPr lang="en-US" altLang="en-US" sz="1600">
                <a:solidFill>
                  <a:srgbClr val="006600"/>
                </a:solidFill>
                <a:latin typeface="Times" charset="0"/>
                <a:cs typeface="Times" charset="0"/>
                <a:sym typeface="Times" charset="0"/>
              </a:rPr>
              <a:t>java</a:t>
            </a:r>
            <a:r>
              <a:rPr lang="en-US" altLang="en-US" sz="1600">
                <a:latin typeface="Times" charset="0"/>
                <a:cs typeface="Times" charset="0"/>
                <a:sym typeface="Times" charset="0"/>
              </a:rPr>
              <a:t>}</a:t>
            </a:r>
          </a:p>
        </p:txBody>
      </p:sp>
      <p:sp>
        <p:nvSpPr>
          <p:cNvPr id="64533" name="Rectangle 30"/>
          <p:cNvSpPr>
            <a:spLocks/>
          </p:cNvSpPr>
          <p:nvPr/>
        </p:nvSpPr>
        <p:spPr bwMode="auto">
          <a:xfrm>
            <a:off x="4800600" y="5334000"/>
            <a:ext cx="222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latin typeface="Times" charset="0"/>
                <a:cs typeface="Times" charset="0"/>
                <a:sym typeface="Times" charset="0"/>
              </a:rPr>
              <a:t>{</a:t>
            </a:r>
            <a:r>
              <a:rPr lang="en-US" altLang="en-US" sz="1600">
                <a:solidFill>
                  <a:srgbClr val="B292CA"/>
                </a:solidFill>
                <a:latin typeface="Times" charset="0"/>
                <a:cs typeface="Times" charset="0"/>
                <a:sym typeface="Times" charset="0"/>
              </a:rPr>
              <a:t>python</a:t>
            </a:r>
            <a:r>
              <a:rPr lang="en-US" altLang="en-US" sz="1600">
                <a:latin typeface="Times" charset="0"/>
                <a:cs typeface="Times" charset="0"/>
                <a:sym typeface="Times" charset="0"/>
              </a:rPr>
              <a:t>}</a:t>
            </a:r>
          </a:p>
        </p:txBody>
      </p:sp>
      <p:sp>
        <p:nvSpPr>
          <p:cNvPr id="64534" name="Line 31"/>
          <p:cNvSpPr>
            <a:spLocks noChangeShapeType="1"/>
          </p:cNvSpPr>
          <p:nvPr/>
        </p:nvSpPr>
        <p:spPr bwMode="auto">
          <a:xfrm rot="10800000">
            <a:off x="3276600" y="3429000"/>
            <a:ext cx="762000" cy="533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3520" name="Rectangle 32"/>
          <p:cNvSpPr>
            <a:spLocks/>
          </p:cNvSpPr>
          <p:nvPr/>
        </p:nvSpPr>
        <p:spPr bwMode="auto">
          <a:xfrm>
            <a:off x="1004888" y="4800600"/>
            <a:ext cx="820737" cy="533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38100" tIns="38100" rIns="38100" bIns="38100" anchor="ct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200"/>
              </a:spcBef>
              <a:buClrTx/>
              <a:buSzTx/>
              <a:buFontTx/>
              <a:buNone/>
            </a:pPr>
            <a:r>
              <a:rPr lang="en-US" altLang="en-US" sz="2000">
                <a:solidFill>
                  <a:srgbClr val="B292CA"/>
                </a:solidFill>
                <a:latin typeface="Times" charset="0"/>
                <a:cs typeface="Times" charset="0"/>
                <a:sym typeface="Times" charset="0"/>
              </a:rPr>
              <a:t>python</a:t>
            </a:r>
          </a:p>
        </p:txBody>
      </p:sp>
      <p:sp>
        <p:nvSpPr>
          <p:cNvPr id="63521" name="Rectangle 33"/>
          <p:cNvSpPr>
            <a:spLocks/>
          </p:cNvSpPr>
          <p:nvPr/>
        </p:nvSpPr>
        <p:spPr bwMode="auto">
          <a:xfrm>
            <a:off x="1146175" y="2971800"/>
            <a:ext cx="538163" cy="533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38100" tIns="38100" rIns="38100" bIns="38100" anchor="ct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200"/>
              </a:spcBef>
              <a:buClrTx/>
              <a:buSzTx/>
              <a:buFontTx/>
              <a:buNone/>
            </a:pPr>
            <a:r>
              <a:rPr lang="en-US" altLang="en-US" sz="2000">
                <a:solidFill>
                  <a:srgbClr val="006600"/>
                </a:solidFill>
                <a:latin typeface="Times" charset="0"/>
                <a:cs typeface="Times" charset="0"/>
                <a:sym typeface="Times" charset="0"/>
              </a:rPr>
              <a:t>java</a:t>
            </a:r>
          </a:p>
        </p:txBody>
      </p:sp>
      <p:sp>
        <p:nvSpPr>
          <p:cNvPr id="63522" name="Rectangle 34"/>
          <p:cNvSpPr>
            <a:spLocks/>
          </p:cNvSpPr>
          <p:nvPr/>
        </p:nvSpPr>
        <p:spPr bwMode="auto">
          <a:xfrm>
            <a:off x="3746500" y="1981200"/>
            <a:ext cx="976313" cy="533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38100" tIns="38100" rIns="38100" bIns="38100" anchor="ct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200"/>
              </a:spcBef>
              <a:buClrTx/>
              <a:buSzTx/>
              <a:buFontTx/>
              <a:buNone/>
            </a:pPr>
            <a:r>
              <a:rPr lang="en-US" altLang="en-US" sz="2000">
                <a:solidFill>
                  <a:srgbClr val="CC00FF"/>
                </a:solidFill>
                <a:latin typeface="Times" charset="0"/>
                <a:cs typeface="Times" charset="0"/>
                <a:sym typeface="Times" charset="0"/>
              </a:rPr>
              <a:t>graphics</a:t>
            </a:r>
          </a:p>
        </p:txBody>
      </p:sp>
      <p:sp>
        <p:nvSpPr>
          <p:cNvPr id="63523" name="Rectangle 35"/>
          <p:cNvSpPr>
            <a:spLocks/>
          </p:cNvSpPr>
          <p:nvPr/>
        </p:nvSpPr>
        <p:spPr bwMode="auto">
          <a:xfrm>
            <a:off x="7477125" y="3810000"/>
            <a:ext cx="982663" cy="533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38100" tIns="38100" rIns="38100" bIns="38100" anchor="ct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950"/>
              </a:spcBef>
              <a:buClrTx/>
              <a:buSzTx/>
              <a:buFontTx/>
              <a:buNone/>
            </a:pPr>
            <a:r>
              <a:rPr lang="en-US" altLang="en-US" sz="1600">
                <a:solidFill>
                  <a:srgbClr val="FF0000"/>
                </a:solidFill>
                <a:latin typeface="Times" charset="0"/>
                <a:cs typeface="Times" charset="0"/>
                <a:sym typeface="Times" charset="0"/>
              </a:rPr>
              <a:t>algorithms</a:t>
            </a:r>
          </a:p>
        </p:txBody>
      </p:sp>
      <p:sp>
        <p:nvSpPr>
          <p:cNvPr id="63524" name="Line 36"/>
          <p:cNvSpPr>
            <a:spLocks noChangeShapeType="1"/>
          </p:cNvSpPr>
          <p:nvPr/>
        </p:nvSpPr>
        <p:spPr bwMode="auto">
          <a:xfrm>
            <a:off x="1905000" y="5029200"/>
            <a:ext cx="838200" cy="0"/>
          </a:xfrm>
          <a:prstGeom prst="line">
            <a:avLst/>
          </a:prstGeom>
          <a:noFill/>
          <a:ln w="38100">
            <a:solidFill>
              <a:srgbClr val="6B568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3525" name="Line 37"/>
          <p:cNvSpPr>
            <a:spLocks noChangeShapeType="1"/>
          </p:cNvSpPr>
          <p:nvPr/>
        </p:nvSpPr>
        <p:spPr bwMode="auto">
          <a:xfrm rot="10800000" flipH="1">
            <a:off x="1905000" y="3429000"/>
            <a:ext cx="914400" cy="1371600"/>
          </a:xfrm>
          <a:prstGeom prst="line">
            <a:avLst/>
          </a:prstGeom>
          <a:noFill/>
          <a:ln w="38100">
            <a:solidFill>
              <a:srgbClr val="6B568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3526" name="Freeform 38"/>
          <p:cNvSpPr>
            <a:spLocks/>
          </p:cNvSpPr>
          <p:nvPr/>
        </p:nvSpPr>
        <p:spPr bwMode="auto">
          <a:xfrm>
            <a:off x="1905000" y="5257800"/>
            <a:ext cx="3505200" cy="685800"/>
          </a:xfrm>
          <a:custGeom>
            <a:avLst/>
            <a:gdLst>
              <a:gd name="T0" fmla="*/ 0 w 21600"/>
              <a:gd name="T1" fmla="*/ 76146 h 21219"/>
              <a:gd name="T2" fmla="*/ 1904979 w 21600"/>
              <a:gd name="T3" fmla="*/ 685412 h 21219"/>
              <a:gd name="T4" fmla="*/ 3505200 w 21600"/>
              <a:gd name="T5" fmla="*/ 0 h 21219"/>
              <a:gd name="T6" fmla="*/ 0 60000 65536"/>
              <a:gd name="T7" fmla="*/ 0 60000 65536"/>
              <a:gd name="T8" fmla="*/ 0 60000 65536"/>
            </a:gdLst>
            <a:ahLst/>
            <a:cxnLst>
              <a:cxn ang="T6">
                <a:pos x="T0" y="T1"/>
              </a:cxn>
              <a:cxn ang="T7">
                <a:pos x="T2" y="T3"/>
              </a:cxn>
              <a:cxn ang="T8">
                <a:pos x="T4" y="T5"/>
              </a:cxn>
            </a:cxnLst>
            <a:rect l="0" t="0" r="r" b="b"/>
            <a:pathLst>
              <a:path w="21600" h="21219">
                <a:moveTo>
                  <a:pt x="0" y="2356"/>
                </a:moveTo>
                <a:cubicBezTo>
                  <a:pt x="4070" y="11978"/>
                  <a:pt x="8139" y="21600"/>
                  <a:pt x="11739" y="21207"/>
                </a:cubicBezTo>
                <a:cubicBezTo>
                  <a:pt x="15339" y="20815"/>
                  <a:pt x="18470" y="10407"/>
                  <a:pt x="21600" y="0"/>
                </a:cubicBezTo>
              </a:path>
            </a:pathLst>
          </a:custGeom>
          <a:noFill/>
          <a:ln w="38100" cap="flat">
            <a:solidFill>
              <a:srgbClr val="6B568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527" name="Line 39"/>
          <p:cNvSpPr>
            <a:spLocks noChangeShapeType="1"/>
          </p:cNvSpPr>
          <p:nvPr/>
        </p:nvSpPr>
        <p:spPr bwMode="auto">
          <a:xfrm>
            <a:off x="1905000" y="3200400"/>
            <a:ext cx="838200" cy="0"/>
          </a:xfrm>
          <a:prstGeom prst="line">
            <a:avLst/>
          </a:prstGeom>
          <a:noFill/>
          <a:ln w="38100">
            <a:solidFill>
              <a:srgbClr val="6B568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3528" name="Line 40"/>
          <p:cNvSpPr>
            <a:spLocks noChangeShapeType="1"/>
          </p:cNvSpPr>
          <p:nvPr/>
        </p:nvSpPr>
        <p:spPr bwMode="auto">
          <a:xfrm rot="10800000" flipH="1">
            <a:off x="3200400" y="2514600"/>
            <a:ext cx="762000" cy="457200"/>
          </a:xfrm>
          <a:prstGeom prst="line">
            <a:avLst/>
          </a:prstGeom>
          <a:noFill/>
          <a:ln w="38100">
            <a:solidFill>
              <a:srgbClr val="6B568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3529" name="Line 41"/>
          <p:cNvSpPr>
            <a:spLocks noChangeShapeType="1"/>
          </p:cNvSpPr>
          <p:nvPr/>
        </p:nvSpPr>
        <p:spPr bwMode="auto">
          <a:xfrm rot="10800000" flipH="1">
            <a:off x="4267200" y="2514600"/>
            <a:ext cx="0" cy="1295400"/>
          </a:xfrm>
          <a:prstGeom prst="line">
            <a:avLst/>
          </a:prstGeom>
          <a:noFill/>
          <a:ln w="38100">
            <a:solidFill>
              <a:srgbClr val="6B568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3530" name="Line 42"/>
          <p:cNvSpPr>
            <a:spLocks noChangeShapeType="1"/>
          </p:cNvSpPr>
          <p:nvPr/>
        </p:nvSpPr>
        <p:spPr bwMode="auto">
          <a:xfrm rot="10800000">
            <a:off x="4495800" y="2514600"/>
            <a:ext cx="838200" cy="533400"/>
          </a:xfrm>
          <a:prstGeom prst="line">
            <a:avLst/>
          </a:prstGeom>
          <a:noFill/>
          <a:ln w="38100">
            <a:solidFill>
              <a:srgbClr val="6B568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3531" name="Line 43"/>
          <p:cNvSpPr>
            <a:spLocks noChangeShapeType="1"/>
          </p:cNvSpPr>
          <p:nvPr/>
        </p:nvSpPr>
        <p:spPr bwMode="auto">
          <a:xfrm>
            <a:off x="4572000" y="4114800"/>
            <a:ext cx="2895600" cy="0"/>
          </a:xfrm>
          <a:prstGeom prst="line">
            <a:avLst/>
          </a:prstGeom>
          <a:noFill/>
          <a:ln w="38100">
            <a:solidFill>
              <a:srgbClr val="6B568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3532" name="Line 44"/>
          <p:cNvSpPr>
            <a:spLocks noChangeShapeType="1"/>
          </p:cNvSpPr>
          <p:nvPr/>
        </p:nvSpPr>
        <p:spPr bwMode="auto">
          <a:xfrm>
            <a:off x="5867400" y="3352800"/>
            <a:ext cx="1600200" cy="457200"/>
          </a:xfrm>
          <a:prstGeom prst="line">
            <a:avLst/>
          </a:prstGeom>
          <a:noFill/>
          <a:ln w="38100">
            <a:solidFill>
              <a:srgbClr val="6B568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3533" name="Line 45"/>
          <p:cNvSpPr>
            <a:spLocks noChangeShapeType="1"/>
          </p:cNvSpPr>
          <p:nvPr/>
        </p:nvSpPr>
        <p:spPr bwMode="auto">
          <a:xfrm>
            <a:off x="1905000" y="3505200"/>
            <a:ext cx="2057400" cy="609600"/>
          </a:xfrm>
          <a:prstGeom prst="line">
            <a:avLst/>
          </a:prstGeom>
          <a:noFill/>
          <a:ln w="38100">
            <a:solidFill>
              <a:srgbClr val="6B568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63536" name="Group 48"/>
          <p:cNvGrpSpPr>
            <a:grpSpLocks/>
          </p:cNvGrpSpPr>
          <p:nvPr/>
        </p:nvGrpSpPr>
        <p:grpSpPr bwMode="auto">
          <a:xfrm>
            <a:off x="3962400" y="3886200"/>
            <a:ext cx="609600" cy="609600"/>
            <a:chOff x="0" y="0"/>
            <a:chExt cx="384" cy="384"/>
          </a:xfrm>
        </p:grpSpPr>
        <p:sp>
          <p:nvSpPr>
            <p:cNvPr id="64555" name="Oval 46"/>
            <p:cNvSpPr>
              <a:spLocks/>
            </p:cNvSpPr>
            <p:nvPr/>
          </p:nvSpPr>
          <p:spPr bwMode="auto">
            <a:xfrm>
              <a:off x="0" y="0"/>
              <a:ext cx="384" cy="384"/>
            </a:xfrm>
            <a:prstGeom prst="ellipse">
              <a:avLst/>
            </a:prstGeom>
            <a:solidFill>
              <a:srgbClr val="FF9900"/>
            </a:solidFill>
            <a:ln w="25400">
              <a:solidFill>
                <a:schemeClr val="tx1"/>
              </a:solidFill>
              <a:round/>
              <a:headEnd/>
              <a:tailEnd/>
            </a:ln>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4556" name="Rectangle 47"/>
            <p:cNvSpPr>
              <a:spLocks/>
            </p:cNvSpPr>
            <p:nvPr/>
          </p:nvSpPr>
          <p:spPr bwMode="auto">
            <a:xfrm>
              <a:off x="105" y="52"/>
              <a:ext cx="173"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E</a:t>
              </a:r>
            </a:p>
          </p:txBody>
        </p:sp>
      </p:grpSp>
      <p:grpSp>
        <p:nvGrpSpPr>
          <p:cNvPr id="63539" name="Group 51"/>
          <p:cNvGrpSpPr>
            <a:grpSpLocks/>
          </p:cNvGrpSpPr>
          <p:nvPr/>
        </p:nvGrpSpPr>
        <p:grpSpPr bwMode="auto">
          <a:xfrm>
            <a:off x="5257800" y="4648200"/>
            <a:ext cx="609600" cy="609600"/>
            <a:chOff x="0" y="0"/>
            <a:chExt cx="384" cy="384"/>
          </a:xfrm>
        </p:grpSpPr>
        <p:sp>
          <p:nvSpPr>
            <p:cNvPr id="64553" name="Oval 49"/>
            <p:cNvSpPr>
              <a:spLocks/>
            </p:cNvSpPr>
            <p:nvPr/>
          </p:nvSpPr>
          <p:spPr bwMode="auto">
            <a:xfrm>
              <a:off x="0" y="0"/>
              <a:ext cx="384" cy="384"/>
            </a:xfrm>
            <a:prstGeom prst="ellipse">
              <a:avLst/>
            </a:prstGeom>
            <a:solidFill>
              <a:srgbClr val="FF9900"/>
            </a:solidFill>
            <a:ln w="25400">
              <a:solidFill>
                <a:schemeClr val="tx1"/>
              </a:solidFill>
              <a:round/>
              <a:headEnd/>
              <a:tailEnd/>
            </a:ln>
          </p:spPr>
          <p:txBody>
            <a:bodyPr lIns="0" tIns="0" rIns="0" bIns="0"/>
            <a:lstStyle>
              <a:lvl1pPr algn="ctr">
                <a:defRPr sz="4200">
                  <a:solidFill>
                    <a:srgbClr val="000000"/>
                  </a:solidFill>
                  <a:latin typeface="Gill Sans" charset="0"/>
                  <a:ea typeface="ヒラギノ角ゴ ProN W3" charset="0"/>
                  <a:cs typeface="ヒラギノ角ゴ ProN W3" charset="0"/>
                  <a:sym typeface="Gill Sans" charset="0"/>
                </a:defRPr>
              </a:lvl1pPr>
              <a:lvl2pPr marL="742950" indent="-285750" algn="ctr">
                <a:defRPr sz="4200">
                  <a:solidFill>
                    <a:srgbClr val="000000"/>
                  </a:solidFill>
                  <a:latin typeface="Gill Sans" charset="0"/>
                  <a:ea typeface="ヒラギノ角ゴ ProN W3" charset="0"/>
                  <a:cs typeface="ヒラギノ角ゴ ProN W3" charset="0"/>
                  <a:sym typeface="Gill Sans" charset="0"/>
                </a:defRPr>
              </a:lvl2pPr>
              <a:lvl3pPr marL="1143000" indent="-228600" algn="ctr">
                <a:defRPr sz="4200">
                  <a:solidFill>
                    <a:srgbClr val="000000"/>
                  </a:solidFill>
                  <a:latin typeface="Gill Sans" charset="0"/>
                  <a:ea typeface="ヒラギノ角ゴ ProN W3" charset="0"/>
                  <a:cs typeface="ヒラギノ角ゴ ProN W3" charset="0"/>
                  <a:sym typeface="Gill Sans" charset="0"/>
                </a:defRPr>
              </a:lvl3pPr>
              <a:lvl4pPr marL="1600200" indent="-228600" algn="ctr">
                <a:defRPr sz="4200">
                  <a:solidFill>
                    <a:srgbClr val="000000"/>
                  </a:solidFill>
                  <a:latin typeface="Gill Sans" charset="0"/>
                  <a:ea typeface="ヒラギノ角ゴ ProN W3" charset="0"/>
                  <a:cs typeface="ヒラギノ角ゴ ProN W3" charset="0"/>
                  <a:sym typeface="Gill Sans" charset="0"/>
                </a:defRPr>
              </a:lvl4pPr>
              <a:lvl5pPr marL="2057400" indent="-228600" algn="ctr">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ltLang="en-US"/>
            </a:p>
          </p:txBody>
        </p:sp>
        <p:sp>
          <p:nvSpPr>
            <p:cNvPr id="64554" name="Rectangle 50"/>
            <p:cNvSpPr>
              <a:spLocks/>
            </p:cNvSpPr>
            <p:nvPr/>
          </p:nvSpPr>
          <p:spPr bwMode="auto">
            <a:xfrm>
              <a:off x="94" y="52"/>
              <a:ext cx="19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38100" bIns="38100" anchor="ctr">
              <a:spAutoFit/>
            </a:bodyPr>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Times" charset="0"/>
                  <a:cs typeface="Times" charset="0"/>
                  <a:sym typeface="Times" charset="0"/>
                </a:rPr>
                <a:t>D</a:t>
              </a:r>
            </a:p>
          </p:txBody>
        </p:sp>
      </p:grpSp>
      <p:sp>
        <p:nvSpPr>
          <p:cNvPr id="63540" name="Line 52"/>
          <p:cNvSpPr>
            <a:spLocks noChangeShapeType="1"/>
          </p:cNvSpPr>
          <p:nvPr/>
        </p:nvSpPr>
        <p:spPr bwMode="auto">
          <a:xfrm>
            <a:off x="4495800" y="4343400"/>
            <a:ext cx="762000" cy="533400"/>
          </a:xfrm>
          <a:prstGeom prst="line">
            <a:avLst/>
          </a:prstGeom>
          <a:noFill/>
          <a:ln w="41275">
            <a:solidFill>
              <a:srgbClr val="FF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3541" name="Rectangle 53"/>
          <p:cNvSpPr>
            <a:spLocks/>
          </p:cNvSpPr>
          <p:nvPr/>
        </p:nvSpPr>
        <p:spPr bwMode="auto">
          <a:xfrm>
            <a:off x="5486400" y="5791200"/>
            <a:ext cx="3441700" cy="431800"/>
          </a:xfrm>
          <a:prstGeom prst="rect">
            <a:avLst/>
          </a:prstGeom>
          <a:solidFill>
            <a:srgbClr val="FF9900"/>
          </a:solidFill>
          <a:ln>
            <a:noFill/>
          </a:ln>
          <a:extLst>
            <a:ext uri="{91240B29-F687-4F45-9708-019B960494DF}">
              <a14:hiddenLine xmlns:a14="http://schemas.microsoft.com/office/drawing/2010/main" w="12700">
                <a:solidFill>
                  <a:schemeClr val="tx1"/>
                </a:solidFill>
                <a:miter lim="800000"/>
                <a:headEnd/>
                <a:tailEnd/>
              </a14:hiddenLine>
            </a:ext>
          </a:extLst>
        </p:spPr>
        <p:txBody>
          <a:bodyPr lIns="38100" tIns="38100" rIns="38100" bIns="38100"/>
          <a:lstStyle>
            <a:lvl1pPr>
              <a:spcBef>
                <a:spcPts val="600"/>
              </a:spcBef>
              <a:buClr>
                <a:srgbClr val="2675B4"/>
              </a:buClr>
              <a:buSzPct val="100000"/>
              <a:buFont typeface="Lucida Grande" charset="0"/>
              <a:buChar char="•"/>
              <a:defRPr sz="2400">
                <a:solidFill>
                  <a:schemeClr val="tx1"/>
                </a:solidFill>
                <a:latin typeface="Arial" charset="0"/>
                <a:ea typeface="ヒラギノ角ゴ ProN W3" charset="0"/>
                <a:cs typeface="ヒラギノ角ゴ ProN W3" charset="0"/>
                <a:sym typeface="Arial" charset="0"/>
              </a:defRPr>
            </a:lvl1pPr>
            <a:lvl2pPr marL="704850" indent="-28575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2pPr>
            <a:lvl3pPr marL="11049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3pPr>
            <a:lvl4pPr marL="1562100" indent="-228600">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4pPr>
            <a:lvl5pPr marL="2019300" indent="-228600" algn="just">
              <a:spcBef>
                <a:spcPts val="400"/>
              </a:spcBef>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5pPr>
            <a:lvl6pPr marL="24765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6pPr>
            <a:lvl7pPr marL="29337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7pPr>
            <a:lvl8pPr marL="33909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8pPr>
            <a:lvl9pPr marL="3848100" indent="-228600" algn="just" eaLnBrk="0" fontAlgn="base" hangingPunct="0">
              <a:spcBef>
                <a:spcPts val="400"/>
              </a:spcBef>
              <a:spcAft>
                <a:spcPct val="0"/>
              </a:spcAft>
              <a:buClr>
                <a:srgbClr val="2675B4"/>
              </a:buClr>
              <a:buSzPct val="100000"/>
              <a:buFont typeface="Lucida Grande" charset="0"/>
              <a:buChar char="•"/>
              <a:defRPr>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438"/>
              </a:spcBef>
              <a:buClrTx/>
              <a:buSzTx/>
              <a:buFontTx/>
              <a:buNone/>
            </a:pPr>
            <a:r>
              <a:rPr lang="en-US" altLang="en-US">
                <a:latin typeface="Lucida Grande" charset="0"/>
                <a:ea typeface="Lucida Grande" charset="0"/>
                <a:cs typeface="Lucida Grande" charset="0"/>
                <a:sym typeface="Lucida Grande" charset="0"/>
              </a:rPr>
              <a:t>MST Cost = 1</a:t>
            </a:r>
          </a:p>
        </p:txBody>
      </p:sp>
      <p:sp>
        <p:nvSpPr>
          <p:cNvPr id="3" name="TextBox 2"/>
          <p:cNvSpPr txBox="1"/>
          <p:nvPr/>
        </p:nvSpPr>
        <p:spPr>
          <a:xfrm>
            <a:off x="62089" y="1371600"/>
            <a:ext cx="3214510" cy="1200329"/>
          </a:xfrm>
          <a:prstGeom prst="rect">
            <a:avLst/>
          </a:prstGeom>
          <a:noFill/>
        </p:spPr>
        <p:txBody>
          <a:bodyPr wrap="square" rtlCol="0">
            <a:spAutoFit/>
          </a:bodyPr>
          <a:lstStyle/>
          <a:p>
            <a:r>
              <a:rPr lang="en-US" dirty="0" smtClean="0"/>
              <a:t>Put a large weight on the new edges (more than the sum of all edges) to ensure that you only pick one for each skill</a:t>
            </a:r>
            <a:endParaRPr lang="en-US" dirty="0"/>
          </a:p>
        </p:txBody>
      </p:sp>
      <p:sp>
        <p:nvSpPr>
          <p:cNvPr id="5" name="Line Callout 1 4"/>
          <p:cNvSpPr/>
          <p:nvPr/>
        </p:nvSpPr>
        <p:spPr>
          <a:xfrm rot="10800000">
            <a:off x="62089" y="1412776"/>
            <a:ext cx="3106561" cy="1101824"/>
          </a:xfrm>
          <a:prstGeom prst="borderCallout1">
            <a:avLst>
              <a:gd name="adj1" fmla="val 37706"/>
              <a:gd name="adj2" fmla="val -1665"/>
              <a:gd name="adj3" fmla="val -15247"/>
              <a:gd name="adj4" fmla="val -13529"/>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hape 496"/>
          <p:cNvSpPr/>
          <p:nvPr/>
        </p:nvSpPr>
        <p:spPr>
          <a:xfrm>
            <a:off x="0" y="6488102"/>
            <a:ext cx="9153319" cy="33855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solidFill>
                  <a:schemeClr val="accent3">
                    <a:lumOff val="44000"/>
                  </a:schemeClr>
                </a:solidFill>
              </a:defRPr>
            </a:lvl1pPr>
          </a:lstStyle>
          <a:p>
            <a:r>
              <a:rPr lang="en-US" sz="1600" b="0" dirty="0" smtClean="0">
                <a:latin typeface="Arial" panose="020B0604020202020204" pitchFamily="34" charset="0"/>
                <a:cs typeface="Arial" panose="020B0604020202020204" pitchFamily="34" charset="0"/>
              </a:rPr>
              <a:t>Slides from</a:t>
            </a:r>
            <a:r>
              <a:rPr lang="en-US" sz="1600" b="0" dirty="0">
                <a:latin typeface="Arial" panose="020B0604020202020204" pitchFamily="34" charset="0"/>
                <a:cs typeface="Arial" panose="020B0604020202020204" pitchFamily="34" charset="0"/>
              </a:rPr>
              <a:t>: http://www.cs.uoi.gr/~tsap/teaching/cs-l14/index.html</a:t>
            </a:r>
            <a:endParaRPr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342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521"/>
                                        </p:tgtEl>
                                        <p:attrNameLst>
                                          <p:attrName>style.visibility</p:attrName>
                                        </p:attrNameLst>
                                      </p:cBhvr>
                                      <p:to>
                                        <p:strVal val="visible"/>
                                      </p:to>
                                    </p:set>
                                    <p:animEffect transition="in" filter="blinds(horizontal)">
                                      <p:cBhvr>
                                        <p:cTn id="7" dur="500"/>
                                        <p:tgtEl>
                                          <p:spTgt spid="63521"/>
                                        </p:tgtEl>
                                      </p:cBhvr>
                                    </p:animEffect>
                                  </p:childTnLst>
                                </p:cTn>
                              </p:par>
                            </p:childTnLst>
                          </p:cTn>
                        </p:par>
                        <p:par>
                          <p:cTn id="8" fill="hold" nodeType="afterGroup">
                            <p:stCondLst>
                              <p:cond delay="500"/>
                            </p:stCondLst>
                            <p:childTnLst>
                              <p:par>
                                <p:cTn id="9" presetID="3" presetClass="entr" presetSubtype="10" fill="hold" grpId="0" nodeType="afterEffect">
                                  <p:stCondLst>
                                    <p:cond delay="500"/>
                                  </p:stCondLst>
                                  <p:childTnLst>
                                    <p:set>
                                      <p:cBhvr>
                                        <p:cTn id="10" dur="1" fill="hold">
                                          <p:stCondLst>
                                            <p:cond delay="0"/>
                                          </p:stCondLst>
                                        </p:cTn>
                                        <p:tgtEl>
                                          <p:spTgt spid="63520"/>
                                        </p:tgtEl>
                                        <p:attrNameLst>
                                          <p:attrName>style.visibility</p:attrName>
                                        </p:attrNameLst>
                                      </p:cBhvr>
                                      <p:to>
                                        <p:strVal val="visible"/>
                                      </p:to>
                                    </p:set>
                                    <p:animEffect transition="in" filter="blinds(horizontal)">
                                      <p:cBhvr>
                                        <p:cTn id="11" dur="500"/>
                                        <p:tgtEl>
                                          <p:spTgt spid="63520"/>
                                        </p:tgtEl>
                                      </p:cBhvr>
                                    </p:animEffect>
                                  </p:childTnLst>
                                </p:cTn>
                              </p:par>
                            </p:childTnLst>
                          </p:cTn>
                        </p:par>
                        <p:par>
                          <p:cTn id="12" fill="hold" nodeType="afterGroup">
                            <p:stCondLst>
                              <p:cond delay="1500"/>
                            </p:stCondLst>
                            <p:childTnLst>
                              <p:par>
                                <p:cTn id="13" presetID="3" presetClass="entr" presetSubtype="10" fill="hold" grpId="0" nodeType="afterEffect">
                                  <p:stCondLst>
                                    <p:cond delay="500"/>
                                  </p:stCondLst>
                                  <p:childTnLst>
                                    <p:set>
                                      <p:cBhvr>
                                        <p:cTn id="14" dur="1" fill="hold">
                                          <p:stCondLst>
                                            <p:cond delay="0"/>
                                          </p:stCondLst>
                                        </p:cTn>
                                        <p:tgtEl>
                                          <p:spTgt spid="63522"/>
                                        </p:tgtEl>
                                        <p:attrNameLst>
                                          <p:attrName>style.visibility</p:attrName>
                                        </p:attrNameLst>
                                      </p:cBhvr>
                                      <p:to>
                                        <p:strVal val="visible"/>
                                      </p:to>
                                    </p:set>
                                    <p:animEffect transition="in" filter="blinds(horizontal)">
                                      <p:cBhvr>
                                        <p:cTn id="15" dur="500"/>
                                        <p:tgtEl>
                                          <p:spTgt spid="63522"/>
                                        </p:tgtEl>
                                      </p:cBhvr>
                                    </p:animEffect>
                                  </p:childTnLst>
                                </p:cTn>
                              </p:par>
                            </p:childTnLst>
                          </p:cTn>
                        </p:par>
                        <p:par>
                          <p:cTn id="16" fill="hold" nodeType="afterGroup">
                            <p:stCondLst>
                              <p:cond delay="2500"/>
                            </p:stCondLst>
                            <p:childTnLst>
                              <p:par>
                                <p:cTn id="17" presetID="3" presetClass="entr" presetSubtype="10" fill="hold" grpId="0" nodeType="afterEffect">
                                  <p:stCondLst>
                                    <p:cond delay="500"/>
                                  </p:stCondLst>
                                  <p:childTnLst>
                                    <p:set>
                                      <p:cBhvr>
                                        <p:cTn id="18" dur="1" fill="hold">
                                          <p:stCondLst>
                                            <p:cond delay="0"/>
                                          </p:stCondLst>
                                        </p:cTn>
                                        <p:tgtEl>
                                          <p:spTgt spid="63523"/>
                                        </p:tgtEl>
                                        <p:attrNameLst>
                                          <p:attrName>style.visibility</p:attrName>
                                        </p:attrNameLst>
                                      </p:cBhvr>
                                      <p:to>
                                        <p:strVal val="visible"/>
                                      </p:to>
                                    </p:set>
                                    <p:animEffect transition="in" filter="blinds(horizontal)">
                                      <p:cBhvr>
                                        <p:cTn id="19" dur="500"/>
                                        <p:tgtEl>
                                          <p:spTgt spid="6352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3526"/>
                                        </p:tgtEl>
                                        <p:attrNameLst>
                                          <p:attrName>style.visibility</p:attrName>
                                        </p:attrNameLst>
                                      </p:cBhvr>
                                      <p:to>
                                        <p:strVal val="visible"/>
                                      </p:to>
                                    </p:set>
                                    <p:animEffect transition="in" filter="blinds(horizontal)">
                                      <p:cBhvr>
                                        <p:cTn id="24" dur="500"/>
                                        <p:tgtEl>
                                          <p:spTgt spid="63526"/>
                                        </p:tgtEl>
                                      </p:cBhvr>
                                    </p:animEffect>
                                  </p:childTnLst>
                                </p:cTn>
                              </p:par>
                            </p:childTnLst>
                          </p:cTn>
                        </p:par>
                        <p:par>
                          <p:cTn id="25" fill="hold" nodeType="afterGroup">
                            <p:stCondLst>
                              <p:cond delay="500"/>
                            </p:stCondLst>
                            <p:childTnLst>
                              <p:par>
                                <p:cTn id="26" presetID="3" presetClass="entr" presetSubtype="10" fill="hold" grpId="0" nodeType="afterEffect">
                                  <p:stCondLst>
                                    <p:cond delay="500"/>
                                  </p:stCondLst>
                                  <p:childTnLst>
                                    <p:set>
                                      <p:cBhvr>
                                        <p:cTn id="27" dur="1" fill="hold">
                                          <p:stCondLst>
                                            <p:cond delay="0"/>
                                          </p:stCondLst>
                                        </p:cTn>
                                        <p:tgtEl>
                                          <p:spTgt spid="63524"/>
                                        </p:tgtEl>
                                        <p:attrNameLst>
                                          <p:attrName>style.visibility</p:attrName>
                                        </p:attrNameLst>
                                      </p:cBhvr>
                                      <p:to>
                                        <p:strVal val="visible"/>
                                      </p:to>
                                    </p:set>
                                    <p:animEffect transition="in" filter="blinds(horizontal)">
                                      <p:cBhvr>
                                        <p:cTn id="28" dur="500"/>
                                        <p:tgtEl>
                                          <p:spTgt spid="63524"/>
                                        </p:tgtEl>
                                      </p:cBhvr>
                                    </p:animEffect>
                                  </p:childTnLst>
                                </p:cTn>
                              </p:par>
                            </p:childTnLst>
                          </p:cTn>
                        </p:par>
                        <p:par>
                          <p:cTn id="29" fill="hold" nodeType="afterGroup">
                            <p:stCondLst>
                              <p:cond delay="1500"/>
                            </p:stCondLst>
                            <p:childTnLst>
                              <p:par>
                                <p:cTn id="30" presetID="3" presetClass="entr" presetSubtype="10" fill="hold" grpId="0" nodeType="afterEffect">
                                  <p:stCondLst>
                                    <p:cond delay="500"/>
                                  </p:stCondLst>
                                  <p:childTnLst>
                                    <p:set>
                                      <p:cBhvr>
                                        <p:cTn id="31" dur="1" fill="hold">
                                          <p:stCondLst>
                                            <p:cond delay="0"/>
                                          </p:stCondLst>
                                        </p:cTn>
                                        <p:tgtEl>
                                          <p:spTgt spid="63525"/>
                                        </p:tgtEl>
                                        <p:attrNameLst>
                                          <p:attrName>style.visibility</p:attrName>
                                        </p:attrNameLst>
                                      </p:cBhvr>
                                      <p:to>
                                        <p:strVal val="visible"/>
                                      </p:to>
                                    </p:set>
                                    <p:animEffect transition="in" filter="blinds(horizontal)">
                                      <p:cBhvr>
                                        <p:cTn id="32" dur="500"/>
                                        <p:tgtEl>
                                          <p:spTgt spid="63525"/>
                                        </p:tgtEl>
                                      </p:cBhvr>
                                    </p:animEffect>
                                  </p:childTnLst>
                                </p:cTn>
                              </p:par>
                            </p:childTnLst>
                          </p:cTn>
                        </p:par>
                        <p:par>
                          <p:cTn id="33" fill="hold" nodeType="afterGroup">
                            <p:stCondLst>
                              <p:cond delay="2500"/>
                            </p:stCondLst>
                            <p:childTnLst>
                              <p:par>
                                <p:cTn id="34" presetID="3" presetClass="entr" presetSubtype="10" fill="hold" grpId="0" nodeType="afterEffect">
                                  <p:stCondLst>
                                    <p:cond delay="500"/>
                                  </p:stCondLst>
                                  <p:childTnLst>
                                    <p:set>
                                      <p:cBhvr>
                                        <p:cTn id="35" dur="1" fill="hold">
                                          <p:stCondLst>
                                            <p:cond delay="0"/>
                                          </p:stCondLst>
                                        </p:cTn>
                                        <p:tgtEl>
                                          <p:spTgt spid="63527"/>
                                        </p:tgtEl>
                                        <p:attrNameLst>
                                          <p:attrName>style.visibility</p:attrName>
                                        </p:attrNameLst>
                                      </p:cBhvr>
                                      <p:to>
                                        <p:strVal val="visible"/>
                                      </p:to>
                                    </p:set>
                                    <p:animEffect transition="in" filter="blinds(horizontal)">
                                      <p:cBhvr>
                                        <p:cTn id="36" dur="500"/>
                                        <p:tgtEl>
                                          <p:spTgt spid="63527"/>
                                        </p:tgtEl>
                                      </p:cBhvr>
                                    </p:animEffect>
                                  </p:childTnLst>
                                </p:cTn>
                              </p:par>
                            </p:childTnLst>
                          </p:cTn>
                        </p:par>
                        <p:par>
                          <p:cTn id="37" fill="hold" nodeType="afterGroup">
                            <p:stCondLst>
                              <p:cond delay="3500"/>
                            </p:stCondLst>
                            <p:childTnLst>
                              <p:par>
                                <p:cTn id="38" presetID="3" presetClass="entr" presetSubtype="10" fill="hold" grpId="0" nodeType="afterEffect">
                                  <p:stCondLst>
                                    <p:cond delay="500"/>
                                  </p:stCondLst>
                                  <p:childTnLst>
                                    <p:set>
                                      <p:cBhvr>
                                        <p:cTn id="39" dur="1" fill="hold">
                                          <p:stCondLst>
                                            <p:cond delay="0"/>
                                          </p:stCondLst>
                                        </p:cTn>
                                        <p:tgtEl>
                                          <p:spTgt spid="63528"/>
                                        </p:tgtEl>
                                        <p:attrNameLst>
                                          <p:attrName>style.visibility</p:attrName>
                                        </p:attrNameLst>
                                      </p:cBhvr>
                                      <p:to>
                                        <p:strVal val="visible"/>
                                      </p:to>
                                    </p:set>
                                    <p:animEffect transition="in" filter="blinds(horizontal)">
                                      <p:cBhvr>
                                        <p:cTn id="40" dur="500"/>
                                        <p:tgtEl>
                                          <p:spTgt spid="63528"/>
                                        </p:tgtEl>
                                      </p:cBhvr>
                                    </p:animEffect>
                                  </p:childTnLst>
                                </p:cTn>
                              </p:par>
                            </p:childTnLst>
                          </p:cTn>
                        </p:par>
                        <p:par>
                          <p:cTn id="41" fill="hold" nodeType="afterGroup">
                            <p:stCondLst>
                              <p:cond delay="4500"/>
                            </p:stCondLst>
                            <p:childTnLst>
                              <p:par>
                                <p:cTn id="42" presetID="3" presetClass="entr" presetSubtype="10" fill="hold" grpId="0" nodeType="afterEffect">
                                  <p:stCondLst>
                                    <p:cond delay="500"/>
                                  </p:stCondLst>
                                  <p:childTnLst>
                                    <p:set>
                                      <p:cBhvr>
                                        <p:cTn id="43" dur="1" fill="hold">
                                          <p:stCondLst>
                                            <p:cond delay="0"/>
                                          </p:stCondLst>
                                        </p:cTn>
                                        <p:tgtEl>
                                          <p:spTgt spid="63529"/>
                                        </p:tgtEl>
                                        <p:attrNameLst>
                                          <p:attrName>style.visibility</p:attrName>
                                        </p:attrNameLst>
                                      </p:cBhvr>
                                      <p:to>
                                        <p:strVal val="visible"/>
                                      </p:to>
                                    </p:set>
                                    <p:animEffect transition="in" filter="blinds(horizontal)">
                                      <p:cBhvr>
                                        <p:cTn id="44" dur="500"/>
                                        <p:tgtEl>
                                          <p:spTgt spid="63529"/>
                                        </p:tgtEl>
                                      </p:cBhvr>
                                    </p:animEffect>
                                  </p:childTnLst>
                                </p:cTn>
                              </p:par>
                            </p:childTnLst>
                          </p:cTn>
                        </p:par>
                        <p:par>
                          <p:cTn id="45" fill="hold" nodeType="afterGroup">
                            <p:stCondLst>
                              <p:cond delay="5500"/>
                            </p:stCondLst>
                            <p:childTnLst>
                              <p:par>
                                <p:cTn id="46" presetID="3" presetClass="entr" presetSubtype="10" fill="hold" grpId="0" nodeType="afterEffect">
                                  <p:stCondLst>
                                    <p:cond delay="500"/>
                                  </p:stCondLst>
                                  <p:childTnLst>
                                    <p:set>
                                      <p:cBhvr>
                                        <p:cTn id="47" dur="1" fill="hold">
                                          <p:stCondLst>
                                            <p:cond delay="0"/>
                                          </p:stCondLst>
                                        </p:cTn>
                                        <p:tgtEl>
                                          <p:spTgt spid="63530"/>
                                        </p:tgtEl>
                                        <p:attrNameLst>
                                          <p:attrName>style.visibility</p:attrName>
                                        </p:attrNameLst>
                                      </p:cBhvr>
                                      <p:to>
                                        <p:strVal val="visible"/>
                                      </p:to>
                                    </p:set>
                                    <p:animEffect transition="in" filter="blinds(horizontal)">
                                      <p:cBhvr>
                                        <p:cTn id="48" dur="500"/>
                                        <p:tgtEl>
                                          <p:spTgt spid="63530"/>
                                        </p:tgtEl>
                                      </p:cBhvr>
                                    </p:animEffect>
                                  </p:childTnLst>
                                </p:cTn>
                              </p:par>
                            </p:childTnLst>
                          </p:cTn>
                        </p:par>
                        <p:par>
                          <p:cTn id="49" fill="hold" nodeType="afterGroup">
                            <p:stCondLst>
                              <p:cond delay="6500"/>
                            </p:stCondLst>
                            <p:childTnLst>
                              <p:par>
                                <p:cTn id="50" presetID="3" presetClass="entr" presetSubtype="10" fill="hold" grpId="0" nodeType="afterEffect">
                                  <p:stCondLst>
                                    <p:cond delay="500"/>
                                  </p:stCondLst>
                                  <p:childTnLst>
                                    <p:set>
                                      <p:cBhvr>
                                        <p:cTn id="51" dur="1" fill="hold">
                                          <p:stCondLst>
                                            <p:cond delay="0"/>
                                          </p:stCondLst>
                                        </p:cTn>
                                        <p:tgtEl>
                                          <p:spTgt spid="63532"/>
                                        </p:tgtEl>
                                        <p:attrNameLst>
                                          <p:attrName>style.visibility</p:attrName>
                                        </p:attrNameLst>
                                      </p:cBhvr>
                                      <p:to>
                                        <p:strVal val="visible"/>
                                      </p:to>
                                    </p:set>
                                    <p:animEffect transition="in" filter="blinds(horizontal)">
                                      <p:cBhvr>
                                        <p:cTn id="52" dur="500"/>
                                        <p:tgtEl>
                                          <p:spTgt spid="63532"/>
                                        </p:tgtEl>
                                      </p:cBhvr>
                                    </p:animEffect>
                                  </p:childTnLst>
                                </p:cTn>
                              </p:par>
                            </p:childTnLst>
                          </p:cTn>
                        </p:par>
                        <p:par>
                          <p:cTn id="53" fill="hold" nodeType="afterGroup">
                            <p:stCondLst>
                              <p:cond delay="7500"/>
                            </p:stCondLst>
                            <p:childTnLst>
                              <p:par>
                                <p:cTn id="54" presetID="3" presetClass="entr" presetSubtype="10" fill="hold" grpId="0" nodeType="afterEffect">
                                  <p:stCondLst>
                                    <p:cond delay="500"/>
                                  </p:stCondLst>
                                  <p:childTnLst>
                                    <p:set>
                                      <p:cBhvr>
                                        <p:cTn id="55" dur="1" fill="hold">
                                          <p:stCondLst>
                                            <p:cond delay="0"/>
                                          </p:stCondLst>
                                        </p:cTn>
                                        <p:tgtEl>
                                          <p:spTgt spid="63531"/>
                                        </p:tgtEl>
                                        <p:attrNameLst>
                                          <p:attrName>style.visibility</p:attrName>
                                        </p:attrNameLst>
                                      </p:cBhvr>
                                      <p:to>
                                        <p:strVal val="visible"/>
                                      </p:to>
                                    </p:set>
                                    <p:animEffect transition="in" filter="blinds(horizontal)">
                                      <p:cBhvr>
                                        <p:cTn id="56" dur="500"/>
                                        <p:tgtEl>
                                          <p:spTgt spid="63531"/>
                                        </p:tgtEl>
                                      </p:cBhvr>
                                    </p:animEffect>
                                  </p:childTnLst>
                                </p:cTn>
                              </p:par>
                            </p:childTnLst>
                          </p:cTn>
                        </p:par>
                        <p:par>
                          <p:cTn id="57" fill="hold" nodeType="afterGroup">
                            <p:stCondLst>
                              <p:cond delay="8500"/>
                            </p:stCondLst>
                            <p:childTnLst>
                              <p:par>
                                <p:cTn id="58" presetID="3" presetClass="entr" presetSubtype="10" fill="hold" grpId="0" nodeType="afterEffect">
                                  <p:stCondLst>
                                    <p:cond delay="500"/>
                                  </p:stCondLst>
                                  <p:childTnLst>
                                    <p:set>
                                      <p:cBhvr>
                                        <p:cTn id="59" dur="1" fill="hold">
                                          <p:stCondLst>
                                            <p:cond delay="0"/>
                                          </p:stCondLst>
                                        </p:cTn>
                                        <p:tgtEl>
                                          <p:spTgt spid="63533"/>
                                        </p:tgtEl>
                                        <p:attrNameLst>
                                          <p:attrName>style.visibility</p:attrName>
                                        </p:attrNameLst>
                                      </p:cBhvr>
                                      <p:to>
                                        <p:strVal val="visible"/>
                                      </p:to>
                                    </p:set>
                                    <p:animEffect transition="in" filter="blinds(horizontal)">
                                      <p:cBhvr>
                                        <p:cTn id="60" dur="500"/>
                                        <p:tgtEl>
                                          <p:spTgt spid="6353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nodeType="clickEffect">
                                  <p:stCondLst>
                                    <p:cond delay="0"/>
                                  </p:stCondLst>
                                  <p:childTnLst>
                                    <p:set>
                                      <p:cBhvr>
                                        <p:cTn id="64" dur="1" fill="hold">
                                          <p:stCondLst>
                                            <p:cond delay="0"/>
                                          </p:stCondLst>
                                        </p:cTn>
                                        <p:tgtEl>
                                          <p:spTgt spid="63536"/>
                                        </p:tgtEl>
                                        <p:attrNameLst>
                                          <p:attrName>style.visibility</p:attrName>
                                        </p:attrNameLst>
                                      </p:cBhvr>
                                      <p:to>
                                        <p:strVal val="visible"/>
                                      </p:to>
                                    </p:set>
                                    <p:animEffect transition="in" filter="blinds(horizontal)">
                                      <p:cBhvr>
                                        <p:cTn id="65" dur="500"/>
                                        <p:tgtEl>
                                          <p:spTgt spid="63536"/>
                                        </p:tgtEl>
                                      </p:cBhvr>
                                    </p:animEffect>
                                  </p:childTnLst>
                                </p:cTn>
                              </p:par>
                            </p:childTnLst>
                          </p:cTn>
                        </p:par>
                        <p:par>
                          <p:cTn id="66" fill="hold" nodeType="afterGroup">
                            <p:stCondLst>
                              <p:cond delay="500"/>
                            </p:stCondLst>
                            <p:childTnLst>
                              <p:par>
                                <p:cTn id="67" presetID="3" presetClass="entr" presetSubtype="10" fill="hold" nodeType="afterEffect">
                                  <p:stCondLst>
                                    <p:cond delay="500"/>
                                  </p:stCondLst>
                                  <p:childTnLst>
                                    <p:set>
                                      <p:cBhvr>
                                        <p:cTn id="68" dur="1" fill="hold">
                                          <p:stCondLst>
                                            <p:cond delay="0"/>
                                          </p:stCondLst>
                                        </p:cTn>
                                        <p:tgtEl>
                                          <p:spTgt spid="63539"/>
                                        </p:tgtEl>
                                        <p:attrNameLst>
                                          <p:attrName>style.visibility</p:attrName>
                                        </p:attrNameLst>
                                      </p:cBhvr>
                                      <p:to>
                                        <p:strVal val="visible"/>
                                      </p:to>
                                    </p:set>
                                    <p:animEffect transition="in" filter="blinds(horizontal)">
                                      <p:cBhvr>
                                        <p:cTn id="69" dur="500"/>
                                        <p:tgtEl>
                                          <p:spTgt spid="6353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63540"/>
                                        </p:tgtEl>
                                        <p:attrNameLst>
                                          <p:attrName>style.visibility</p:attrName>
                                        </p:attrNameLst>
                                      </p:cBhvr>
                                      <p:to>
                                        <p:strVal val="visible"/>
                                      </p:to>
                                    </p:set>
                                    <p:animEffect transition="in" filter="blinds(horizontal)">
                                      <p:cBhvr>
                                        <p:cTn id="74" dur="500"/>
                                        <p:tgtEl>
                                          <p:spTgt spid="6354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63541"/>
                                        </p:tgtEl>
                                        <p:attrNameLst>
                                          <p:attrName>style.visibility</p:attrName>
                                        </p:attrNameLst>
                                      </p:cBhvr>
                                      <p:to>
                                        <p:strVal val="visible"/>
                                      </p:to>
                                    </p:set>
                                    <p:animEffect transition="in" filter="blinds(horizontal)">
                                      <p:cBhvr>
                                        <p:cTn id="79" dur="500"/>
                                        <p:tgtEl>
                                          <p:spTgt spid="63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20" grpId="0" animBg="1" autoUpdateAnimBg="0"/>
      <p:bldP spid="63521" grpId="0" animBg="1" autoUpdateAnimBg="0"/>
      <p:bldP spid="63522" grpId="0" animBg="1" autoUpdateAnimBg="0"/>
      <p:bldP spid="63523" grpId="0" animBg="1" autoUpdateAnimBg="0"/>
      <p:bldP spid="63524" grpId="0" animBg="1"/>
      <p:bldP spid="63525" grpId="0" animBg="1"/>
      <p:bldP spid="63526" grpId="0" animBg="1"/>
      <p:bldP spid="63527" grpId="0" animBg="1"/>
      <p:bldP spid="63528" grpId="0" animBg="1"/>
      <p:bldP spid="63529" grpId="0" animBg="1"/>
      <p:bldP spid="63530" grpId="0" animBg="1"/>
      <p:bldP spid="63531" grpId="0" animBg="1"/>
      <p:bldP spid="63532" grpId="0" animBg="1"/>
      <p:bldP spid="63533" grpId="0" animBg="1"/>
      <p:bldP spid="63540" grpId="0" animBg="1"/>
      <p:bldP spid="63541" grpId="0" animBg="1"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Evaluation</a:t>
            </a:r>
            <a:endParaRPr lang="en-US" dirty="0"/>
          </a:p>
        </p:txBody>
      </p:sp>
      <p:sp>
        <p:nvSpPr>
          <p:cNvPr id="3" name="Text Placeholder 2"/>
          <p:cNvSpPr>
            <a:spLocks noGrp="1"/>
          </p:cNvSpPr>
          <p:nvPr>
            <p:ph type="body" idx="1"/>
          </p:nvPr>
        </p:nvSpPr>
        <p:spPr/>
        <p:txBody>
          <a:bodyPr/>
          <a:lstStyle/>
          <a:p>
            <a:r>
              <a:rPr lang="en-US" sz="2800" dirty="0" smtClean="0"/>
              <a:t>DBLP: papers in database, data mining, AI, theory</a:t>
            </a:r>
          </a:p>
          <a:p>
            <a:r>
              <a:rPr lang="en-US" sz="2800" dirty="0" smtClean="0"/>
              <a:t>Skills derived from common terms in paper titles</a:t>
            </a:r>
          </a:p>
          <a:p>
            <a:r>
              <a:rPr lang="en-US" sz="2800" dirty="0" smtClean="0"/>
              <a:t>Communication weights determined by co-authorship</a:t>
            </a:r>
          </a:p>
          <a:p>
            <a:r>
              <a:rPr lang="en-US" sz="2800" dirty="0" smtClean="0"/>
              <a:t>5509 individuals, 1792 skills</a:t>
            </a:r>
          </a:p>
          <a:p>
            <a:r>
              <a:rPr lang="en-US" sz="2800" dirty="0" smtClean="0"/>
              <a:t>Tasks generated with 2 to 20 skills</a:t>
            </a:r>
          </a:p>
          <a:p>
            <a:r>
              <a:rPr lang="en-US" sz="2800" dirty="0" smtClean="0"/>
              <a:t>Average over 100 combinations</a:t>
            </a:r>
            <a:endParaRPr lang="en-US" sz="2800" dirty="0"/>
          </a:p>
        </p:txBody>
      </p:sp>
      <p:sp>
        <p:nvSpPr>
          <p:cNvPr id="4" name="TextBox 3"/>
          <p:cNvSpPr txBox="1"/>
          <p:nvPr/>
        </p:nvSpPr>
        <p:spPr>
          <a:xfrm>
            <a:off x="0" y="6581002"/>
            <a:ext cx="9144000" cy="30777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Theodoros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Lappas</a:t>
            </a:r>
            <a:r>
              <a:rPr lang="en-US" sz="1400" dirty="0">
                <a:solidFill>
                  <a:schemeClr val="bg1"/>
                </a:solidFill>
                <a:latin typeface="Arial" panose="020B0604020202020204" pitchFamily="34" charset="0"/>
                <a:cs typeface="Arial" panose="020B0604020202020204" pitchFamily="34" charset="0"/>
              </a:rPr>
              <a:t>, Kun Liu, and </a:t>
            </a:r>
            <a:r>
              <a:rPr lang="en-US" sz="1400" dirty="0" err="1">
                <a:solidFill>
                  <a:schemeClr val="bg1"/>
                </a:solidFill>
                <a:latin typeface="Arial" panose="020B0604020202020204" pitchFamily="34" charset="0"/>
                <a:cs typeface="Arial" panose="020B0604020202020204" pitchFamily="34" charset="0"/>
              </a:rPr>
              <a:t>Evimaria</a:t>
            </a:r>
            <a:r>
              <a:rPr lang="en-US" sz="1400" dirty="0">
                <a:solidFill>
                  <a:schemeClr val="bg1"/>
                </a:solidFill>
                <a:latin typeface="Arial" panose="020B0604020202020204" pitchFamily="34" charset="0"/>
                <a:cs typeface="Arial" panose="020B0604020202020204" pitchFamily="34" charset="0"/>
              </a:rPr>
              <a:t> Terzi. 2009. Finding a team of experts in social networks</a:t>
            </a:r>
            <a:r>
              <a:rPr lang="en-US" sz="1400" dirty="0" smtClean="0">
                <a:solidFill>
                  <a:schemeClr val="bg1"/>
                </a:solidFill>
                <a:latin typeface="Arial" panose="020B0604020202020204" pitchFamily="34" charset="0"/>
                <a:cs typeface="Arial" panose="020B0604020202020204" pitchFamily="34" charset="0"/>
              </a:rPr>
              <a:t>. KDD, 2009.</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837416"/>
      </p:ext>
    </p:extLst>
  </p:cSld>
  <p:clrMapOvr>
    <a:masterClrMapping/>
  </p:clrMapOvr>
  <p:transition spd="med"/>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Cost</a:t>
            </a:r>
            <a:endParaRPr lang="en-US" dirty="0"/>
          </a:p>
        </p:txBody>
      </p:sp>
      <p:pic>
        <p:nvPicPr>
          <p:cNvPr id="4" name="Picture 3"/>
          <p:cNvPicPr>
            <a:picLocks noChangeAspect="1"/>
          </p:cNvPicPr>
          <p:nvPr/>
        </p:nvPicPr>
        <p:blipFill>
          <a:blip r:embed="rId2"/>
          <a:stretch>
            <a:fillRect/>
          </a:stretch>
        </p:blipFill>
        <p:spPr>
          <a:xfrm>
            <a:off x="0" y="1606357"/>
            <a:ext cx="9144000" cy="3645285"/>
          </a:xfrm>
          <a:prstGeom prst="rect">
            <a:avLst/>
          </a:prstGeom>
        </p:spPr>
      </p:pic>
      <p:sp>
        <p:nvSpPr>
          <p:cNvPr id="5" name="TextBox 4"/>
          <p:cNvSpPr txBox="1"/>
          <p:nvPr/>
        </p:nvSpPr>
        <p:spPr>
          <a:xfrm>
            <a:off x="0" y="6581002"/>
            <a:ext cx="9144000" cy="30777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Theodoros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Lappas</a:t>
            </a:r>
            <a:r>
              <a:rPr lang="en-US" sz="1400" dirty="0">
                <a:solidFill>
                  <a:schemeClr val="bg1"/>
                </a:solidFill>
                <a:latin typeface="Arial" panose="020B0604020202020204" pitchFamily="34" charset="0"/>
                <a:cs typeface="Arial" panose="020B0604020202020204" pitchFamily="34" charset="0"/>
              </a:rPr>
              <a:t>, Kun Liu, and </a:t>
            </a:r>
            <a:r>
              <a:rPr lang="en-US" sz="1400" dirty="0" err="1">
                <a:solidFill>
                  <a:schemeClr val="bg1"/>
                </a:solidFill>
                <a:latin typeface="Arial" panose="020B0604020202020204" pitchFamily="34" charset="0"/>
                <a:cs typeface="Arial" panose="020B0604020202020204" pitchFamily="34" charset="0"/>
              </a:rPr>
              <a:t>Evimaria</a:t>
            </a:r>
            <a:r>
              <a:rPr lang="en-US" sz="1400" dirty="0">
                <a:solidFill>
                  <a:schemeClr val="bg1"/>
                </a:solidFill>
                <a:latin typeface="Arial" panose="020B0604020202020204" pitchFamily="34" charset="0"/>
                <a:cs typeface="Arial" panose="020B0604020202020204" pitchFamily="34" charset="0"/>
              </a:rPr>
              <a:t> Terzi. 2009. Finding a team of experts in social networks</a:t>
            </a:r>
            <a:r>
              <a:rPr lang="en-US" sz="1400" dirty="0" smtClean="0">
                <a:solidFill>
                  <a:schemeClr val="bg1"/>
                </a:solidFill>
                <a:latin typeface="Arial" panose="020B0604020202020204" pitchFamily="34" charset="0"/>
                <a:cs typeface="Arial" panose="020B0604020202020204" pitchFamily="34" charset="0"/>
              </a:rPr>
              <a:t>. KDD, 2009.</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850111"/>
      </p:ext>
    </p:extLst>
  </p:cSld>
  <p:clrMapOvr>
    <a:masterClrMapping/>
  </p:clrMapOvr>
  <p:transition spd="med"/>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Cardinality of the team</a:t>
            </a:r>
            <a:endParaRPr lang="en-US" dirty="0"/>
          </a:p>
        </p:txBody>
      </p:sp>
      <p:pic>
        <p:nvPicPr>
          <p:cNvPr id="4" name="Picture 3"/>
          <p:cNvPicPr>
            <a:picLocks noChangeAspect="1"/>
          </p:cNvPicPr>
          <p:nvPr/>
        </p:nvPicPr>
        <p:blipFill>
          <a:blip r:embed="rId2"/>
          <a:stretch>
            <a:fillRect/>
          </a:stretch>
        </p:blipFill>
        <p:spPr>
          <a:xfrm>
            <a:off x="0" y="990600"/>
            <a:ext cx="9144000" cy="4876800"/>
          </a:xfrm>
          <a:prstGeom prst="rect">
            <a:avLst/>
          </a:prstGeom>
        </p:spPr>
      </p:pic>
      <p:sp>
        <p:nvSpPr>
          <p:cNvPr id="5" name="TextBox 4"/>
          <p:cNvSpPr txBox="1"/>
          <p:nvPr/>
        </p:nvSpPr>
        <p:spPr>
          <a:xfrm>
            <a:off x="0" y="6581002"/>
            <a:ext cx="9144000" cy="30777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Theodoros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Lappas</a:t>
            </a:r>
            <a:r>
              <a:rPr lang="en-US" sz="1400" dirty="0">
                <a:solidFill>
                  <a:schemeClr val="bg1"/>
                </a:solidFill>
                <a:latin typeface="Arial" panose="020B0604020202020204" pitchFamily="34" charset="0"/>
                <a:cs typeface="Arial" panose="020B0604020202020204" pitchFamily="34" charset="0"/>
              </a:rPr>
              <a:t>, Kun Liu, and </a:t>
            </a:r>
            <a:r>
              <a:rPr lang="en-US" sz="1400" dirty="0" err="1">
                <a:solidFill>
                  <a:schemeClr val="bg1"/>
                </a:solidFill>
                <a:latin typeface="Arial" panose="020B0604020202020204" pitchFamily="34" charset="0"/>
                <a:cs typeface="Arial" panose="020B0604020202020204" pitchFamily="34" charset="0"/>
              </a:rPr>
              <a:t>Evimaria</a:t>
            </a:r>
            <a:r>
              <a:rPr lang="en-US" sz="1400" dirty="0">
                <a:solidFill>
                  <a:schemeClr val="bg1"/>
                </a:solidFill>
                <a:latin typeface="Arial" panose="020B0604020202020204" pitchFamily="34" charset="0"/>
                <a:cs typeface="Arial" panose="020B0604020202020204" pitchFamily="34" charset="0"/>
              </a:rPr>
              <a:t> Terzi. 2009. Finding a team of experts in social networks</a:t>
            </a:r>
            <a:r>
              <a:rPr lang="en-US" sz="1400" dirty="0" smtClean="0">
                <a:solidFill>
                  <a:schemeClr val="bg1"/>
                </a:solidFill>
                <a:latin typeface="Arial" panose="020B0604020202020204" pitchFamily="34" charset="0"/>
                <a:cs typeface="Arial" panose="020B0604020202020204" pitchFamily="34" charset="0"/>
              </a:rPr>
              <a:t>. KDD, 2009.</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793922"/>
      </p:ext>
    </p:extLst>
  </p:cSld>
  <p:clrMapOvr>
    <a:masterClrMapping/>
  </p:clrMapOvr>
  <p:transition spd="med"/>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Connectivity of the team</a:t>
            </a:r>
            <a:endParaRPr lang="en-US" dirty="0"/>
          </a:p>
        </p:txBody>
      </p:sp>
      <p:pic>
        <p:nvPicPr>
          <p:cNvPr id="4" name="Picture 3"/>
          <p:cNvPicPr>
            <a:picLocks noChangeAspect="1"/>
          </p:cNvPicPr>
          <p:nvPr/>
        </p:nvPicPr>
        <p:blipFill>
          <a:blip r:embed="rId2"/>
          <a:stretch>
            <a:fillRect/>
          </a:stretch>
        </p:blipFill>
        <p:spPr>
          <a:xfrm>
            <a:off x="1762125" y="1147762"/>
            <a:ext cx="5619750" cy="4562475"/>
          </a:xfrm>
          <a:prstGeom prst="rect">
            <a:avLst/>
          </a:prstGeom>
        </p:spPr>
      </p:pic>
      <p:sp>
        <p:nvSpPr>
          <p:cNvPr id="5" name="TextBox 4"/>
          <p:cNvSpPr txBox="1"/>
          <p:nvPr/>
        </p:nvSpPr>
        <p:spPr>
          <a:xfrm>
            <a:off x="0" y="6581002"/>
            <a:ext cx="9144000" cy="30777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Theodoros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Lappas</a:t>
            </a:r>
            <a:r>
              <a:rPr lang="en-US" sz="1400" dirty="0">
                <a:solidFill>
                  <a:schemeClr val="bg1"/>
                </a:solidFill>
                <a:latin typeface="Arial" panose="020B0604020202020204" pitchFamily="34" charset="0"/>
                <a:cs typeface="Arial" panose="020B0604020202020204" pitchFamily="34" charset="0"/>
              </a:rPr>
              <a:t>, Kun Liu, and </a:t>
            </a:r>
            <a:r>
              <a:rPr lang="en-US" sz="1400" dirty="0" err="1">
                <a:solidFill>
                  <a:schemeClr val="bg1"/>
                </a:solidFill>
                <a:latin typeface="Arial" panose="020B0604020202020204" pitchFamily="34" charset="0"/>
                <a:cs typeface="Arial" panose="020B0604020202020204" pitchFamily="34" charset="0"/>
              </a:rPr>
              <a:t>Evimaria</a:t>
            </a:r>
            <a:r>
              <a:rPr lang="en-US" sz="1400" dirty="0">
                <a:solidFill>
                  <a:schemeClr val="bg1"/>
                </a:solidFill>
                <a:latin typeface="Arial" panose="020B0604020202020204" pitchFamily="34" charset="0"/>
                <a:cs typeface="Arial" panose="020B0604020202020204" pitchFamily="34" charset="0"/>
              </a:rPr>
              <a:t> Terzi. 2009. Finding a team of experts in social networks</a:t>
            </a:r>
            <a:r>
              <a:rPr lang="en-US" sz="1400" dirty="0" smtClean="0">
                <a:solidFill>
                  <a:schemeClr val="bg1"/>
                </a:solidFill>
                <a:latin typeface="Arial" panose="020B0604020202020204" pitchFamily="34" charset="0"/>
                <a:cs typeface="Arial" panose="020B0604020202020204" pitchFamily="34" charset="0"/>
              </a:rPr>
              <a:t>. KDD, 2009.</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146108"/>
      </p:ext>
    </p:extLst>
  </p:cSld>
  <p:clrMapOvr>
    <a:masterClrMapping/>
  </p:clrMapOvr>
  <p:transition spd="med"/>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on 10 papers</a:t>
            </a:r>
            <a:endParaRPr lang="en-US" dirty="0"/>
          </a:p>
        </p:txBody>
      </p:sp>
      <p:pic>
        <p:nvPicPr>
          <p:cNvPr id="4" name="Picture 3"/>
          <p:cNvPicPr>
            <a:picLocks noChangeAspect="1"/>
          </p:cNvPicPr>
          <p:nvPr/>
        </p:nvPicPr>
        <p:blipFill>
          <a:blip r:embed="rId2"/>
          <a:stretch>
            <a:fillRect/>
          </a:stretch>
        </p:blipFill>
        <p:spPr>
          <a:xfrm>
            <a:off x="1727200" y="945236"/>
            <a:ext cx="5960256" cy="5912764"/>
          </a:xfrm>
          <a:prstGeom prst="rect">
            <a:avLst/>
          </a:prstGeom>
        </p:spPr>
      </p:pic>
    </p:spTree>
    <p:extLst>
      <p:ext uri="{BB962C8B-B14F-4D97-AF65-F5344CB8AC3E}">
        <p14:creationId xmlns:p14="http://schemas.microsoft.com/office/powerpoint/2010/main" val="2038460365"/>
      </p:ext>
    </p:extLst>
  </p:cSld>
  <p:clrMapOvr>
    <a:masterClrMapping/>
  </p:clrMapOvr>
  <p:transition spd="med"/>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Results</a:t>
            </a:r>
            <a:endParaRPr lang="en-US" dirty="0"/>
          </a:p>
        </p:txBody>
      </p:sp>
      <p:pic>
        <p:nvPicPr>
          <p:cNvPr id="4" name="Picture 3"/>
          <p:cNvPicPr>
            <a:picLocks noChangeAspect="1"/>
          </p:cNvPicPr>
          <p:nvPr/>
        </p:nvPicPr>
        <p:blipFill>
          <a:blip r:embed="rId2"/>
          <a:stretch>
            <a:fillRect/>
          </a:stretch>
        </p:blipFill>
        <p:spPr>
          <a:xfrm>
            <a:off x="315458" y="850749"/>
            <a:ext cx="8697913" cy="5557648"/>
          </a:xfrm>
          <a:prstGeom prst="rect">
            <a:avLst/>
          </a:prstGeom>
        </p:spPr>
      </p:pic>
      <p:sp>
        <p:nvSpPr>
          <p:cNvPr id="5" name="TextBox 4"/>
          <p:cNvSpPr txBox="1"/>
          <p:nvPr/>
        </p:nvSpPr>
        <p:spPr>
          <a:xfrm>
            <a:off x="0" y="6581002"/>
            <a:ext cx="9144000" cy="30777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Theodoros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Lappas</a:t>
            </a:r>
            <a:r>
              <a:rPr lang="en-US" sz="1400" dirty="0">
                <a:solidFill>
                  <a:schemeClr val="bg1"/>
                </a:solidFill>
                <a:latin typeface="Arial" panose="020B0604020202020204" pitchFamily="34" charset="0"/>
                <a:cs typeface="Arial" panose="020B0604020202020204" pitchFamily="34" charset="0"/>
              </a:rPr>
              <a:t>, Kun Liu, and </a:t>
            </a:r>
            <a:r>
              <a:rPr lang="en-US" sz="1400" dirty="0" err="1">
                <a:solidFill>
                  <a:schemeClr val="bg1"/>
                </a:solidFill>
                <a:latin typeface="Arial" panose="020B0604020202020204" pitchFamily="34" charset="0"/>
                <a:cs typeface="Arial" panose="020B0604020202020204" pitchFamily="34" charset="0"/>
              </a:rPr>
              <a:t>Evimaria</a:t>
            </a:r>
            <a:r>
              <a:rPr lang="en-US" sz="1400" dirty="0">
                <a:solidFill>
                  <a:schemeClr val="bg1"/>
                </a:solidFill>
                <a:latin typeface="Arial" panose="020B0604020202020204" pitchFamily="34" charset="0"/>
                <a:cs typeface="Arial" panose="020B0604020202020204" pitchFamily="34" charset="0"/>
              </a:rPr>
              <a:t> Terzi. 2009. Finding a team of experts in social networks</a:t>
            </a:r>
            <a:r>
              <a:rPr lang="en-US" sz="1400" dirty="0" smtClean="0">
                <a:solidFill>
                  <a:schemeClr val="bg1"/>
                </a:solidFill>
                <a:latin typeface="Arial" panose="020B0604020202020204" pitchFamily="34" charset="0"/>
                <a:cs typeface="Arial" panose="020B0604020202020204" pitchFamily="34" charset="0"/>
              </a:rPr>
              <a:t>. KDD, 2009.</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8197806"/>
      </p:ext>
    </p:extLst>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Steaming Tasks</a:t>
            </a:r>
            <a:endParaRPr lang="en-US" dirty="0"/>
          </a:p>
        </p:txBody>
      </p:sp>
      <p:sp>
        <p:nvSpPr>
          <p:cNvPr id="3" name="Text Placeholder 2"/>
          <p:cNvSpPr>
            <a:spLocks noGrp="1"/>
          </p:cNvSpPr>
          <p:nvPr>
            <p:ph type="body" idx="1"/>
          </p:nvPr>
        </p:nvSpPr>
        <p:spPr/>
        <p:txBody>
          <a:bodyPr/>
          <a:lstStyle/>
          <a:p>
            <a:r>
              <a:rPr lang="en-US" dirty="0" smtClean="0"/>
              <a:t>Steam of tasks arriving online</a:t>
            </a:r>
          </a:p>
          <a:p>
            <a:r>
              <a:rPr lang="en-US" dirty="0" smtClean="0"/>
              <a:t>Create teams on-the-fly for each task</a:t>
            </a:r>
          </a:p>
          <a:p>
            <a:pPr lvl="1"/>
            <a:r>
              <a:rPr lang="en-US" dirty="0" smtClean="0"/>
              <a:t>Teams should be fit for the tasks</a:t>
            </a:r>
          </a:p>
          <a:p>
            <a:pPr lvl="1"/>
            <a:r>
              <a:rPr lang="en-US" dirty="0" smtClean="0"/>
              <a:t>Allocation should be fair to people</a:t>
            </a:r>
            <a:endParaRPr lang="en-US" dirty="0"/>
          </a:p>
        </p:txBody>
      </p:sp>
      <p:sp>
        <p:nvSpPr>
          <p:cNvPr id="4" name="TextBox 3"/>
          <p:cNvSpPr txBox="1"/>
          <p:nvPr/>
        </p:nvSpPr>
        <p:spPr>
          <a:xfrm>
            <a:off x="0" y="6334781"/>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Aris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Anagnostopoulos</a:t>
            </a:r>
            <a:r>
              <a:rPr lang="en-US" sz="1400" dirty="0">
                <a:solidFill>
                  <a:schemeClr val="bg1"/>
                </a:solidFill>
                <a:latin typeface="Arial" panose="020B0604020202020204" pitchFamily="34" charset="0"/>
                <a:cs typeface="Arial" panose="020B0604020202020204" pitchFamily="34" charset="0"/>
              </a:rPr>
              <a:t>, Luca </a:t>
            </a:r>
            <a:r>
              <a:rPr lang="en-US" sz="1400" dirty="0" err="1">
                <a:solidFill>
                  <a:schemeClr val="bg1"/>
                </a:solidFill>
                <a:latin typeface="Arial" panose="020B0604020202020204" pitchFamily="34" charset="0"/>
                <a:cs typeface="Arial" panose="020B0604020202020204" pitchFamily="34" charset="0"/>
              </a:rPr>
              <a:t>Becchetti</a:t>
            </a:r>
            <a:r>
              <a:rPr lang="en-US" sz="1400" dirty="0">
                <a:solidFill>
                  <a:schemeClr val="bg1"/>
                </a:solidFill>
                <a:latin typeface="Arial" panose="020B0604020202020204" pitchFamily="34" charset="0"/>
                <a:cs typeface="Arial" panose="020B0604020202020204" pitchFamily="34" charset="0"/>
              </a:rPr>
              <a:t>, Carlos Castillo, Aristides </a:t>
            </a:r>
            <a:r>
              <a:rPr lang="en-US" sz="1400" dirty="0" err="1">
                <a:solidFill>
                  <a:schemeClr val="bg1"/>
                </a:solidFill>
                <a:latin typeface="Arial" panose="020B0604020202020204" pitchFamily="34" charset="0"/>
                <a:cs typeface="Arial" panose="020B0604020202020204" pitchFamily="34" charset="0"/>
              </a:rPr>
              <a:t>Gionis</a:t>
            </a:r>
            <a:r>
              <a:rPr lang="en-US" sz="1400" dirty="0">
                <a:solidFill>
                  <a:schemeClr val="bg1"/>
                </a:solidFill>
                <a:latin typeface="Arial" panose="020B0604020202020204" pitchFamily="34" charset="0"/>
                <a:cs typeface="Arial" panose="020B0604020202020204" pitchFamily="34" charset="0"/>
              </a:rPr>
              <a:t>, and Stefano </a:t>
            </a:r>
            <a:r>
              <a:rPr lang="en-US" sz="1400" dirty="0" err="1">
                <a:solidFill>
                  <a:schemeClr val="bg1"/>
                </a:solidFill>
                <a:latin typeface="Arial" panose="020B0604020202020204" pitchFamily="34" charset="0"/>
                <a:cs typeface="Arial" panose="020B0604020202020204" pitchFamily="34" charset="0"/>
              </a:rPr>
              <a:t>Leonardi</a:t>
            </a:r>
            <a:r>
              <a:rPr lang="en-US" sz="1400" dirty="0">
                <a:solidFill>
                  <a:schemeClr val="bg1"/>
                </a:solidFill>
                <a:latin typeface="Arial" panose="020B0604020202020204" pitchFamily="34" charset="0"/>
                <a:cs typeface="Arial" panose="020B0604020202020204" pitchFamily="34" charset="0"/>
              </a:rPr>
              <a:t>. 2010. Power in unity: forming teams in large-scale community systems. </a:t>
            </a:r>
            <a:r>
              <a:rPr lang="en-US" sz="1400" dirty="0" smtClean="0">
                <a:solidFill>
                  <a:schemeClr val="bg1"/>
                </a:solidFill>
                <a:latin typeface="Arial" panose="020B0604020202020204" pitchFamily="34" charset="0"/>
                <a:cs typeface="Arial" panose="020B0604020202020204" pitchFamily="34" charset="0"/>
              </a:rPr>
              <a:t>CIKM, 2010. </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004612"/>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2</a:t>
            </a:r>
            <a:endParaRPr lang="en-US" dirty="0"/>
          </a:p>
        </p:txBody>
      </p:sp>
      <p:sp>
        <p:nvSpPr>
          <p:cNvPr id="3" name="Text Placeholder 2"/>
          <p:cNvSpPr>
            <a:spLocks noGrp="1"/>
          </p:cNvSpPr>
          <p:nvPr>
            <p:ph type="body" idx="1"/>
          </p:nvPr>
        </p:nvSpPr>
        <p:spPr/>
        <p:txBody>
          <a:bodyPr/>
          <a:lstStyle/>
          <a:p>
            <a:r>
              <a:rPr lang="en-US" dirty="0" smtClean="0"/>
              <a:t>152 groups ranging from 2-5 members</a:t>
            </a:r>
          </a:p>
          <a:p>
            <a:r>
              <a:rPr lang="en-US" dirty="0" smtClean="0"/>
              <a:t>Replicate findings using broader tasks</a:t>
            </a:r>
            <a:endParaRPr lang="en-US" dirty="0"/>
          </a:p>
        </p:txBody>
      </p:sp>
      <p:pic>
        <p:nvPicPr>
          <p:cNvPr id="4" name="Picture 3"/>
          <p:cNvPicPr>
            <a:picLocks noChangeAspect="1"/>
          </p:cNvPicPr>
          <p:nvPr/>
        </p:nvPicPr>
        <p:blipFill>
          <a:blip r:embed="rId2"/>
          <a:stretch>
            <a:fillRect/>
          </a:stretch>
        </p:blipFill>
        <p:spPr>
          <a:xfrm>
            <a:off x="1403576" y="2554514"/>
            <a:ext cx="6604937" cy="4303486"/>
          </a:xfrm>
          <a:prstGeom prst="rect">
            <a:avLst/>
          </a:prstGeom>
        </p:spPr>
      </p:pic>
    </p:spTree>
    <p:extLst>
      <p:ext uri="{BB962C8B-B14F-4D97-AF65-F5344CB8AC3E}">
        <p14:creationId xmlns:p14="http://schemas.microsoft.com/office/powerpoint/2010/main" val="3949116389"/>
      </p:ext>
    </p:extLst>
  </p:cSld>
  <p:clrMapOvr>
    <a:masterClrMapping/>
  </p:clrMapOvr>
  <p:transition spd="med"/>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Balanced Task Covering</a:t>
            </a:r>
            <a:endParaRPr lang="en-US" dirty="0"/>
          </a:p>
        </p:txBody>
      </p:sp>
      <p:sp>
        <p:nvSpPr>
          <p:cNvPr id="4" name="TextBox 3"/>
          <p:cNvSpPr txBox="1"/>
          <p:nvPr/>
        </p:nvSpPr>
        <p:spPr>
          <a:xfrm>
            <a:off x="0" y="633478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Aris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Anagnostopoulos</a:t>
            </a:r>
            <a:r>
              <a:rPr lang="en-US" sz="1400" dirty="0">
                <a:solidFill>
                  <a:schemeClr val="bg1"/>
                </a:solidFill>
                <a:latin typeface="Arial" panose="020B0604020202020204" pitchFamily="34" charset="0"/>
                <a:cs typeface="Arial" panose="020B0604020202020204" pitchFamily="34" charset="0"/>
              </a:rPr>
              <a:t>, Luca </a:t>
            </a:r>
            <a:r>
              <a:rPr lang="en-US" sz="1400" dirty="0" err="1">
                <a:solidFill>
                  <a:schemeClr val="bg1"/>
                </a:solidFill>
                <a:latin typeface="Arial" panose="020B0604020202020204" pitchFamily="34" charset="0"/>
                <a:cs typeface="Arial" panose="020B0604020202020204" pitchFamily="34" charset="0"/>
              </a:rPr>
              <a:t>Becchetti</a:t>
            </a:r>
            <a:r>
              <a:rPr lang="en-US" sz="1400" dirty="0">
                <a:solidFill>
                  <a:schemeClr val="bg1"/>
                </a:solidFill>
                <a:latin typeface="Arial" panose="020B0604020202020204" pitchFamily="34" charset="0"/>
                <a:cs typeface="Arial" panose="020B0604020202020204" pitchFamily="34" charset="0"/>
              </a:rPr>
              <a:t>, Carlos Castillo, Aristides </a:t>
            </a:r>
            <a:r>
              <a:rPr lang="en-US" sz="1400" dirty="0" err="1">
                <a:solidFill>
                  <a:schemeClr val="bg1"/>
                </a:solidFill>
                <a:latin typeface="Arial" panose="020B0604020202020204" pitchFamily="34" charset="0"/>
                <a:cs typeface="Arial" panose="020B0604020202020204" pitchFamily="34" charset="0"/>
              </a:rPr>
              <a:t>Gionis</a:t>
            </a:r>
            <a:r>
              <a:rPr lang="en-US" sz="1400" dirty="0">
                <a:solidFill>
                  <a:schemeClr val="bg1"/>
                </a:solidFill>
                <a:latin typeface="Arial" panose="020B0604020202020204" pitchFamily="34" charset="0"/>
                <a:cs typeface="Arial" panose="020B0604020202020204" pitchFamily="34" charset="0"/>
              </a:rPr>
              <a:t>, and Stefano </a:t>
            </a:r>
            <a:r>
              <a:rPr lang="en-US" sz="1400" dirty="0" err="1">
                <a:solidFill>
                  <a:schemeClr val="bg1"/>
                </a:solidFill>
                <a:latin typeface="Arial" panose="020B0604020202020204" pitchFamily="34" charset="0"/>
                <a:cs typeface="Arial" panose="020B0604020202020204" pitchFamily="34" charset="0"/>
              </a:rPr>
              <a:t>Leonardi</a:t>
            </a:r>
            <a:r>
              <a:rPr lang="en-US" sz="1400" dirty="0">
                <a:solidFill>
                  <a:schemeClr val="bg1"/>
                </a:solidFill>
                <a:latin typeface="Arial" panose="020B0604020202020204" pitchFamily="34" charset="0"/>
                <a:cs typeface="Arial" panose="020B0604020202020204" pitchFamily="34" charset="0"/>
              </a:rPr>
              <a:t>. 2010. Power in unity: forming teams in large-scale community systems. </a:t>
            </a:r>
            <a:r>
              <a:rPr lang="en-US" sz="1400" dirty="0" smtClean="0">
                <a:solidFill>
                  <a:schemeClr val="bg1"/>
                </a:solidFill>
                <a:latin typeface="Arial" panose="020B0604020202020204" pitchFamily="34" charset="0"/>
                <a:cs typeface="Arial" panose="020B0604020202020204" pitchFamily="34" charset="0"/>
              </a:rPr>
              <a:t>CIKM, 2010. </a:t>
            </a:r>
            <a:endParaRPr lang="en-US" sz="14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0" y="1776549"/>
            <a:ext cx="6439574" cy="2592251"/>
          </a:xfrm>
          <a:prstGeom prst="rect">
            <a:avLst/>
          </a:prstGeom>
        </p:spPr>
      </p:pic>
      <p:sp>
        <p:nvSpPr>
          <p:cNvPr id="6" name="TextBox 5"/>
          <p:cNvSpPr txBox="1"/>
          <p:nvPr/>
        </p:nvSpPr>
        <p:spPr>
          <a:xfrm>
            <a:off x="6487886" y="2395453"/>
            <a:ext cx="265611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0000"/>
                </a:solidFill>
                <a:effectLst/>
                <a:uFillTx/>
                <a:latin typeface="Arial"/>
                <a:ea typeface="Arial"/>
                <a:cs typeface="Arial"/>
                <a:sym typeface="Arial"/>
              </a:rPr>
              <a:t>All tasks are executed</a:t>
            </a:r>
            <a:endParaRPr kumimoji="0" lang="en-US" sz="2000" b="0" i="0" u="none" strike="noStrike" cap="none" spc="0" normalizeH="0" baseline="0" dirty="0">
              <a:ln>
                <a:noFill/>
              </a:ln>
              <a:solidFill>
                <a:srgbClr val="FF0000"/>
              </a:solidFill>
              <a:effectLst/>
              <a:uFillTx/>
              <a:latin typeface="Arial"/>
              <a:ea typeface="Arial"/>
              <a:cs typeface="Arial"/>
              <a:sym typeface="Arial"/>
            </a:endParaRPr>
          </a:p>
        </p:txBody>
      </p:sp>
      <p:sp>
        <p:nvSpPr>
          <p:cNvPr id="7" name="TextBox 6"/>
          <p:cNvSpPr txBox="1"/>
          <p:nvPr/>
        </p:nvSpPr>
        <p:spPr>
          <a:xfrm>
            <a:off x="6588035" y="3305146"/>
            <a:ext cx="265611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0000"/>
                </a:solidFill>
                <a:effectLst/>
                <a:uFillTx/>
                <a:latin typeface="Arial"/>
                <a:ea typeface="Arial"/>
                <a:cs typeface="Arial"/>
                <a:sym typeface="Arial"/>
              </a:rPr>
              <a:t>Load balancing</a:t>
            </a:r>
            <a:endParaRPr kumimoji="0" lang="en-US" sz="2000" b="0" i="0" u="none" strike="noStrike" cap="none" spc="0" normalizeH="0" baseline="0" dirty="0">
              <a:ln>
                <a:noFill/>
              </a:ln>
              <a:solidFill>
                <a:srgbClr val="FF0000"/>
              </a:solidFill>
              <a:effectLst/>
              <a:uFillTx/>
              <a:latin typeface="Arial"/>
              <a:ea typeface="Arial"/>
              <a:cs typeface="Arial"/>
              <a:sym typeface="Arial"/>
            </a:endParaRPr>
          </a:p>
        </p:txBody>
      </p:sp>
    </p:spTree>
    <p:extLst>
      <p:ext uri="{BB962C8B-B14F-4D97-AF65-F5344CB8AC3E}">
        <p14:creationId xmlns:p14="http://schemas.microsoft.com/office/powerpoint/2010/main" val="4092852694"/>
      </p:ext>
    </p:extLst>
  </p:cSld>
  <p:clrMapOvr>
    <a:masterClrMapping/>
  </p:clrMapOvr>
  <p:transition spd="med"/>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TF in Social Networks</a:t>
            </a:r>
            <a:endParaRPr lang="en-US" dirty="0"/>
          </a:p>
        </p:txBody>
      </p:sp>
      <p:sp>
        <p:nvSpPr>
          <p:cNvPr id="3" name="Text Placeholder 2"/>
          <p:cNvSpPr>
            <a:spLocks noGrp="1"/>
          </p:cNvSpPr>
          <p:nvPr>
            <p:ph type="body" idx="1"/>
          </p:nvPr>
        </p:nvSpPr>
        <p:spPr/>
        <p:txBody>
          <a:bodyPr/>
          <a:lstStyle/>
          <a:p>
            <a:r>
              <a:rPr lang="en-US" dirty="0" smtClean="0"/>
              <a:t>Forming teams that can accomplish the specified tasks while optimizing:</a:t>
            </a:r>
          </a:p>
          <a:p>
            <a:pPr lvl="1"/>
            <a:r>
              <a:rPr lang="en-US" b="1" dirty="0" smtClean="0"/>
              <a:t>Load</a:t>
            </a:r>
            <a:r>
              <a:rPr lang="en-US" dirty="0" smtClean="0"/>
              <a:t>: number of tasks one expert participates</a:t>
            </a:r>
          </a:p>
          <a:p>
            <a:pPr lvl="1"/>
            <a:r>
              <a:rPr lang="en-US" b="1" dirty="0" smtClean="0"/>
              <a:t>Coordination Cost</a:t>
            </a:r>
            <a:r>
              <a:rPr lang="en-US" dirty="0" smtClean="0"/>
              <a:t>:</a:t>
            </a:r>
          </a:p>
          <a:p>
            <a:pPr lvl="2"/>
            <a:r>
              <a:rPr lang="en-US" dirty="0" smtClean="0"/>
              <a:t>Steiner tree</a:t>
            </a:r>
          </a:p>
          <a:p>
            <a:pPr lvl="2"/>
            <a:r>
              <a:rPr lang="en-US" dirty="0" smtClean="0"/>
              <a:t>Diameter</a:t>
            </a:r>
            <a:endParaRPr lang="en-US" dirty="0"/>
          </a:p>
        </p:txBody>
      </p:sp>
      <p:sp>
        <p:nvSpPr>
          <p:cNvPr id="4" name="TextBox 3"/>
          <p:cNvSpPr txBox="1"/>
          <p:nvPr/>
        </p:nvSpPr>
        <p:spPr>
          <a:xfrm>
            <a:off x="0" y="6334781"/>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Aris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Anagnostopoulos</a:t>
            </a:r>
            <a:r>
              <a:rPr lang="en-US" sz="1400" dirty="0">
                <a:solidFill>
                  <a:schemeClr val="bg1"/>
                </a:solidFill>
                <a:latin typeface="Arial" panose="020B0604020202020204" pitchFamily="34" charset="0"/>
                <a:cs typeface="Arial" panose="020B0604020202020204" pitchFamily="34" charset="0"/>
              </a:rPr>
              <a:t>, Luca </a:t>
            </a:r>
            <a:r>
              <a:rPr lang="en-US" sz="1400" dirty="0" err="1">
                <a:solidFill>
                  <a:schemeClr val="bg1"/>
                </a:solidFill>
                <a:latin typeface="Arial" panose="020B0604020202020204" pitchFamily="34" charset="0"/>
                <a:cs typeface="Arial" panose="020B0604020202020204" pitchFamily="34" charset="0"/>
              </a:rPr>
              <a:t>Becchetti</a:t>
            </a:r>
            <a:r>
              <a:rPr lang="en-US" sz="1400" dirty="0">
                <a:solidFill>
                  <a:schemeClr val="bg1"/>
                </a:solidFill>
                <a:latin typeface="Arial" panose="020B0604020202020204" pitchFamily="34" charset="0"/>
                <a:cs typeface="Arial" panose="020B0604020202020204" pitchFamily="34" charset="0"/>
              </a:rPr>
              <a:t>, Carlos Castillo, Aristides </a:t>
            </a:r>
            <a:r>
              <a:rPr lang="en-US" sz="1400" dirty="0" err="1">
                <a:solidFill>
                  <a:schemeClr val="bg1"/>
                </a:solidFill>
                <a:latin typeface="Arial" panose="020B0604020202020204" pitchFamily="34" charset="0"/>
                <a:cs typeface="Arial" panose="020B0604020202020204" pitchFamily="34" charset="0"/>
              </a:rPr>
              <a:t>Gionis</a:t>
            </a:r>
            <a:r>
              <a:rPr lang="en-US" sz="1400" dirty="0">
                <a:solidFill>
                  <a:schemeClr val="bg1"/>
                </a:solidFill>
                <a:latin typeface="Arial" panose="020B0604020202020204" pitchFamily="34" charset="0"/>
                <a:cs typeface="Arial" panose="020B0604020202020204" pitchFamily="34" charset="0"/>
              </a:rPr>
              <a:t>, and Stefano </a:t>
            </a:r>
            <a:r>
              <a:rPr lang="en-US" sz="1400" dirty="0" err="1">
                <a:solidFill>
                  <a:schemeClr val="bg1"/>
                </a:solidFill>
                <a:latin typeface="Arial" panose="020B0604020202020204" pitchFamily="34" charset="0"/>
                <a:cs typeface="Arial" panose="020B0604020202020204" pitchFamily="34" charset="0"/>
              </a:rPr>
              <a:t>Leonardi</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Online Team Formation in Social Networks. WWW, 2012. </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450962"/>
      </p:ext>
    </p:extLst>
  </p:cSld>
  <p:clrMapOvr>
    <a:masterClrMapping/>
  </p:clrMapOvr>
  <p:transition spd="med"/>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Balanced Social Task</a:t>
            </a:r>
            <a:endParaRPr lang="en-US" dirty="0"/>
          </a:p>
        </p:txBody>
      </p:sp>
      <p:pic>
        <p:nvPicPr>
          <p:cNvPr id="4" name="Picture 3"/>
          <p:cNvPicPr>
            <a:picLocks noChangeAspect="1"/>
          </p:cNvPicPr>
          <p:nvPr/>
        </p:nvPicPr>
        <p:blipFill>
          <a:blip r:embed="rId2"/>
          <a:stretch>
            <a:fillRect/>
          </a:stretch>
        </p:blipFill>
        <p:spPr>
          <a:xfrm>
            <a:off x="532447" y="2078354"/>
            <a:ext cx="4936337" cy="2249805"/>
          </a:xfrm>
          <a:prstGeom prst="rect">
            <a:avLst/>
          </a:prstGeom>
        </p:spPr>
      </p:pic>
      <p:sp>
        <p:nvSpPr>
          <p:cNvPr id="5" name="TextBox 4"/>
          <p:cNvSpPr txBox="1"/>
          <p:nvPr/>
        </p:nvSpPr>
        <p:spPr>
          <a:xfrm>
            <a:off x="4792980" y="2240280"/>
            <a:ext cx="265611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0000"/>
                </a:solidFill>
                <a:effectLst/>
                <a:uFillTx/>
                <a:latin typeface="Arial"/>
                <a:ea typeface="Arial"/>
                <a:cs typeface="Arial"/>
                <a:sym typeface="Arial"/>
              </a:rPr>
              <a:t>Load balancing</a:t>
            </a:r>
            <a:endParaRPr kumimoji="0" lang="en-US" sz="2000" b="0" i="0" u="none" strike="noStrike" cap="none" spc="0" normalizeH="0" baseline="0" dirty="0">
              <a:ln>
                <a:noFill/>
              </a:ln>
              <a:solidFill>
                <a:srgbClr val="FF0000"/>
              </a:solidFill>
              <a:effectLst/>
              <a:uFillTx/>
              <a:latin typeface="Arial"/>
              <a:ea typeface="Arial"/>
              <a:cs typeface="Arial"/>
              <a:sym typeface="Arial"/>
            </a:endParaRPr>
          </a:p>
        </p:txBody>
      </p:sp>
      <p:sp>
        <p:nvSpPr>
          <p:cNvPr id="6" name="TextBox 5"/>
          <p:cNvSpPr txBox="1"/>
          <p:nvPr/>
        </p:nvSpPr>
        <p:spPr>
          <a:xfrm>
            <a:off x="5722620" y="3003202"/>
            <a:ext cx="265611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0000"/>
                </a:solidFill>
                <a:effectLst/>
                <a:uFillTx/>
                <a:latin typeface="Arial"/>
                <a:ea typeface="Arial"/>
                <a:cs typeface="Arial"/>
                <a:sym typeface="Arial"/>
              </a:rPr>
              <a:t>All tasks are executed</a:t>
            </a:r>
            <a:endParaRPr kumimoji="0" lang="en-US" sz="2000" b="0" i="0" u="none" strike="noStrike" cap="none" spc="0" normalizeH="0" baseline="0" dirty="0">
              <a:ln>
                <a:noFill/>
              </a:ln>
              <a:solidFill>
                <a:srgbClr val="FF0000"/>
              </a:solidFill>
              <a:effectLst/>
              <a:uFillTx/>
              <a:latin typeface="Arial"/>
              <a:ea typeface="Arial"/>
              <a:cs typeface="Arial"/>
              <a:sym typeface="Arial"/>
            </a:endParaRPr>
          </a:p>
        </p:txBody>
      </p:sp>
      <p:sp>
        <p:nvSpPr>
          <p:cNvPr id="7" name="TextBox 6"/>
          <p:cNvSpPr txBox="1"/>
          <p:nvPr/>
        </p:nvSpPr>
        <p:spPr>
          <a:xfrm>
            <a:off x="5722620" y="3766124"/>
            <a:ext cx="265611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0000"/>
                </a:solidFill>
                <a:effectLst/>
                <a:uFillTx/>
                <a:latin typeface="Arial"/>
                <a:ea typeface="Arial"/>
                <a:cs typeface="Arial"/>
                <a:sym typeface="Arial"/>
              </a:rPr>
              <a:t>Bound on the</a:t>
            </a:r>
            <a:r>
              <a:rPr kumimoji="0" lang="en-US" sz="2000" b="0" i="0" u="none" strike="noStrike" cap="none" spc="0" normalizeH="0" dirty="0" smtClean="0">
                <a:ln>
                  <a:noFill/>
                </a:ln>
                <a:solidFill>
                  <a:srgbClr val="FF0000"/>
                </a:solidFill>
                <a:effectLst/>
                <a:uFillTx/>
                <a:latin typeface="Arial"/>
                <a:ea typeface="Arial"/>
                <a:cs typeface="Arial"/>
                <a:sym typeface="Arial"/>
              </a:rPr>
              <a:t> communication cost</a:t>
            </a:r>
            <a:endParaRPr kumimoji="0" lang="en-US" sz="2000" b="0" i="0" u="none" strike="noStrike" cap="none" spc="0" normalizeH="0" baseline="0" dirty="0">
              <a:ln>
                <a:noFill/>
              </a:ln>
              <a:solidFill>
                <a:srgbClr val="FF0000"/>
              </a:solidFill>
              <a:effectLst/>
              <a:uFillTx/>
              <a:latin typeface="Arial"/>
              <a:ea typeface="Arial"/>
              <a:cs typeface="Arial"/>
              <a:sym typeface="Arial"/>
            </a:endParaRPr>
          </a:p>
        </p:txBody>
      </p:sp>
      <p:sp>
        <p:nvSpPr>
          <p:cNvPr id="8" name="TextBox 7"/>
          <p:cNvSpPr txBox="1"/>
          <p:nvPr/>
        </p:nvSpPr>
        <p:spPr>
          <a:xfrm>
            <a:off x="0" y="6334781"/>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Aris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Anagnostopoulos</a:t>
            </a:r>
            <a:r>
              <a:rPr lang="en-US" sz="1400" dirty="0">
                <a:solidFill>
                  <a:schemeClr val="bg1"/>
                </a:solidFill>
                <a:latin typeface="Arial" panose="020B0604020202020204" pitchFamily="34" charset="0"/>
                <a:cs typeface="Arial" panose="020B0604020202020204" pitchFamily="34" charset="0"/>
              </a:rPr>
              <a:t>, Luca </a:t>
            </a:r>
            <a:r>
              <a:rPr lang="en-US" sz="1400" dirty="0" err="1">
                <a:solidFill>
                  <a:schemeClr val="bg1"/>
                </a:solidFill>
                <a:latin typeface="Arial" panose="020B0604020202020204" pitchFamily="34" charset="0"/>
                <a:cs typeface="Arial" panose="020B0604020202020204" pitchFamily="34" charset="0"/>
              </a:rPr>
              <a:t>Becchetti</a:t>
            </a:r>
            <a:r>
              <a:rPr lang="en-US" sz="1400" dirty="0">
                <a:solidFill>
                  <a:schemeClr val="bg1"/>
                </a:solidFill>
                <a:latin typeface="Arial" panose="020B0604020202020204" pitchFamily="34" charset="0"/>
                <a:cs typeface="Arial" panose="020B0604020202020204" pitchFamily="34" charset="0"/>
              </a:rPr>
              <a:t>, Carlos Castillo, Aristides </a:t>
            </a:r>
            <a:r>
              <a:rPr lang="en-US" sz="1400" dirty="0" err="1">
                <a:solidFill>
                  <a:schemeClr val="bg1"/>
                </a:solidFill>
                <a:latin typeface="Arial" panose="020B0604020202020204" pitchFamily="34" charset="0"/>
                <a:cs typeface="Arial" panose="020B0604020202020204" pitchFamily="34" charset="0"/>
              </a:rPr>
              <a:t>Gionis</a:t>
            </a:r>
            <a:r>
              <a:rPr lang="en-US" sz="1400" dirty="0">
                <a:solidFill>
                  <a:schemeClr val="bg1"/>
                </a:solidFill>
                <a:latin typeface="Arial" panose="020B0604020202020204" pitchFamily="34" charset="0"/>
                <a:cs typeface="Arial" panose="020B0604020202020204" pitchFamily="34" charset="0"/>
              </a:rPr>
              <a:t>, and Stefano </a:t>
            </a:r>
            <a:r>
              <a:rPr lang="en-US" sz="1400" dirty="0" err="1">
                <a:solidFill>
                  <a:schemeClr val="bg1"/>
                </a:solidFill>
                <a:latin typeface="Arial" panose="020B0604020202020204" pitchFamily="34" charset="0"/>
                <a:cs typeface="Arial" panose="020B0604020202020204" pitchFamily="34" charset="0"/>
              </a:rPr>
              <a:t>Leonardi</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Online Team Formation in Social Networks. WWW, 2012. </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441215"/>
      </p:ext>
    </p:extLst>
  </p:cSld>
  <p:clrMapOvr>
    <a:masterClrMapping/>
  </p:clrMapOvr>
  <p:transition spd="med"/>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Realistic Team Formation</a:t>
            </a:r>
            <a:endParaRPr lang="en-US" dirty="0"/>
          </a:p>
        </p:txBody>
      </p:sp>
      <p:sp>
        <p:nvSpPr>
          <p:cNvPr id="3" name="Text Placeholder 2"/>
          <p:cNvSpPr>
            <a:spLocks noGrp="1"/>
          </p:cNvSpPr>
          <p:nvPr>
            <p:ph type="body" idx="1"/>
          </p:nvPr>
        </p:nvSpPr>
        <p:spPr/>
        <p:txBody>
          <a:bodyPr/>
          <a:lstStyle/>
          <a:p>
            <a:r>
              <a:rPr lang="en-US" dirty="0" smtClean="0"/>
              <a:t>Realistic Requirements</a:t>
            </a:r>
          </a:p>
          <a:p>
            <a:pPr lvl="1"/>
            <a:r>
              <a:rPr lang="en-US" dirty="0" smtClean="0"/>
              <a:t>Inclusion of a designated team leader and/or a group of experts</a:t>
            </a:r>
          </a:p>
          <a:p>
            <a:pPr lvl="1"/>
            <a:r>
              <a:rPr lang="en-US" dirty="0" smtClean="0"/>
              <a:t>Skill requirement</a:t>
            </a:r>
          </a:p>
          <a:p>
            <a:pPr lvl="1"/>
            <a:r>
              <a:rPr lang="en-US" dirty="0" smtClean="0"/>
              <a:t>Team size, or team cost</a:t>
            </a:r>
          </a:p>
          <a:p>
            <a:pPr lvl="1"/>
            <a:r>
              <a:rPr lang="en-US" dirty="0" smtClean="0"/>
              <a:t>Locality of the team, e.g., in a geographical sense</a:t>
            </a:r>
            <a:endParaRPr lang="en-US" dirty="0"/>
          </a:p>
        </p:txBody>
      </p:sp>
      <p:sp>
        <p:nvSpPr>
          <p:cNvPr id="4" name="TextBox 3"/>
          <p:cNvSpPr txBox="1"/>
          <p:nvPr/>
        </p:nvSpPr>
        <p:spPr>
          <a:xfrm>
            <a:off x="0" y="6334781"/>
            <a:ext cx="9144000" cy="523220"/>
          </a:xfrm>
          <a:prstGeom prst="rect">
            <a:avLst/>
          </a:prstGeom>
          <a:solidFill>
            <a:schemeClr val="tx1"/>
          </a:solidFill>
        </p:spPr>
        <p:txBody>
          <a:bodyPr wrap="square" rtlCol="0">
            <a:spAutoFit/>
          </a:bodyPr>
          <a:lstStyle/>
          <a:p>
            <a:r>
              <a:rPr lang="en-US" sz="1400" dirty="0" err="1" smtClean="0">
                <a:solidFill>
                  <a:schemeClr val="bg1"/>
                </a:solidFill>
                <a:latin typeface="Arial" panose="020B0604020202020204" pitchFamily="34" charset="0"/>
                <a:cs typeface="Arial" panose="020B0604020202020204" pitchFamily="34" charset="0"/>
              </a:rPr>
              <a:t>Syama</a:t>
            </a:r>
            <a:r>
              <a:rPr lang="en-US" sz="1400" dirty="0" smtClean="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Sundar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Rangapuram</a:t>
            </a:r>
            <a:r>
              <a:rPr lang="en-US" sz="1400" dirty="0">
                <a:solidFill>
                  <a:schemeClr val="bg1"/>
                </a:solidFill>
                <a:latin typeface="Arial" panose="020B0604020202020204" pitchFamily="34" charset="0"/>
                <a:cs typeface="Arial" panose="020B0604020202020204" pitchFamily="34" charset="0"/>
              </a:rPr>
              <a:t> , Thomas </a:t>
            </a:r>
            <a:r>
              <a:rPr lang="en-US" sz="1400" dirty="0" err="1">
                <a:solidFill>
                  <a:schemeClr val="bg1"/>
                </a:solidFill>
                <a:latin typeface="Arial" panose="020B0604020202020204" pitchFamily="34" charset="0"/>
                <a:cs typeface="Arial" panose="020B0604020202020204" pitchFamily="34" charset="0"/>
              </a:rPr>
              <a:t>Bühler</a:t>
            </a:r>
            <a:r>
              <a:rPr lang="en-US" sz="1400" dirty="0">
                <a:solidFill>
                  <a:schemeClr val="bg1"/>
                </a:solidFill>
                <a:latin typeface="Arial" panose="020B0604020202020204" pitchFamily="34" charset="0"/>
                <a:cs typeface="Arial" panose="020B0604020202020204" pitchFamily="34" charset="0"/>
              </a:rPr>
              <a:t> , Matthias Hein, Towards realistic team formation in social networks based on densest </a:t>
            </a:r>
            <a:r>
              <a:rPr lang="en-US" sz="1400" dirty="0" smtClean="0">
                <a:solidFill>
                  <a:schemeClr val="bg1"/>
                </a:solidFill>
                <a:latin typeface="Arial" panose="020B0604020202020204" pitchFamily="34" charset="0"/>
                <a:cs typeface="Arial" panose="020B0604020202020204" pitchFamily="34" charset="0"/>
              </a:rPr>
              <a:t>subgraphs. WWW, 2013.</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690193"/>
      </p:ext>
    </p:extLst>
  </p:cSld>
  <p:clrMapOvr>
    <a:masterClrMapping/>
  </p:clrMapOvr>
  <p:transition spd="med"/>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Measure of collaborative compatibility</a:t>
            </a:r>
            <a:endParaRPr lang="en-US" sz="3200" dirty="0"/>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p:txBody>
              <a:bodyPr/>
              <a:lstStyle/>
              <a:p>
                <a:r>
                  <a:rPr lang="en-US" dirty="0" smtClean="0"/>
                  <a:t>Generalized form of subgraph density</a:t>
                </a:r>
              </a:p>
              <a:p>
                <a:pPr lvl="1"/>
                <a14:m>
                  <m:oMath xmlns:m="http://schemas.openxmlformats.org/officeDocument/2006/math">
                    <m:r>
                      <a:rPr lang="en-US" b="0" i="1" smtClean="0">
                        <a:latin typeface="Cambria Math" panose="02040503050406030204" pitchFamily="18" charset="0"/>
                      </a:rPr>
                      <m:t>𝑑𝑒𝑛𝑠𝑖𝑡𝑦</m:t>
                    </m:r>
                    <m:d>
                      <m:dPr>
                        <m:ctrlPr>
                          <a:rPr lang="en-US" b="0" i="1" smtClean="0">
                            <a:latin typeface="Cambria Math"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𝑎𝑠𝑠𝑜𝑐</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num>
                      <m:den>
                        <m:r>
                          <a:rPr lang="en-US" b="0" i="1" smtClean="0">
                            <a:latin typeface="Cambria Math" panose="02040503050406030204" pitchFamily="18" charset="0"/>
                          </a:rPr>
                          <m:t>𝑣𝑜</m:t>
                        </m:r>
                        <m:sSub>
                          <m:sSubPr>
                            <m:ctrlPr>
                              <a:rPr lang="en-US" b="0" i="1" smtClean="0">
                                <a:latin typeface="Cambria Math"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den>
                    </m:f>
                    <m:r>
                      <a:rPr lang="en-US" b="0" i="1" smtClean="0">
                        <a:latin typeface="Cambria Math" panose="02040503050406030204" pitchFamily="18" charset="0"/>
                      </a:rPr>
                      <m:t>=</m:t>
                    </m:r>
                    <m:f>
                      <m:fPr>
                        <m:ctrlPr>
                          <a:rPr lang="en-US" b="0" i="1" smtClean="0">
                            <a:latin typeface="Cambria Math" charset="0"/>
                          </a:rPr>
                        </m:ctrlPr>
                      </m:fPr>
                      <m:num>
                        <m:nary>
                          <m:naryPr>
                            <m:chr m:val="∑"/>
                            <m:limLoc m:val="subSup"/>
                            <m:supHide m:val="on"/>
                            <m:ctrlPr>
                              <a:rPr lang="en-US" b="0" i="1" smtClean="0">
                                <a:latin typeface="Cambria Math" charset="0"/>
                              </a:rPr>
                            </m:ctrlPr>
                          </m:naryPr>
                          <m:sub>
                            <m:r>
                              <m:rPr>
                                <m:brk m:alnAt="9"/>
                              </m:rP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𝐶</m:t>
                            </m:r>
                          </m:sub>
                          <m:sup/>
                          <m:e>
                            <m:sSub>
                              <m:sSubPr>
                                <m:ctrlPr>
                                  <a:rPr lang="en-US" b="0" i="1" smtClean="0">
                                    <a:latin typeface="Cambria Math"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𝑖𝑗</m:t>
                                </m:r>
                              </m:sub>
                            </m:sSub>
                          </m:e>
                        </m:nary>
                      </m:num>
                      <m:den>
                        <m:nary>
                          <m:naryPr>
                            <m:chr m:val="∑"/>
                            <m:limLoc m:val="subSup"/>
                            <m:supHide m:val="on"/>
                            <m:ctrlPr>
                              <a:rPr lang="en-US" b="0" i="1" smtClean="0">
                                <a:latin typeface="Cambria Math" charset="0"/>
                              </a:rPr>
                            </m:ctrlPr>
                          </m:naryPr>
                          <m:sub>
                            <m:r>
                              <m:rPr>
                                <m:brk m:alnAt="9"/>
                              </m:rP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𝐶</m:t>
                            </m:r>
                          </m:sub>
                          <m:sup/>
                          <m:e>
                            <m:sSub>
                              <m:sSubPr>
                                <m:ctrlPr>
                                  <a:rPr lang="en-US" b="0" i="1" smtClean="0">
                                    <a:latin typeface="Cambria Math"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e>
                        </m:nary>
                      </m:den>
                    </m:f>
                  </m:oMath>
                </a14:m>
                <a:endParaRPr lang="en-US" dirty="0" smtClean="0"/>
              </a:p>
              <a:p>
                <a:pPr lvl="1"/>
                <a:r>
                  <a:rPr lang="en-US" dirty="0" smtClean="0"/>
                  <a:t>Strict monotonicity</a:t>
                </a:r>
              </a:p>
              <a:p>
                <a:pPr lvl="1"/>
                <a:r>
                  <a:rPr lang="en-US" dirty="0" smtClean="0"/>
                  <a:t>Robustness </a:t>
                </a:r>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2444" t="-757"/>
                </a:stretch>
              </a:blipFill>
            </p:spPr>
            <p:txBody>
              <a:bodyPr/>
              <a:lstStyle/>
              <a:p>
                <a:r>
                  <a:rPr lang="en-US">
                    <a:noFill/>
                  </a:rPr>
                  <a:t> </a:t>
                </a:r>
              </a:p>
            </p:txBody>
          </p:sp>
        </mc:Fallback>
      </mc:AlternateContent>
      <p:sp>
        <p:nvSpPr>
          <p:cNvPr id="4" name="TextBox 3"/>
          <p:cNvSpPr txBox="1"/>
          <p:nvPr/>
        </p:nvSpPr>
        <p:spPr>
          <a:xfrm>
            <a:off x="0" y="6334781"/>
            <a:ext cx="9144000" cy="523220"/>
          </a:xfrm>
          <a:prstGeom prst="rect">
            <a:avLst/>
          </a:prstGeom>
          <a:solidFill>
            <a:schemeClr val="tx1"/>
          </a:solidFill>
        </p:spPr>
        <p:txBody>
          <a:bodyPr wrap="square" rtlCol="0">
            <a:spAutoFit/>
          </a:bodyPr>
          <a:lstStyle/>
          <a:p>
            <a:r>
              <a:rPr lang="en-US" sz="1400" dirty="0" err="1" smtClean="0">
                <a:solidFill>
                  <a:schemeClr val="bg1"/>
                </a:solidFill>
                <a:latin typeface="Arial" panose="020B0604020202020204" pitchFamily="34" charset="0"/>
                <a:cs typeface="Arial" panose="020B0604020202020204" pitchFamily="34" charset="0"/>
              </a:rPr>
              <a:t>Syama</a:t>
            </a:r>
            <a:r>
              <a:rPr lang="en-US" sz="1400" dirty="0" smtClean="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Sundar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Rangapuram</a:t>
            </a:r>
            <a:r>
              <a:rPr lang="en-US" sz="1400" dirty="0">
                <a:solidFill>
                  <a:schemeClr val="bg1"/>
                </a:solidFill>
                <a:latin typeface="Arial" panose="020B0604020202020204" pitchFamily="34" charset="0"/>
                <a:cs typeface="Arial" panose="020B0604020202020204" pitchFamily="34" charset="0"/>
              </a:rPr>
              <a:t> , Thomas </a:t>
            </a:r>
            <a:r>
              <a:rPr lang="en-US" sz="1400" dirty="0" err="1">
                <a:solidFill>
                  <a:schemeClr val="bg1"/>
                </a:solidFill>
                <a:latin typeface="Arial" panose="020B0604020202020204" pitchFamily="34" charset="0"/>
                <a:cs typeface="Arial" panose="020B0604020202020204" pitchFamily="34" charset="0"/>
              </a:rPr>
              <a:t>Bühler</a:t>
            </a:r>
            <a:r>
              <a:rPr lang="en-US" sz="1400" dirty="0">
                <a:solidFill>
                  <a:schemeClr val="bg1"/>
                </a:solidFill>
                <a:latin typeface="Arial" panose="020B0604020202020204" pitchFamily="34" charset="0"/>
                <a:cs typeface="Arial" panose="020B0604020202020204" pitchFamily="34" charset="0"/>
              </a:rPr>
              <a:t> , Matthias Hein, Towards realistic team formation in social networks based on densest </a:t>
            </a:r>
            <a:r>
              <a:rPr lang="en-US" sz="1400" dirty="0" smtClean="0">
                <a:solidFill>
                  <a:schemeClr val="bg1"/>
                </a:solidFill>
                <a:latin typeface="Arial" panose="020B0604020202020204" pitchFamily="34" charset="0"/>
                <a:cs typeface="Arial" panose="020B0604020202020204" pitchFamily="34" charset="0"/>
              </a:rPr>
              <a:t>subgraphs. WWW, 2013.</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168914"/>
      </p:ext>
    </p:extLst>
  </p:cSld>
  <p:clrMapOvr>
    <a:masterClrMapping/>
  </p:clrMapOvr>
  <p:transition spd="med"/>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pic>
        <p:nvPicPr>
          <p:cNvPr id="4" name="Picture 3"/>
          <p:cNvPicPr>
            <a:picLocks noChangeAspect="1"/>
          </p:cNvPicPr>
          <p:nvPr/>
        </p:nvPicPr>
        <p:blipFill>
          <a:blip r:embed="rId2"/>
          <a:stretch>
            <a:fillRect/>
          </a:stretch>
        </p:blipFill>
        <p:spPr>
          <a:xfrm>
            <a:off x="446087" y="1592580"/>
            <a:ext cx="7614537" cy="3566160"/>
          </a:xfrm>
          <a:prstGeom prst="rect">
            <a:avLst/>
          </a:prstGeom>
        </p:spPr>
      </p:pic>
      <p:sp>
        <p:nvSpPr>
          <p:cNvPr id="5" name="TextBox 4"/>
          <p:cNvSpPr txBox="1"/>
          <p:nvPr/>
        </p:nvSpPr>
        <p:spPr>
          <a:xfrm>
            <a:off x="4343400" y="2567940"/>
            <a:ext cx="265611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0000"/>
                </a:solidFill>
                <a:effectLst/>
                <a:uFillTx/>
                <a:latin typeface="Arial"/>
                <a:ea typeface="Arial"/>
                <a:cs typeface="Arial"/>
                <a:sym typeface="Arial"/>
              </a:rPr>
              <a:t>Required inclusion</a:t>
            </a:r>
            <a:endParaRPr kumimoji="0" lang="en-US" sz="2000" b="0" i="0" u="none" strike="noStrike" cap="none" spc="0" normalizeH="0" baseline="0" dirty="0">
              <a:ln>
                <a:noFill/>
              </a:ln>
              <a:solidFill>
                <a:srgbClr val="FF0000"/>
              </a:solidFill>
              <a:effectLst/>
              <a:uFillTx/>
              <a:latin typeface="Arial"/>
              <a:ea typeface="Arial"/>
              <a:cs typeface="Arial"/>
              <a:sym typeface="Arial"/>
            </a:endParaRPr>
          </a:p>
        </p:txBody>
      </p:sp>
      <p:sp>
        <p:nvSpPr>
          <p:cNvPr id="6" name="TextBox 5"/>
          <p:cNvSpPr txBox="1"/>
          <p:nvPr/>
        </p:nvSpPr>
        <p:spPr>
          <a:xfrm>
            <a:off x="106680" y="3175606"/>
            <a:ext cx="265611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0000"/>
                </a:solidFill>
                <a:effectLst/>
                <a:uFillTx/>
                <a:latin typeface="Arial"/>
                <a:ea typeface="Arial"/>
                <a:cs typeface="Arial"/>
                <a:sym typeface="Arial"/>
              </a:rPr>
              <a:t>Skill Requirement</a:t>
            </a:r>
            <a:endParaRPr kumimoji="0" lang="en-US" sz="2000" b="0" i="0" u="none" strike="noStrike" cap="none" spc="0" normalizeH="0" baseline="0" dirty="0">
              <a:ln>
                <a:noFill/>
              </a:ln>
              <a:solidFill>
                <a:srgbClr val="FF0000"/>
              </a:solidFill>
              <a:effectLst/>
              <a:uFillTx/>
              <a:latin typeface="Arial"/>
              <a:ea typeface="Arial"/>
              <a:cs typeface="Arial"/>
              <a:sym typeface="Arial"/>
            </a:endParaRPr>
          </a:p>
        </p:txBody>
      </p:sp>
      <p:sp>
        <p:nvSpPr>
          <p:cNvPr id="7" name="TextBox 6"/>
          <p:cNvSpPr txBox="1"/>
          <p:nvPr/>
        </p:nvSpPr>
        <p:spPr>
          <a:xfrm>
            <a:off x="4343400" y="3579582"/>
            <a:ext cx="265611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0000"/>
                </a:solidFill>
                <a:effectLst/>
                <a:uFillTx/>
                <a:latin typeface="Arial"/>
                <a:ea typeface="Arial"/>
                <a:cs typeface="Arial"/>
                <a:sym typeface="Arial"/>
              </a:rPr>
              <a:t>Team size</a:t>
            </a:r>
            <a:endParaRPr kumimoji="0" lang="en-US" sz="2000" b="0" i="0" u="none" strike="noStrike" cap="none" spc="0" normalizeH="0" baseline="0" dirty="0">
              <a:ln>
                <a:noFill/>
              </a:ln>
              <a:solidFill>
                <a:srgbClr val="FF0000"/>
              </a:solidFill>
              <a:effectLst/>
              <a:uFillTx/>
              <a:latin typeface="Arial"/>
              <a:ea typeface="Arial"/>
              <a:cs typeface="Arial"/>
              <a:sym typeface="Arial"/>
            </a:endParaRPr>
          </a:p>
        </p:txBody>
      </p:sp>
      <p:sp>
        <p:nvSpPr>
          <p:cNvPr id="8" name="TextBox 7"/>
          <p:cNvSpPr txBox="1"/>
          <p:nvPr/>
        </p:nvSpPr>
        <p:spPr>
          <a:xfrm>
            <a:off x="4380832" y="4142884"/>
            <a:ext cx="265611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0000"/>
                </a:solidFill>
                <a:effectLst/>
                <a:uFillTx/>
                <a:latin typeface="Arial"/>
                <a:ea typeface="Arial"/>
                <a:cs typeface="Arial"/>
                <a:sym typeface="Arial"/>
              </a:rPr>
              <a:t>Budget constraint</a:t>
            </a:r>
            <a:endParaRPr kumimoji="0" lang="en-US" sz="2000" b="0" i="0" u="none" strike="noStrike" cap="none" spc="0" normalizeH="0" baseline="0" dirty="0">
              <a:ln>
                <a:noFill/>
              </a:ln>
              <a:solidFill>
                <a:srgbClr val="FF0000"/>
              </a:solidFill>
              <a:effectLst/>
              <a:uFillTx/>
              <a:latin typeface="Arial"/>
              <a:ea typeface="Arial"/>
              <a:cs typeface="Arial"/>
              <a:sym typeface="Arial"/>
            </a:endParaRPr>
          </a:p>
        </p:txBody>
      </p:sp>
      <p:sp>
        <p:nvSpPr>
          <p:cNvPr id="9" name="TextBox 8"/>
          <p:cNvSpPr txBox="1"/>
          <p:nvPr/>
        </p:nvSpPr>
        <p:spPr>
          <a:xfrm>
            <a:off x="6598920" y="4650812"/>
            <a:ext cx="265611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0000"/>
                </a:solidFill>
                <a:effectLst/>
                <a:uFillTx/>
                <a:latin typeface="Arial"/>
                <a:ea typeface="Arial"/>
                <a:cs typeface="Arial"/>
                <a:sym typeface="Arial"/>
              </a:rPr>
              <a:t>Team locality</a:t>
            </a:r>
            <a:endParaRPr kumimoji="0" lang="en-US" sz="2000" b="0" i="0" u="none" strike="noStrike" cap="none" spc="0" normalizeH="0" baseline="0" dirty="0">
              <a:ln>
                <a:noFill/>
              </a:ln>
              <a:solidFill>
                <a:srgbClr val="FF0000"/>
              </a:solidFill>
              <a:effectLst/>
              <a:uFillTx/>
              <a:latin typeface="Arial"/>
              <a:ea typeface="Arial"/>
              <a:cs typeface="Arial"/>
              <a:sym typeface="Arial"/>
            </a:endParaRPr>
          </a:p>
        </p:txBody>
      </p:sp>
      <p:sp>
        <p:nvSpPr>
          <p:cNvPr id="10" name="TextBox 9"/>
          <p:cNvSpPr txBox="1"/>
          <p:nvPr/>
        </p:nvSpPr>
        <p:spPr>
          <a:xfrm>
            <a:off x="0" y="6334781"/>
            <a:ext cx="9144000" cy="523220"/>
          </a:xfrm>
          <a:prstGeom prst="rect">
            <a:avLst/>
          </a:prstGeom>
          <a:solidFill>
            <a:schemeClr val="tx1"/>
          </a:solidFill>
        </p:spPr>
        <p:txBody>
          <a:bodyPr wrap="square" rtlCol="0">
            <a:spAutoFit/>
          </a:bodyPr>
          <a:lstStyle/>
          <a:p>
            <a:r>
              <a:rPr lang="en-US" sz="1400" dirty="0" err="1" smtClean="0">
                <a:solidFill>
                  <a:schemeClr val="bg1"/>
                </a:solidFill>
                <a:latin typeface="Arial" panose="020B0604020202020204" pitchFamily="34" charset="0"/>
                <a:cs typeface="Arial" panose="020B0604020202020204" pitchFamily="34" charset="0"/>
              </a:rPr>
              <a:t>Syama</a:t>
            </a:r>
            <a:r>
              <a:rPr lang="en-US" sz="1400" dirty="0" smtClean="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Sundar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Rangapuram</a:t>
            </a:r>
            <a:r>
              <a:rPr lang="en-US" sz="1400" dirty="0">
                <a:solidFill>
                  <a:schemeClr val="bg1"/>
                </a:solidFill>
                <a:latin typeface="Arial" panose="020B0604020202020204" pitchFamily="34" charset="0"/>
                <a:cs typeface="Arial" panose="020B0604020202020204" pitchFamily="34" charset="0"/>
              </a:rPr>
              <a:t> , Thomas </a:t>
            </a:r>
            <a:r>
              <a:rPr lang="en-US" sz="1400" dirty="0" err="1">
                <a:solidFill>
                  <a:schemeClr val="bg1"/>
                </a:solidFill>
                <a:latin typeface="Arial" panose="020B0604020202020204" pitchFamily="34" charset="0"/>
                <a:cs typeface="Arial" panose="020B0604020202020204" pitchFamily="34" charset="0"/>
              </a:rPr>
              <a:t>Bühler</a:t>
            </a:r>
            <a:r>
              <a:rPr lang="en-US" sz="1400" dirty="0">
                <a:solidFill>
                  <a:schemeClr val="bg1"/>
                </a:solidFill>
                <a:latin typeface="Arial" panose="020B0604020202020204" pitchFamily="34" charset="0"/>
                <a:cs typeface="Arial" panose="020B0604020202020204" pitchFamily="34" charset="0"/>
              </a:rPr>
              <a:t> , Matthias Hein, Towards realistic team formation in social networks based on densest </a:t>
            </a:r>
            <a:r>
              <a:rPr lang="en-US" sz="1400" dirty="0" smtClean="0">
                <a:solidFill>
                  <a:schemeClr val="bg1"/>
                </a:solidFill>
                <a:latin typeface="Arial" panose="020B0604020202020204" pitchFamily="34" charset="0"/>
                <a:cs typeface="Arial" panose="020B0604020202020204" pitchFamily="34" charset="0"/>
              </a:rPr>
              <a:t>subgraphs. WWW, 2013.</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237957"/>
      </p:ext>
    </p:extLst>
  </p:cSld>
  <p:clrMapOvr>
    <a:masterClrMapping/>
  </p:clrMapOvr>
  <p:transition spd="med"/>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prstGeom prst="rect">
            <a:avLst/>
          </a:prstGeom>
        </p:spPr>
        <p:txBody>
          <a:bodyPr/>
          <a:lstStyle/>
          <a:p>
            <a:r>
              <a:t>Churn of A Team Member</a:t>
            </a:r>
          </a:p>
        </p:txBody>
      </p:sp>
      <p:sp>
        <p:nvSpPr>
          <p:cNvPr id="284" name="Shape 284"/>
          <p:cNvSpPr>
            <a:spLocks noGrp="1"/>
          </p:cNvSpPr>
          <p:nvPr>
            <p:ph type="body" idx="1"/>
          </p:nvPr>
        </p:nvSpPr>
        <p:spPr>
          <a:xfrm>
            <a:off x="181419" y="933450"/>
            <a:ext cx="8962581" cy="5924550"/>
          </a:xfrm>
          <a:prstGeom prst="rect">
            <a:avLst/>
          </a:prstGeom>
        </p:spPr>
        <p:txBody>
          <a:bodyPr/>
          <a:lstStyle/>
          <a:p>
            <a:pPr>
              <a:buClrTx/>
              <a:buSzTx/>
              <a:defRPr sz="3500"/>
            </a:pPr>
            <a:r>
              <a:rPr b="1" dirty="0">
                <a:solidFill>
                  <a:srgbClr val="FF2600"/>
                </a:solidFill>
              </a:rPr>
              <a:t>Case 1: </a:t>
            </a:r>
            <a:r>
              <a:rPr dirty="0"/>
              <a:t>Employee resigns in a sales </a:t>
            </a:r>
            <a:r>
              <a:rPr dirty="0" smtClean="0"/>
              <a:t>team</a:t>
            </a:r>
            <a:endParaRPr dirty="0"/>
          </a:p>
          <a:p>
            <a:pPr>
              <a:buClrTx/>
              <a:buSzTx/>
              <a:defRPr sz="3500"/>
            </a:pPr>
            <a:r>
              <a:rPr b="1" dirty="0">
                <a:solidFill>
                  <a:srgbClr val="FF2600"/>
                </a:solidFill>
              </a:rPr>
              <a:t>Case 2:</a:t>
            </a:r>
            <a:r>
              <a:rPr dirty="0"/>
              <a:t> Task force down in a SWAT </a:t>
            </a:r>
            <a:r>
              <a:rPr dirty="0" smtClean="0"/>
              <a:t>team</a:t>
            </a:r>
            <a:endParaRPr lang="en-US" b="1" dirty="0" smtClean="0">
              <a:solidFill>
                <a:srgbClr val="FF2600"/>
              </a:solidFill>
            </a:endParaRPr>
          </a:p>
          <a:p>
            <a:pPr>
              <a:buClrTx/>
              <a:buSzTx/>
              <a:defRPr sz="3500"/>
            </a:pPr>
            <a:r>
              <a:rPr b="1" dirty="0" smtClean="0">
                <a:solidFill>
                  <a:srgbClr val="FF2600"/>
                </a:solidFill>
              </a:rPr>
              <a:t>Case </a:t>
            </a:r>
            <a:r>
              <a:rPr b="1" dirty="0">
                <a:solidFill>
                  <a:srgbClr val="FF2600"/>
                </a:solidFill>
              </a:rPr>
              <a:t>3: </a:t>
            </a:r>
            <a:r>
              <a:rPr dirty="0"/>
              <a:t>Rotation tactic between benches in NBA team</a:t>
            </a:r>
          </a:p>
        </p:txBody>
      </p:sp>
      <p:sp>
        <p:nvSpPr>
          <p:cNvPr id="285" name="Shape 28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156</a:t>
            </a:fld>
            <a:endParaRPr/>
          </a:p>
        </p:txBody>
      </p:sp>
      <p:sp>
        <p:nvSpPr>
          <p:cNvPr id="286" name="Shape 286"/>
          <p:cNvSpPr/>
          <p:nvPr/>
        </p:nvSpPr>
        <p:spPr>
          <a:xfrm>
            <a:off x="542727" y="4542909"/>
            <a:ext cx="8058546" cy="1257780"/>
          </a:xfrm>
          <a:prstGeom prst="rect">
            <a:avLst/>
          </a:prstGeom>
          <a:solidFill>
            <a:srgbClr val="FFFB00"/>
          </a:solidFill>
          <a:ln w="63500">
            <a:solidFill>
              <a:schemeClr val="bg1"/>
            </a:solidFill>
            <a:bevel/>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700"/>
              </a:spcBef>
              <a:buClr>
                <a:srgbClr val="C00000"/>
              </a:buClr>
              <a:buFont typeface="Wingdings"/>
              <a:defRPr sz="3200">
                <a:solidFill>
                  <a:srgbClr val="FF2841"/>
                </a:solidFill>
              </a:defRPr>
            </a:pPr>
            <a:r>
              <a:rPr b="1" dirty="0"/>
              <a:t>Q: </a:t>
            </a:r>
            <a:r>
              <a:rPr dirty="0">
                <a:solidFill>
                  <a:srgbClr val="0433FF"/>
                </a:solidFill>
              </a:rPr>
              <a:t>How to find the best alternative when a team member leaves?</a:t>
            </a:r>
            <a:r>
              <a:rPr dirty="0"/>
              <a:t> </a:t>
            </a:r>
          </a:p>
        </p:txBody>
      </p:sp>
      <p:sp>
        <p:nvSpPr>
          <p:cNvPr id="6" name="TextBox 5"/>
          <p:cNvSpPr txBox="1"/>
          <p:nvPr/>
        </p:nvSpPr>
        <p:spPr>
          <a:xfrm>
            <a:off x="0" y="6017193"/>
            <a:ext cx="9144000" cy="830997"/>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L. </a:t>
            </a:r>
            <a:r>
              <a:rPr lang="en-US" sz="1200" dirty="0">
                <a:solidFill>
                  <a:schemeClr val="bg1"/>
                </a:solidFill>
                <a:latin typeface="Arial" panose="020B0604020202020204" pitchFamily="34" charset="0"/>
                <a:cs typeface="Arial" panose="020B0604020202020204" pitchFamily="34" charset="0"/>
              </a:rPr>
              <a:t>Li, </a:t>
            </a:r>
            <a:r>
              <a:rPr lang="en-US" sz="1200" dirty="0" smtClean="0">
                <a:solidFill>
                  <a:schemeClr val="bg1"/>
                </a:solidFill>
                <a:latin typeface="Arial" panose="020B0604020202020204" pitchFamily="34" charset="0"/>
                <a:cs typeface="Arial" panose="020B0604020202020204" pitchFamily="34" charset="0"/>
              </a:rPr>
              <a:t>H. </a:t>
            </a:r>
            <a:r>
              <a:rPr lang="en-US" sz="1200" dirty="0">
                <a:solidFill>
                  <a:schemeClr val="bg1"/>
                </a:solidFill>
                <a:latin typeface="Arial" panose="020B0604020202020204" pitchFamily="34" charset="0"/>
                <a:cs typeface="Arial" panose="020B0604020202020204" pitchFamily="34" charset="0"/>
              </a:rPr>
              <a:t>Tong, </a:t>
            </a:r>
            <a:r>
              <a:rPr lang="en-US" sz="1200" dirty="0" smtClean="0">
                <a:solidFill>
                  <a:schemeClr val="bg1"/>
                </a:solidFill>
                <a:latin typeface="Arial" panose="020B0604020202020204" pitchFamily="34" charset="0"/>
                <a:cs typeface="Arial" panose="020B0604020202020204" pitchFamily="34" charset="0"/>
              </a:rPr>
              <a:t>N. </a:t>
            </a:r>
            <a:r>
              <a:rPr lang="en-US" sz="1200" dirty="0">
                <a:solidFill>
                  <a:schemeClr val="bg1"/>
                </a:solidFill>
                <a:latin typeface="Arial" panose="020B0604020202020204" pitchFamily="34" charset="0"/>
                <a:cs typeface="Arial" panose="020B0604020202020204" pitchFamily="34" charset="0"/>
              </a:rPr>
              <a:t>Cao, </a:t>
            </a:r>
            <a:r>
              <a:rPr lang="en-US" sz="1200" dirty="0" smtClean="0">
                <a:solidFill>
                  <a:schemeClr val="bg1"/>
                </a:solidFill>
                <a:latin typeface="Arial" panose="020B0604020202020204" pitchFamily="34" charset="0"/>
                <a:cs typeface="Arial" panose="020B0604020202020204" pitchFamily="34" charset="0"/>
              </a:rPr>
              <a:t>K. </a:t>
            </a:r>
            <a:r>
              <a:rPr lang="en-US" sz="1200" dirty="0">
                <a:solidFill>
                  <a:schemeClr val="bg1"/>
                </a:solidFill>
                <a:latin typeface="Arial" panose="020B0604020202020204" pitchFamily="34" charset="0"/>
                <a:cs typeface="Arial" panose="020B0604020202020204" pitchFamily="34" charset="0"/>
              </a:rPr>
              <a:t>Ehrlich, </a:t>
            </a:r>
            <a:r>
              <a:rPr lang="en-US" sz="1200" dirty="0" smtClean="0">
                <a:solidFill>
                  <a:schemeClr val="bg1"/>
                </a:solidFill>
                <a:latin typeface="Arial" panose="020B0604020202020204" pitchFamily="34" charset="0"/>
                <a:cs typeface="Arial" panose="020B0604020202020204" pitchFamily="34" charset="0"/>
              </a:rPr>
              <a:t>Y.-R. </a:t>
            </a:r>
            <a:r>
              <a:rPr lang="en-US" sz="1200" dirty="0">
                <a:solidFill>
                  <a:schemeClr val="bg1"/>
                </a:solidFill>
                <a:latin typeface="Arial" panose="020B0604020202020204" pitchFamily="34" charset="0"/>
                <a:cs typeface="Arial" panose="020B0604020202020204" pitchFamily="34" charset="0"/>
              </a:rPr>
              <a:t>Lin and </a:t>
            </a:r>
            <a:r>
              <a:rPr lang="en-US" sz="1200" dirty="0" smtClean="0">
                <a:solidFill>
                  <a:schemeClr val="bg1"/>
                </a:solidFill>
                <a:latin typeface="Arial" panose="020B0604020202020204" pitchFamily="34" charset="0"/>
                <a:cs typeface="Arial" panose="020B0604020202020204" pitchFamily="34" charset="0"/>
              </a:rPr>
              <a:t>N. </a:t>
            </a:r>
            <a:r>
              <a:rPr lang="en-US" sz="1200" dirty="0" err="1" smtClean="0">
                <a:solidFill>
                  <a:schemeClr val="bg1"/>
                </a:solidFill>
                <a:latin typeface="Arial" panose="020B0604020202020204" pitchFamily="34" charset="0"/>
                <a:cs typeface="Arial" panose="020B0604020202020204" pitchFamily="34" charset="0"/>
              </a:rPr>
              <a:t>Buchler</a:t>
            </a:r>
            <a:r>
              <a:rPr lang="en-US" sz="1200" dirty="0" smtClean="0">
                <a:solidFill>
                  <a:schemeClr val="bg1"/>
                </a:solidFill>
                <a:latin typeface="Arial" panose="020B0604020202020204" pitchFamily="34" charset="0"/>
                <a:cs typeface="Arial" panose="020B0604020202020204" pitchFamily="34" charset="0"/>
              </a:rPr>
              <a:t>: Replacing </a:t>
            </a:r>
            <a:r>
              <a:rPr lang="en-US" sz="1200" dirty="0">
                <a:solidFill>
                  <a:schemeClr val="bg1"/>
                </a:solidFill>
                <a:latin typeface="Arial" panose="020B0604020202020204" pitchFamily="34" charset="0"/>
                <a:cs typeface="Arial" panose="020B0604020202020204" pitchFamily="34" charset="0"/>
              </a:rPr>
              <a:t>the Irreplaceable: Fast Algorithms for Team Member </a:t>
            </a:r>
            <a:r>
              <a:rPr lang="en-US" sz="1200" dirty="0" smtClean="0">
                <a:solidFill>
                  <a:schemeClr val="bg1"/>
                </a:solidFill>
                <a:latin typeface="Arial" panose="020B0604020202020204" pitchFamily="34" charset="0"/>
                <a:cs typeface="Arial" panose="020B0604020202020204" pitchFamily="34" charset="0"/>
              </a:rPr>
              <a:t>Recommendation,</a:t>
            </a:r>
            <a:r>
              <a:rPr lang="en-US" sz="1200" dirty="0">
                <a:solidFill>
                  <a:schemeClr val="bg1"/>
                </a:solidFill>
                <a:latin typeface="Arial" panose="020B0604020202020204" pitchFamily="34" charset="0"/>
                <a:cs typeface="Arial" panose="020B0604020202020204" pitchFamily="34" charset="0"/>
              </a:rPr>
              <a:t> WWW 2015</a:t>
            </a:r>
          </a:p>
          <a:p>
            <a:pPr marL="285750" indent="-2857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N. </a:t>
            </a:r>
            <a:r>
              <a:rPr lang="en-US" sz="1200" dirty="0">
                <a:solidFill>
                  <a:schemeClr val="bg1"/>
                </a:solidFill>
                <a:latin typeface="Arial" panose="020B0604020202020204" pitchFamily="34" charset="0"/>
                <a:cs typeface="Arial" panose="020B0604020202020204" pitchFamily="34" charset="0"/>
              </a:rPr>
              <a:t>Cao, </a:t>
            </a:r>
            <a:r>
              <a:rPr lang="en-US" sz="1200" dirty="0" smtClean="0">
                <a:solidFill>
                  <a:schemeClr val="bg1"/>
                </a:solidFill>
                <a:latin typeface="Arial" panose="020B0604020202020204" pitchFamily="34" charset="0"/>
                <a:cs typeface="Arial" panose="020B0604020202020204" pitchFamily="34" charset="0"/>
              </a:rPr>
              <a:t>Y.-R. </a:t>
            </a:r>
            <a:r>
              <a:rPr lang="en-US" sz="1200" dirty="0">
                <a:solidFill>
                  <a:schemeClr val="bg1"/>
                </a:solidFill>
                <a:latin typeface="Arial" panose="020B0604020202020204" pitchFamily="34" charset="0"/>
                <a:cs typeface="Arial" panose="020B0604020202020204" pitchFamily="34" charset="0"/>
              </a:rPr>
              <a:t>Lin, </a:t>
            </a:r>
            <a:r>
              <a:rPr lang="en-US" sz="1200" dirty="0" smtClean="0">
                <a:solidFill>
                  <a:schemeClr val="bg1"/>
                </a:solidFill>
                <a:latin typeface="Arial" panose="020B0604020202020204" pitchFamily="34" charset="0"/>
                <a:cs typeface="Arial" panose="020B0604020202020204" pitchFamily="34" charset="0"/>
              </a:rPr>
              <a:t>L. </a:t>
            </a:r>
            <a:r>
              <a:rPr lang="en-US" sz="1200" dirty="0">
                <a:solidFill>
                  <a:schemeClr val="bg1"/>
                </a:solidFill>
                <a:latin typeface="Arial" panose="020B0604020202020204" pitchFamily="34" charset="0"/>
                <a:cs typeface="Arial" panose="020B0604020202020204" pitchFamily="34" charset="0"/>
              </a:rPr>
              <a:t>Li, </a:t>
            </a:r>
            <a:r>
              <a:rPr lang="en-US" sz="1200" dirty="0" smtClean="0">
                <a:solidFill>
                  <a:schemeClr val="bg1"/>
                </a:solidFill>
                <a:latin typeface="Arial" panose="020B0604020202020204" pitchFamily="34" charset="0"/>
                <a:cs typeface="Arial" panose="020B0604020202020204" pitchFamily="34" charset="0"/>
              </a:rPr>
              <a:t>H. Tong: g-Miner</a:t>
            </a:r>
            <a:r>
              <a:rPr lang="en-US" sz="1200" dirty="0">
                <a:solidFill>
                  <a:schemeClr val="bg1"/>
                </a:solidFill>
                <a:latin typeface="Arial" panose="020B0604020202020204" pitchFamily="34" charset="0"/>
                <a:cs typeface="Arial" panose="020B0604020202020204" pitchFamily="34" charset="0"/>
              </a:rPr>
              <a:t>: Interactive Visual Group Mining on Multivariate </a:t>
            </a:r>
            <a:r>
              <a:rPr lang="en-US" sz="1200" dirty="0" smtClean="0">
                <a:solidFill>
                  <a:schemeClr val="bg1"/>
                </a:solidFill>
                <a:latin typeface="Arial" panose="020B0604020202020204" pitchFamily="34" charset="0"/>
                <a:cs typeface="Arial" panose="020B0604020202020204" pitchFamily="34" charset="0"/>
              </a:rPr>
              <a:t>Graphs,</a:t>
            </a:r>
            <a:r>
              <a:rPr lang="en-US" sz="1200" dirty="0">
                <a:solidFill>
                  <a:schemeClr val="bg1"/>
                </a:solidFill>
                <a:latin typeface="Arial" panose="020B0604020202020204" pitchFamily="34" charset="0"/>
                <a:cs typeface="Arial" panose="020B0604020202020204" pitchFamily="34" charset="0"/>
              </a:rPr>
              <a:t> ACM CHI </a:t>
            </a:r>
            <a:r>
              <a:rPr lang="en-US" sz="1200" dirty="0" smtClean="0">
                <a:solidFill>
                  <a:schemeClr val="bg1"/>
                </a:solidFill>
                <a:latin typeface="Arial" panose="020B0604020202020204" pitchFamily="34" charset="0"/>
                <a:cs typeface="Arial" panose="020B0604020202020204" pitchFamily="34" charset="0"/>
              </a:rPr>
              <a:t>2015</a:t>
            </a:r>
          </a:p>
          <a:p>
            <a:pPr marL="285750" indent="-2857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System prototype</a:t>
            </a:r>
            <a:r>
              <a:rPr lang="zh-CN" altLang="en-US" sz="1200" dirty="0" smtClean="0">
                <a:solidFill>
                  <a:schemeClr val="bg1"/>
                </a:solidFill>
                <a:latin typeface="Arial" panose="020B0604020202020204" pitchFamily="34" charset="0"/>
                <a:cs typeface="Arial" panose="020B0604020202020204" pitchFamily="34" charset="0"/>
              </a:rPr>
              <a:t> </a:t>
            </a:r>
            <a:r>
              <a:rPr lang="en-US" altLang="zh-CN" sz="1200" dirty="0" smtClean="0">
                <a:solidFill>
                  <a:schemeClr val="bg1"/>
                </a:solidFill>
                <a:latin typeface="Arial" panose="020B0604020202020204" pitchFamily="34" charset="0"/>
                <a:cs typeface="Arial" panose="020B0604020202020204" pitchFamily="34" charset="0"/>
              </a:rPr>
              <a:t>&amp;</a:t>
            </a:r>
            <a:r>
              <a:rPr lang="zh-CN" altLang="en-US" sz="1200" dirty="0" smtClean="0">
                <a:solidFill>
                  <a:schemeClr val="bg1"/>
                </a:solidFill>
                <a:latin typeface="Arial" panose="020B0604020202020204" pitchFamily="34" charset="0"/>
                <a:cs typeface="Arial" panose="020B0604020202020204" pitchFamily="34" charset="0"/>
              </a:rPr>
              <a:t> </a:t>
            </a:r>
            <a:r>
              <a:rPr lang="en-US" altLang="zh-CN" sz="1200" dirty="0" smtClean="0">
                <a:solidFill>
                  <a:schemeClr val="bg1"/>
                </a:solidFill>
                <a:latin typeface="Arial" panose="020B0604020202020204" pitchFamily="34" charset="0"/>
                <a:cs typeface="Arial" panose="020B0604020202020204" pitchFamily="34" charset="0"/>
              </a:rPr>
              <a:t>video</a:t>
            </a:r>
            <a:r>
              <a:rPr lang="zh-CN" altLang="en-US" sz="1200" dirty="0" smtClean="0">
                <a:solidFill>
                  <a:schemeClr val="bg1"/>
                </a:solidFill>
                <a:latin typeface="Arial" panose="020B0604020202020204" pitchFamily="34" charset="0"/>
                <a:cs typeface="Arial" panose="020B0604020202020204" pitchFamily="34" charset="0"/>
              </a:rPr>
              <a:t> </a:t>
            </a:r>
            <a:r>
              <a:rPr lang="en-US" altLang="zh-CN" sz="1200" dirty="0" smtClean="0">
                <a:solidFill>
                  <a:schemeClr val="bg1"/>
                </a:solidFill>
                <a:latin typeface="Arial" panose="020B0604020202020204" pitchFamily="34" charset="0"/>
                <a:cs typeface="Arial" panose="020B0604020202020204" pitchFamily="34" charset="0"/>
              </a:rPr>
              <a:t>demo</a:t>
            </a:r>
            <a:r>
              <a:rPr lang="en-US" sz="1200" dirty="0" smtClean="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hlinkClick r:id="rId3"/>
              </a:rPr>
              <a:t>http://team-net-</a:t>
            </a:r>
            <a:r>
              <a:rPr lang="en-US" sz="1200" dirty="0" smtClean="0">
                <a:solidFill>
                  <a:schemeClr val="bg1"/>
                </a:solidFill>
                <a:latin typeface="Arial" panose="020B0604020202020204" pitchFamily="34" charset="0"/>
                <a:cs typeface="Arial" panose="020B0604020202020204" pitchFamily="34" charset="0"/>
                <a:hlinkClick r:id="rId3"/>
              </a:rPr>
              <a:t>work.org</a:t>
            </a:r>
            <a:endParaRPr lang="en-US" sz="12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5870212"/>
      </p:ext>
    </p:extLst>
  </p:cSld>
  <p:clrMapOvr>
    <a:masterClrMapping/>
  </p:clrMapOvr>
  <p:transition spd="slow"/>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title"/>
          </p:nvPr>
        </p:nvSpPr>
        <p:spPr>
          <a:prstGeom prst="rect">
            <a:avLst/>
          </a:prstGeom>
        </p:spPr>
        <p:txBody>
          <a:bodyPr/>
          <a:lstStyle/>
          <a:p>
            <a:r>
              <a:t>Team Member Replacement</a:t>
            </a:r>
          </a:p>
        </p:txBody>
      </p:sp>
      <p:sp>
        <p:nvSpPr>
          <p:cNvPr id="313" name="Shape 313"/>
          <p:cNvSpPr/>
          <p:nvPr/>
        </p:nvSpPr>
        <p:spPr>
          <a:xfrm>
            <a:off x="543499" y="1005144"/>
            <a:ext cx="8232776" cy="2677656"/>
          </a:xfrm>
          <a:prstGeom prst="rect">
            <a:avLst/>
          </a:prstGeom>
          <a:solidFill>
            <a:srgbClr val="FFFB00">
              <a:alpha val="52000"/>
            </a:srgbClr>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sz="2500" b="1">
                <a:solidFill>
                  <a:srgbClr val="FF2600"/>
                </a:solidFill>
              </a:defRPr>
            </a:pPr>
            <a:r>
              <a:rPr dirty="0"/>
              <a:t>Problem Definition:</a:t>
            </a:r>
          </a:p>
          <a:p>
            <a:pPr>
              <a:defRPr sz="2500" b="1">
                <a:solidFill>
                  <a:srgbClr val="FF2600"/>
                </a:solidFill>
              </a:defRPr>
            </a:pPr>
            <a:r>
              <a:rPr dirty="0"/>
              <a:t>Given: </a:t>
            </a:r>
            <a:r>
              <a:rPr dirty="0">
                <a:solidFill>
                  <a:srgbClr val="000000"/>
                </a:solidFill>
              </a:rPr>
              <a:t>(1) A labelled social network</a:t>
            </a:r>
          </a:p>
          <a:p>
            <a:pPr lvl="1">
              <a:defRPr sz="2500" b="1">
                <a:solidFill>
                  <a:srgbClr val="FF2600"/>
                </a:solidFill>
              </a:defRPr>
            </a:pPr>
            <a:r>
              <a:rPr dirty="0">
                <a:solidFill>
                  <a:srgbClr val="000000"/>
                </a:solidFill>
              </a:rPr>
              <a:t>       (2) A team</a:t>
            </a:r>
          </a:p>
          <a:p>
            <a:pPr lvl="1">
              <a:defRPr sz="2500" b="1">
                <a:solidFill>
                  <a:srgbClr val="FF2600"/>
                </a:solidFill>
              </a:defRPr>
            </a:pPr>
            <a:r>
              <a:rPr dirty="0">
                <a:solidFill>
                  <a:srgbClr val="000000"/>
                </a:solidFill>
              </a:rPr>
              <a:t>       (3) A team member   </a:t>
            </a:r>
          </a:p>
          <a:p>
            <a:endParaRPr dirty="0">
              <a:solidFill>
                <a:srgbClr val="000000"/>
              </a:solidFill>
            </a:endParaRPr>
          </a:p>
          <a:p>
            <a:pPr>
              <a:defRPr sz="2500" b="1">
                <a:solidFill>
                  <a:srgbClr val="FF2600"/>
                </a:solidFill>
              </a:defRPr>
            </a:pPr>
            <a:r>
              <a:rPr dirty="0"/>
              <a:t>Recommend: </a:t>
            </a:r>
            <a:r>
              <a:rPr dirty="0">
                <a:solidFill>
                  <a:srgbClr val="000000"/>
                </a:solidFill>
              </a:rPr>
              <a:t>A “best” alternative               to replace the </a:t>
            </a:r>
            <a:r>
              <a:rPr dirty="0" smtClean="0">
                <a:solidFill>
                  <a:srgbClr val="000000"/>
                </a:solidFill>
              </a:rPr>
              <a:t>person</a:t>
            </a:r>
            <a:r>
              <a:rPr lang="zh-CN" altLang="en-US" dirty="0" smtClean="0">
                <a:solidFill>
                  <a:srgbClr val="000000"/>
                </a:solidFill>
              </a:rPr>
              <a:t> </a:t>
            </a:r>
            <a:r>
              <a:rPr lang="en-US" altLang="zh-CN" i="1" dirty="0">
                <a:solidFill>
                  <a:srgbClr val="000000"/>
                </a:solidFill>
              </a:rPr>
              <a:t>p’s</a:t>
            </a:r>
            <a:r>
              <a:rPr dirty="0" smtClean="0">
                <a:solidFill>
                  <a:srgbClr val="000000"/>
                </a:solidFill>
              </a:rPr>
              <a:t> role </a:t>
            </a:r>
            <a:r>
              <a:rPr dirty="0">
                <a:solidFill>
                  <a:srgbClr val="000000"/>
                </a:solidFill>
              </a:rPr>
              <a:t>in the team </a:t>
            </a:r>
          </a:p>
        </p:txBody>
      </p:sp>
      <p:pic>
        <p:nvPicPr>
          <p:cNvPr id="314" name="pasted-image.pdf"/>
          <p:cNvPicPr>
            <a:picLocks noChangeAspect="1"/>
          </p:cNvPicPr>
          <p:nvPr/>
        </p:nvPicPr>
        <p:blipFill>
          <a:blip r:embed="rId3">
            <a:extLst/>
          </a:blip>
          <a:stretch>
            <a:fillRect/>
          </a:stretch>
        </p:blipFill>
        <p:spPr>
          <a:xfrm>
            <a:off x="6028902" y="1450653"/>
            <a:ext cx="1828801" cy="365761"/>
          </a:xfrm>
          <a:prstGeom prst="rect">
            <a:avLst/>
          </a:prstGeom>
          <a:ln w="12700">
            <a:miter lim="400000"/>
          </a:ln>
        </p:spPr>
      </p:pic>
      <p:pic>
        <p:nvPicPr>
          <p:cNvPr id="315" name="pasted-image.pdf"/>
          <p:cNvPicPr>
            <a:picLocks noChangeAspect="1"/>
          </p:cNvPicPr>
          <p:nvPr/>
        </p:nvPicPr>
        <p:blipFill>
          <a:blip r:embed="rId4">
            <a:extLst/>
          </a:blip>
          <a:stretch>
            <a:fillRect/>
          </a:stretch>
        </p:blipFill>
        <p:spPr>
          <a:xfrm>
            <a:off x="3337596" y="1891891"/>
            <a:ext cx="677606" cy="313393"/>
          </a:xfrm>
          <a:prstGeom prst="rect">
            <a:avLst/>
          </a:prstGeom>
          <a:ln w="12700">
            <a:miter lim="400000"/>
          </a:ln>
        </p:spPr>
      </p:pic>
      <p:pic>
        <p:nvPicPr>
          <p:cNvPr id="316" name="pasted-image.pdf"/>
          <p:cNvPicPr>
            <a:picLocks noChangeAspect="1"/>
          </p:cNvPicPr>
          <p:nvPr/>
        </p:nvPicPr>
        <p:blipFill>
          <a:blip r:embed="rId5">
            <a:extLst/>
          </a:blip>
          <a:stretch>
            <a:fillRect/>
          </a:stretch>
        </p:blipFill>
        <p:spPr>
          <a:xfrm>
            <a:off x="4632899" y="2213084"/>
            <a:ext cx="1011219" cy="365761"/>
          </a:xfrm>
          <a:prstGeom prst="rect">
            <a:avLst/>
          </a:prstGeom>
          <a:ln w="12700">
            <a:miter lim="400000"/>
          </a:ln>
        </p:spPr>
      </p:pic>
      <p:pic>
        <p:nvPicPr>
          <p:cNvPr id="317" name="pasted-image.pdf"/>
          <p:cNvPicPr>
            <a:picLocks noChangeAspect="1"/>
          </p:cNvPicPr>
          <p:nvPr/>
        </p:nvPicPr>
        <p:blipFill>
          <a:blip r:embed="rId6">
            <a:extLst/>
          </a:blip>
          <a:stretch>
            <a:fillRect/>
          </a:stretch>
        </p:blipFill>
        <p:spPr>
          <a:xfrm>
            <a:off x="5828952" y="2841850"/>
            <a:ext cx="1011220" cy="411156"/>
          </a:xfrm>
          <a:prstGeom prst="rect">
            <a:avLst/>
          </a:prstGeom>
          <a:ln w="12700">
            <a:miter lim="400000"/>
          </a:ln>
        </p:spPr>
      </p:pic>
      <p:pic>
        <p:nvPicPr>
          <p:cNvPr id="318" name="pasted-image.pdf"/>
          <p:cNvPicPr>
            <a:picLocks noChangeAspect="1"/>
          </p:cNvPicPr>
          <p:nvPr/>
        </p:nvPicPr>
        <p:blipFill>
          <a:blip r:embed="rId4">
            <a:extLst/>
          </a:blip>
          <a:stretch>
            <a:fillRect/>
          </a:stretch>
        </p:blipFill>
        <p:spPr>
          <a:xfrm>
            <a:off x="5250028" y="3329473"/>
            <a:ext cx="677606" cy="313394"/>
          </a:xfrm>
          <a:prstGeom prst="rect">
            <a:avLst/>
          </a:prstGeom>
          <a:ln w="12700">
            <a:miter lim="400000"/>
          </a:ln>
        </p:spPr>
      </p:pic>
      <p:sp>
        <p:nvSpPr>
          <p:cNvPr id="320" name="Shape 320"/>
          <p:cNvSpPr/>
          <p:nvPr/>
        </p:nvSpPr>
        <p:spPr>
          <a:xfrm>
            <a:off x="4966523" y="4585059"/>
            <a:ext cx="4196153" cy="830997"/>
          </a:xfrm>
          <a:prstGeom prst="rect">
            <a:avLst/>
          </a:prstGeom>
          <a:solidFill>
            <a:srgbClr val="FFFB00"/>
          </a:solidFill>
          <a:ln w="63500">
            <a:noFill/>
            <a:bevel/>
          </a:ln>
          <a:extLst>
            <a:ext uri="{C572A759-6A51-4108-AA02-DFA0A04FC94B}">
              <ma14:wrappingTextBoxFlag xmlns:ma14="http://schemas.microsoft.com/office/mac/drawingml/2011/main" val="1"/>
            </a:ext>
          </a:extLst>
        </p:spPr>
        <p:txBody>
          <a:bodyPr wrap="square" lIns="45719" rIns="45719">
            <a:spAutoFit/>
          </a:bodyPr>
          <a:lstStyle/>
          <a:p>
            <a:pPr>
              <a:defRPr sz="2200"/>
            </a:pPr>
            <a:r>
              <a:rPr sz="2400" b="1" dirty="0">
                <a:solidFill>
                  <a:srgbClr val="FF2600"/>
                </a:solidFill>
              </a:rPr>
              <a:t>Q: </a:t>
            </a:r>
            <a:r>
              <a:rPr sz="2400" dirty="0">
                <a:solidFill>
                  <a:srgbClr val="0433FF"/>
                </a:solidFill>
              </a:rPr>
              <a:t>who is a good </a:t>
            </a:r>
            <a:r>
              <a:rPr sz="2400" dirty="0" smtClean="0">
                <a:solidFill>
                  <a:srgbClr val="0433FF"/>
                </a:solidFill>
              </a:rPr>
              <a:t>candidate</a:t>
            </a:r>
            <a:r>
              <a:rPr lang="zh-CN" altLang="en-US" sz="2400" dirty="0" smtClean="0">
                <a:solidFill>
                  <a:srgbClr val="0433FF"/>
                </a:solidFill>
              </a:rPr>
              <a:t> </a:t>
            </a:r>
            <a:r>
              <a:rPr sz="2400" dirty="0" smtClean="0">
                <a:solidFill>
                  <a:srgbClr val="0433FF"/>
                </a:solidFill>
              </a:rPr>
              <a:t>to</a:t>
            </a:r>
            <a:r>
              <a:rPr lang="zh-CN" altLang="en-US" sz="2400" dirty="0" smtClean="0">
                <a:solidFill>
                  <a:srgbClr val="0433FF"/>
                </a:solidFill>
              </a:rPr>
              <a:t> </a:t>
            </a:r>
            <a:r>
              <a:rPr sz="2400" dirty="0" smtClean="0">
                <a:solidFill>
                  <a:srgbClr val="0433FF"/>
                </a:solidFill>
              </a:rPr>
              <a:t>replace </a:t>
            </a:r>
            <a:r>
              <a:rPr sz="2400" dirty="0">
                <a:solidFill>
                  <a:srgbClr val="0433FF"/>
                </a:solidFill>
              </a:rPr>
              <a:t>the person to leave</a:t>
            </a:r>
          </a:p>
        </p:txBody>
      </p:sp>
      <p:pic>
        <p:nvPicPr>
          <p:cNvPr id="321" name="Screen Shot 2015-05-12 at 2.11.05 PM.png"/>
          <p:cNvPicPr>
            <a:picLocks noChangeAspect="1"/>
          </p:cNvPicPr>
          <p:nvPr/>
        </p:nvPicPr>
        <p:blipFill>
          <a:blip r:embed="rId7">
            <a:extLst/>
          </a:blip>
          <a:stretch>
            <a:fillRect/>
          </a:stretch>
        </p:blipFill>
        <p:spPr>
          <a:xfrm>
            <a:off x="1135650" y="6143972"/>
            <a:ext cx="3971623" cy="187391"/>
          </a:xfrm>
          <a:prstGeom prst="rect">
            <a:avLst/>
          </a:prstGeom>
          <a:ln w="12700">
            <a:miter lim="400000"/>
          </a:ln>
        </p:spPr>
      </p:pic>
      <p:grpSp>
        <p:nvGrpSpPr>
          <p:cNvPr id="330" name="Group 330"/>
          <p:cNvGrpSpPr/>
          <p:nvPr/>
        </p:nvGrpSpPr>
        <p:grpSpPr>
          <a:xfrm>
            <a:off x="465718" y="3229815"/>
            <a:ext cx="4550892" cy="3017983"/>
            <a:chOff x="0" y="0"/>
            <a:chExt cx="4550890" cy="3017982"/>
          </a:xfrm>
        </p:grpSpPr>
        <p:grpSp>
          <p:nvGrpSpPr>
            <p:cNvPr id="324" name="Group 324"/>
            <p:cNvGrpSpPr/>
            <p:nvPr/>
          </p:nvGrpSpPr>
          <p:grpSpPr>
            <a:xfrm>
              <a:off x="937305" y="427797"/>
              <a:ext cx="3613586" cy="2465667"/>
              <a:chOff x="0" y="0"/>
              <a:chExt cx="3613585" cy="2465666"/>
            </a:xfrm>
          </p:grpSpPr>
          <p:pic>
            <p:nvPicPr>
              <p:cNvPr id="322" name="Screen Shot 2015-05-08 at 1.25.40 PM.png"/>
              <p:cNvPicPr>
                <a:picLocks/>
              </p:cNvPicPr>
              <p:nvPr/>
            </p:nvPicPr>
            <p:blipFill>
              <a:blip r:embed="rId8">
                <a:extLst/>
              </a:blip>
              <a:srcRect l="4537" b="322"/>
              <a:stretch>
                <a:fillRect/>
              </a:stretch>
            </p:blipFill>
            <p:spPr>
              <a:xfrm>
                <a:off x="0" y="0"/>
                <a:ext cx="3544821" cy="2422002"/>
              </a:xfrm>
              <a:prstGeom prst="rect">
                <a:avLst/>
              </a:prstGeom>
              <a:ln w="12700" cap="flat">
                <a:noFill/>
                <a:miter lim="400000"/>
              </a:ln>
              <a:effectLst/>
            </p:spPr>
          </p:pic>
          <p:sp>
            <p:nvSpPr>
              <p:cNvPr id="323" name="Shape 323"/>
              <p:cNvSpPr/>
              <p:nvPr/>
            </p:nvSpPr>
            <p:spPr>
              <a:xfrm>
                <a:off x="3351338" y="1613995"/>
                <a:ext cx="262248" cy="851672"/>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sp>
          <p:nvSpPr>
            <p:cNvPr id="325" name="Shape 325"/>
            <p:cNvSpPr/>
            <p:nvPr/>
          </p:nvSpPr>
          <p:spPr>
            <a:xfrm>
              <a:off x="425399" y="674853"/>
              <a:ext cx="808996" cy="4028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200" b="1">
                  <a:solidFill>
                    <a:srgbClr val="0433FF"/>
                  </a:solidFill>
                </a:defRPr>
              </a:lvl1pPr>
            </a:lstStyle>
            <a:p>
              <a:r>
                <a:t>Team</a:t>
              </a:r>
            </a:p>
          </p:txBody>
        </p:sp>
        <p:sp>
          <p:nvSpPr>
            <p:cNvPr id="326" name="Shape 326"/>
            <p:cNvSpPr/>
            <p:nvPr/>
          </p:nvSpPr>
          <p:spPr>
            <a:xfrm>
              <a:off x="2837156" y="1946098"/>
              <a:ext cx="619100" cy="326741"/>
            </a:xfrm>
            <a:prstGeom prst="line">
              <a:avLst/>
            </a:prstGeom>
            <a:noFill/>
            <a:ln w="63500" cap="flat">
              <a:solidFill>
                <a:srgbClr val="FF2600"/>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327" name="Shape 327"/>
            <p:cNvSpPr/>
            <p:nvPr/>
          </p:nvSpPr>
          <p:spPr>
            <a:xfrm>
              <a:off x="3447828" y="2147499"/>
              <a:ext cx="892532" cy="4028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200" b="1">
                  <a:solidFill>
                    <a:srgbClr val="FF2600"/>
                  </a:solidFill>
                </a:defRPr>
              </a:lvl1pPr>
            </a:lstStyle>
            <a:p>
              <a:r>
                <a:t>Leave</a:t>
              </a:r>
            </a:p>
          </p:txBody>
        </p:sp>
        <p:sp>
          <p:nvSpPr>
            <p:cNvPr id="328" name="Shape 328"/>
            <p:cNvSpPr/>
            <p:nvPr/>
          </p:nvSpPr>
          <p:spPr>
            <a:xfrm>
              <a:off x="2436620" y="1534429"/>
              <a:ext cx="521314" cy="492262"/>
            </a:xfrm>
            <a:prstGeom prst="ellipse">
              <a:avLst/>
            </a:prstGeom>
            <a:noFill/>
            <a:ln w="63500" cap="flat">
              <a:solidFill>
                <a:srgbClr val="FF2600"/>
              </a:solidFill>
              <a:prstDash val="solid"/>
              <a:bevel/>
            </a:ln>
            <a:effectLst/>
          </p:spPr>
          <p:txBody>
            <a:bodyPr wrap="square" lIns="45719" tIns="45719" rIns="45719" bIns="45719" numCol="1" anchor="ctr">
              <a:noAutofit/>
            </a:bodyPr>
            <a:lstStyle/>
            <a:p>
              <a:endParaRPr/>
            </a:p>
          </p:txBody>
        </p:sp>
        <p:sp>
          <p:nvSpPr>
            <p:cNvPr id="329" name="Shape 329"/>
            <p:cNvSpPr/>
            <p:nvPr/>
          </p:nvSpPr>
          <p:spPr>
            <a:xfrm rot="2042457">
              <a:off x="104415" y="812758"/>
              <a:ext cx="3330086" cy="1392466"/>
            </a:xfrm>
            <a:prstGeom prst="ellipse">
              <a:avLst/>
            </a:prstGeom>
            <a:noFill/>
            <a:ln w="63500" cap="flat">
              <a:solidFill>
                <a:srgbClr val="0433FF"/>
              </a:solidFill>
              <a:custDash>
                <a:ds d="200000" sp="200000"/>
              </a:custDash>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sp>
        <p:nvSpPr>
          <p:cNvPr id="331" name="Shape 331"/>
          <p:cNvSpPr/>
          <p:nvPr/>
        </p:nvSpPr>
        <p:spPr>
          <a:xfrm>
            <a:off x="6978004" y="1993822"/>
            <a:ext cx="1769652"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2600"/>
                </a:solidFill>
              </a:defRPr>
            </a:lvl1pPr>
          </a:lstStyle>
          <a:p>
            <a:r>
              <a:t>Skill Indicator</a:t>
            </a:r>
          </a:p>
        </p:txBody>
      </p:sp>
      <p:sp>
        <p:nvSpPr>
          <p:cNvPr id="332" name="Shape 332"/>
          <p:cNvSpPr/>
          <p:nvPr/>
        </p:nvSpPr>
        <p:spPr>
          <a:xfrm flipH="1" flipV="1">
            <a:off x="7583639" y="1782054"/>
            <a:ext cx="304413" cy="304413"/>
          </a:xfrm>
          <a:prstGeom prst="line">
            <a:avLst/>
          </a:prstGeom>
          <a:ln w="381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
        <p:nvSpPr>
          <p:cNvPr id="333" name="Shape 333"/>
          <p:cNvSpPr/>
          <p:nvPr/>
        </p:nvSpPr>
        <p:spPr>
          <a:xfrm>
            <a:off x="6265496" y="948874"/>
            <a:ext cx="1402542"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2600"/>
                </a:solidFill>
              </a:defRPr>
            </a:lvl1pPr>
          </a:lstStyle>
          <a:p>
            <a:r>
              <a:rPr dirty="0"/>
              <a:t>Adj. Matrix</a:t>
            </a:r>
          </a:p>
        </p:txBody>
      </p:sp>
      <p:sp>
        <p:nvSpPr>
          <p:cNvPr id="334" name="Shape 334"/>
          <p:cNvSpPr/>
          <p:nvPr/>
        </p:nvSpPr>
        <p:spPr>
          <a:xfrm>
            <a:off x="6765469" y="1254991"/>
            <a:ext cx="321168" cy="358710"/>
          </a:xfrm>
          <a:prstGeom prst="line">
            <a:avLst/>
          </a:prstGeom>
          <a:ln w="381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Tree>
    <p:extLst>
      <p:ext uri="{BB962C8B-B14F-4D97-AF65-F5344CB8AC3E}">
        <p14:creationId xmlns:p14="http://schemas.microsoft.com/office/powerpoint/2010/main" val="3651708966"/>
      </p:ext>
    </p:extLst>
  </p:cSld>
  <p:clrMapOvr>
    <a:masterClrMapping/>
  </p:clrMapOvr>
  <p:transition spd="slow"/>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rPr dirty="0"/>
              <a:t>Social </a:t>
            </a:r>
            <a:r>
              <a:rPr lang="en-US" dirty="0" smtClean="0"/>
              <a:t>Science Literature</a:t>
            </a:r>
            <a:endParaRPr dirty="0"/>
          </a:p>
        </p:txBody>
      </p:sp>
      <p:sp>
        <p:nvSpPr>
          <p:cNvPr id="339" name="Shape 339"/>
          <p:cNvSpPr/>
          <p:nvPr/>
        </p:nvSpPr>
        <p:spPr>
          <a:xfrm>
            <a:off x="10079" y="5212253"/>
            <a:ext cx="9144000" cy="954107"/>
          </a:xfrm>
          <a:prstGeom prst="rect">
            <a:avLst/>
          </a:prstGeom>
          <a:solidFill>
            <a:srgbClr val="FFFB00"/>
          </a:solidFill>
          <a:ln w="63500">
            <a:noFill/>
            <a:miter lim="400000"/>
          </a:ln>
          <a:extLst>
            <a:ext uri="{C572A759-6A51-4108-AA02-DFA0A04FC94B}">
              <ma14:wrappingTextBoxFlag xmlns:ma14="http://schemas.microsoft.com/office/mac/drawingml/2011/main" val="1"/>
            </a:ext>
          </a:extLst>
        </p:spPr>
        <p:txBody>
          <a:bodyPr wrap="square" lIns="45719" rIns="45719">
            <a:spAutoFit/>
          </a:bodyPr>
          <a:lstStyle/>
          <a:p>
            <a:pPr>
              <a:defRPr sz="2500"/>
            </a:pPr>
            <a:r>
              <a:rPr sz="2800" b="1" i="1" dirty="0">
                <a:solidFill>
                  <a:srgbClr val="FF2600"/>
                </a:solidFill>
              </a:rPr>
              <a:t>Conjecture:</a:t>
            </a:r>
            <a:r>
              <a:rPr sz="2800" dirty="0"/>
              <a:t> </a:t>
            </a:r>
            <a:r>
              <a:rPr sz="2800" dirty="0">
                <a:solidFill>
                  <a:srgbClr val="0000FF"/>
                </a:solidFill>
              </a:rPr>
              <a:t>The similarity should be measured in the</a:t>
            </a:r>
            <a:r>
              <a:rPr sz="2800" b="1" dirty="0">
                <a:solidFill>
                  <a:srgbClr val="0000FF"/>
                </a:solidFill>
              </a:rPr>
              <a:t> context of the team itself</a:t>
            </a:r>
          </a:p>
        </p:txBody>
      </p:sp>
      <p:pic>
        <p:nvPicPr>
          <p:cNvPr id="2" name="Picture 1"/>
          <p:cNvPicPr>
            <a:picLocks noChangeAspect="1"/>
          </p:cNvPicPr>
          <p:nvPr/>
        </p:nvPicPr>
        <p:blipFill>
          <a:blip r:embed="rId3"/>
          <a:stretch>
            <a:fillRect/>
          </a:stretch>
        </p:blipFill>
        <p:spPr>
          <a:xfrm>
            <a:off x="6858000" y="0"/>
            <a:ext cx="2286000" cy="1843162"/>
          </a:xfrm>
          <a:prstGeom prst="rect">
            <a:avLst/>
          </a:prstGeom>
        </p:spPr>
      </p:pic>
      <p:sp>
        <p:nvSpPr>
          <p:cNvPr id="337" name="Shape 337"/>
          <p:cNvSpPr>
            <a:spLocks noGrp="1"/>
          </p:cNvSpPr>
          <p:nvPr>
            <p:ph type="body" idx="1"/>
          </p:nvPr>
        </p:nvSpPr>
        <p:spPr>
          <a:xfrm>
            <a:off x="132896" y="1619003"/>
            <a:ext cx="8904049" cy="5637734"/>
          </a:xfrm>
          <a:prstGeom prst="rect">
            <a:avLst/>
          </a:prstGeom>
        </p:spPr>
        <p:txBody>
          <a:bodyPr/>
          <a:lstStyle/>
          <a:p>
            <a:pPr marL="342899" indent="-342899">
              <a:defRPr sz="2800"/>
            </a:pPr>
            <a:r>
              <a:rPr dirty="0">
                <a:solidFill>
                  <a:srgbClr val="0433FF"/>
                </a:solidFill>
              </a:rPr>
              <a:t>Team members prefer to work with people they have worked before</a:t>
            </a:r>
            <a:r>
              <a:rPr dirty="0"/>
              <a:t> [Hinds+OBHDP00]</a:t>
            </a:r>
          </a:p>
          <a:p>
            <a:pPr marL="342899" indent="-342899">
              <a:defRPr sz="2800"/>
            </a:pPr>
            <a:r>
              <a:rPr dirty="0">
                <a:solidFill>
                  <a:srgbClr val="0433FF"/>
                </a:solidFill>
              </a:rPr>
              <a:t>Distributed teams perform better when members know each other</a:t>
            </a:r>
            <a:r>
              <a:rPr dirty="0"/>
              <a:t> [Cummings+CSCW08]</a:t>
            </a:r>
          </a:p>
          <a:p>
            <a:pPr marL="342899" indent="-342899">
              <a:defRPr sz="2800"/>
            </a:pPr>
            <a:r>
              <a:rPr dirty="0">
                <a:solidFill>
                  <a:srgbClr val="0433FF"/>
                </a:solidFill>
              </a:rPr>
              <a:t>Specific communication patterns amongst team members are critical for performance </a:t>
            </a:r>
            <a:r>
              <a:rPr sz="2400" dirty="0"/>
              <a:t>[Cataldo+CHI12]</a:t>
            </a:r>
            <a:endParaRPr dirty="0"/>
          </a:p>
        </p:txBody>
      </p:sp>
    </p:spTree>
    <p:extLst>
      <p:ext uri="{BB962C8B-B14F-4D97-AF65-F5344CB8AC3E}">
        <p14:creationId xmlns:p14="http://schemas.microsoft.com/office/powerpoint/2010/main" val="2731479591"/>
      </p:ext>
    </p:extLst>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p:cNvSpPr>
          <p:nvPr>
            <p:ph type="title"/>
          </p:nvPr>
        </p:nvSpPr>
        <p:spPr>
          <a:prstGeom prst="rect">
            <a:avLst/>
          </a:prstGeom>
        </p:spPr>
        <p:txBody>
          <a:bodyPr/>
          <a:lstStyle/>
          <a:p>
            <a:r>
              <a:t>Design Objectives</a:t>
            </a:r>
          </a:p>
        </p:txBody>
      </p:sp>
      <p:sp>
        <p:nvSpPr>
          <p:cNvPr id="343" name="Shape 343"/>
          <p:cNvSpPr/>
          <p:nvPr/>
        </p:nvSpPr>
        <p:spPr>
          <a:xfrm>
            <a:off x="0" y="1235038"/>
            <a:ext cx="9143999" cy="477054"/>
          </a:xfrm>
          <a:prstGeom prst="rect">
            <a:avLst/>
          </a:prstGeom>
          <a:solidFill>
            <a:srgbClr val="FFFF66"/>
          </a:solidFill>
          <a:ln w="63500">
            <a:noFill/>
            <a:bevel/>
          </a:ln>
          <a:extLst>
            <a:ext uri="{C572A759-6A51-4108-AA02-DFA0A04FC94B}">
              <ma14:wrappingTextBoxFlag xmlns:ma14="http://schemas.microsoft.com/office/mac/drawingml/2011/main" val="1"/>
            </a:ext>
          </a:extLst>
        </p:spPr>
        <p:txBody>
          <a:bodyPr wrap="square" lIns="45719" rIns="45719">
            <a:spAutoFit/>
          </a:bodyPr>
          <a:lstStyle/>
          <a:p>
            <a:pPr algn="ctr">
              <a:defRPr sz="2500"/>
            </a:pPr>
            <a:r>
              <a:rPr b="1" dirty="0">
                <a:solidFill>
                  <a:srgbClr val="FF2600"/>
                </a:solidFill>
              </a:rPr>
              <a:t>Objective 1</a:t>
            </a:r>
            <a:r>
              <a:rPr dirty="0">
                <a:solidFill>
                  <a:srgbClr val="0000FF"/>
                </a:solidFill>
              </a:rPr>
              <a:t>: A good candidate should have a similar skill set</a:t>
            </a:r>
          </a:p>
        </p:txBody>
      </p:sp>
      <p:sp>
        <p:nvSpPr>
          <p:cNvPr id="344" name="Shape 344"/>
          <p:cNvSpPr/>
          <p:nvPr/>
        </p:nvSpPr>
        <p:spPr>
          <a:xfrm>
            <a:off x="0" y="5567271"/>
            <a:ext cx="9144000" cy="861774"/>
          </a:xfrm>
          <a:prstGeom prst="rect">
            <a:avLst/>
          </a:prstGeom>
          <a:solidFill>
            <a:srgbClr val="FFFF66"/>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500"/>
            </a:lvl1pPr>
          </a:lstStyle>
          <a:p>
            <a:pPr algn="ctr"/>
            <a:r>
              <a:rPr sz="2400" dirty="0">
                <a:solidFill>
                  <a:srgbClr val="FF0000"/>
                </a:solidFill>
              </a:rPr>
              <a:t>New team </a:t>
            </a:r>
            <a:r>
              <a:rPr lang="en-US" sz="2400" dirty="0" smtClean="0">
                <a:solidFill>
                  <a:srgbClr val="FF0000"/>
                </a:solidFill>
              </a:rPr>
              <a:t>would</a:t>
            </a:r>
            <a:r>
              <a:rPr sz="2400" dirty="0" smtClean="0">
                <a:solidFill>
                  <a:srgbClr val="FF0000"/>
                </a:solidFill>
              </a:rPr>
              <a:t> </a:t>
            </a:r>
            <a:r>
              <a:rPr sz="2400" dirty="0">
                <a:solidFill>
                  <a:srgbClr val="FF0000"/>
                </a:solidFill>
              </a:rPr>
              <a:t>have </a:t>
            </a:r>
            <a:r>
              <a:rPr lang="en-US" sz="2400" dirty="0" smtClean="0">
                <a:solidFill>
                  <a:srgbClr val="FF0000"/>
                </a:solidFill>
              </a:rPr>
              <a:t>a</a:t>
            </a:r>
            <a:r>
              <a:rPr lang="zh-CN" altLang="en-US" sz="2400" dirty="0" smtClean="0">
                <a:solidFill>
                  <a:srgbClr val="FF0000"/>
                </a:solidFill>
              </a:rPr>
              <a:t> </a:t>
            </a:r>
            <a:r>
              <a:rPr sz="2400" dirty="0" smtClean="0">
                <a:solidFill>
                  <a:srgbClr val="FF0000"/>
                </a:solidFill>
              </a:rPr>
              <a:t>similar </a:t>
            </a:r>
            <a:r>
              <a:rPr sz="2400" dirty="0">
                <a:solidFill>
                  <a:srgbClr val="FF0000"/>
                </a:solidFill>
              </a:rPr>
              <a:t>skill set as the old team to </a:t>
            </a:r>
            <a:r>
              <a:rPr sz="2400" dirty="0" smtClean="0">
                <a:solidFill>
                  <a:srgbClr val="FF0000"/>
                </a:solidFill>
              </a:rPr>
              <a:t>co</a:t>
            </a:r>
            <a:r>
              <a:rPr lang="en-US" sz="2400" dirty="0" smtClean="0">
                <a:solidFill>
                  <a:srgbClr val="FF0000"/>
                </a:solidFill>
              </a:rPr>
              <a:t>ntinue</a:t>
            </a:r>
            <a:r>
              <a:rPr lang="zh-CN" altLang="en-US" sz="2400" dirty="0" smtClean="0">
                <a:solidFill>
                  <a:srgbClr val="FF0000"/>
                </a:solidFill>
              </a:rPr>
              <a:t> </a:t>
            </a:r>
            <a:r>
              <a:rPr lang="en-US" altLang="zh-CN" sz="2400" dirty="0" smtClean="0">
                <a:solidFill>
                  <a:srgbClr val="FF0000"/>
                </a:solidFill>
              </a:rPr>
              <a:t>to</a:t>
            </a:r>
            <a:r>
              <a:rPr lang="zh-CN" altLang="en-US" sz="2400" dirty="0" smtClean="0">
                <a:solidFill>
                  <a:srgbClr val="FF0000"/>
                </a:solidFill>
              </a:rPr>
              <a:t> </a:t>
            </a:r>
            <a:r>
              <a:rPr lang="en-US" altLang="zh-CN" sz="2400" dirty="0" smtClean="0">
                <a:solidFill>
                  <a:srgbClr val="FF0000"/>
                </a:solidFill>
              </a:rPr>
              <a:t>com</a:t>
            </a:r>
            <a:r>
              <a:rPr sz="2400" dirty="0" smtClean="0">
                <a:solidFill>
                  <a:srgbClr val="FF0000"/>
                </a:solidFill>
              </a:rPr>
              <a:t>plete </a:t>
            </a:r>
            <a:r>
              <a:rPr sz="2400" dirty="0">
                <a:solidFill>
                  <a:srgbClr val="FF0000"/>
                </a:solidFill>
              </a:rPr>
              <a:t>the task</a:t>
            </a:r>
          </a:p>
        </p:txBody>
      </p:sp>
      <p:grpSp>
        <p:nvGrpSpPr>
          <p:cNvPr id="357" name="Group 357"/>
          <p:cNvGrpSpPr/>
          <p:nvPr/>
        </p:nvGrpSpPr>
        <p:grpSpPr>
          <a:xfrm>
            <a:off x="249952" y="1932554"/>
            <a:ext cx="5776725" cy="3627893"/>
            <a:chOff x="0" y="0"/>
            <a:chExt cx="5776723" cy="3627891"/>
          </a:xfrm>
        </p:grpSpPr>
        <p:pic>
          <p:nvPicPr>
            <p:cNvPr id="345" name="Screen Shot 2015-05-08 at 1.25.40 PM.png"/>
            <p:cNvPicPr>
              <a:picLocks/>
            </p:cNvPicPr>
            <p:nvPr/>
          </p:nvPicPr>
          <p:blipFill>
            <a:blip r:embed="rId3">
              <a:extLst/>
            </a:blip>
            <a:srcRect l="4537" b="322"/>
            <a:stretch>
              <a:fillRect/>
            </a:stretch>
          </p:blipFill>
          <p:spPr>
            <a:xfrm>
              <a:off x="881061" y="355821"/>
              <a:ext cx="4503315" cy="3076894"/>
            </a:xfrm>
            <a:prstGeom prst="rect">
              <a:avLst/>
            </a:prstGeom>
            <a:ln w="12700" cap="flat">
              <a:noFill/>
              <a:miter lim="400000"/>
            </a:ln>
            <a:effectLst/>
          </p:spPr>
        </p:pic>
        <p:sp>
          <p:nvSpPr>
            <p:cNvPr id="346" name="Shape 346"/>
            <p:cNvSpPr/>
            <p:nvPr/>
          </p:nvSpPr>
          <p:spPr>
            <a:xfrm>
              <a:off x="5138578" y="2406230"/>
              <a:ext cx="333157" cy="1081958"/>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347" name="Shape 347"/>
            <p:cNvSpPr/>
            <p:nvPr/>
          </p:nvSpPr>
          <p:spPr>
            <a:xfrm>
              <a:off x="533390" y="750370"/>
              <a:ext cx="1027742" cy="511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400" b="1">
                  <a:solidFill>
                    <a:srgbClr val="0433FF"/>
                  </a:solidFill>
                </a:defRPr>
              </a:lvl1pPr>
            </a:lstStyle>
            <a:p>
              <a:r>
                <a:t>Team</a:t>
              </a:r>
            </a:p>
          </p:txBody>
        </p:sp>
        <p:sp>
          <p:nvSpPr>
            <p:cNvPr id="348" name="Shape 348"/>
            <p:cNvSpPr/>
            <p:nvPr/>
          </p:nvSpPr>
          <p:spPr>
            <a:xfrm>
              <a:off x="3294618" y="2284660"/>
              <a:ext cx="786500" cy="415090"/>
            </a:xfrm>
            <a:prstGeom prst="line">
              <a:avLst/>
            </a:prstGeom>
            <a:noFill/>
            <a:ln w="63500" cap="flat">
              <a:solidFill>
                <a:srgbClr val="FF2600"/>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349" name="Shape 349"/>
            <p:cNvSpPr/>
            <p:nvPr/>
          </p:nvSpPr>
          <p:spPr>
            <a:xfrm>
              <a:off x="4070412" y="2540519"/>
              <a:ext cx="1133866" cy="511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400" b="1">
                  <a:solidFill>
                    <a:srgbClr val="FF2600"/>
                  </a:solidFill>
                </a:defRPr>
              </a:lvl1pPr>
            </a:lstStyle>
            <a:p>
              <a:r>
                <a:t>Leave</a:t>
              </a:r>
            </a:p>
          </p:txBody>
        </p:sp>
        <p:sp>
          <p:nvSpPr>
            <p:cNvPr id="350" name="Shape 350"/>
            <p:cNvSpPr/>
            <p:nvPr/>
          </p:nvSpPr>
          <p:spPr>
            <a:xfrm>
              <a:off x="2785780" y="1761679"/>
              <a:ext cx="662274" cy="625366"/>
            </a:xfrm>
            <a:prstGeom prst="ellipse">
              <a:avLst/>
            </a:prstGeom>
            <a:noFill/>
            <a:ln w="63500" cap="flat">
              <a:solidFill>
                <a:srgbClr val="FF2600"/>
              </a:solidFill>
              <a:prstDash val="solid"/>
              <a:bevel/>
            </a:ln>
            <a:effectLst/>
          </p:spPr>
          <p:txBody>
            <a:bodyPr wrap="square" lIns="45719" tIns="45719" rIns="45719" bIns="45719" numCol="1" anchor="ctr">
              <a:noAutofit/>
            </a:bodyPr>
            <a:lstStyle/>
            <a:p>
              <a:endParaRPr/>
            </a:p>
          </p:txBody>
        </p:sp>
        <p:pic>
          <p:nvPicPr>
            <p:cNvPr id="351" name="images.jpg"/>
            <p:cNvPicPr>
              <a:picLocks noChangeAspect="1"/>
            </p:cNvPicPr>
            <p:nvPr/>
          </p:nvPicPr>
          <p:blipFill>
            <a:blip r:embed="rId4">
              <a:extLst/>
            </a:blip>
            <a:stretch>
              <a:fillRect/>
            </a:stretch>
          </p:blipFill>
          <p:spPr>
            <a:xfrm>
              <a:off x="3588399" y="1182868"/>
              <a:ext cx="392013" cy="392013"/>
            </a:xfrm>
            <a:prstGeom prst="rect">
              <a:avLst/>
            </a:prstGeom>
            <a:ln w="12700" cap="flat">
              <a:noFill/>
              <a:miter lim="400000"/>
            </a:ln>
            <a:effectLst/>
          </p:spPr>
        </p:pic>
        <p:pic>
          <p:nvPicPr>
            <p:cNvPr id="352" name="images.jpg"/>
            <p:cNvPicPr>
              <a:picLocks noChangeAspect="1"/>
            </p:cNvPicPr>
            <p:nvPr/>
          </p:nvPicPr>
          <p:blipFill>
            <a:blip r:embed="rId4">
              <a:extLst/>
            </a:blip>
            <a:stretch>
              <a:fillRect/>
            </a:stretch>
          </p:blipFill>
          <p:spPr>
            <a:xfrm>
              <a:off x="4626716" y="381971"/>
              <a:ext cx="392013" cy="392013"/>
            </a:xfrm>
            <a:prstGeom prst="rect">
              <a:avLst/>
            </a:prstGeom>
            <a:ln w="12700" cap="flat">
              <a:noFill/>
              <a:miter lim="400000"/>
            </a:ln>
            <a:effectLst/>
          </p:spPr>
        </p:pic>
        <p:pic>
          <p:nvPicPr>
            <p:cNvPr id="353" name="Sad_Emoticon.png"/>
            <p:cNvPicPr>
              <a:picLocks noChangeAspect="1"/>
            </p:cNvPicPr>
            <p:nvPr/>
          </p:nvPicPr>
          <p:blipFill>
            <a:blip r:embed="rId5">
              <a:extLst/>
            </a:blip>
            <a:stretch>
              <a:fillRect/>
            </a:stretch>
          </p:blipFill>
          <p:spPr>
            <a:xfrm>
              <a:off x="2999526" y="382474"/>
              <a:ext cx="383671" cy="383331"/>
            </a:xfrm>
            <a:prstGeom prst="rect">
              <a:avLst/>
            </a:prstGeom>
            <a:ln w="12700" cap="flat">
              <a:noFill/>
              <a:miter lim="400000"/>
            </a:ln>
            <a:effectLst/>
          </p:spPr>
        </p:pic>
        <p:pic>
          <p:nvPicPr>
            <p:cNvPr id="354" name="Sad_Emoticon.png"/>
            <p:cNvPicPr>
              <a:picLocks noChangeAspect="1"/>
            </p:cNvPicPr>
            <p:nvPr/>
          </p:nvPicPr>
          <p:blipFill>
            <a:blip r:embed="rId5">
              <a:extLst/>
            </a:blip>
            <a:stretch>
              <a:fillRect/>
            </a:stretch>
          </p:blipFill>
          <p:spPr>
            <a:xfrm>
              <a:off x="5188696" y="2001596"/>
              <a:ext cx="383671" cy="383331"/>
            </a:xfrm>
            <a:prstGeom prst="rect">
              <a:avLst/>
            </a:prstGeom>
            <a:ln w="12700" cap="flat">
              <a:noFill/>
              <a:miter lim="400000"/>
            </a:ln>
            <a:effectLst/>
          </p:spPr>
        </p:pic>
        <p:pic>
          <p:nvPicPr>
            <p:cNvPr id="355" name="Sad_Emoticon.png"/>
            <p:cNvPicPr>
              <a:picLocks noChangeAspect="1"/>
            </p:cNvPicPr>
            <p:nvPr/>
          </p:nvPicPr>
          <p:blipFill>
            <a:blip r:embed="rId5">
              <a:extLst/>
            </a:blip>
            <a:stretch>
              <a:fillRect/>
            </a:stretch>
          </p:blipFill>
          <p:spPr>
            <a:xfrm>
              <a:off x="5393053" y="1106771"/>
              <a:ext cx="383671" cy="383331"/>
            </a:xfrm>
            <a:prstGeom prst="rect">
              <a:avLst/>
            </a:prstGeom>
            <a:ln w="12700" cap="flat">
              <a:noFill/>
              <a:miter lim="400000"/>
            </a:ln>
            <a:effectLst/>
          </p:spPr>
        </p:pic>
        <p:sp>
          <p:nvSpPr>
            <p:cNvPr id="356" name="Shape 356"/>
            <p:cNvSpPr/>
            <p:nvPr/>
          </p:nvSpPr>
          <p:spPr>
            <a:xfrm rot="2042457">
              <a:off x="176212" y="914687"/>
              <a:ext cx="3818560" cy="1798517"/>
            </a:xfrm>
            <a:prstGeom prst="ellipse">
              <a:avLst/>
            </a:prstGeom>
            <a:noFill/>
            <a:ln w="63500" cap="flat">
              <a:solidFill>
                <a:srgbClr val="0433FF"/>
              </a:solidFill>
              <a:custDash>
                <a:ds d="200000" sp="200000"/>
              </a:custDash>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pic>
        <p:nvPicPr>
          <p:cNvPr id="358" name="Screen Shot 2015-05-12 at 2.11.05 PM.png"/>
          <p:cNvPicPr>
            <a:picLocks noChangeAspect="1"/>
          </p:cNvPicPr>
          <p:nvPr/>
        </p:nvPicPr>
        <p:blipFill>
          <a:blip r:embed="rId6">
            <a:extLst/>
          </a:blip>
          <a:stretch>
            <a:fillRect/>
          </a:stretch>
        </p:blipFill>
        <p:spPr>
          <a:xfrm>
            <a:off x="1670676" y="5335901"/>
            <a:ext cx="3971622" cy="187390"/>
          </a:xfrm>
          <a:prstGeom prst="rect">
            <a:avLst/>
          </a:prstGeom>
          <a:ln w="12700">
            <a:miter lim="400000"/>
          </a:ln>
        </p:spPr>
      </p:pic>
      <p:pic>
        <p:nvPicPr>
          <p:cNvPr id="359" name="to_leave.png"/>
          <p:cNvPicPr>
            <a:picLocks noChangeAspect="1"/>
          </p:cNvPicPr>
          <p:nvPr/>
        </p:nvPicPr>
        <p:blipFill>
          <a:blip r:embed="rId7">
            <a:extLst/>
          </a:blip>
          <a:stretch>
            <a:fillRect/>
          </a:stretch>
        </p:blipFill>
        <p:spPr>
          <a:xfrm>
            <a:off x="6425502" y="3297986"/>
            <a:ext cx="810952" cy="817654"/>
          </a:xfrm>
          <a:prstGeom prst="rect">
            <a:avLst/>
          </a:prstGeom>
          <a:ln w="12700">
            <a:miter lim="400000"/>
          </a:ln>
        </p:spPr>
      </p:pic>
      <p:pic>
        <p:nvPicPr>
          <p:cNvPr id="360" name="can1.png"/>
          <p:cNvPicPr>
            <a:picLocks noChangeAspect="1"/>
          </p:cNvPicPr>
          <p:nvPr/>
        </p:nvPicPr>
        <p:blipFill>
          <a:blip r:embed="rId8">
            <a:extLst/>
          </a:blip>
          <a:stretch>
            <a:fillRect/>
          </a:stretch>
        </p:blipFill>
        <p:spPr>
          <a:xfrm>
            <a:off x="7851179" y="3297986"/>
            <a:ext cx="804027" cy="817654"/>
          </a:xfrm>
          <a:prstGeom prst="rect">
            <a:avLst/>
          </a:prstGeom>
          <a:ln w="12700">
            <a:miter lim="400000"/>
          </a:ln>
        </p:spPr>
      </p:pic>
      <p:sp>
        <p:nvSpPr>
          <p:cNvPr id="361" name="Shape 361"/>
          <p:cNvSpPr/>
          <p:nvPr/>
        </p:nvSpPr>
        <p:spPr>
          <a:xfrm>
            <a:off x="6292785" y="4235181"/>
            <a:ext cx="1002021"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0433FF"/>
                </a:solidFill>
              </a:defRPr>
            </a:lvl1pPr>
          </a:lstStyle>
          <a:p>
            <a:r>
              <a:t>To leave</a:t>
            </a:r>
          </a:p>
        </p:txBody>
      </p:sp>
      <p:sp>
        <p:nvSpPr>
          <p:cNvPr id="362" name="Shape 362"/>
          <p:cNvSpPr/>
          <p:nvPr/>
        </p:nvSpPr>
        <p:spPr>
          <a:xfrm>
            <a:off x="7515173" y="4235181"/>
            <a:ext cx="1399838"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0433FF"/>
                </a:solidFill>
              </a:defRPr>
            </a:lvl1pPr>
          </a:lstStyle>
          <a:p>
            <a:r>
              <a:t>Candidate 1</a:t>
            </a:r>
          </a:p>
        </p:txBody>
      </p:sp>
      <p:sp>
        <p:nvSpPr>
          <p:cNvPr id="363" name="Shape 363"/>
          <p:cNvSpPr/>
          <p:nvPr/>
        </p:nvSpPr>
        <p:spPr>
          <a:xfrm>
            <a:off x="649443" y="5272899"/>
            <a:ext cx="962383"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Skill Set:</a:t>
            </a:r>
          </a:p>
        </p:txBody>
      </p:sp>
      <p:sp>
        <p:nvSpPr>
          <p:cNvPr id="364" name="Shape 364"/>
          <p:cNvSpPr/>
          <p:nvPr/>
        </p:nvSpPr>
        <p:spPr>
          <a:xfrm>
            <a:off x="6598635" y="2603549"/>
            <a:ext cx="2153356"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r>
              <a:t>Skill Matching</a:t>
            </a:r>
          </a:p>
        </p:txBody>
      </p:sp>
      <p:sp>
        <p:nvSpPr>
          <p:cNvPr id="365" name="Shape 365"/>
          <p:cNvSpPr/>
          <p:nvPr/>
        </p:nvSpPr>
        <p:spPr>
          <a:xfrm>
            <a:off x="6164799" y="2581961"/>
            <a:ext cx="2910868" cy="2130594"/>
          </a:xfrm>
          <a:prstGeom prst="rect">
            <a:avLst/>
          </a:prstGeom>
          <a:ln w="50800">
            <a:solidFill>
              <a:srgbClr val="0433FF"/>
            </a:solidFill>
            <a:bevel/>
          </a:ln>
        </p:spPr>
        <p:txBody>
          <a:bodyPr lIns="45719" rIns="45719" anchor="ctr"/>
          <a:lstStyle/>
          <a:p>
            <a:endParaRPr/>
          </a:p>
        </p:txBody>
      </p:sp>
    </p:spTree>
    <p:extLst>
      <p:ext uri="{BB962C8B-B14F-4D97-AF65-F5344CB8AC3E}">
        <p14:creationId xmlns:p14="http://schemas.microsoft.com/office/powerpoint/2010/main" val="306771928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can predict </a:t>
            </a:r>
            <a:r>
              <a:rPr lang="en-US" i="1" dirty="0" smtClean="0"/>
              <a:t>c</a:t>
            </a:r>
            <a:endParaRPr lang="en-US" i="1" dirty="0"/>
          </a:p>
        </p:txBody>
      </p:sp>
      <p:sp>
        <p:nvSpPr>
          <p:cNvPr id="3" name="Text Placeholder 2"/>
          <p:cNvSpPr>
            <a:spLocks noGrp="1"/>
          </p:cNvSpPr>
          <p:nvPr>
            <p:ph type="body" idx="1"/>
          </p:nvPr>
        </p:nvSpPr>
        <p:spPr/>
        <p:txBody>
          <a:bodyPr/>
          <a:lstStyle/>
          <a:p>
            <a:r>
              <a:rPr lang="en-US" dirty="0" smtClean="0"/>
              <a:t>Average social perceptiveness</a:t>
            </a:r>
            <a:endParaRPr lang="en-US" dirty="0"/>
          </a:p>
        </p:txBody>
      </p:sp>
      <p:pic>
        <p:nvPicPr>
          <p:cNvPr id="4" name="Picture 3"/>
          <p:cNvPicPr>
            <a:picLocks noChangeAspect="1"/>
          </p:cNvPicPr>
          <p:nvPr/>
        </p:nvPicPr>
        <p:blipFill>
          <a:blip r:embed="rId2"/>
          <a:stretch>
            <a:fillRect/>
          </a:stretch>
        </p:blipFill>
        <p:spPr>
          <a:xfrm>
            <a:off x="1251592" y="1815388"/>
            <a:ext cx="6647543" cy="4447491"/>
          </a:xfrm>
          <a:prstGeom prst="rect">
            <a:avLst/>
          </a:prstGeom>
        </p:spPr>
      </p:pic>
      <p:sp>
        <p:nvSpPr>
          <p:cNvPr id="5"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Woolley, Anita Williams, et al. "Evidence for a collective intelligence factor in the performance of human groups." science 330.6004 (2010): 686-688</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99316"/>
      </p:ext>
    </p:extLst>
  </p:cSld>
  <p:clrMapOvr>
    <a:masterClrMapping/>
  </p:clrMapOvr>
  <p:transition spd="med"/>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p:cNvSpPr>
          <p:nvPr>
            <p:ph type="title"/>
          </p:nvPr>
        </p:nvSpPr>
        <p:spPr>
          <a:prstGeom prst="rect">
            <a:avLst/>
          </a:prstGeom>
        </p:spPr>
        <p:txBody>
          <a:bodyPr/>
          <a:lstStyle/>
          <a:p>
            <a:r>
              <a:t>Design Objectives</a:t>
            </a:r>
          </a:p>
        </p:txBody>
      </p:sp>
      <p:sp>
        <p:nvSpPr>
          <p:cNvPr id="369" name="Shape 369"/>
          <p:cNvSpPr/>
          <p:nvPr/>
        </p:nvSpPr>
        <p:spPr>
          <a:xfrm>
            <a:off x="0" y="1235038"/>
            <a:ext cx="9144000" cy="881154"/>
          </a:xfrm>
          <a:prstGeom prst="rect">
            <a:avLst/>
          </a:prstGeom>
          <a:solidFill>
            <a:srgbClr val="FFFF66"/>
          </a:solidFill>
          <a:ln w="63500">
            <a:noFill/>
            <a:bevel/>
          </a:ln>
          <a:extLst>
            <a:ext uri="{C572A759-6A51-4108-AA02-DFA0A04FC94B}">
              <ma14:wrappingTextBoxFlag xmlns:ma14="http://schemas.microsoft.com/office/mac/drawingml/2011/main" val="1"/>
            </a:ext>
          </a:extLst>
        </p:spPr>
        <p:txBody>
          <a:bodyPr wrap="square" lIns="45719" rIns="45719">
            <a:spAutoFit/>
          </a:bodyPr>
          <a:lstStyle/>
          <a:p>
            <a:pPr>
              <a:defRPr sz="2500"/>
            </a:pPr>
            <a:r>
              <a:rPr b="1" dirty="0">
                <a:solidFill>
                  <a:srgbClr val="FF2600"/>
                </a:solidFill>
              </a:rPr>
              <a:t>Objective 2</a:t>
            </a:r>
            <a:r>
              <a:rPr dirty="0">
                <a:solidFill>
                  <a:srgbClr val="0000FF"/>
                </a:solidFill>
              </a:rPr>
              <a:t>: A good candidate should have a similar network structure</a:t>
            </a:r>
          </a:p>
        </p:txBody>
      </p:sp>
      <p:sp>
        <p:nvSpPr>
          <p:cNvPr id="370" name="Shape 370"/>
          <p:cNvSpPr/>
          <p:nvPr/>
        </p:nvSpPr>
        <p:spPr>
          <a:xfrm>
            <a:off x="0" y="5567271"/>
            <a:ext cx="9144000" cy="861774"/>
          </a:xfrm>
          <a:prstGeom prst="rect">
            <a:avLst/>
          </a:prstGeom>
          <a:solidFill>
            <a:srgbClr val="FFFF66"/>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500"/>
            </a:lvl1pPr>
          </a:lstStyle>
          <a:p>
            <a:pPr algn="ctr"/>
            <a:r>
              <a:rPr dirty="0">
                <a:solidFill>
                  <a:srgbClr val="FF0000"/>
                </a:solidFill>
              </a:rPr>
              <a:t>New team </a:t>
            </a:r>
            <a:r>
              <a:rPr lang="en-US" dirty="0" smtClean="0">
                <a:solidFill>
                  <a:srgbClr val="FF0000"/>
                </a:solidFill>
              </a:rPr>
              <a:t>would</a:t>
            </a:r>
            <a:r>
              <a:rPr dirty="0" smtClean="0">
                <a:solidFill>
                  <a:srgbClr val="FF0000"/>
                </a:solidFill>
              </a:rPr>
              <a:t> </a:t>
            </a:r>
            <a:r>
              <a:rPr dirty="0">
                <a:solidFill>
                  <a:srgbClr val="FF0000"/>
                </a:solidFill>
              </a:rPr>
              <a:t>have </a:t>
            </a:r>
            <a:r>
              <a:rPr lang="en-US" dirty="0" smtClean="0">
                <a:solidFill>
                  <a:srgbClr val="FF0000"/>
                </a:solidFill>
              </a:rPr>
              <a:t>a</a:t>
            </a:r>
            <a:r>
              <a:rPr lang="zh-CN" altLang="en-US" dirty="0" smtClean="0">
                <a:solidFill>
                  <a:srgbClr val="FF0000"/>
                </a:solidFill>
              </a:rPr>
              <a:t> </a:t>
            </a:r>
            <a:r>
              <a:rPr dirty="0" smtClean="0">
                <a:solidFill>
                  <a:srgbClr val="FF0000"/>
                </a:solidFill>
              </a:rPr>
              <a:t>similar </a:t>
            </a:r>
            <a:r>
              <a:rPr dirty="0">
                <a:solidFill>
                  <a:srgbClr val="FF0000"/>
                </a:solidFill>
              </a:rPr>
              <a:t>network structure as the old team to collaborate effectively</a:t>
            </a:r>
          </a:p>
        </p:txBody>
      </p:sp>
      <p:grpSp>
        <p:nvGrpSpPr>
          <p:cNvPr id="383" name="Group 383"/>
          <p:cNvGrpSpPr/>
          <p:nvPr/>
        </p:nvGrpSpPr>
        <p:grpSpPr>
          <a:xfrm>
            <a:off x="310889" y="2236804"/>
            <a:ext cx="4979351" cy="3127127"/>
            <a:chOff x="0" y="0"/>
            <a:chExt cx="4979350" cy="3127125"/>
          </a:xfrm>
        </p:grpSpPr>
        <p:pic>
          <p:nvPicPr>
            <p:cNvPr id="371" name="Screen Shot 2015-05-08 at 1.25.40 PM.png"/>
            <p:cNvPicPr>
              <a:picLocks/>
            </p:cNvPicPr>
            <p:nvPr/>
          </p:nvPicPr>
          <p:blipFill>
            <a:blip r:embed="rId3">
              <a:extLst/>
            </a:blip>
            <a:srcRect l="4537" b="322"/>
            <a:stretch>
              <a:fillRect/>
            </a:stretch>
          </p:blipFill>
          <p:spPr>
            <a:xfrm>
              <a:off x="759446" y="306706"/>
              <a:ext cx="3881713" cy="2652184"/>
            </a:xfrm>
            <a:prstGeom prst="rect">
              <a:avLst/>
            </a:prstGeom>
            <a:ln w="12700" cap="flat">
              <a:noFill/>
              <a:miter lim="400000"/>
            </a:ln>
            <a:effectLst/>
          </p:spPr>
        </p:pic>
        <p:sp>
          <p:nvSpPr>
            <p:cNvPr id="372" name="Shape 372"/>
            <p:cNvSpPr/>
            <p:nvPr/>
          </p:nvSpPr>
          <p:spPr>
            <a:xfrm>
              <a:off x="4429289" y="2074092"/>
              <a:ext cx="287171" cy="932614"/>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373" name="Shape 373"/>
            <p:cNvSpPr/>
            <p:nvPr/>
          </p:nvSpPr>
          <p:spPr>
            <a:xfrm>
              <a:off x="459765" y="646795"/>
              <a:ext cx="885881" cy="4411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400" b="1">
                  <a:solidFill>
                    <a:srgbClr val="0433FF"/>
                  </a:solidFill>
                </a:defRPr>
              </a:lvl1pPr>
            </a:lstStyle>
            <a:p>
              <a:r>
                <a:t>Team</a:t>
              </a:r>
            </a:p>
          </p:txBody>
        </p:sp>
        <p:sp>
          <p:nvSpPr>
            <p:cNvPr id="374" name="Shape 374"/>
            <p:cNvSpPr/>
            <p:nvPr/>
          </p:nvSpPr>
          <p:spPr>
            <a:xfrm>
              <a:off x="2839855" y="1969303"/>
              <a:ext cx="677938" cy="357795"/>
            </a:xfrm>
            <a:prstGeom prst="line">
              <a:avLst/>
            </a:prstGeom>
            <a:noFill/>
            <a:ln w="63500" cap="flat">
              <a:solidFill>
                <a:srgbClr val="FF2600"/>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375" name="Shape 375"/>
            <p:cNvSpPr/>
            <p:nvPr/>
          </p:nvSpPr>
          <p:spPr>
            <a:xfrm>
              <a:off x="3508564" y="2189845"/>
              <a:ext cx="977357" cy="441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400" b="1">
                  <a:solidFill>
                    <a:srgbClr val="FF2600"/>
                  </a:solidFill>
                </a:defRPr>
              </a:lvl1pPr>
            </a:lstStyle>
            <a:p>
              <a:r>
                <a:t>Leave</a:t>
              </a:r>
            </a:p>
          </p:txBody>
        </p:sp>
        <p:sp>
          <p:nvSpPr>
            <p:cNvPr id="376" name="Shape 376"/>
            <p:cNvSpPr/>
            <p:nvPr/>
          </p:nvSpPr>
          <p:spPr>
            <a:xfrm>
              <a:off x="2401253" y="1518510"/>
              <a:ext cx="570859" cy="539046"/>
            </a:xfrm>
            <a:prstGeom prst="ellipse">
              <a:avLst/>
            </a:prstGeom>
            <a:noFill/>
            <a:ln w="63500" cap="flat">
              <a:solidFill>
                <a:srgbClr val="FF2600"/>
              </a:solidFill>
              <a:prstDash val="solid"/>
              <a:bevel/>
            </a:ln>
            <a:effectLst/>
          </p:spPr>
          <p:txBody>
            <a:bodyPr wrap="square" lIns="45719" tIns="45719" rIns="45719" bIns="45719" numCol="1" anchor="ctr">
              <a:noAutofit/>
            </a:bodyPr>
            <a:lstStyle/>
            <a:p>
              <a:endParaRPr/>
            </a:p>
          </p:txBody>
        </p:sp>
        <p:pic>
          <p:nvPicPr>
            <p:cNvPr id="377" name="images.jpg"/>
            <p:cNvPicPr>
              <a:picLocks noChangeAspect="1"/>
            </p:cNvPicPr>
            <p:nvPr/>
          </p:nvPicPr>
          <p:blipFill>
            <a:blip r:embed="rId4">
              <a:extLst/>
            </a:blip>
            <a:stretch>
              <a:fillRect/>
            </a:stretch>
          </p:blipFill>
          <p:spPr>
            <a:xfrm>
              <a:off x="3093085" y="1019594"/>
              <a:ext cx="337902" cy="337903"/>
            </a:xfrm>
            <a:prstGeom prst="rect">
              <a:avLst/>
            </a:prstGeom>
            <a:ln w="12700" cap="flat">
              <a:noFill/>
              <a:miter lim="400000"/>
            </a:ln>
            <a:effectLst/>
          </p:spPr>
        </p:pic>
        <p:pic>
          <p:nvPicPr>
            <p:cNvPr id="378" name="images.jpg"/>
            <p:cNvPicPr>
              <a:picLocks noChangeAspect="1"/>
            </p:cNvPicPr>
            <p:nvPr/>
          </p:nvPicPr>
          <p:blipFill>
            <a:blip r:embed="rId4">
              <a:extLst/>
            </a:blip>
            <a:stretch>
              <a:fillRect/>
            </a:stretch>
          </p:blipFill>
          <p:spPr>
            <a:xfrm>
              <a:off x="2531363" y="339287"/>
              <a:ext cx="337902" cy="337902"/>
            </a:xfrm>
            <a:prstGeom prst="rect">
              <a:avLst/>
            </a:prstGeom>
            <a:ln w="12700" cap="flat">
              <a:noFill/>
              <a:miter lim="400000"/>
            </a:ln>
            <a:effectLst/>
          </p:spPr>
        </p:pic>
        <p:pic>
          <p:nvPicPr>
            <p:cNvPr id="379" name="Sad_Emoticon.png"/>
            <p:cNvPicPr>
              <a:picLocks noChangeAspect="1"/>
            </p:cNvPicPr>
            <p:nvPr/>
          </p:nvPicPr>
          <p:blipFill>
            <a:blip r:embed="rId5">
              <a:extLst/>
            </a:blip>
            <a:stretch>
              <a:fillRect/>
            </a:stretch>
          </p:blipFill>
          <p:spPr>
            <a:xfrm>
              <a:off x="3973656" y="416428"/>
              <a:ext cx="330712" cy="330419"/>
            </a:xfrm>
            <a:prstGeom prst="rect">
              <a:avLst/>
            </a:prstGeom>
            <a:ln w="12700" cap="flat">
              <a:noFill/>
              <a:miter lim="400000"/>
            </a:ln>
            <a:effectLst/>
          </p:spPr>
        </p:pic>
        <p:pic>
          <p:nvPicPr>
            <p:cNvPr id="380" name="Sad_Emoticon.png"/>
            <p:cNvPicPr>
              <a:picLocks noChangeAspect="1"/>
            </p:cNvPicPr>
            <p:nvPr/>
          </p:nvPicPr>
          <p:blipFill>
            <a:blip r:embed="rId5">
              <a:extLst/>
            </a:blip>
            <a:stretch>
              <a:fillRect/>
            </a:stretch>
          </p:blipFill>
          <p:spPr>
            <a:xfrm>
              <a:off x="4472489" y="1725311"/>
              <a:ext cx="330713" cy="330419"/>
            </a:xfrm>
            <a:prstGeom prst="rect">
              <a:avLst/>
            </a:prstGeom>
            <a:ln w="12700" cap="flat">
              <a:noFill/>
              <a:miter lim="400000"/>
            </a:ln>
            <a:effectLst/>
          </p:spPr>
        </p:pic>
        <p:pic>
          <p:nvPicPr>
            <p:cNvPr id="381" name="Sad_Emoticon.png"/>
            <p:cNvPicPr>
              <a:picLocks noChangeAspect="1"/>
            </p:cNvPicPr>
            <p:nvPr/>
          </p:nvPicPr>
          <p:blipFill>
            <a:blip r:embed="rId5">
              <a:extLst/>
            </a:blip>
            <a:stretch>
              <a:fillRect/>
            </a:stretch>
          </p:blipFill>
          <p:spPr>
            <a:xfrm>
              <a:off x="4648638" y="954001"/>
              <a:ext cx="330713" cy="330419"/>
            </a:xfrm>
            <a:prstGeom prst="rect">
              <a:avLst/>
            </a:prstGeom>
            <a:ln w="12700" cap="flat">
              <a:noFill/>
              <a:miter lim="400000"/>
            </a:ln>
            <a:effectLst/>
          </p:spPr>
        </p:pic>
        <p:sp>
          <p:nvSpPr>
            <p:cNvPr id="382" name="Shape 382"/>
            <p:cNvSpPr/>
            <p:nvPr/>
          </p:nvSpPr>
          <p:spPr>
            <a:xfrm rot="2042457">
              <a:off x="151889" y="788431"/>
              <a:ext cx="3291476" cy="1550264"/>
            </a:xfrm>
            <a:prstGeom prst="ellipse">
              <a:avLst/>
            </a:prstGeom>
            <a:noFill/>
            <a:ln w="63500" cap="flat">
              <a:solidFill>
                <a:srgbClr val="0433FF"/>
              </a:solidFill>
              <a:custDash>
                <a:ds d="200000" sp="200000"/>
              </a:custDash>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pic>
        <p:nvPicPr>
          <p:cNvPr id="384" name="Screen Shot 2015-05-12 at 2.11.05 PM.png"/>
          <p:cNvPicPr>
            <a:picLocks noChangeAspect="1"/>
          </p:cNvPicPr>
          <p:nvPr/>
        </p:nvPicPr>
        <p:blipFill>
          <a:blip r:embed="rId6">
            <a:extLst/>
          </a:blip>
          <a:stretch>
            <a:fillRect/>
          </a:stretch>
        </p:blipFill>
        <p:spPr>
          <a:xfrm>
            <a:off x="1730279" y="5322732"/>
            <a:ext cx="3971622" cy="187390"/>
          </a:xfrm>
          <a:prstGeom prst="rect">
            <a:avLst/>
          </a:prstGeom>
          <a:ln w="12700">
            <a:miter lim="400000"/>
          </a:ln>
        </p:spPr>
      </p:pic>
      <p:sp>
        <p:nvSpPr>
          <p:cNvPr id="385" name="Shape 385"/>
          <p:cNvSpPr/>
          <p:nvPr/>
        </p:nvSpPr>
        <p:spPr>
          <a:xfrm>
            <a:off x="699777" y="5272430"/>
            <a:ext cx="962383"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Skill Set:</a:t>
            </a:r>
          </a:p>
        </p:txBody>
      </p:sp>
      <p:pic>
        <p:nvPicPr>
          <p:cNvPr id="386" name="rest1.png"/>
          <p:cNvPicPr>
            <a:picLocks noChangeAspect="1"/>
          </p:cNvPicPr>
          <p:nvPr/>
        </p:nvPicPr>
        <p:blipFill>
          <a:blip r:embed="rId7">
            <a:extLst/>
          </a:blip>
          <a:stretch>
            <a:fillRect/>
          </a:stretch>
        </p:blipFill>
        <p:spPr>
          <a:xfrm>
            <a:off x="5702178" y="2807199"/>
            <a:ext cx="380059" cy="383124"/>
          </a:xfrm>
          <a:prstGeom prst="rect">
            <a:avLst/>
          </a:prstGeom>
          <a:ln w="12700">
            <a:miter lim="400000"/>
          </a:ln>
        </p:spPr>
      </p:pic>
      <p:pic>
        <p:nvPicPr>
          <p:cNvPr id="387" name="rest2.png"/>
          <p:cNvPicPr>
            <a:picLocks noChangeAspect="1"/>
          </p:cNvPicPr>
          <p:nvPr/>
        </p:nvPicPr>
        <p:blipFill>
          <a:blip r:embed="rId8">
            <a:extLst/>
          </a:blip>
          <a:stretch>
            <a:fillRect/>
          </a:stretch>
        </p:blipFill>
        <p:spPr>
          <a:xfrm>
            <a:off x="5710826" y="3348587"/>
            <a:ext cx="362763" cy="365761"/>
          </a:xfrm>
          <a:prstGeom prst="rect">
            <a:avLst/>
          </a:prstGeom>
          <a:ln w="12700">
            <a:miter lim="400000"/>
          </a:ln>
        </p:spPr>
      </p:pic>
      <p:pic>
        <p:nvPicPr>
          <p:cNvPr id="388" name="rest3.png"/>
          <p:cNvPicPr>
            <a:picLocks noChangeAspect="1"/>
          </p:cNvPicPr>
          <p:nvPr/>
        </p:nvPicPr>
        <p:blipFill>
          <a:blip r:embed="rId9">
            <a:extLst/>
          </a:blip>
          <a:stretch>
            <a:fillRect/>
          </a:stretch>
        </p:blipFill>
        <p:spPr>
          <a:xfrm>
            <a:off x="5739224" y="3872612"/>
            <a:ext cx="356767" cy="365761"/>
          </a:xfrm>
          <a:prstGeom prst="rect">
            <a:avLst/>
          </a:prstGeom>
          <a:ln w="12700">
            <a:miter lim="400000"/>
          </a:ln>
        </p:spPr>
      </p:pic>
      <p:pic>
        <p:nvPicPr>
          <p:cNvPr id="389" name="rest4.png"/>
          <p:cNvPicPr>
            <a:picLocks noChangeAspect="1"/>
          </p:cNvPicPr>
          <p:nvPr/>
        </p:nvPicPr>
        <p:blipFill>
          <a:blip r:embed="rId10">
            <a:extLst/>
          </a:blip>
          <a:stretch>
            <a:fillRect/>
          </a:stretch>
        </p:blipFill>
        <p:spPr>
          <a:xfrm>
            <a:off x="5759987" y="4366260"/>
            <a:ext cx="365761" cy="365761"/>
          </a:xfrm>
          <a:prstGeom prst="rect">
            <a:avLst/>
          </a:prstGeom>
          <a:ln w="12700">
            <a:miter lim="400000"/>
          </a:ln>
        </p:spPr>
      </p:pic>
      <p:pic>
        <p:nvPicPr>
          <p:cNvPr id="390" name="to_leave.png"/>
          <p:cNvPicPr>
            <a:picLocks noChangeAspect="1"/>
          </p:cNvPicPr>
          <p:nvPr/>
        </p:nvPicPr>
        <p:blipFill>
          <a:blip r:embed="rId11">
            <a:extLst/>
          </a:blip>
          <a:stretch>
            <a:fillRect/>
          </a:stretch>
        </p:blipFill>
        <p:spPr>
          <a:xfrm>
            <a:off x="6490155" y="3585480"/>
            <a:ext cx="379983" cy="383124"/>
          </a:xfrm>
          <a:prstGeom prst="rect">
            <a:avLst/>
          </a:prstGeom>
          <a:ln w="12700">
            <a:miter lim="400000"/>
          </a:ln>
        </p:spPr>
      </p:pic>
      <p:sp>
        <p:nvSpPr>
          <p:cNvPr id="391" name="Shape 391"/>
          <p:cNvSpPr/>
          <p:nvPr/>
        </p:nvSpPr>
        <p:spPr>
          <a:xfrm>
            <a:off x="6045146" y="3082538"/>
            <a:ext cx="533675" cy="533675"/>
          </a:xfrm>
          <a:prstGeom prst="line">
            <a:avLst/>
          </a:prstGeom>
          <a:ln w="38100">
            <a:solidFill>
              <a:srgbClr val="D6D6D6"/>
            </a:solidFill>
            <a:bevel/>
          </a:ln>
        </p:spPr>
        <p:txBody>
          <a:bodyPr lIns="45719" rIns="45719"/>
          <a:lstStyle/>
          <a:p>
            <a:pPr defTabSz="457200">
              <a:defRPr sz="1200">
                <a:latin typeface="+mj-lt"/>
                <a:ea typeface="+mj-ea"/>
                <a:cs typeface="+mj-cs"/>
                <a:sym typeface="Helvetica"/>
              </a:defRPr>
            </a:pPr>
            <a:endParaRPr/>
          </a:p>
        </p:txBody>
      </p:sp>
      <p:sp>
        <p:nvSpPr>
          <p:cNvPr id="392" name="Shape 392"/>
          <p:cNvSpPr/>
          <p:nvPr/>
        </p:nvSpPr>
        <p:spPr>
          <a:xfrm>
            <a:off x="6045146" y="3511454"/>
            <a:ext cx="489386" cy="190994"/>
          </a:xfrm>
          <a:prstGeom prst="line">
            <a:avLst/>
          </a:prstGeom>
          <a:ln w="38100">
            <a:solidFill>
              <a:srgbClr val="D6D6D6"/>
            </a:solidFill>
            <a:bevel/>
          </a:ln>
        </p:spPr>
        <p:txBody>
          <a:bodyPr lIns="45719" rIns="45719"/>
          <a:lstStyle/>
          <a:p>
            <a:pPr defTabSz="457200">
              <a:defRPr sz="1200">
                <a:latin typeface="+mj-lt"/>
                <a:ea typeface="+mj-ea"/>
                <a:cs typeface="+mj-cs"/>
                <a:sym typeface="Helvetica"/>
              </a:defRPr>
            </a:pPr>
            <a:endParaRPr/>
          </a:p>
        </p:txBody>
      </p:sp>
      <p:sp>
        <p:nvSpPr>
          <p:cNvPr id="393" name="Shape 393"/>
          <p:cNvSpPr/>
          <p:nvPr/>
        </p:nvSpPr>
        <p:spPr>
          <a:xfrm flipV="1">
            <a:off x="6067290" y="3890925"/>
            <a:ext cx="489386" cy="138709"/>
          </a:xfrm>
          <a:prstGeom prst="line">
            <a:avLst/>
          </a:prstGeom>
          <a:ln w="38100">
            <a:solidFill>
              <a:srgbClr val="D6D6D6"/>
            </a:solidFill>
            <a:bevel/>
          </a:ln>
        </p:spPr>
        <p:txBody>
          <a:bodyPr lIns="45719" rIns="45719"/>
          <a:lstStyle/>
          <a:p>
            <a:pPr defTabSz="457200">
              <a:defRPr sz="1200">
                <a:latin typeface="+mj-lt"/>
                <a:ea typeface="+mj-ea"/>
                <a:cs typeface="+mj-cs"/>
                <a:sym typeface="Helvetica"/>
              </a:defRPr>
            </a:pPr>
            <a:endParaRPr/>
          </a:p>
        </p:txBody>
      </p:sp>
      <p:sp>
        <p:nvSpPr>
          <p:cNvPr id="394" name="Shape 394"/>
          <p:cNvSpPr/>
          <p:nvPr/>
        </p:nvSpPr>
        <p:spPr>
          <a:xfrm flipV="1">
            <a:off x="6067290" y="3947076"/>
            <a:ext cx="540187" cy="629087"/>
          </a:xfrm>
          <a:prstGeom prst="line">
            <a:avLst/>
          </a:prstGeom>
          <a:ln w="38100">
            <a:solidFill>
              <a:srgbClr val="D6D6D6"/>
            </a:solidFill>
            <a:bevel/>
          </a:ln>
        </p:spPr>
        <p:txBody>
          <a:bodyPr lIns="45719" rIns="45719"/>
          <a:lstStyle/>
          <a:p>
            <a:pPr defTabSz="457200">
              <a:defRPr sz="1200">
                <a:latin typeface="+mj-lt"/>
                <a:ea typeface="+mj-ea"/>
                <a:cs typeface="+mj-cs"/>
                <a:sym typeface="Helvetica"/>
              </a:defRPr>
            </a:pPr>
            <a:endParaRPr/>
          </a:p>
        </p:txBody>
      </p:sp>
      <p:sp>
        <p:nvSpPr>
          <p:cNvPr id="395" name="Shape 395"/>
          <p:cNvSpPr/>
          <p:nvPr/>
        </p:nvSpPr>
        <p:spPr>
          <a:xfrm>
            <a:off x="6330419" y="4205596"/>
            <a:ext cx="902257"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To leave</a:t>
            </a:r>
          </a:p>
        </p:txBody>
      </p:sp>
      <p:sp>
        <p:nvSpPr>
          <p:cNvPr id="396" name="Shape 396"/>
          <p:cNvSpPr/>
          <p:nvPr/>
        </p:nvSpPr>
        <p:spPr>
          <a:xfrm flipV="1">
            <a:off x="6679324" y="3925243"/>
            <a:ext cx="1" cy="318882"/>
          </a:xfrm>
          <a:prstGeom prst="line">
            <a:avLst/>
          </a:prstGeom>
          <a:ln w="38100">
            <a:solidFill>
              <a:srgbClr val="0433FF"/>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pic>
        <p:nvPicPr>
          <p:cNvPr id="397" name="rest1.png"/>
          <p:cNvPicPr>
            <a:picLocks noChangeAspect="1"/>
          </p:cNvPicPr>
          <p:nvPr/>
        </p:nvPicPr>
        <p:blipFill>
          <a:blip r:embed="rId7">
            <a:extLst/>
          </a:blip>
          <a:stretch>
            <a:fillRect/>
          </a:stretch>
        </p:blipFill>
        <p:spPr>
          <a:xfrm>
            <a:off x="7286704" y="2780030"/>
            <a:ext cx="380058" cy="383123"/>
          </a:xfrm>
          <a:prstGeom prst="rect">
            <a:avLst/>
          </a:prstGeom>
          <a:ln w="12700">
            <a:miter lim="400000"/>
          </a:ln>
        </p:spPr>
      </p:pic>
      <p:pic>
        <p:nvPicPr>
          <p:cNvPr id="398" name="rest2.png"/>
          <p:cNvPicPr>
            <a:picLocks noChangeAspect="1"/>
          </p:cNvPicPr>
          <p:nvPr/>
        </p:nvPicPr>
        <p:blipFill>
          <a:blip r:embed="rId8">
            <a:extLst/>
          </a:blip>
          <a:stretch>
            <a:fillRect/>
          </a:stretch>
        </p:blipFill>
        <p:spPr>
          <a:xfrm>
            <a:off x="7295352" y="3321418"/>
            <a:ext cx="362763" cy="365761"/>
          </a:xfrm>
          <a:prstGeom prst="rect">
            <a:avLst/>
          </a:prstGeom>
          <a:ln w="12700">
            <a:miter lim="400000"/>
          </a:ln>
        </p:spPr>
      </p:pic>
      <p:pic>
        <p:nvPicPr>
          <p:cNvPr id="399" name="rest3.png"/>
          <p:cNvPicPr>
            <a:picLocks noChangeAspect="1"/>
          </p:cNvPicPr>
          <p:nvPr/>
        </p:nvPicPr>
        <p:blipFill>
          <a:blip r:embed="rId9">
            <a:extLst/>
          </a:blip>
          <a:stretch>
            <a:fillRect/>
          </a:stretch>
        </p:blipFill>
        <p:spPr>
          <a:xfrm>
            <a:off x="7323749" y="3845443"/>
            <a:ext cx="356767" cy="365761"/>
          </a:xfrm>
          <a:prstGeom prst="rect">
            <a:avLst/>
          </a:prstGeom>
          <a:ln w="12700">
            <a:miter lim="400000"/>
          </a:ln>
        </p:spPr>
      </p:pic>
      <p:pic>
        <p:nvPicPr>
          <p:cNvPr id="400" name="rest4.png"/>
          <p:cNvPicPr>
            <a:picLocks noChangeAspect="1"/>
          </p:cNvPicPr>
          <p:nvPr/>
        </p:nvPicPr>
        <p:blipFill>
          <a:blip r:embed="rId10">
            <a:extLst/>
          </a:blip>
          <a:stretch>
            <a:fillRect/>
          </a:stretch>
        </p:blipFill>
        <p:spPr>
          <a:xfrm>
            <a:off x="7344512" y="4339091"/>
            <a:ext cx="365761" cy="365761"/>
          </a:xfrm>
          <a:prstGeom prst="rect">
            <a:avLst/>
          </a:prstGeom>
          <a:ln w="12700">
            <a:miter lim="400000"/>
          </a:ln>
        </p:spPr>
      </p:pic>
      <p:sp>
        <p:nvSpPr>
          <p:cNvPr id="401" name="Shape 401"/>
          <p:cNvSpPr/>
          <p:nvPr/>
        </p:nvSpPr>
        <p:spPr>
          <a:xfrm>
            <a:off x="7629671" y="3055369"/>
            <a:ext cx="533675" cy="533675"/>
          </a:xfrm>
          <a:prstGeom prst="line">
            <a:avLst/>
          </a:prstGeom>
          <a:ln w="38100">
            <a:solidFill>
              <a:srgbClr val="D6D6D6"/>
            </a:solidFill>
            <a:bevel/>
          </a:ln>
        </p:spPr>
        <p:txBody>
          <a:bodyPr lIns="45719" rIns="45719"/>
          <a:lstStyle/>
          <a:p>
            <a:pPr defTabSz="457200">
              <a:defRPr sz="1200">
                <a:latin typeface="+mj-lt"/>
                <a:ea typeface="+mj-ea"/>
                <a:cs typeface="+mj-cs"/>
                <a:sym typeface="Helvetica"/>
              </a:defRPr>
            </a:pPr>
            <a:endParaRPr/>
          </a:p>
        </p:txBody>
      </p:sp>
      <p:sp>
        <p:nvSpPr>
          <p:cNvPr id="402" name="Shape 402"/>
          <p:cNvSpPr/>
          <p:nvPr/>
        </p:nvSpPr>
        <p:spPr>
          <a:xfrm>
            <a:off x="7629671" y="3484285"/>
            <a:ext cx="489387" cy="190993"/>
          </a:xfrm>
          <a:prstGeom prst="line">
            <a:avLst/>
          </a:prstGeom>
          <a:ln w="38100">
            <a:solidFill>
              <a:srgbClr val="D6D6D6"/>
            </a:solidFill>
            <a:bevel/>
          </a:ln>
        </p:spPr>
        <p:txBody>
          <a:bodyPr lIns="45719" rIns="45719"/>
          <a:lstStyle/>
          <a:p>
            <a:pPr defTabSz="457200">
              <a:defRPr sz="1200">
                <a:latin typeface="+mj-lt"/>
                <a:ea typeface="+mj-ea"/>
                <a:cs typeface="+mj-cs"/>
                <a:sym typeface="Helvetica"/>
              </a:defRPr>
            </a:pPr>
            <a:endParaRPr/>
          </a:p>
        </p:txBody>
      </p:sp>
      <p:sp>
        <p:nvSpPr>
          <p:cNvPr id="403" name="Shape 403"/>
          <p:cNvSpPr/>
          <p:nvPr/>
        </p:nvSpPr>
        <p:spPr>
          <a:xfrm flipV="1">
            <a:off x="7651816" y="3863757"/>
            <a:ext cx="489386" cy="138708"/>
          </a:xfrm>
          <a:prstGeom prst="line">
            <a:avLst/>
          </a:prstGeom>
          <a:ln w="38100">
            <a:solidFill>
              <a:srgbClr val="D6D6D6"/>
            </a:solidFill>
            <a:bevel/>
          </a:ln>
        </p:spPr>
        <p:txBody>
          <a:bodyPr lIns="45719" rIns="45719"/>
          <a:lstStyle/>
          <a:p>
            <a:pPr defTabSz="457200">
              <a:defRPr sz="1200">
                <a:latin typeface="+mj-lt"/>
                <a:ea typeface="+mj-ea"/>
                <a:cs typeface="+mj-cs"/>
                <a:sym typeface="Helvetica"/>
              </a:defRPr>
            </a:pPr>
            <a:endParaRPr/>
          </a:p>
        </p:txBody>
      </p:sp>
      <p:sp>
        <p:nvSpPr>
          <p:cNvPr id="404" name="Shape 404"/>
          <p:cNvSpPr/>
          <p:nvPr/>
        </p:nvSpPr>
        <p:spPr>
          <a:xfrm flipV="1">
            <a:off x="7651816" y="3919907"/>
            <a:ext cx="540186" cy="629087"/>
          </a:xfrm>
          <a:prstGeom prst="line">
            <a:avLst/>
          </a:prstGeom>
          <a:ln w="38100">
            <a:solidFill>
              <a:srgbClr val="D6D6D6"/>
            </a:solidFill>
            <a:bevel/>
          </a:ln>
        </p:spPr>
        <p:txBody>
          <a:bodyPr lIns="45719" rIns="45719"/>
          <a:lstStyle/>
          <a:p>
            <a:pPr defTabSz="457200">
              <a:defRPr sz="1200">
                <a:latin typeface="+mj-lt"/>
                <a:ea typeface="+mj-ea"/>
                <a:cs typeface="+mj-cs"/>
                <a:sym typeface="Helvetica"/>
              </a:defRPr>
            </a:pPr>
            <a:endParaRPr/>
          </a:p>
        </p:txBody>
      </p:sp>
      <p:sp>
        <p:nvSpPr>
          <p:cNvPr id="405" name="Shape 405"/>
          <p:cNvSpPr/>
          <p:nvPr/>
        </p:nvSpPr>
        <p:spPr>
          <a:xfrm>
            <a:off x="7758610" y="4261728"/>
            <a:ext cx="1255873"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Candidate 1</a:t>
            </a:r>
          </a:p>
        </p:txBody>
      </p:sp>
      <p:sp>
        <p:nvSpPr>
          <p:cNvPr id="406" name="Shape 406"/>
          <p:cNvSpPr/>
          <p:nvPr/>
        </p:nvSpPr>
        <p:spPr>
          <a:xfrm flipV="1">
            <a:off x="8276549" y="3948873"/>
            <a:ext cx="1" cy="318882"/>
          </a:xfrm>
          <a:prstGeom prst="line">
            <a:avLst/>
          </a:prstGeom>
          <a:ln w="38100">
            <a:solidFill>
              <a:srgbClr val="0433FF"/>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pic>
        <p:nvPicPr>
          <p:cNvPr id="407" name="can1.png"/>
          <p:cNvPicPr>
            <a:picLocks noChangeAspect="1"/>
          </p:cNvPicPr>
          <p:nvPr/>
        </p:nvPicPr>
        <p:blipFill>
          <a:blip r:embed="rId12">
            <a:extLst/>
          </a:blip>
          <a:stretch>
            <a:fillRect/>
          </a:stretch>
        </p:blipFill>
        <p:spPr>
          <a:xfrm>
            <a:off x="8096028" y="3492749"/>
            <a:ext cx="432621" cy="439954"/>
          </a:xfrm>
          <a:prstGeom prst="rect">
            <a:avLst/>
          </a:prstGeom>
          <a:ln w="12700">
            <a:miter lim="400000"/>
          </a:ln>
        </p:spPr>
      </p:pic>
      <p:sp>
        <p:nvSpPr>
          <p:cNvPr id="408" name="Shape 408"/>
          <p:cNvSpPr/>
          <p:nvPr/>
        </p:nvSpPr>
        <p:spPr>
          <a:xfrm>
            <a:off x="6042100" y="2325704"/>
            <a:ext cx="2881423"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r>
              <a:t>Structure Matching</a:t>
            </a:r>
          </a:p>
        </p:txBody>
      </p:sp>
      <p:sp>
        <p:nvSpPr>
          <p:cNvPr id="409" name="Shape 409"/>
          <p:cNvSpPr/>
          <p:nvPr/>
        </p:nvSpPr>
        <p:spPr>
          <a:xfrm>
            <a:off x="5635731" y="2351104"/>
            <a:ext cx="3394398" cy="2470218"/>
          </a:xfrm>
          <a:prstGeom prst="rect">
            <a:avLst/>
          </a:prstGeom>
          <a:ln w="50800">
            <a:solidFill>
              <a:srgbClr val="0433FF"/>
            </a:solidFill>
            <a:bevel/>
          </a:ln>
        </p:spPr>
        <p:txBody>
          <a:bodyPr lIns="45719" rIns="45719" anchor="ctr"/>
          <a:lstStyle/>
          <a:p>
            <a:endParaRPr/>
          </a:p>
        </p:txBody>
      </p:sp>
    </p:spTree>
    <p:extLst>
      <p:ext uri="{BB962C8B-B14F-4D97-AF65-F5344CB8AC3E}">
        <p14:creationId xmlns:p14="http://schemas.microsoft.com/office/powerpoint/2010/main" val="3523232113"/>
      </p:ext>
    </p:extLst>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p:cNvSpPr>
          <p:nvPr>
            <p:ph type="title"/>
          </p:nvPr>
        </p:nvSpPr>
        <p:spPr>
          <a:prstGeom prst="rect">
            <a:avLst/>
          </a:prstGeom>
        </p:spPr>
        <p:txBody>
          <a:bodyPr/>
          <a:lstStyle/>
          <a:p>
            <a:r>
              <a:rPr dirty="0"/>
              <a:t>Design Objectives</a:t>
            </a:r>
          </a:p>
        </p:txBody>
      </p:sp>
      <p:sp>
        <p:nvSpPr>
          <p:cNvPr id="412" name="Shape 41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161</a:t>
            </a:fld>
            <a:endParaRPr/>
          </a:p>
        </p:txBody>
      </p:sp>
      <p:sp>
        <p:nvSpPr>
          <p:cNvPr id="413" name="Shape 413"/>
          <p:cNvSpPr/>
          <p:nvPr/>
        </p:nvSpPr>
        <p:spPr>
          <a:xfrm>
            <a:off x="0" y="1108038"/>
            <a:ext cx="9144000" cy="1006077"/>
          </a:xfrm>
          <a:prstGeom prst="rect">
            <a:avLst/>
          </a:prstGeom>
          <a:solidFill>
            <a:srgbClr val="FFFF66"/>
          </a:solidFill>
          <a:ln w="63500">
            <a:noFill/>
            <a:bevel/>
          </a:ln>
          <a:extLst>
            <a:ext uri="{C572A759-6A51-4108-AA02-DFA0A04FC94B}">
              <ma14:wrappingTextBoxFlag xmlns:ma14="http://schemas.microsoft.com/office/mac/drawingml/2011/main" val="1"/>
            </a:ext>
          </a:extLst>
        </p:spPr>
        <p:txBody>
          <a:bodyPr wrap="square" lIns="45719" rIns="45719">
            <a:spAutoFit/>
          </a:bodyPr>
          <a:lstStyle>
            <a:lvl1pPr>
              <a:defRPr sz="3000" b="1">
                <a:solidFill>
                  <a:srgbClr val="FF2600"/>
                </a:solidFill>
              </a:defRPr>
            </a:lvl1pPr>
          </a:lstStyle>
          <a:p>
            <a:pPr algn="ctr"/>
            <a:r>
              <a:rPr dirty="0"/>
              <a:t>The </a:t>
            </a:r>
            <a:r>
              <a:rPr lang="en-US" dirty="0" smtClean="0"/>
              <a:t>skill and structure match</a:t>
            </a:r>
            <a:r>
              <a:rPr dirty="0" smtClean="0"/>
              <a:t> </a:t>
            </a:r>
            <a:r>
              <a:rPr dirty="0"/>
              <a:t>should be fulfilled simultaneously!</a:t>
            </a:r>
          </a:p>
        </p:txBody>
      </p:sp>
      <p:sp>
        <p:nvSpPr>
          <p:cNvPr id="414" name="Shape 414"/>
          <p:cNvSpPr/>
          <p:nvPr/>
        </p:nvSpPr>
        <p:spPr>
          <a:xfrm>
            <a:off x="0" y="5567271"/>
            <a:ext cx="9144000" cy="861774"/>
          </a:xfrm>
          <a:prstGeom prst="rect">
            <a:avLst/>
          </a:prstGeom>
          <a:solidFill>
            <a:srgbClr val="FFFF66"/>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500"/>
            </a:lvl1pPr>
          </a:lstStyle>
          <a:p>
            <a:pPr algn="ctr"/>
            <a:r>
              <a:rPr dirty="0">
                <a:solidFill>
                  <a:srgbClr val="FF0000"/>
                </a:solidFill>
              </a:rPr>
              <a:t>New team </a:t>
            </a:r>
            <a:r>
              <a:rPr lang="en-US" dirty="0" smtClean="0">
                <a:solidFill>
                  <a:srgbClr val="FF0000"/>
                </a:solidFill>
              </a:rPr>
              <a:t>would</a:t>
            </a:r>
            <a:r>
              <a:rPr dirty="0" smtClean="0">
                <a:solidFill>
                  <a:srgbClr val="FF0000"/>
                </a:solidFill>
              </a:rPr>
              <a:t> </a:t>
            </a:r>
            <a:r>
              <a:rPr dirty="0">
                <a:solidFill>
                  <a:srgbClr val="FF0000"/>
                </a:solidFill>
              </a:rPr>
              <a:t>have similar skill and communication configuration for each sub-task</a:t>
            </a:r>
          </a:p>
        </p:txBody>
      </p:sp>
      <p:grpSp>
        <p:nvGrpSpPr>
          <p:cNvPr id="427" name="Group 427"/>
          <p:cNvGrpSpPr/>
          <p:nvPr/>
        </p:nvGrpSpPr>
        <p:grpSpPr>
          <a:xfrm>
            <a:off x="1546051" y="1932085"/>
            <a:ext cx="5776725" cy="3627893"/>
            <a:chOff x="0" y="0"/>
            <a:chExt cx="5776723" cy="3627891"/>
          </a:xfrm>
        </p:grpSpPr>
        <p:pic>
          <p:nvPicPr>
            <p:cNvPr id="415" name="Screen Shot 2015-05-08 at 1.25.40 PM.png"/>
            <p:cNvPicPr>
              <a:picLocks/>
            </p:cNvPicPr>
            <p:nvPr/>
          </p:nvPicPr>
          <p:blipFill>
            <a:blip r:embed="rId3">
              <a:extLst/>
            </a:blip>
            <a:srcRect l="4537" b="322"/>
            <a:stretch>
              <a:fillRect/>
            </a:stretch>
          </p:blipFill>
          <p:spPr>
            <a:xfrm>
              <a:off x="881061" y="355821"/>
              <a:ext cx="4503315" cy="3076894"/>
            </a:xfrm>
            <a:prstGeom prst="rect">
              <a:avLst/>
            </a:prstGeom>
            <a:ln w="12700" cap="flat">
              <a:noFill/>
              <a:miter lim="400000"/>
            </a:ln>
            <a:effectLst/>
          </p:spPr>
        </p:pic>
        <p:sp>
          <p:nvSpPr>
            <p:cNvPr id="416" name="Shape 416"/>
            <p:cNvSpPr/>
            <p:nvPr/>
          </p:nvSpPr>
          <p:spPr>
            <a:xfrm>
              <a:off x="5138578" y="2406230"/>
              <a:ext cx="333157" cy="1081958"/>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17" name="Shape 417"/>
            <p:cNvSpPr/>
            <p:nvPr/>
          </p:nvSpPr>
          <p:spPr>
            <a:xfrm>
              <a:off x="533390" y="750370"/>
              <a:ext cx="1027742" cy="511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400" b="1">
                  <a:solidFill>
                    <a:srgbClr val="0433FF"/>
                  </a:solidFill>
                </a:defRPr>
              </a:lvl1pPr>
            </a:lstStyle>
            <a:p>
              <a:r>
                <a:t>Team</a:t>
              </a:r>
            </a:p>
          </p:txBody>
        </p:sp>
        <p:sp>
          <p:nvSpPr>
            <p:cNvPr id="418" name="Shape 418"/>
            <p:cNvSpPr/>
            <p:nvPr/>
          </p:nvSpPr>
          <p:spPr>
            <a:xfrm>
              <a:off x="3294618" y="2284660"/>
              <a:ext cx="786500" cy="415090"/>
            </a:xfrm>
            <a:prstGeom prst="line">
              <a:avLst/>
            </a:prstGeom>
            <a:noFill/>
            <a:ln w="63500" cap="flat">
              <a:solidFill>
                <a:srgbClr val="FF2600"/>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419" name="Shape 419"/>
            <p:cNvSpPr/>
            <p:nvPr/>
          </p:nvSpPr>
          <p:spPr>
            <a:xfrm>
              <a:off x="4070412" y="2540519"/>
              <a:ext cx="1133866" cy="5117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400" b="1">
                  <a:solidFill>
                    <a:srgbClr val="FF2600"/>
                  </a:solidFill>
                </a:defRPr>
              </a:lvl1pPr>
            </a:lstStyle>
            <a:p>
              <a:r>
                <a:t>Leave</a:t>
              </a:r>
            </a:p>
          </p:txBody>
        </p:sp>
        <p:sp>
          <p:nvSpPr>
            <p:cNvPr id="420" name="Shape 420"/>
            <p:cNvSpPr/>
            <p:nvPr/>
          </p:nvSpPr>
          <p:spPr>
            <a:xfrm>
              <a:off x="2785780" y="1761679"/>
              <a:ext cx="662274" cy="625366"/>
            </a:xfrm>
            <a:prstGeom prst="ellipse">
              <a:avLst/>
            </a:prstGeom>
            <a:noFill/>
            <a:ln w="63500" cap="flat">
              <a:solidFill>
                <a:srgbClr val="FF2600"/>
              </a:solidFill>
              <a:prstDash val="solid"/>
              <a:bevel/>
            </a:ln>
            <a:effectLst/>
          </p:spPr>
          <p:txBody>
            <a:bodyPr wrap="square" lIns="45719" tIns="45719" rIns="45719" bIns="45719" numCol="1" anchor="ctr">
              <a:noAutofit/>
            </a:bodyPr>
            <a:lstStyle/>
            <a:p>
              <a:endParaRPr/>
            </a:p>
          </p:txBody>
        </p:sp>
        <p:pic>
          <p:nvPicPr>
            <p:cNvPr id="421" name="images.jpg"/>
            <p:cNvPicPr>
              <a:picLocks noChangeAspect="1"/>
            </p:cNvPicPr>
            <p:nvPr/>
          </p:nvPicPr>
          <p:blipFill>
            <a:blip r:embed="rId4">
              <a:extLst/>
            </a:blip>
            <a:stretch>
              <a:fillRect/>
            </a:stretch>
          </p:blipFill>
          <p:spPr>
            <a:xfrm>
              <a:off x="3588399" y="1157468"/>
              <a:ext cx="628093" cy="628093"/>
            </a:xfrm>
            <a:prstGeom prst="rect">
              <a:avLst/>
            </a:prstGeom>
            <a:ln w="12700" cap="flat">
              <a:noFill/>
              <a:miter lim="400000"/>
            </a:ln>
            <a:effectLst/>
          </p:spPr>
        </p:pic>
        <p:pic>
          <p:nvPicPr>
            <p:cNvPr id="422" name="Sad_Emoticon.png"/>
            <p:cNvPicPr>
              <a:picLocks noChangeAspect="1"/>
            </p:cNvPicPr>
            <p:nvPr/>
          </p:nvPicPr>
          <p:blipFill>
            <a:blip r:embed="rId5">
              <a:extLst/>
            </a:blip>
            <a:stretch>
              <a:fillRect/>
            </a:stretch>
          </p:blipFill>
          <p:spPr>
            <a:xfrm>
              <a:off x="4609981" y="483113"/>
              <a:ext cx="383672" cy="383331"/>
            </a:xfrm>
            <a:prstGeom prst="rect">
              <a:avLst/>
            </a:prstGeom>
            <a:ln w="12700" cap="flat">
              <a:noFill/>
              <a:miter lim="400000"/>
            </a:ln>
            <a:effectLst/>
          </p:spPr>
        </p:pic>
        <p:pic>
          <p:nvPicPr>
            <p:cNvPr id="423" name="Sad_Emoticon.png"/>
            <p:cNvPicPr>
              <a:picLocks noChangeAspect="1"/>
            </p:cNvPicPr>
            <p:nvPr/>
          </p:nvPicPr>
          <p:blipFill>
            <a:blip r:embed="rId5">
              <a:extLst/>
            </a:blip>
            <a:stretch>
              <a:fillRect/>
            </a:stretch>
          </p:blipFill>
          <p:spPr>
            <a:xfrm>
              <a:off x="5188696" y="2001596"/>
              <a:ext cx="383671" cy="383331"/>
            </a:xfrm>
            <a:prstGeom prst="rect">
              <a:avLst/>
            </a:prstGeom>
            <a:ln w="12700" cap="flat">
              <a:noFill/>
              <a:miter lim="400000"/>
            </a:ln>
            <a:effectLst/>
          </p:spPr>
        </p:pic>
        <p:pic>
          <p:nvPicPr>
            <p:cNvPr id="424" name="Sad_Emoticon.png"/>
            <p:cNvPicPr>
              <a:picLocks noChangeAspect="1"/>
            </p:cNvPicPr>
            <p:nvPr/>
          </p:nvPicPr>
          <p:blipFill>
            <a:blip r:embed="rId5">
              <a:extLst/>
            </a:blip>
            <a:stretch>
              <a:fillRect/>
            </a:stretch>
          </p:blipFill>
          <p:spPr>
            <a:xfrm>
              <a:off x="5393053" y="1106771"/>
              <a:ext cx="383671" cy="383331"/>
            </a:xfrm>
            <a:prstGeom prst="rect">
              <a:avLst/>
            </a:prstGeom>
            <a:ln w="12700" cap="flat">
              <a:noFill/>
              <a:miter lim="400000"/>
            </a:ln>
            <a:effectLst/>
          </p:spPr>
        </p:pic>
        <p:sp>
          <p:nvSpPr>
            <p:cNvPr id="425" name="Shape 425"/>
            <p:cNvSpPr/>
            <p:nvPr/>
          </p:nvSpPr>
          <p:spPr>
            <a:xfrm rot="2042457">
              <a:off x="176212" y="914687"/>
              <a:ext cx="3818560" cy="1798517"/>
            </a:xfrm>
            <a:prstGeom prst="ellipse">
              <a:avLst/>
            </a:prstGeom>
            <a:noFill/>
            <a:ln w="63500" cap="flat">
              <a:solidFill>
                <a:srgbClr val="0433FF"/>
              </a:solidFill>
              <a:custDash>
                <a:ds d="200000" sp="200000"/>
              </a:custDash>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pic>
          <p:nvPicPr>
            <p:cNvPr id="426" name="Sad_Emoticon.png"/>
            <p:cNvPicPr>
              <a:picLocks noChangeAspect="1"/>
            </p:cNvPicPr>
            <p:nvPr/>
          </p:nvPicPr>
          <p:blipFill>
            <a:blip r:embed="rId5">
              <a:extLst/>
            </a:blip>
            <a:stretch>
              <a:fillRect/>
            </a:stretch>
          </p:blipFill>
          <p:spPr>
            <a:xfrm>
              <a:off x="2963181" y="482074"/>
              <a:ext cx="383671" cy="383331"/>
            </a:xfrm>
            <a:prstGeom prst="rect">
              <a:avLst/>
            </a:prstGeom>
            <a:ln w="12700" cap="flat">
              <a:noFill/>
              <a:miter lim="400000"/>
            </a:ln>
            <a:effectLst/>
          </p:spPr>
        </p:pic>
      </p:grpSp>
      <p:pic>
        <p:nvPicPr>
          <p:cNvPr id="428" name="Screen Shot 2015-05-12 at 2.11.05 PM.png"/>
          <p:cNvPicPr>
            <a:picLocks noChangeAspect="1"/>
          </p:cNvPicPr>
          <p:nvPr/>
        </p:nvPicPr>
        <p:blipFill>
          <a:blip r:embed="rId6">
            <a:extLst/>
          </a:blip>
          <a:stretch>
            <a:fillRect/>
          </a:stretch>
        </p:blipFill>
        <p:spPr>
          <a:xfrm>
            <a:off x="2586189" y="5335432"/>
            <a:ext cx="3971622" cy="187390"/>
          </a:xfrm>
          <a:prstGeom prst="rect">
            <a:avLst/>
          </a:prstGeom>
          <a:ln w="12700">
            <a:miter lim="400000"/>
          </a:ln>
        </p:spPr>
      </p:pic>
      <p:sp>
        <p:nvSpPr>
          <p:cNvPr id="429" name="Shape 429"/>
          <p:cNvSpPr/>
          <p:nvPr/>
        </p:nvSpPr>
        <p:spPr>
          <a:xfrm>
            <a:off x="1530287" y="5272430"/>
            <a:ext cx="962383"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Skill Set:</a:t>
            </a:r>
          </a:p>
        </p:txBody>
      </p:sp>
      <p:sp>
        <p:nvSpPr>
          <p:cNvPr id="430" name="Shape 430"/>
          <p:cNvSpPr/>
          <p:nvPr/>
        </p:nvSpPr>
        <p:spPr>
          <a:xfrm>
            <a:off x="2801291" y="3604235"/>
            <a:ext cx="1878432" cy="385433"/>
          </a:xfrm>
          <a:prstGeom prst="line">
            <a:avLst/>
          </a:prstGeom>
          <a:ln w="50800">
            <a:solidFill>
              <a:srgbClr val="FF2600"/>
            </a:solidFill>
            <a:prstDash val="sysDot"/>
            <a:miter lim="400000"/>
          </a:ln>
        </p:spPr>
        <p:txBody>
          <a:bodyPr lIns="45719" rIns="45719"/>
          <a:lstStyle/>
          <a:p>
            <a:pPr defTabSz="457200">
              <a:defRPr sz="1200">
                <a:latin typeface="+mj-lt"/>
                <a:ea typeface="+mj-ea"/>
                <a:cs typeface="+mj-cs"/>
                <a:sym typeface="Helvetica"/>
              </a:defRPr>
            </a:pPr>
            <a:endParaRPr/>
          </a:p>
        </p:txBody>
      </p:sp>
      <p:sp>
        <p:nvSpPr>
          <p:cNvPr id="431" name="Shape 431"/>
          <p:cNvSpPr/>
          <p:nvPr/>
        </p:nvSpPr>
        <p:spPr>
          <a:xfrm flipV="1">
            <a:off x="3406463" y="3983843"/>
            <a:ext cx="1194943" cy="263316"/>
          </a:xfrm>
          <a:prstGeom prst="line">
            <a:avLst/>
          </a:prstGeom>
          <a:ln w="50800">
            <a:solidFill>
              <a:srgbClr val="FF2600"/>
            </a:solidFill>
            <a:prstDash val="sysDot"/>
            <a:miter lim="400000"/>
          </a:ln>
        </p:spPr>
        <p:txBody>
          <a:bodyPr lIns="45719" rIns="45719"/>
          <a:lstStyle/>
          <a:p>
            <a:pPr defTabSz="457200">
              <a:defRPr sz="1200">
                <a:latin typeface="+mj-lt"/>
                <a:ea typeface="+mj-ea"/>
                <a:cs typeface="+mj-cs"/>
                <a:sym typeface="Helvetica"/>
              </a:defRPr>
            </a:pPr>
            <a:endParaRPr/>
          </a:p>
        </p:txBody>
      </p:sp>
      <p:sp>
        <p:nvSpPr>
          <p:cNvPr id="432" name="Shape 432"/>
          <p:cNvSpPr/>
          <p:nvPr/>
        </p:nvSpPr>
        <p:spPr>
          <a:xfrm flipH="1" flipV="1">
            <a:off x="2756619" y="3597313"/>
            <a:ext cx="648293" cy="648293"/>
          </a:xfrm>
          <a:prstGeom prst="line">
            <a:avLst/>
          </a:prstGeom>
          <a:ln w="50800">
            <a:solidFill>
              <a:srgbClr val="FF2600"/>
            </a:solidFill>
            <a:prstDash val="sysDot"/>
            <a:miter lim="400000"/>
          </a:ln>
        </p:spPr>
        <p:txBody>
          <a:bodyPr lIns="45719" rIns="45719"/>
          <a:lstStyle/>
          <a:p>
            <a:pPr defTabSz="457200">
              <a:defRPr sz="1200">
                <a:latin typeface="+mj-lt"/>
                <a:ea typeface="+mj-ea"/>
                <a:cs typeface="+mj-cs"/>
                <a:sym typeface="Helvetica"/>
              </a:defRPr>
            </a:pPr>
            <a:endParaRPr/>
          </a:p>
        </p:txBody>
      </p:sp>
      <p:sp>
        <p:nvSpPr>
          <p:cNvPr id="433" name="Shape 433"/>
          <p:cNvSpPr/>
          <p:nvPr/>
        </p:nvSpPr>
        <p:spPr>
          <a:xfrm>
            <a:off x="3193940" y="2793924"/>
            <a:ext cx="1358783" cy="1167169"/>
          </a:xfrm>
          <a:prstGeom prst="line">
            <a:avLst/>
          </a:prstGeom>
          <a:ln w="50800">
            <a:solidFill>
              <a:srgbClr val="00D100"/>
            </a:solidFill>
            <a:prstDash val="sysDot"/>
            <a:miter lim="400000"/>
          </a:ln>
        </p:spPr>
        <p:txBody>
          <a:bodyPr lIns="45719" rIns="45719"/>
          <a:lstStyle/>
          <a:p>
            <a:pPr defTabSz="457200">
              <a:defRPr sz="1200">
                <a:latin typeface="+mj-lt"/>
                <a:ea typeface="+mj-ea"/>
                <a:cs typeface="+mj-cs"/>
                <a:sym typeface="Helvetica"/>
              </a:defRPr>
            </a:pPr>
            <a:endParaRPr/>
          </a:p>
        </p:txBody>
      </p:sp>
      <p:sp>
        <p:nvSpPr>
          <p:cNvPr id="434" name="Shape 434"/>
          <p:cNvSpPr/>
          <p:nvPr/>
        </p:nvSpPr>
        <p:spPr>
          <a:xfrm>
            <a:off x="3213900" y="2819324"/>
            <a:ext cx="411268" cy="671510"/>
          </a:xfrm>
          <a:prstGeom prst="line">
            <a:avLst/>
          </a:prstGeom>
          <a:ln w="50800">
            <a:solidFill>
              <a:srgbClr val="00D100"/>
            </a:solidFill>
            <a:prstDash val="sysDot"/>
            <a:miter lim="400000"/>
          </a:ln>
        </p:spPr>
        <p:txBody>
          <a:bodyPr lIns="45719" rIns="45719"/>
          <a:lstStyle/>
          <a:p>
            <a:pPr defTabSz="457200">
              <a:defRPr sz="1200">
                <a:latin typeface="+mj-lt"/>
                <a:ea typeface="+mj-ea"/>
                <a:cs typeface="+mj-cs"/>
                <a:sym typeface="Helvetica"/>
              </a:defRPr>
            </a:pPr>
            <a:endParaRPr/>
          </a:p>
        </p:txBody>
      </p:sp>
      <p:sp>
        <p:nvSpPr>
          <p:cNvPr id="435" name="Shape 435"/>
          <p:cNvSpPr/>
          <p:nvPr/>
        </p:nvSpPr>
        <p:spPr>
          <a:xfrm flipH="1" flipV="1">
            <a:off x="3616876" y="3516931"/>
            <a:ext cx="938725" cy="459139"/>
          </a:xfrm>
          <a:prstGeom prst="line">
            <a:avLst/>
          </a:prstGeom>
          <a:ln w="50800">
            <a:solidFill>
              <a:srgbClr val="00D100"/>
            </a:solidFill>
            <a:prstDash val="sysDot"/>
            <a:miter lim="400000"/>
          </a:ln>
        </p:spPr>
        <p:txBody>
          <a:bodyPr lIns="45719" rIns="45719"/>
          <a:lstStyle/>
          <a:p>
            <a:pPr defTabSz="457200">
              <a:defRPr sz="1200">
                <a:latin typeface="+mj-lt"/>
                <a:ea typeface="+mj-ea"/>
                <a:cs typeface="+mj-cs"/>
                <a:sym typeface="Helvetica"/>
              </a:defRPr>
            </a:pPr>
            <a:endParaRPr/>
          </a:p>
        </p:txBody>
      </p:sp>
      <p:sp>
        <p:nvSpPr>
          <p:cNvPr id="27" name="TextBox 26"/>
          <p:cNvSpPr txBox="1"/>
          <p:nvPr/>
        </p:nvSpPr>
        <p:spPr>
          <a:xfrm>
            <a:off x="0" y="6404233"/>
            <a:ext cx="9144000" cy="461665"/>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1200" dirty="0" smtClean="0">
                <a:solidFill>
                  <a:schemeClr val="bg1"/>
                </a:solidFill>
              </a:rPr>
              <a:t>L. </a:t>
            </a:r>
            <a:r>
              <a:rPr lang="en-US" sz="1200" dirty="0">
                <a:solidFill>
                  <a:schemeClr val="bg1"/>
                </a:solidFill>
              </a:rPr>
              <a:t>Li, </a:t>
            </a:r>
            <a:r>
              <a:rPr lang="en-US" sz="1200" dirty="0" smtClean="0">
                <a:solidFill>
                  <a:schemeClr val="bg1"/>
                </a:solidFill>
              </a:rPr>
              <a:t>H. </a:t>
            </a:r>
            <a:r>
              <a:rPr lang="en-US" sz="1200" dirty="0">
                <a:solidFill>
                  <a:schemeClr val="bg1"/>
                </a:solidFill>
              </a:rPr>
              <a:t>Tong, </a:t>
            </a:r>
            <a:r>
              <a:rPr lang="en-US" sz="1200" dirty="0" smtClean="0">
                <a:solidFill>
                  <a:schemeClr val="bg1"/>
                </a:solidFill>
              </a:rPr>
              <a:t>N. </a:t>
            </a:r>
            <a:r>
              <a:rPr lang="en-US" sz="1200" dirty="0">
                <a:solidFill>
                  <a:schemeClr val="bg1"/>
                </a:solidFill>
              </a:rPr>
              <a:t>Cao, </a:t>
            </a:r>
            <a:r>
              <a:rPr lang="en-US" sz="1200" dirty="0" smtClean="0">
                <a:solidFill>
                  <a:schemeClr val="bg1"/>
                </a:solidFill>
              </a:rPr>
              <a:t>K. </a:t>
            </a:r>
            <a:r>
              <a:rPr lang="en-US" sz="1200" dirty="0">
                <a:solidFill>
                  <a:schemeClr val="bg1"/>
                </a:solidFill>
              </a:rPr>
              <a:t>Ehrlich, </a:t>
            </a:r>
            <a:r>
              <a:rPr lang="en-US" sz="1200" dirty="0" smtClean="0">
                <a:solidFill>
                  <a:schemeClr val="bg1"/>
                </a:solidFill>
              </a:rPr>
              <a:t>Y.-R. </a:t>
            </a:r>
            <a:r>
              <a:rPr lang="en-US" sz="1200" dirty="0">
                <a:solidFill>
                  <a:schemeClr val="bg1"/>
                </a:solidFill>
              </a:rPr>
              <a:t>Lin and </a:t>
            </a:r>
            <a:r>
              <a:rPr lang="en-US" sz="1200" dirty="0" smtClean="0">
                <a:solidFill>
                  <a:schemeClr val="bg1"/>
                </a:solidFill>
              </a:rPr>
              <a:t>N. </a:t>
            </a:r>
            <a:r>
              <a:rPr lang="en-US" sz="1200" dirty="0" err="1" smtClean="0">
                <a:solidFill>
                  <a:schemeClr val="bg1"/>
                </a:solidFill>
              </a:rPr>
              <a:t>Buchler</a:t>
            </a:r>
            <a:r>
              <a:rPr lang="en-US" sz="1200" dirty="0" smtClean="0">
                <a:solidFill>
                  <a:schemeClr val="bg1"/>
                </a:solidFill>
              </a:rPr>
              <a:t>: Replacing </a:t>
            </a:r>
            <a:r>
              <a:rPr lang="en-US" sz="1200" dirty="0">
                <a:solidFill>
                  <a:schemeClr val="bg1"/>
                </a:solidFill>
              </a:rPr>
              <a:t>the Irreplaceable: Fast Algorithms for Team Member </a:t>
            </a:r>
            <a:r>
              <a:rPr lang="en-US" sz="1200" dirty="0" smtClean="0">
                <a:solidFill>
                  <a:schemeClr val="bg1"/>
                </a:solidFill>
              </a:rPr>
              <a:t>Recommendation,</a:t>
            </a:r>
            <a:r>
              <a:rPr lang="en-US" sz="1200" dirty="0">
                <a:solidFill>
                  <a:schemeClr val="bg1"/>
                </a:solidFill>
              </a:rPr>
              <a:t> WWW </a:t>
            </a:r>
            <a:r>
              <a:rPr lang="en-US" sz="1200" dirty="0" smtClean="0">
                <a:solidFill>
                  <a:schemeClr val="bg1"/>
                </a:solidFill>
              </a:rPr>
              <a:t>2015</a:t>
            </a:r>
            <a:endParaRPr lang="en-US" sz="1200" dirty="0">
              <a:solidFill>
                <a:schemeClr val="bg1"/>
              </a:solidFill>
            </a:endParaRPr>
          </a:p>
        </p:txBody>
      </p:sp>
    </p:spTree>
    <p:extLst>
      <p:ext uri="{BB962C8B-B14F-4D97-AF65-F5344CB8AC3E}">
        <p14:creationId xmlns:p14="http://schemas.microsoft.com/office/powerpoint/2010/main" val="622693507"/>
      </p:ext>
    </p:extLst>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p:cNvSpPr>
          <p:nvPr>
            <p:ph type="title"/>
          </p:nvPr>
        </p:nvSpPr>
        <p:spPr>
          <a:xfrm>
            <a:off x="418686" y="159829"/>
            <a:ext cx="8229601" cy="800101"/>
          </a:xfrm>
          <a:prstGeom prst="rect">
            <a:avLst/>
          </a:prstGeom>
        </p:spPr>
        <p:txBody>
          <a:bodyPr>
            <a:normAutofit fontScale="90000"/>
          </a:bodyPr>
          <a:lstStyle>
            <a:lvl1pPr defTabSz="905255">
              <a:defRPr sz="3959"/>
            </a:lvl1pPr>
          </a:lstStyle>
          <a:p>
            <a:r>
              <a:t>Random Walk based Graph Kernel</a:t>
            </a:r>
          </a:p>
        </p:txBody>
      </p:sp>
      <p:sp>
        <p:nvSpPr>
          <p:cNvPr id="439" name="Shape 439"/>
          <p:cNvSpPr/>
          <p:nvPr/>
        </p:nvSpPr>
        <p:spPr>
          <a:xfrm>
            <a:off x="2486583" y="2171665"/>
            <a:ext cx="207899" cy="207899"/>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440" name="Shape 440"/>
          <p:cNvSpPr/>
          <p:nvPr/>
        </p:nvSpPr>
        <p:spPr>
          <a:xfrm>
            <a:off x="3209927" y="2171665"/>
            <a:ext cx="207900" cy="207899"/>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441" name="Shape 441"/>
          <p:cNvSpPr/>
          <p:nvPr/>
        </p:nvSpPr>
        <p:spPr>
          <a:xfrm flipV="1">
            <a:off x="2329175" y="1160035"/>
            <a:ext cx="503885" cy="340135"/>
          </a:xfrm>
          <a:prstGeom prst="line">
            <a:avLst/>
          </a:prstGeom>
          <a:ln w="25400">
            <a:solidFill>
              <a:srgbClr val="0000FF"/>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42" name="Shape 442"/>
          <p:cNvSpPr/>
          <p:nvPr/>
        </p:nvSpPr>
        <p:spPr>
          <a:xfrm flipH="1" flipV="1">
            <a:off x="3025060" y="1180171"/>
            <a:ext cx="577633" cy="368821"/>
          </a:xfrm>
          <a:prstGeom prst="line">
            <a:avLst/>
          </a:prstGeom>
          <a:ln w="25400">
            <a:solidFill>
              <a:srgbClr val="FF26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43" name="Shape 443"/>
          <p:cNvSpPr/>
          <p:nvPr/>
        </p:nvSpPr>
        <p:spPr>
          <a:xfrm>
            <a:off x="2669491" y="2252092"/>
            <a:ext cx="517205" cy="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44" name="Shape 444"/>
          <p:cNvSpPr/>
          <p:nvPr/>
        </p:nvSpPr>
        <p:spPr>
          <a:xfrm>
            <a:off x="2335305" y="3252773"/>
            <a:ext cx="469022" cy="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45" name="Shape 445"/>
          <p:cNvSpPr/>
          <p:nvPr/>
        </p:nvSpPr>
        <p:spPr>
          <a:xfrm flipH="1" flipV="1">
            <a:off x="2286073" y="1778368"/>
            <a:ext cx="210669" cy="393594"/>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46" name="Shape 446"/>
          <p:cNvSpPr/>
          <p:nvPr/>
        </p:nvSpPr>
        <p:spPr>
          <a:xfrm flipV="1">
            <a:off x="3361806" y="1714922"/>
            <a:ext cx="210673" cy="446634"/>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47" name="Shape 447"/>
          <p:cNvSpPr/>
          <p:nvPr/>
        </p:nvSpPr>
        <p:spPr>
          <a:xfrm flipV="1">
            <a:off x="2285459" y="2337800"/>
            <a:ext cx="208947" cy="77616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48" name="Shape 448"/>
          <p:cNvSpPr/>
          <p:nvPr/>
        </p:nvSpPr>
        <p:spPr>
          <a:xfrm flipH="1" flipV="1">
            <a:off x="3377641" y="2342645"/>
            <a:ext cx="211100" cy="798619"/>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49" name="Shape 449"/>
          <p:cNvSpPr/>
          <p:nvPr/>
        </p:nvSpPr>
        <p:spPr>
          <a:xfrm flipH="1" flipV="1">
            <a:off x="2642056" y="2362848"/>
            <a:ext cx="211148" cy="747566"/>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50" name="Shape 450"/>
          <p:cNvSpPr/>
          <p:nvPr/>
        </p:nvSpPr>
        <p:spPr>
          <a:xfrm flipV="1">
            <a:off x="2992632" y="2378335"/>
            <a:ext cx="268165" cy="735496"/>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51" name="Shape 451"/>
          <p:cNvSpPr/>
          <p:nvPr/>
        </p:nvSpPr>
        <p:spPr>
          <a:xfrm>
            <a:off x="2436300" y="3430959"/>
            <a:ext cx="1063958"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chemeClr val="accent2">
                    <a:lumOff val="-8000"/>
                  </a:schemeClr>
                </a:solidFill>
              </a:defRPr>
            </a:lvl1pPr>
          </a:lstStyle>
          <a:p>
            <a:r>
              <a:t>Graph 1</a:t>
            </a:r>
          </a:p>
        </p:txBody>
      </p:sp>
      <p:sp>
        <p:nvSpPr>
          <p:cNvPr id="452" name="Shape 452"/>
          <p:cNvSpPr/>
          <p:nvPr/>
        </p:nvSpPr>
        <p:spPr>
          <a:xfrm>
            <a:off x="6180773" y="3430959"/>
            <a:ext cx="1063959"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chemeClr val="accent2">
                    <a:lumOff val="-8000"/>
                  </a:schemeClr>
                </a:solidFill>
              </a:defRPr>
            </a:lvl1pPr>
          </a:lstStyle>
          <a:p>
            <a:r>
              <a:t>Graph 2</a:t>
            </a:r>
          </a:p>
        </p:txBody>
      </p:sp>
      <p:sp>
        <p:nvSpPr>
          <p:cNvPr id="453" name="Shape 453"/>
          <p:cNvSpPr/>
          <p:nvPr/>
        </p:nvSpPr>
        <p:spPr>
          <a:xfrm>
            <a:off x="2825379" y="1056212"/>
            <a:ext cx="207900" cy="207900"/>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pPr algn="ctr"/>
            <a:endParaRPr/>
          </a:p>
        </p:txBody>
      </p:sp>
      <p:sp>
        <p:nvSpPr>
          <p:cNvPr id="454" name="Shape 454"/>
          <p:cNvSpPr/>
          <p:nvPr/>
        </p:nvSpPr>
        <p:spPr>
          <a:xfrm>
            <a:off x="2826391" y="999763"/>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1</a:t>
            </a:r>
          </a:p>
        </p:txBody>
      </p:sp>
      <p:sp>
        <p:nvSpPr>
          <p:cNvPr id="455" name="Shape 455"/>
          <p:cNvSpPr/>
          <p:nvPr/>
        </p:nvSpPr>
        <p:spPr>
          <a:xfrm>
            <a:off x="2494814" y="2123022"/>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3</a:t>
            </a:r>
          </a:p>
        </p:txBody>
      </p:sp>
      <p:sp>
        <p:nvSpPr>
          <p:cNvPr id="456" name="Shape 456"/>
          <p:cNvSpPr/>
          <p:nvPr/>
        </p:nvSpPr>
        <p:spPr>
          <a:xfrm>
            <a:off x="3214057" y="2126938"/>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4</a:t>
            </a:r>
          </a:p>
        </p:txBody>
      </p:sp>
      <p:sp>
        <p:nvSpPr>
          <p:cNvPr id="457" name="Shape 457"/>
          <p:cNvSpPr/>
          <p:nvPr/>
        </p:nvSpPr>
        <p:spPr>
          <a:xfrm>
            <a:off x="5909570" y="1498569"/>
            <a:ext cx="207900" cy="207900"/>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458" name="Shape 458"/>
          <p:cNvSpPr/>
          <p:nvPr/>
        </p:nvSpPr>
        <p:spPr>
          <a:xfrm>
            <a:off x="6231056" y="2157431"/>
            <a:ext cx="207900" cy="207899"/>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459" name="Shape 459"/>
          <p:cNvSpPr/>
          <p:nvPr/>
        </p:nvSpPr>
        <p:spPr>
          <a:xfrm>
            <a:off x="6954401" y="2157431"/>
            <a:ext cx="207899" cy="207899"/>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460" name="Shape 460"/>
          <p:cNvSpPr/>
          <p:nvPr/>
        </p:nvSpPr>
        <p:spPr>
          <a:xfrm flipV="1">
            <a:off x="6060330" y="1145801"/>
            <a:ext cx="517204" cy="368714"/>
          </a:xfrm>
          <a:prstGeom prst="line">
            <a:avLst/>
          </a:prstGeom>
          <a:ln w="25400">
            <a:solidFill>
              <a:srgbClr val="0000FF"/>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61" name="Shape 461"/>
          <p:cNvSpPr/>
          <p:nvPr/>
        </p:nvSpPr>
        <p:spPr>
          <a:xfrm flipH="1" flipV="1">
            <a:off x="6769534" y="1165937"/>
            <a:ext cx="577633" cy="368821"/>
          </a:xfrm>
          <a:prstGeom prst="line">
            <a:avLst/>
          </a:prstGeom>
          <a:ln w="25400">
            <a:solidFill>
              <a:srgbClr val="FF26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62" name="Shape 462"/>
          <p:cNvSpPr/>
          <p:nvPr/>
        </p:nvSpPr>
        <p:spPr>
          <a:xfrm>
            <a:off x="6413965" y="2237858"/>
            <a:ext cx="517204" cy="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63" name="Shape 463"/>
          <p:cNvSpPr/>
          <p:nvPr/>
        </p:nvSpPr>
        <p:spPr>
          <a:xfrm>
            <a:off x="6118226" y="3235403"/>
            <a:ext cx="1190689" cy="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64" name="Shape 464"/>
          <p:cNvSpPr/>
          <p:nvPr/>
        </p:nvSpPr>
        <p:spPr>
          <a:xfrm flipH="1" flipV="1">
            <a:off x="6030115" y="1690283"/>
            <a:ext cx="211100" cy="467445"/>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65" name="Shape 465"/>
          <p:cNvSpPr/>
          <p:nvPr/>
        </p:nvSpPr>
        <p:spPr>
          <a:xfrm flipV="1">
            <a:off x="7106279" y="1700688"/>
            <a:ext cx="210673" cy="446634"/>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66" name="Shape 466"/>
          <p:cNvSpPr/>
          <p:nvPr/>
        </p:nvSpPr>
        <p:spPr>
          <a:xfrm flipV="1">
            <a:off x="6029932" y="2317229"/>
            <a:ext cx="208773" cy="782498"/>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67" name="Shape 467"/>
          <p:cNvSpPr/>
          <p:nvPr/>
        </p:nvSpPr>
        <p:spPr>
          <a:xfrm flipH="1" flipV="1">
            <a:off x="7122114" y="2328411"/>
            <a:ext cx="211100" cy="798619"/>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68" name="Shape 468"/>
          <p:cNvSpPr/>
          <p:nvPr/>
        </p:nvSpPr>
        <p:spPr>
          <a:xfrm>
            <a:off x="6569853" y="1041978"/>
            <a:ext cx="207899" cy="207900"/>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pPr algn="ctr"/>
            <a:endParaRPr/>
          </a:p>
        </p:txBody>
      </p:sp>
      <p:sp>
        <p:nvSpPr>
          <p:cNvPr id="469" name="Shape 469"/>
          <p:cNvSpPr/>
          <p:nvPr/>
        </p:nvSpPr>
        <p:spPr>
          <a:xfrm>
            <a:off x="6566734" y="986440"/>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a</a:t>
            </a:r>
          </a:p>
        </p:txBody>
      </p:sp>
      <p:sp>
        <p:nvSpPr>
          <p:cNvPr id="470" name="Shape 470"/>
          <p:cNvSpPr/>
          <p:nvPr/>
        </p:nvSpPr>
        <p:spPr>
          <a:xfrm>
            <a:off x="5908476" y="1454401"/>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b</a:t>
            </a:r>
          </a:p>
        </p:txBody>
      </p:sp>
      <p:sp>
        <p:nvSpPr>
          <p:cNvPr id="471" name="Shape 471"/>
          <p:cNvSpPr/>
          <p:nvPr/>
        </p:nvSpPr>
        <p:spPr>
          <a:xfrm>
            <a:off x="6239288" y="2108788"/>
            <a:ext cx="199391" cy="3011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c</a:t>
            </a:r>
          </a:p>
        </p:txBody>
      </p:sp>
      <p:sp>
        <p:nvSpPr>
          <p:cNvPr id="472" name="Shape 472"/>
          <p:cNvSpPr/>
          <p:nvPr/>
        </p:nvSpPr>
        <p:spPr>
          <a:xfrm>
            <a:off x="6958530" y="2112704"/>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d</a:t>
            </a:r>
          </a:p>
        </p:txBody>
      </p:sp>
      <p:sp>
        <p:nvSpPr>
          <p:cNvPr id="473" name="Shape 473"/>
          <p:cNvSpPr/>
          <p:nvPr/>
        </p:nvSpPr>
        <p:spPr>
          <a:xfrm>
            <a:off x="5272525" y="1249004"/>
            <a:ext cx="207899" cy="207899"/>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474" name="Shape 474"/>
          <p:cNvSpPr/>
          <p:nvPr/>
        </p:nvSpPr>
        <p:spPr>
          <a:xfrm>
            <a:off x="5463680" y="1373676"/>
            <a:ext cx="474240" cy="190136"/>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75" name="Shape 475"/>
          <p:cNvSpPr/>
          <p:nvPr/>
        </p:nvSpPr>
        <p:spPr>
          <a:xfrm flipV="1">
            <a:off x="5481809" y="1632620"/>
            <a:ext cx="457761" cy="210532"/>
          </a:xfrm>
          <a:prstGeom prst="line">
            <a:avLst/>
          </a:prstGeom>
          <a:ln w="25400">
            <a:solidFill>
              <a:srgbClr val="0000FF"/>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76" name="Shape 476"/>
          <p:cNvSpPr/>
          <p:nvPr/>
        </p:nvSpPr>
        <p:spPr>
          <a:xfrm>
            <a:off x="5297940" y="1202399"/>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h</a:t>
            </a:r>
          </a:p>
        </p:txBody>
      </p:sp>
      <p:sp>
        <p:nvSpPr>
          <p:cNvPr id="477" name="Shape 477"/>
          <p:cNvSpPr/>
          <p:nvPr/>
        </p:nvSpPr>
        <p:spPr>
          <a:xfrm>
            <a:off x="0" y="4100663"/>
            <a:ext cx="9144000" cy="2308324"/>
          </a:xfrm>
          <a:prstGeom prst="rect">
            <a:avLst/>
          </a:prstGeom>
          <a:solidFill>
            <a:srgbClr val="FFFF66"/>
          </a:solidFill>
          <a:ln w="63500">
            <a:noFill/>
            <a:bevel/>
          </a:ln>
          <a:extLst>
            <a:ext uri="{C572A759-6A51-4108-AA02-DFA0A04FC94B}">
              <ma14:wrappingTextBoxFlag xmlns:ma14="http://schemas.microsoft.com/office/mac/drawingml/2011/main" val="1"/>
            </a:ext>
          </a:extLst>
        </p:spPr>
        <p:txBody>
          <a:bodyPr wrap="square" lIns="45719" rIns="45719">
            <a:spAutoFit/>
          </a:bodyPr>
          <a:lstStyle/>
          <a:p>
            <a:pPr>
              <a:defRPr sz="2200" b="1">
                <a:solidFill>
                  <a:srgbClr val="FF2600"/>
                </a:solidFill>
              </a:defRPr>
            </a:pPr>
            <a:r>
              <a:rPr sz="2400" dirty="0">
                <a:solidFill>
                  <a:srgbClr val="000000"/>
                </a:solidFill>
              </a:rPr>
              <a:t>Details:</a:t>
            </a:r>
          </a:p>
          <a:p>
            <a:pPr lvl="1">
              <a:defRPr sz="2000">
                <a:solidFill>
                  <a:srgbClr val="0433FF"/>
                </a:solidFill>
              </a:defRPr>
            </a:pPr>
            <a:r>
              <a:rPr sz="2400" dirty="0">
                <a:solidFill>
                  <a:srgbClr val="000000"/>
                </a:solidFill>
              </a:rPr>
              <a:t>1. Compare similarity of every pair of  nodes from each graph</a:t>
            </a:r>
          </a:p>
          <a:p>
            <a:pPr lvl="1">
              <a:defRPr sz="2000"/>
            </a:pPr>
            <a:r>
              <a:rPr sz="2400" dirty="0"/>
              <a:t>— Eg: </a:t>
            </a:r>
            <a:r>
              <a:rPr sz="2400" dirty="0">
                <a:solidFill>
                  <a:srgbClr val="0000FF"/>
                </a:solidFill>
              </a:rPr>
              <a:t>(1,2)</a:t>
            </a:r>
            <a:r>
              <a:rPr sz="2400" dirty="0"/>
              <a:t> vs </a:t>
            </a:r>
            <a:r>
              <a:rPr sz="2400" dirty="0">
                <a:solidFill>
                  <a:srgbClr val="0000FF"/>
                </a:solidFill>
              </a:rPr>
              <a:t>(a, j)</a:t>
            </a:r>
            <a:r>
              <a:rPr sz="2400" dirty="0"/>
              <a:t>        less similar</a:t>
            </a:r>
          </a:p>
          <a:p>
            <a:pPr lvl="1">
              <a:defRPr sz="2000"/>
            </a:pPr>
            <a:r>
              <a:rPr sz="2400" dirty="0"/>
              <a:t>           </a:t>
            </a:r>
            <a:r>
              <a:rPr sz="2400" dirty="0">
                <a:solidFill>
                  <a:srgbClr val="FF0000"/>
                </a:solidFill>
              </a:rPr>
              <a:t>(1,5) </a:t>
            </a:r>
            <a:r>
              <a:rPr sz="2400" dirty="0"/>
              <a:t>vs </a:t>
            </a:r>
            <a:r>
              <a:rPr sz="2400" dirty="0">
                <a:solidFill>
                  <a:srgbClr val="FF0000"/>
                </a:solidFill>
              </a:rPr>
              <a:t>(a,e)</a:t>
            </a:r>
            <a:r>
              <a:rPr sz="2400" dirty="0"/>
              <a:t>        more similar</a:t>
            </a:r>
          </a:p>
          <a:p>
            <a:pPr lvl="1">
              <a:defRPr sz="2000">
                <a:solidFill>
                  <a:srgbClr val="0433FF"/>
                </a:solidFill>
              </a:defRPr>
            </a:pPr>
            <a:r>
              <a:rPr sz="2400" dirty="0">
                <a:solidFill>
                  <a:srgbClr val="000000"/>
                </a:solidFill>
              </a:rPr>
              <a:t>2. Node pair similarity is measured by random walks</a:t>
            </a:r>
          </a:p>
          <a:p>
            <a:pPr lvl="1">
              <a:defRPr sz="2000">
                <a:solidFill>
                  <a:srgbClr val="0433FF"/>
                </a:solidFill>
              </a:defRPr>
            </a:pPr>
            <a:r>
              <a:rPr sz="2400" dirty="0">
                <a:solidFill>
                  <a:srgbClr val="000000"/>
                </a:solidFill>
              </a:rPr>
              <a:t>3. Two graphs are similar if they share many similar node pairs</a:t>
            </a:r>
          </a:p>
        </p:txBody>
      </p:sp>
      <p:pic>
        <p:nvPicPr>
          <p:cNvPr id="479" name="pasted-image.pdf"/>
          <p:cNvPicPr>
            <a:picLocks noChangeAspect="1"/>
          </p:cNvPicPr>
          <p:nvPr/>
        </p:nvPicPr>
        <p:blipFill>
          <a:blip r:embed="rId3">
            <a:extLst/>
          </a:blip>
          <a:stretch>
            <a:fillRect/>
          </a:stretch>
        </p:blipFill>
        <p:spPr>
          <a:xfrm>
            <a:off x="3208233" y="5324568"/>
            <a:ext cx="365760" cy="221674"/>
          </a:xfrm>
          <a:prstGeom prst="rect">
            <a:avLst/>
          </a:prstGeom>
          <a:ln w="12700">
            <a:miter lim="400000"/>
          </a:ln>
        </p:spPr>
      </p:pic>
      <p:sp>
        <p:nvSpPr>
          <p:cNvPr id="480" name="Shape 480"/>
          <p:cNvSpPr/>
          <p:nvPr/>
        </p:nvSpPr>
        <p:spPr>
          <a:xfrm flipV="1">
            <a:off x="5122583" y="2021924"/>
            <a:ext cx="210041" cy="511105"/>
          </a:xfrm>
          <a:prstGeom prst="line">
            <a:avLst/>
          </a:prstGeom>
          <a:ln w="25400">
            <a:solidFill>
              <a:srgbClr val="0000FF"/>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81" name="Shape 481"/>
          <p:cNvSpPr/>
          <p:nvPr/>
        </p:nvSpPr>
        <p:spPr>
          <a:xfrm>
            <a:off x="3529017" y="1458211"/>
            <a:ext cx="276989" cy="2778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482" name="Shape 482"/>
          <p:cNvSpPr/>
          <p:nvPr/>
        </p:nvSpPr>
        <p:spPr>
          <a:xfrm>
            <a:off x="3575168" y="1482302"/>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5</a:t>
            </a:r>
          </a:p>
        </p:txBody>
      </p:sp>
      <p:sp>
        <p:nvSpPr>
          <p:cNvPr id="483" name="Shape 483"/>
          <p:cNvSpPr/>
          <p:nvPr/>
        </p:nvSpPr>
        <p:spPr>
          <a:xfrm>
            <a:off x="7273491" y="1449117"/>
            <a:ext cx="276988" cy="2778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484" name="Shape 484"/>
          <p:cNvSpPr/>
          <p:nvPr/>
        </p:nvSpPr>
        <p:spPr>
          <a:xfrm>
            <a:off x="7319641" y="1469602"/>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e</a:t>
            </a:r>
          </a:p>
        </p:txBody>
      </p:sp>
      <p:sp>
        <p:nvSpPr>
          <p:cNvPr id="485" name="Shape 485"/>
          <p:cNvSpPr/>
          <p:nvPr/>
        </p:nvSpPr>
        <p:spPr>
          <a:xfrm>
            <a:off x="2143995" y="1503596"/>
            <a:ext cx="274321" cy="275972"/>
          </a:xfrm>
          <a:prstGeom prst="rect">
            <a:avLst/>
          </a:prstGeom>
          <a:ln w="25400">
            <a:solidFill>
              <a:srgbClr val="000000"/>
            </a:solidFill>
            <a:bevel/>
          </a:ln>
        </p:spPr>
        <p:txBody>
          <a:bodyPr lIns="45719" rIns="45719" anchor="ctr"/>
          <a:lstStyle/>
          <a:p>
            <a:endParaRPr/>
          </a:p>
        </p:txBody>
      </p:sp>
      <p:sp>
        <p:nvSpPr>
          <p:cNvPr id="486" name="Shape 486"/>
          <p:cNvSpPr/>
          <p:nvPr/>
        </p:nvSpPr>
        <p:spPr>
          <a:xfrm>
            <a:off x="2176111" y="1506741"/>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2</a:t>
            </a:r>
          </a:p>
        </p:txBody>
      </p:sp>
      <p:sp>
        <p:nvSpPr>
          <p:cNvPr id="487" name="Shape 487"/>
          <p:cNvSpPr/>
          <p:nvPr/>
        </p:nvSpPr>
        <p:spPr>
          <a:xfrm>
            <a:off x="2792035" y="3101230"/>
            <a:ext cx="274321" cy="275972"/>
          </a:xfrm>
          <a:prstGeom prst="rect">
            <a:avLst/>
          </a:prstGeom>
          <a:ln w="25400">
            <a:solidFill>
              <a:srgbClr val="000000"/>
            </a:solidFill>
            <a:bevel/>
          </a:ln>
        </p:spPr>
        <p:txBody>
          <a:bodyPr lIns="45719" rIns="45719" anchor="ctr"/>
          <a:lstStyle/>
          <a:p>
            <a:endParaRPr/>
          </a:p>
        </p:txBody>
      </p:sp>
      <p:sp>
        <p:nvSpPr>
          <p:cNvPr id="488" name="Shape 488"/>
          <p:cNvSpPr/>
          <p:nvPr/>
        </p:nvSpPr>
        <p:spPr>
          <a:xfrm>
            <a:off x="2824152" y="3097549"/>
            <a:ext cx="210088" cy="3011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7</a:t>
            </a:r>
          </a:p>
        </p:txBody>
      </p:sp>
      <p:sp>
        <p:nvSpPr>
          <p:cNvPr id="489" name="Shape 489"/>
          <p:cNvSpPr/>
          <p:nvPr/>
        </p:nvSpPr>
        <p:spPr>
          <a:xfrm>
            <a:off x="2130009" y="3049922"/>
            <a:ext cx="276988" cy="2778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490" name="Shape 490"/>
          <p:cNvSpPr/>
          <p:nvPr/>
        </p:nvSpPr>
        <p:spPr>
          <a:xfrm>
            <a:off x="2176159" y="3074013"/>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6</a:t>
            </a:r>
          </a:p>
        </p:txBody>
      </p:sp>
      <p:sp>
        <p:nvSpPr>
          <p:cNvPr id="491" name="Shape 491"/>
          <p:cNvSpPr/>
          <p:nvPr/>
        </p:nvSpPr>
        <p:spPr>
          <a:xfrm>
            <a:off x="3455336" y="3092047"/>
            <a:ext cx="276988" cy="2778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492" name="Shape 492"/>
          <p:cNvSpPr/>
          <p:nvPr/>
        </p:nvSpPr>
        <p:spPr>
          <a:xfrm>
            <a:off x="3501486" y="3116138"/>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8</a:t>
            </a:r>
          </a:p>
        </p:txBody>
      </p:sp>
      <p:sp>
        <p:nvSpPr>
          <p:cNvPr id="493" name="Shape 493"/>
          <p:cNvSpPr/>
          <p:nvPr/>
        </p:nvSpPr>
        <p:spPr>
          <a:xfrm>
            <a:off x="3071835" y="3255867"/>
            <a:ext cx="411473" cy="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494" name="Shape 494"/>
          <p:cNvSpPr/>
          <p:nvPr/>
        </p:nvSpPr>
        <p:spPr>
          <a:xfrm>
            <a:off x="5241171" y="1800253"/>
            <a:ext cx="274321" cy="275972"/>
          </a:xfrm>
          <a:prstGeom prst="rect">
            <a:avLst/>
          </a:prstGeom>
          <a:ln w="25400">
            <a:solidFill>
              <a:srgbClr val="000000"/>
            </a:solidFill>
            <a:bevel/>
          </a:ln>
        </p:spPr>
        <p:txBody>
          <a:bodyPr lIns="45719" rIns="45719" anchor="ctr"/>
          <a:lstStyle/>
          <a:p>
            <a:endParaRPr/>
          </a:p>
        </p:txBody>
      </p:sp>
      <p:sp>
        <p:nvSpPr>
          <p:cNvPr id="495" name="Shape 495"/>
          <p:cNvSpPr/>
          <p:nvPr/>
        </p:nvSpPr>
        <p:spPr>
          <a:xfrm>
            <a:off x="5303242" y="1789894"/>
            <a:ext cx="146464" cy="3011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i</a:t>
            </a:r>
          </a:p>
        </p:txBody>
      </p:sp>
      <p:sp>
        <p:nvSpPr>
          <p:cNvPr id="496" name="Shape 496"/>
          <p:cNvSpPr/>
          <p:nvPr/>
        </p:nvSpPr>
        <p:spPr>
          <a:xfrm>
            <a:off x="4994907" y="2494002"/>
            <a:ext cx="276988" cy="2778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497" name="Shape 497"/>
          <p:cNvSpPr/>
          <p:nvPr/>
        </p:nvSpPr>
        <p:spPr>
          <a:xfrm>
            <a:off x="5057017" y="2507345"/>
            <a:ext cx="146464"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j</a:t>
            </a:r>
          </a:p>
        </p:txBody>
      </p:sp>
      <p:sp>
        <p:nvSpPr>
          <p:cNvPr id="498" name="Shape 498"/>
          <p:cNvSpPr/>
          <p:nvPr/>
        </p:nvSpPr>
        <p:spPr>
          <a:xfrm>
            <a:off x="5886644" y="3060758"/>
            <a:ext cx="276989" cy="2778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499" name="Shape 499"/>
          <p:cNvSpPr/>
          <p:nvPr/>
        </p:nvSpPr>
        <p:spPr>
          <a:xfrm>
            <a:off x="5932795" y="3097549"/>
            <a:ext cx="157068" cy="3011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f</a:t>
            </a:r>
          </a:p>
        </p:txBody>
      </p:sp>
      <p:sp>
        <p:nvSpPr>
          <p:cNvPr id="500" name="Shape 500"/>
          <p:cNvSpPr/>
          <p:nvPr/>
        </p:nvSpPr>
        <p:spPr>
          <a:xfrm>
            <a:off x="7235391" y="3090103"/>
            <a:ext cx="276988" cy="2778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501" name="Shape 501"/>
          <p:cNvSpPr/>
          <p:nvPr/>
        </p:nvSpPr>
        <p:spPr>
          <a:xfrm>
            <a:off x="7281542" y="3088794"/>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g</a:t>
            </a:r>
          </a:p>
        </p:txBody>
      </p:sp>
      <p:pic>
        <p:nvPicPr>
          <p:cNvPr id="67" name="pasted-image.pdf"/>
          <p:cNvPicPr>
            <a:picLocks noChangeAspect="1"/>
          </p:cNvPicPr>
          <p:nvPr/>
        </p:nvPicPr>
        <p:blipFill>
          <a:blip r:embed="rId3">
            <a:extLst/>
          </a:blip>
          <a:stretch>
            <a:fillRect/>
          </a:stretch>
        </p:blipFill>
        <p:spPr>
          <a:xfrm>
            <a:off x="3183118" y="5026353"/>
            <a:ext cx="365760" cy="221674"/>
          </a:xfrm>
          <a:prstGeom prst="rect">
            <a:avLst/>
          </a:prstGeom>
          <a:ln w="12700">
            <a:miter lim="400000"/>
          </a:ln>
        </p:spPr>
      </p:pic>
    </p:spTree>
    <p:extLst>
      <p:ext uri="{BB962C8B-B14F-4D97-AF65-F5344CB8AC3E}">
        <p14:creationId xmlns:p14="http://schemas.microsoft.com/office/powerpoint/2010/main" val="1553013407"/>
      </p:ext>
    </p:extLst>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p:cNvSpPr>
          <p:nvPr>
            <p:ph type="title"/>
          </p:nvPr>
        </p:nvSpPr>
        <p:spPr>
          <a:xfrm>
            <a:off x="418686" y="159829"/>
            <a:ext cx="8229601" cy="800101"/>
          </a:xfrm>
          <a:prstGeom prst="rect">
            <a:avLst/>
          </a:prstGeom>
        </p:spPr>
        <p:txBody>
          <a:bodyPr>
            <a:normAutofit fontScale="90000"/>
          </a:bodyPr>
          <a:lstStyle>
            <a:lvl1pPr defTabSz="905255">
              <a:defRPr sz="3959"/>
            </a:lvl1pPr>
          </a:lstStyle>
          <a:p>
            <a:r>
              <a:t>Random Walk based Graph Kernel</a:t>
            </a:r>
          </a:p>
        </p:txBody>
      </p:sp>
      <p:sp>
        <p:nvSpPr>
          <p:cNvPr id="507" name="Shape 507"/>
          <p:cNvSpPr/>
          <p:nvPr/>
        </p:nvSpPr>
        <p:spPr>
          <a:xfrm>
            <a:off x="2346883" y="2412965"/>
            <a:ext cx="207899" cy="207899"/>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508" name="Shape 508"/>
          <p:cNvSpPr/>
          <p:nvPr/>
        </p:nvSpPr>
        <p:spPr>
          <a:xfrm>
            <a:off x="3070227" y="2412965"/>
            <a:ext cx="207900" cy="207899"/>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509" name="Shape 509"/>
          <p:cNvSpPr/>
          <p:nvPr/>
        </p:nvSpPr>
        <p:spPr>
          <a:xfrm flipV="1">
            <a:off x="2189475" y="1401335"/>
            <a:ext cx="503885" cy="340135"/>
          </a:xfrm>
          <a:prstGeom prst="line">
            <a:avLst/>
          </a:prstGeom>
          <a:ln w="25400">
            <a:solidFill>
              <a:srgbClr val="00F9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10" name="Shape 510"/>
          <p:cNvSpPr/>
          <p:nvPr/>
        </p:nvSpPr>
        <p:spPr>
          <a:xfrm flipH="1" flipV="1">
            <a:off x="2885360" y="1421471"/>
            <a:ext cx="577633" cy="368821"/>
          </a:xfrm>
          <a:prstGeom prst="line">
            <a:avLst/>
          </a:prstGeom>
          <a:ln w="25400">
            <a:solidFill>
              <a:srgbClr val="FF26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11" name="Shape 511"/>
          <p:cNvSpPr/>
          <p:nvPr/>
        </p:nvSpPr>
        <p:spPr>
          <a:xfrm>
            <a:off x="2529791" y="2493392"/>
            <a:ext cx="517205" cy="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12" name="Shape 512"/>
          <p:cNvSpPr/>
          <p:nvPr/>
        </p:nvSpPr>
        <p:spPr>
          <a:xfrm>
            <a:off x="2195605" y="3494073"/>
            <a:ext cx="469022" cy="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13" name="Shape 513"/>
          <p:cNvSpPr/>
          <p:nvPr/>
        </p:nvSpPr>
        <p:spPr>
          <a:xfrm flipH="1" flipV="1">
            <a:off x="2146373" y="2019668"/>
            <a:ext cx="210669" cy="393594"/>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14" name="Shape 514"/>
          <p:cNvSpPr/>
          <p:nvPr/>
        </p:nvSpPr>
        <p:spPr>
          <a:xfrm flipV="1">
            <a:off x="3222106" y="1956222"/>
            <a:ext cx="210673" cy="446634"/>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15" name="Shape 515"/>
          <p:cNvSpPr/>
          <p:nvPr/>
        </p:nvSpPr>
        <p:spPr>
          <a:xfrm flipV="1">
            <a:off x="2145759" y="2579100"/>
            <a:ext cx="208947" cy="77616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16" name="Shape 516"/>
          <p:cNvSpPr/>
          <p:nvPr/>
        </p:nvSpPr>
        <p:spPr>
          <a:xfrm flipH="1" flipV="1">
            <a:off x="3237941" y="2583945"/>
            <a:ext cx="211100" cy="798619"/>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17" name="Shape 517"/>
          <p:cNvSpPr/>
          <p:nvPr/>
        </p:nvSpPr>
        <p:spPr>
          <a:xfrm flipH="1" flipV="1">
            <a:off x="2502356" y="2604148"/>
            <a:ext cx="211148" cy="747566"/>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18" name="Shape 518"/>
          <p:cNvSpPr/>
          <p:nvPr/>
        </p:nvSpPr>
        <p:spPr>
          <a:xfrm flipV="1">
            <a:off x="2852932" y="2619635"/>
            <a:ext cx="268165" cy="735496"/>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19" name="Shape 519"/>
          <p:cNvSpPr/>
          <p:nvPr/>
        </p:nvSpPr>
        <p:spPr>
          <a:xfrm>
            <a:off x="2296600" y="4013634"/>
            <a:ext cx="96064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chemeClr val="accent2">
                    <a:lumOff val="-8000"/>
                  </a:schemeClr>
                </a:solidFill>
              </a:defRPr>
            </a:lvl1pPr>
          </a:lstStyle>
          <a:p>
            <a:r>
              <a:rPr dirty="0" smtClean="0"/>
              <a:t>Team </a:t>
            </a:r>
            <a:r>
              <a:rPr dirty="0"/>
              <a:t>1</a:t>
            </a:r>
          </a:p>
        </p:txBody>
      </p:sp>
      <p:sp>
        <p:nvSpPr>
          <p:cNvPr id="520" name="Shape 520"/>
          <p:cNvSpPr/>
          <p:nvPr/>
        </p:nvSpPr>
        <p:spPr>
          <a:xfrm>
            <a:off x="6282373" y="4013634"/>
            <a:ext cx="96064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chemeClr val="accent2">
                    <a:lumOff val="-8000"/>
                  </a:schemeClr>
                </a:solidFill>
              </a:defRPr>
            </a:lvl1pPr>
          </a:lstStyle>
          <a:p>
            <a:r>
              <a:t>Team 2</a:t>
            </a:r>
          </a:p>
        </p:txBody>
      </p:sp>
      <p:sp>
        <p:nvSpPr>
          <p:cNvPr id="521" name="Shape 521"/>
          <p:cNvSpPr/>
          <p:nvPr/>
        </p:nvSpPr>
        <p:spPr>
          <a:xfrm>
            <a:off x="2685679" y="1297512"/>
            <a:ext cx="207900" cy="207900"/>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pPr algn="ctr"/>
            <a:endParaRPr/>
          </a:p>
        </p:txBody>
      </p:sp>
      <p:sp>
        <p:nvSpPr>
          <p:cNvPr id="522" name="Shape 522"/>
          <p:cNvSpPr/>
          <p:nvPr/>
        </p:nvSpPr>
        <p:spPr>
          <a:xfrm>
            <a:off x="2686691" y="1241063"/>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1</a:t>
            </a:r>
          </a:p>
        </p:txBody>
      </p:sp>
      <p:sp>
        <p:nvSpPr>
          <p:cNvPr id="523" name="Shape 523"/>
          <p:cNvSpPr/>
          <p:nvPr/>
        </p:nvSpPr>
        <p:spPr>
          <a:xfrm>
            <a:off x="2355114" y="2364322"/>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3</a:t>
            </a:r>
          </a:p>
        </p:txBody>
      </p:sp>
      <p:sp>
        <p:nvSpPr>
          <p:cNvPr id="524" name="Shape 524"/>
          <p:cNvSpPr/>
          <p:nvPr/>
        </p:nvSpPr>
        <p:spPr>
          <a:xfrm>
            <a:off x="3074357" y="2368238"/>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4</a:t>
            </a:r>
          </a:p>
        </p:txBody>
      </p:sp>
      <p:sp>
        <p:nvSpPr>
          <p:cNvPr id="525" name="Shape 525"/>
          <p:cNvSpPr/>
          <p:nvPr/>
        </p:nvSpPr>
        <p:spPr>
          <a:xfrm>
            <a:off x="6011170" y="1739869"/>
            <a:ext cx="207900" cy="207900"/>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526" name="Shape 526"/>
          <p:cNvSpPr/>
          <p:nvPr/>
        </p:nvSpPr>
        <p:spPr>
          <a:xfrm>
            <a:off x="6332656" y="2398731"/>
            <a:ext cx="207900" cy="207899"/>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527" name="Shape 527"/>
          <p:cNvSpPr/>
          <p:nvPr/>
        </p:nvSpPr>
        <p:spPr>
          <a:xfrm>
            <a:off x="7056001" y="2398731"/>
            <a:ext cx="207899" cy="207899"/>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528" name="Shape 528"/>
          <p:cNvSpPr/>
          <p:nvPr/>
        </p:nvSpPr>
        <p:spPr>
          <a:xfrm flipV="1">
            <a:off x="6161930" y="1387101"/>
            <a:ext cx="517204" cy="368714"/>
          </a:xfrm>
          <a:prstGeom prst="line">
            <a:avLst/>
          </a:prstGeom>
          <a:ln w="25400">
            <a:solidFill>
              <a:srgbClr val="00F9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29" name="Shape 529"/>
          <p:cNvSpPr/>
          <p:nvPr/>
        </p:nvSpPr>
        <p:spPr>
          <a:xfrm flipH="1" flipV="1">
            <a:off x="6871134" y="1407237"/>
            <a:ext cx="577633" cy="368821"/>
          </a:xfrm>
          <a:prstGeom prst="line">
            <a:avLst/>
          </a:prstGeom>
          <a:ln w="25400">
            <a:solidFill>
              <a:srgbClr val="FF26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30" name="Shape 530"/>
          <p:cNvSpPr/>
          <p:nvPr/>
        </p:nvSpPr>
        <p:spPr>
          <a:xfrm>
            <a:off x="6515565" y="2479158"/>
            <a:ext cx="517204" cy="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31" name="Shape 531"/>
          <p:cNvSpPr/>
          <p:nvPr/>
        </p:nvSpPr>
        <p:spPr>
          <a:xfrm>
            <a:off x="6219826" y="3476703"/>
            <a:ext cx="1190689" cy="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32" name="Shape 532"/>
          <p:cNvSpPr/>
          <p:nvPr/>
        </p:nvSpPr>
        <p:spPr>
          <a:xfrm flipH="1" flipV="1">
            <a:off x="6131715" y="1931583"/>
            <a:ext cx="211100" cy="467445"/>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33" name="Shape 533"/>
          <p:cNvSpPr/>
          <p:nvPr/>
        </p:nvSpPr>
        <p:spPr>
          <a:xfrm flipV="1">
            <a:off x="7207879" y="1941988"/>
            <a:ext cx="210673" cy="446634"/>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34" name="Shape 534"/>
          <p:cNvSpPr/>
          <p:nvPr/>
        </p:nvSpPr>
        <p:spPr>
          <a:xfrm flipV="1">
            <a:off x="6131532" y="2558529"/>
            <a:ext cx="208773" cy="782498"/>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35" name="Shape 535"/>
          <p:cNvSpPr/>
          <p:nvPr/>
        </p:nvSpPr>
        <p:spPr>
          <a:xfrm flipH="1" flipV="1">
            <a:off x="7223714" y="2569711"/>
            <a:ext cx="211100" cy="798619"/>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36" name="Shape 536"/>
          <p:cNvSpPr/>
          <p:nvPr/>
        </p:nvSpPr>
        <p:spPr>
          <a:xfrm>
            <a:off x="6671453" y="1283278"/>
            <a:ext cx="207899" cy="207900"/>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pPr algn="ctr"/>
            <a:endParaRPr/>
          </a:p>
        </p:txBody>
      </p:sp>
      <p:sp>
        <p:nvSpPr>
          <p:cNvPr id="537" name="Shape 537"/>
          <p:cNvSpPr/>
          <p:nvPr/>
        </p:nvSpPr>
        <p:spPr>
          <a:xfrm>
            <a:off x="6668334" y="1227740"/>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a</a:t>
            </a:r>
          </a:p>
        </p:txBody>
      </p:sp>
      <p:sp>
        <p:nvSpPr>
          <p:cNvPr id="538" name="Shape 538"/>
          <p:cNvSpPr/>
          <p:nvPr/>
        </p:nvSpPr>
        <p:spPr>
          <a:xfrm>
            <a:off x="6010076" y="1695701"/>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b</a:t>
            </a:r>
          </a:p>
        </p:txBody>
      </p:sp>
      <p:sp>
        <p:nvSpPr>
          <p:cNvPr id="539" name="Shape 539"/>
          <p:cNvSpPr/>
          <p:nvPr/>
        </p:nvSpPr>
        <p:spPr>
          <a:xfrm>
            <a:off x="6340888" y="2350088"/>
            <a:ext cx="199391" cy="3011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c</a:t>
            </a:r>
          </a:p>
        </p:txBody>
      </p:sp>
      <p:sp>
        <p:nvSpPr>
          <p:cNvPr id="540" name="Shape 540"/>
          <p:cNvSpPr/>
          <p:nvPr/>
        </p:nvSpPr>
        <p:spPr>
          <a:xfrm>
            <a:off x="7060130" y="2354004"/>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d</a:t>
            </a:r>
          </a:p>
        </p:txBody>
      </p:sp>
      <p:sp>
        <p:nvSpPr>
          <p:cNvPr id="541" name="Shape 541"/>
          <p:cNvSpPr/>
          <p:nvPr/>
        </p:nvSpPr>
        <p:spPr>
          <a:xfrm>
            <a:off x="5374125" y="1490304"/>
            <a:ext cx="207899" cy="207899"/>
          </a:xfrm>
          <a:prstGeom prst="ellipse">
            <a:avLst/>
          </a:prstGeom>
          <a:solidFill>
            <a:schemeClr val="accent3">
              <a:lumOff val="44000"/>
            </a:schemeClr>
          </a:solidFill>
          <a:ln w="25400">
            <a:solidFill>
              <a:srgbClr val="000000"/>
            </a:solidFill>
            <a:bevel/>
          </a:ln>
          <a:effectLst>
            <a:outerShdw blurRad="38100" dist="23000" dir="5400000" rotWithShape="0">
              <a:srgbClr val="000000">
                <a:alpha val="35000"/>
              </a:srgbClr>
            </a:outerShdw>
          </a:effectLst>
        </p:spPr>
        <p:txBody>
          <a:bodyPr lIns="45719" rIns="45719" anchor="ctr"/>
          <a:lstStyle/>
          <a:p>
            <a:endParaRPr/>
          </a:p>
        </p:txBody>
      </p:sp>
      <p:sp>
        <p:nvSpPr>
          <p:cNvPr id="542" name="Shape 542"/>
          <p:cNvSpPr/>
          <p:nvPr/>
        </p:nvSpPr>
        <p:spPr>
          <a:xfrm>
            <a:off x="5565280" y="1614976"/>
            <a:ext cx="474240" cy="190136"/>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43" name="Shape 543"/>
          <p:cNvSpPr/>
          <p:nvPr/>
        </p:nvSpPr>
        <p:spPr>
          <a:xfrm flipV="1">
            <a:off x="5583409" y="1873920"/>
            <a:ext cx="457761" cy="210532"/>
          </a:xfrm>
          <a:prstGeom prst="line">
            <a:avLst/>
          </a:prstGeom>
          <a:ln w="25400">
            <a:solidFill>
              <a:srgbClr val="00F9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44" name="Shape 544"/>
          <p:cNvSpPr/>
          <p:nvPr/>
        </p:nvSpPr>
        <p:spPr>
          <a:xfrm>
            <a:off x="5399540" y="1443699"/>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h</a:t>
            </a:r>
          </a:p>
        </p:txBody>
      </p:sp>
      <p:sp>
        <p:nvSpPr>
          <p:cNvPr id="545" name="Shape 545"/>
          <p:cNvSpPr/>
          <p:nvPr/>
        </p:nvSpPr>
        <p:spPr>
          <a:xfrm flipV="1">
            <a:off x="5224183" y="2263224"/>
            <a:ext cx="210041" cy="511105"/>
          </a:xfrm>
          <a:prstGeom prst="line">
            <a:avLst/>
          </a:prstGeom>
          <a:ln w="25400">
            <a:solidFill>
              <a:srgbClr val="00F9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46" name="Shape 546"/>
          <p:cNvSpPr/>
          <p:nvPr/>
        </p:nvSpPr>
        <p:spPr>
          <a:xfrm>
            <a:off x="3389317" y="1699511"/>
            <a:ext cx="276989" cy="2778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547" name="Shape 547"/>
          <p:cNvSpPr/>
          <p:nvPr/>
        </p:nvSpPr>
        <p:spPr>
          <a:xfrm>
            <a:off x="3435468" y="1723602"/>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5</a:t>
            </a:r>
          </a:p>
        </p:txBody>
      </p:sp>
      <p:sp>
        <p:nvSpPr>
          <p:cNvPr id="548" name="Shape 548"/>
          <p:cNvSpPr/>
          <p:nvPr/>
        </p:nvSpPr>
        <p:spPr>
          <a:xfrm>
            <a:off x="7375091" y="1690417"/>
            <a:ext cx="276988" cy="2778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549" name="Shape 549"/>
          <p:cNvSpPr/>
          <p:nvPr/>
        </p:nvSpPr>
        <p:spPr>
          <a:xfrm>
            <a:off x="7421241" y="1710902"/>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e</a:t>
            </a:r>
          </a:p>
        </p:txBody>
      </p:sp>
      <p:sp>
        <p:nvSpPr>
          <p:cNvPr id="550" name="Shape 550"/>
          <p:cNvSpPr/>
          <p:nvPr/>
        </p:nvSpPr>
        <p:spPr>
          <a:xfrm>
            <a:off x="2004295" y="1744896"/>
            <a:ext cx="274321" cy="275972"/>
          </a:xfrm>
          <a:prstGeom prst="rect">
            <a:avLst/>
          </a:prstGeom>
          <a:ln w="25400">
            <a:solidFill>
              <a:srgbClr val="000000"/>
            </a:solidFill>
            <a:bevel/>
          </a:ln>
        </p:spPr>
        <p:txBody>
          <a:bodyPr lIns="45719" rIns="45719" anchor="ctr"/>
          <a:lstStyle/>
          <a:p>
            <a:endParaRPr/>
          </a:p>
        </p:txBody>
      </p:sp>
      <p:sp>
        <p:nvSpPr>
          <p:cNvPr id="551" name="Shape 551"/>
          <p:cNvSpPr/>
          <p:nvPr/>
        </p:nvSpPr>
        <p:spPr>
          <a:xfrm>
            <a:off x="2036411" y="1748041"/>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2</a:t>
            </a:r>
          </a:p>
        </p:txBody>
      </p:sp>
      <p:sp>
        <p:nvSpPr>
          <p:cNvPr id="552" name="Shape 552"/>
          <p:cNvSpPr/>
          <p:nvPr/>
        </p:nvSpPr>
        <p:spPr>
          <a:xfrm>
            <a:off x="2652335" y="3342530"/>
            <a:ext cx="274321" cy="275973"/>
          </a:xfrm>
          <a:prstGeom prst="rect">
            <a:avLst/>
          </a:prstGeom>
          <a:ln w="25400">
            <a:solidFill>
              <a:srgbClr val="000000"/>
            </a:solidFill>
            <a:bevel/>
          </a:ln>
        </p:spPr>
        <p:txBody>
          <a:bodyPr lIns="45719" rIns="45719" anchor="ctr"/>
          <a:lstStyle/>
          <a:p>
            <a:endParaRPr/>
          </a:p>
        </p:txBody>
      </p:sp>
      <p:sp>
        <p:nvSpPr>
          <p:cNvPr id="553" name="Shape 553"/>
          <p:cNvSpPr/>
          <p:nvPr/>
        </p:nvSpPr>
        <p:spPr>
          <a:xfrm>
            <a:off x="2684452" y="3338848"/>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7</a:t>
            </a:r>
          </a:p>
        </p:txBody>
      </p:sp>
      <p:sp>
        <p:nvSpPr>
          <p:cNvPr id="554" name="Shape 554"/>
          <p:cNvSpPr/>
          <p:nvPr/>
        </p:nvSpPr>
        <p:spPr>
          <a:xfrm>
            <a:off x="1990309" y="3291223"/>
            <a:ext cx="276988" cy="2778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555" name="Shape 555"/>
          <p:cNvSpPr/>
          <p:nvPr/>
        </p:nvSpPr>
        <p:spPr>
          <a:xfrm>
            <a:off x="2036459" y="3315313"/>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6</a:t>
            </a:r>
          </a:p>
        </p:txBody>
      </p:sp>
      <p:sp>
        <p:nvSpPr>
          <p:cNvPr id="556" name="Shape 556"/>
          <p:cNvSpPr/>
          <p:nvPr/>
        </p:nvSpPr>
        <p:spPr>
          <a:xfrm>
            <a:off x="3315636" y="3333347"/>
            <a:ext cx="276988" cy="2778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557" name="Shape 557"/>
          <p:cNvSpPr/>
          <p:nvPr/>
        </p:nvSpPr>
        <p:spPr>
          <a:xfrm>
            <a:off x="3361786" y="3357438"/>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8</a:t>
            </a:r>
          </a:p>
        </p:txBody>
      </p:sp>
      <p:sp>
        <p:nvSpPr>
          <p:cNvPr id="558" name="Shape 558"/>
          <p:cNvSpPr/>
          <p:nvPr/>
        </p:nvSpPr>
        <p:spPr>
          <a:xfrm>
            <a:off x="2932135" y="3497167"/>
            <a:ext cx="411473" cy="1"/>
          </a:xfrm>
          <a:prstGeom prst="line">
            <a:avLst/>
          </a:prstGeom>
          <a:ln w="25400">
            <a:solidFill>
              <a:srgbClr val="000000"/>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59" name="Shape 559"/>
          <p:cNvSpPr/>
          <p:nvPr/>
        </p:nvSpPr>
        <p:spPr>
          <a:xfrm>
            <a:off x="5342771" y="2041553"/>
            <a:ext cx="274321" cy="275972"/>
          </a:xfrm>
          <a:prstGeom prst="rect">
            <a:avLst/>
          </a:prstGeom>
          <a:ln w="25400">
            <a:solidFill>
              <a:srgbClr val="000000"/>
            </a:solidFill>
            <a:bevel/>
          </a:ln>
        </p:spPr>
        <p:txBody>
          <a:bodyPr lIns="45719" rIns="45719" anchor="ctr"/>
          <a:lstStyle/>
          <a:p>
            <a:endParaRPr/>
          </a:p>
        </p:txBody>
      </p:sp>
      <p:sp>
        <p:nvSpPr>
          <p:cNvPr id="560" name="Shape 560"/>
          <p:cNvSpPr/>
          <p:nvPr/>
        </p:nvSpPr>
        <p:spPr>
          <a:xfrm>
            <a:off x="5404842" y="2031194"/>
            <a:ext cx="146464" cy="3011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i</a:t>
            </a:r>
          </a:p>
        </p:txBody>
      </p:sp>
      <p:sp>
        <p:nvSpPr>
          <p:cNvPr id="561" name="Shape 561"/>
          <p:cNvSpPr/>
          <p:nvPr/>
        </p:nvSpPr>
        <p:spPr>
          <a:xfrm>
            <a:off x="5096507" y="2735302"/>
            <a:ext cx="276988" cy="2778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562" name="Shape 562"/>
          <p:cNvSpPr/>
          <p:nvPr/>
        </p:nvSpPr>
        <p:spPr>
          <a:xfrm>
            <a:off x="5158617" y="2748645"/>
            <a:ext cx="146464"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j</a:t>
            </a:r>
          </a:p>
        </p:txBody>
      </p:sp>
      <p:sp>
        <p:nvSpPr>
          <p:cNvPr id="563" name="Shape 563"/>
          <p:cNvSpPr/>
          <p:nvPr/>
        </p:nvSpPr>
        <p:spPr>
          <a:xfrm>
            <a:off x="5988244" y="3302058"/>
            <a:ext cx="276989" cy="2778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564" name="Shape 564"/>
          <p:cNvSpPr/>
          <p:nvPr/>
        </p:nvSpPr>
        <p:spPr>
          <a:xfrm>
            <a:off x="6034395" y="3338848"/>
            <a:ext cx="15706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f</a:t>
            </a:r>
          </a:p>
        </p:txBody>
      </p:sp>
      <p:sp>
        <p:nvSpPr>
          <p:cNvPr id="565" name="Shape 565"/>
          <p:cNvSpPr/>
          <p:nvPr/>
        </p:nvSpPr>
        <p:spPr>
          <a:xfrm>
            <a:off x="7336991" y="3331403"/>
            <a:ext cx="276988" cy="2778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25400">
            <a:solidFill>
              <a:srgbClr val="000000"/>
            </a:solidFill>
            <a:bevel/>
          </a:ln>
        </p:spPr>
        <p:txBody>
          <a:bodyPr lIns="45719" rIns="45719" anchor="ctr"/>
          <a:lstStyle/>
          <a:p>
            <a:endParaRPr/>
          </a:p>
        </p:txBody>
      </p:sp>
      <p:sp>
        <p:nvSpPr>
          <p:cNvPr id="566" name="Shape 566"/>
          <p:cNvSpPr/>
          <p:nvPr/>
        </p:nvSpPr>
        <p:spPr>
          <a:xfrm>
            <a:off x="7383142" y="3330094"/>
            <a:ext cx="210088"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g</a:t>
            </a:r>
          </a:p>
        </p:txBody>
      </p:sp>
      <p:sp>
        <p:nvSpPr>
          <p:cNvPr id="567" name="Shape 567"/>
          <p:cNvSpPr/>
          <p:nvPr/>
        </p:nvSpPr>
        <p:spPr>
          <a:xfrm>
            <a:off x="0" y="4598276"/>
            <a:ext cx="9129542" cy="1384995"/>
          </a:xfrm>
          <a:prstGeom prst="rect">
            <a:avLst/>
          </a:prstGeom>
          <a:solidFill>
            <a:srgbClr val="FFFF66"/>
          </a:solidFill>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2500" b="1">
                <a:solidFill>
                  <a:srgbClr val="FF2600"/>
                </a:solidFill>
              </a:defRPr>
            </a:pPr>
            <a:r>
              <a:rPr sz="2800" dirty="0"/>
              <a:t>Remarks:</a:t>
            </a:r>
          </a:p>
          <a:p>
            <a:pPr marL="180473" indent="-180473">
              <a:buSzPct val="100000"/>
              <a:buChar char="•"/>
              <a:defRPr sz="2500"/>
            </a:pPr>
            <a:r>
              <a:rPr sz="2800" dirty="0"/>
              <a:t>Incorporates both </a:t>
            </a:r>
            <a:r>
              <a:rPr sz="2800" b="1" dirty="0">
                <a:solidFill>
                  <a:srgbClr val="0433FF"/>
                </a:solidFill>
              </a:rPr>
              <a:t>attributes</a:t>
            </a:r>
            <a:r>
              <a:rPr sz="2800" dirty="0"/>
              <a:t> and </a:t>
            </a:r>
            <a:r>
              <a:rPr sz="2800" b="1" dirty="0">
                <a:solidFill>
                  <a:srgbClr val="0433FF"/>
                </a:solidFill>
              </a:rPr>
              <a:t>structures</a:t>
            </a:r>
            <a:r>
              <a:rPr sz="2800" dirty="0"/>
              <a:t> similarity</a:t>
            </a:r>
          </a:p>
          <a:p>
            <a:pPr marL="180473" indent="-180473">
              <a:buSzPct val="100000"/>
              <a:buChar char="•"/>
              <a:defRPr sz="2500"/>
            </a:pPr>
            <a:r>
              <a:rPr sz="2800" dirty="0"/>
              <a:t>Ideal fit for our two design objectives </a:t>
            </a:r>
            <a:r>
              <a:rPr sz="2800" b="1" dirty="0">
                <a:solidFill>
                  <a:srgbClr val="0433FF"/>
                </a:solidFill>
              </a:rPr>
              <a:t>simultaneously</a:t>
            </a:r>
          </a:p>
        </p:txBody>
      </p:sp>
      <p:sp>
        <p:nvSpPr>
          <p:cNvPr id="568" name="Shape 568"/>
          <p:cNvSpPr/>
          <p:nvPr/>
        </p:nvSpPr>
        <p:spPr>
          <a:xfrm rot="1869157">
            <a:off x="2403884" y="1336287"/>
            <a:ext cx="1526227" cy="627033"/>
          </a:xfrm>
          <a:prstGeom prst="ellipse">
            <a:avLst/>
          </a:prstGeom>
          <a:ln w="50800">
            <a:solidFill>
              <a:srgbClr val="FF2600"/>
            </a:solidFill>
            <a:custDash>
              <a:ds d="200000" sp="200000"/>
            </a:custDash>
            <a:miter lim="400000"/>
          </a:ln>
        </p:spPr>
        <p:txBody>
          <a:bodyPr lIns="45719" rIns="45719" anchor="ctr"/>
          <a:lstStyle/>
          <a:p>
            <a:endParaRPr/>
          </a:p>
        </p:txBody>
      </p:sp>
      <p:sp>
        <p:nvSpPr>
          <p:cNvPr id="569" name="Shape 569"/>
          <p:cNvSpPr/>
          <p:nvPr/>
        </p:nvSpPr>
        <p:spPr>
          <a:xfrm rot="1869157">
            <a:off x="6403644" y="1288385"/>
            <a:ext cx="1526227" cy="627034"/>
          </a:xfrm>
          <a:prstGeom prst="ellipse">
            <a:avLst/>
          </a:prstGeom>
          <a:ln w="50800">
            <a:solidFill>
              <a:srgbClr val="FF2600"/>
            </a:solidFill>
            <a:custDash>
              <a:ds d="200000" sp="200000"/>
            </a:custDash>
            <a:miter lim="400000"/>
          </a:ln>
        </p:spPr>
        <p:txBody>
          <a:bodyPr lIns="45719" rIns="45719" anchor="ctr"/>
          <a:lstStyle/>
          <a:p>
            <a:endParaRPr/>
          </a:p>
        </p:txBody>
      </p:sp>
      <p:sp>
        <p:nvSpPr>
          <p:cNvPr id="570" name="Shape 570"/>
          <p:cNvSpPr/>
          <p:nvPr/>
        </p:nvSpPr>
        <p:spPr>
          <a:xfrm>
            <a:off x="3310534" y="1097804"/>
            <a:ext cx="1184075"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2600"/>
                </a:solidFill>
              </a:defRPr>
            </a:lvl1pPr>
          </a:lstStyle>
          <a:p>
            <a:r>
              <a:t>Subtask 1</a:t>
            </a:r>
          </a:p>
        </p:txBody>
      </p:sp>
      <p:sp>
        <p:nvSpPr>
          <p:cNvPr id="571" name="Shape 571"/>
          <p:cNvSpPr/>
          <p:nvPr/>
        </p:nvSpPr>
        <p:spPr>
          <a:xfrm>
            <a:off x="7633394" y="1211897"/>
            <a:ext cx="1184075"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2600"/>
                </a:solidFill>
              </a:defRPr>
            </a:lvl1pPr>
          </a:lstStyle>
          <a:p>
            <a:r>
              <a:t>Subtask 1</a:t>
            </a:r>
          </a:p>
        </p:txBody>
      </p:sp>
      <p:sp>
        <p:nvSpPr>
          <p:cNvPr id="572" name="Shape 572"/>
          <p:cNvSpPr/>
          <p:nvPr/>
        </p:nvSpPr>
        <p:spPr>
          <a:xfrm rot="8376368">
            <a:off x="1477125" y="1421955"/>
            <a:ext cx="1746963" cy="661492"/>
          </a:xfrm>
          <a:prstGeom prst="ellipse">
            <a:avLst/>
          </a:prstGeom>
          <a:ln w="50800">
            <a:solidFill>
              <a:srgbClr val="00F900"/>
            </a:solidFill>
            <a:custDash>
              <a:ds d="200000" sp="200000"/>
            </a:custDash>
            <a:miter lim="400000"/>
          </a:ln>
        </p:spPr>
        <p:txBody>
          <a:bodyPr lIns="45719" rIns="45719" anchor="ctr"/>
          <a:lstStyle/>
          <a:p>
            <a:endParaRPr/>
          </a:p>
        </p:txBody>
      </p:sp>
      <p:sp>
        <p:nvSpPr>
          <p:cNvPr id="573" name="Shape 573"/>
          <p:cNvSpPr/>
          <p:nvPr/>
        </p:nvSpPr>
        <p:spPr>
          <a:xfrm rot="8376368">
            <a:off x="4397593" y="1720470"/>
            <a:ext cx="3031978" cy="871020"/>
          </a:xfrm>
          <a:prstGeom prst="ellipse">
            <a:avLst/>
          </a:prstGeom>
          <a:ln w="50800">
            <a:solidFill>
              <a:srgbClr val="00F900"/>
            </a:solidFill>
            <a:custDash>
              <a:ds d="200000" sp="200000"/>
            </a:custDash>
            <a:miter lim="400000"/>
          </a:ln>
        </p:spPr>
        <p:txBody>
          <a:bodyPr lIns="45719" rIns="45719" anchor="ctr"/>
          <a:lstStyle/>
          <a:p>
            <a:endParaRPr/>
          </a:p>
        </p:txBody>
      </p:sp>
      <p:sp>
        <p:nvSpPr>
          <p:cNvPr id="574" name="Shape 574"/>
          <p:cNvSpPr/>
          <p:nvPr/>
        </p:nvSpPr>
        <p:spPr>
          <a:xfrm>
            <a:off x="828446" y="1287022"/>
            <a:ext cx="1184075"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00F900"/>
                </a:solidFill>
              </a:defRPr>
            </a:lvl1pPr>
          </a:lstStyle>
          <a:p>
            <a:r>
              <a:t>Subtask 2</a:t>
            </a:r>
          </a:p>
        </p:txBody>
      </p:sp>
      <p:sp>
        <p:nvSpPr>
          <p:cNvPr id="575" name="Shape 575"/>
          <p:cNvSpPr/>
          <p:nvPr/>
        </p:nvSpPr>
        <p:spPr>
          <a:xfrm>
            <a:off x="5105294" y="971803"/>
            <a:ext cx="1184075"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00F900"/>
                </a:solidFill>
              </a:defRPr>
            </a:lvl1pPr>
          </a:lstStyle>
          <a:p>
            <a:r>
              <a:t>Subtask 2</a:t>
            </a:r>
          </a:p>
        </p:txBody>
      </p:sp>
    </p:spTree>
    <p:extLst>
      <p:ext uri="{BB962C8B-B14F-4D97-AF65-F5344CB8AC3E}">
        <p14:creationId xmlns:p14="http://schemas.microsoft.com/office/powerpoint/2010/main" val="3972734731"/>
      </p:ext>
    </p:extLst>
  </p:cSld>
  <p:clrMapOvr>
    <a:masterClrMapping/>
  </p:clrMapOvr>
  <p:transition spd="slow"/>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 name="Picture 604"/>
          <p:cNvPicPr>
            <a:picLocks/>
          </p:cNvPicPr>
          <p:nvPr/>
        </p:nvPicPr>
        <p:blipFill>
          <a:blip r:embed="rId3">
            <a:extLst/>
          </a:blip>
          <a:stretch>
            <a:fillRect/>
          </a:stretch>
        </p:blipFill>
        <p:spPr>
          <a:xfrm>
            <a:off x="303090" y="4539177"/>
            <a:ext cx="8752353" cy="1675849"/>
          </a:xfrm>
          <a:prstGeom prst="rect">
            <a:avLst/>
          </a:prstGeom>
          <a:solidFill>
            <a:srgbClr val="FFFF66"/>
          </a:solidFill>
          <a:ln>
            <a:noFill/>
          </a:ln>
          <a:effectLst/>
        </p:spPr>
      </p:pic>
      <p:sp>
        <p:nvSpPr>
          <p:cNvPr id="577" name="Shape 577"/>
          <p:cNvSpPr>
            <a:spLocks noGrp="1"/>
          </p:cNvSpPr>
          <p:nvPr>
            <p:ph type="title"/>
          </p:nvPr>
        </p:nvSpPr>
        <p:spPr>
          <a:xfrm>
            <a:off x="446087" y="92075"/>
            <a:ext cx="8359958" cy="841376"/>
          </a:xfrm>
          <a:prstGeom prst="rect">
            <a:avLst/>
          </a:prstGeom>
        </p:spPr>
        <p:txBody>
          <a:bodyPr>
            <a:normAutofit/>
          </a:bodyPr>
          <a:lstStyle>
            <a:lvl1pPr defTabSz="804672">
              <a:defRPr sz="3520"/>
            </a:lvl1pPr>
          </a:lstStyle>
          <a:p>
            <a:r>
              <a:t>Kronecker Product Graph w/o Attribute</a:t>
            </a:r>
          </a:p>
        </p:txBody>
      </p:sp>
      <p:sp>
        <p:nvSpPr>
          <p:cNvPr id="578" name="Shape 57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164</a:t>
            </a:fld>
            <a:endParaRPr/>
          </a:p>
        </p:txBody>
      </p:sp>
      <p:sp>
        <p:nvSpPr>
          <p:cNvPr id="579" name="Shape 579"/>
          <p:cNvSpPr/>
          <p:nvPr/>
        </p:nvSpPr>
        <p:spPr>
          <a:xfrm>
            <a:off x="1" y="6293265"/>
            <a:ext cx="9137074"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pPr marL="285750" indent="-285750">
              <a:buFont typeface="Arial"/>
              <a:buChar char="•"/>
            </a:pPr>
            <a:r>
              <a:rPr b="0" dirty="0">
                <a:latin typeface="Arial" panose="020B0604020202020204" pitchFamily="34" charset="0"/>
                <a:cs typeface="Arial" panose="020B0604020202020204" pitchFamily="34" charset="0"/>
              </a:rPr>
              <a:t>S. V. N. Vishwanathan, Nicol N. Schraudolph, Imre Risi Kondor, and Karsten M. Borgwardt. Graph Kernels. Journal of Machine Learning Research, 11:1201–1242, April 2010.</a:t>
            </a:r>
          </a:p>
        </p:txBody>
      </p:sp>
      <p:sp>
        <p:nvSpPr>
          <p:cNvPr id="580" name="Shape 580"/>
          <p:cNvSpPr/>
          <p:nvPr/>
        </p:nvSpPr>
        <p:spPr>
          <a:xfrm>
            <a:off x="475708" y="4691795"/>
            <a:ext cx="279011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0433FF"/>
                </a:solidFill>
              </a:defRPr>
            </a:lvl1pPr>
          </a:lstStyle>
          <a:p>
            <a:r>
              <a:t>One Random Walk on </a:t>
            </a:r>
          </a:p>
        </p:txBody>
      </p:sp>
      <p:sp>
        <p:nvSpPr>
          <p:cNvPr id="581" name="Shape 581"/>
          <p:cNvSpPr/>
          <p:nvPr/>
        </p:nvSpPr>
        <p:spPr>
          <a:xfrm>
            <a:off x="475708" y="5539947"/>
            <a:ext cx="279011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0433FF"/>
                </a:solidFill>
              </a:defRPr>
            </a:lvl1pPr>
          </a:lstStyle>
          <a:p>
            <a:r>
              <a:t>One Random Walk on </a:t>
            </a:r>
          </a:p>
        </p:txBody>
      </p:sp>
      <p:pic>
        <p:nvPicPr>
          <p:cNvPr id="582" name="pasted-image.pdf"/>
          <p:cNvPicPr>
            <a:picLocks noChangeAspect="1"/>
          </p:cNvPicPr>
          <p:nvPr/>
        </p:nvPicPr>
        <p:blipFill>
          <a:blip r:embed="rId4">
            <a:extLst/>
          </a:blip>
          <a:stretch>
            <a:fillRect/>
          </a:stretch>
        </p:blipFill>
        <p:spPr>
          <a:xfrm>
            <a:off x="4789839" y="1733110"/>
            <a:ext cx="304801" cy="257909"/>
          </a:xfrm>
          <a:prstGeom prst="rect">
            <a:avLst/>
          </a:prstGeom>
          <a:ln w="12700">
            <a:miter lim="400000"/>
          </a:ln>
        </p:spPr>
      </p:pic>
      <p:pic>
        <p:nvPicPr>
          <p:cNvPr id="583" name="pasted-image.pdf"/>
          <p:cNvPicPr>
            <a:picLocks noChangeAspect="1"/>
          </p:cNvPicPr>
          <p:nvPr/>
        </p:nvPicPr>
        <p:blipFill>
          <a:blip r:embed="rId5">
            <a:extLst/>
          </a:blip>
          <a:stretch>
            <a:fillRect/>
          </a:stretch>
        </p:blipFill>
        <p:spPr>
          <a:xfrm>
            <a:off x="3263255" y="5544683"/>
            <a:ext cx="432262" cy="365761"/>
          </a:xfrm>
          <a:prstGeom prst="rect">
            <a:avLst/>
          </a:prstGeom>
          <a:ln w="12700">
            <a:miter lim="400000"/>
          </a:ln>
        </p:spPr>
      </p:pic>
      <p:pic>
        <p:nvPicPr>
          <p:cNvPr id="584" name="pasted-image.pdf"/>
          <p:cNvPicPr>
            <a:picLocks noChangeAspect="1"/>
          </p:cNvPicPr>
          <p:nvPr/>
        </p:nvPicPr>
        <p:blipFill>
          <a:blip r:embed="rId6">
            <a:extLst/>
          </a:blip>
          <a:stretch>
            <a:fillRect/>
          </a:stretch>
        </p:blipFill>
        <p:spPr>
          <a:xfrm>
            <a:off x="1718366" y="5144737"/>
            <a:ext cx="304801" cy="317501"/>
          </a:xfrm>
          <a:prstGeom prst="rect">
            <a:avLst/>
          </a:prstGeom>
          <a:ln w="12700">
            <a:miter lim="400000"/>
          </a:ln>
        </p:spPr>
      </p:pic>
      <p:pic>
        <p:nvPicPr>
          <p:cNvPr id="585" name="pasted-image.pdf"/>
          <p:cNvPicPr>
            <a:picLocks noChangeAspect="1"/>
          </p:cNvPicPr>
          <p:nvPr/>
        </p:nvPicPr>
        <p:blipFill>
          <a:blip r:embed="rId7">
            <a:extLst/>
          </a:blip>
          <a:stretch>
            <a:fillRect/>
          </a:stretch>
        </p:blipFill>
        <p:spPr>
          <a:xfrm>
            <a:off x="3947096" y="5239987"/>
            <a:ext cx="304801" cy="127001"/>
          </a:xfrm>
          <a:prstGeom prst="rect">
            <a:avLst/>
          </a:prstGeom>
          <a:ln w="12700">
            <a:miter lim="400000"/>
          </a:ln>
        </p:spPr>
      </p:pic>
      <p:sp>
        <p:nvSpPr>
          <p:cNvPr id="586" name="Shape 586"/>
          <p:cNvSpPr/>
          <p:nvPr/>
        </p:nvSpPr>
        <p:spPr>
          <a:xfrm>
            <a:off x="4357598" y="5115871"/>
            <a:ext cx="2790116"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0433FF"/>
                </a:solidFill>
              </a:defRPr>
            </a:lvl1pPr>
          </a:lstStyle>
          <a:p>
            <a:r>
              <a:t>One Random Walk on </a:t>
            </a:r>
          </a:p>
        </p:txBody>
      </p:sp>
      <p:grpSp>
        <p:nvGrpSpPr>
          <p:cNvPr id="591" name="Group 591"/>
          <p:cNvGrpSpPr/>
          <p:nvPr/>
        </p:nvGrpSpPr>
        <p:grpSpPr>
          <a:xfrm>
            <a:off x="382941" y="1544195"/>
            <a:ext cx="3888403" cy="2834608"/>
            <a:chOff x="0" y="0"/>
            <a:chExt cx="3888402" cy="2834607"/>
          </a:xfrm>
        </p:grpSpPr>
        <p:pic>
          <p:nvPicPr>
            <p:cNvPr id="587" name="pasted-image.pdf"/>
            <p:cNvPicPr>
              <a:picLocks noChangeAspect="1"/>
            </p:cNvPicPr>
            <p:nvPr/>
          </p:nvPicPr>
          <p:blipFill>
            <a:blip r:embed="rId8">
              <a:extLst/>
            </a:blip>
            <a:stretch>
              <a:fillRect/>
            </a:stretch>
          </p:blipFill>
          <p:spPr>
            <a:xfrm>
              <a:off x="0" y="0"/>
              <a:ext cx="3307530" cy="2834608"/>
            </a:xfrm>
            <a:prstGeom prst="rect">
              <a:avLst/>
            </a:prstGeom>
            <a:ln w="12700" cap="flat">
              <a:noFill/>
              <a:miter lim="400000"/>
            </a:ln>
            <a:effectLst/>
          </p:spPr>
        </p:pic>
        <p:pic>
          <p:nvPicPr>
            <p:cNvPr id="588" name="pasted-image.pdf"/>
            <p:cNvPicPr>
              <a:picLocks noChangeAspect="1"/>
            </p:cNvPicPr>
            <p:nvPr/>
          </p:nvPicPr>
          <p:blipFill>
            <a:blip r:embed="rId4">
              <a:extLst/>
            </a:blip>
            <a:stretch>
              <a:fillRect/>
            </a:stretch>
          </p:blipFill>
          <p:spPr>
            <a:xfrm>
              <a:off x="213180" y="153044"/>
              <a:ext cx="348736" cy="295084"/>
            </a:xfrm>
            <a:prstGeom prst="rect">
              <a:avLst/>
            </a:prstGeom>
            <a:ln w="12700" cap="flat">
              <a:noFill/>
              <a:miter lim="400000"/>
            </a:ln>
            <a:effectLst/>
          </p:spPr>
        </p:pic>
        <p:pic>
          <p:nvPicPr>
            <p:cNvPr id="589" name="pasted-image.pdf"/>
            <p:cNvPicPr>
              <a:picLocks noChangeAspect="1"/>
            </p:cNvPicPr>
            <p:nvPr/>
          </p:nvPicPr>
          <p:blipFill>
            <a:blip r:embed="rId5">
              <a:extLst/>
            </a:blip>
            <a:stretch>
              <a:fillRect/>
            </a:stretch>
          </p:blipFill>
          <p:spPr>
            <a:xfrm>
              <a:off x="2575198" y="420004"/>
              <a:ext cx="348736" cy="295084"/>
            </a:xfrm>
            <a:prstGeom prst="rect">
              <a:avLst/>
            </a:prstGeom>
            <a:ln w="12700" cap="flat">
              <a:noFill/>
              <a:miter lim="400000"/>
            </a:ln>
            <a:effectLst/>
          </p:spPr>
        </p:pic>
        <p:pic>
          <p:nvPicPr>
            <p:cNvPr id="590" name="pasted-image.pdf"/>
            <p:cNvPicPr>
              <a:picLocks noChangeAspect="1"/>
            </p:cNvPicPr>
            <p:nvPr/>
          </p:nvPicPr>
          <p:blipFill>
            <a:blip r:embed="rId9">
              <a:extLst/>
            </a:blip>
            <a:stretch>
              <a:fillRect/>
            </a:stretch>
          </p:blipFill>
          <p:spPr>
            <a:xfrm>
              <a:off x="2761721" y="1408475"/>
              <a:ext cx="1126682" cy="295084"/>
            </a:xfrm>
            <a:prstGeom prst="rect">
              <a:avLst/>
            </a:prstGeom>
            <a:ln w="12700" cap="flat">
              <a:noFill/>
              <a:miter lim="400000"/>
            </a:ln>
            <a:effectLst/>
          </p:spPr>
        </p:pic>
      </p:grpSp>
      <p:sp>
        <p:nvSpPr>
          <p:cNvPr id="592" name="Shape 592"/>
          <p:cNvSpPr/>
          <p:nvPr/>
        </p:nvSpPr>
        <p:spPr>
          <a:xfrm>
            <a:off x="735552" y="1026638"/>
            <a:ext cx="2729022"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r>
              <a:t>Graph Illustration </a:t>
            </a:r>
          </a:p>
        </p:txBody>
      </p:sp>
      <p:sp>
        <p:nvSpPr>
          <p:cNvPr id="593" name="Shape 593"/>
          <p:cNvSpPr/>
          <p:nvPr/>
        </p:nvSpPr>
        <p:spPr>
          <a:xfrm flipV="1">
            <a:off x="4441691" y="884096"/>
            <a:ext cx="1" cy="3497836"/>
          </a:xfrm>
          <a:prstGeom prst="line">
            <a:avLst/>
          </a:prstGeom>
          <a:ln w="76200">
            <a:solidFill>
              <a:srgbClr val="00D179"/>
            </a:solidFill>
            <a:custDash>
              <a:ds d="200000" sp="200000"/>
            </a:custDash>
            <a:miter lim="400000"/>
          </a:ln>
        </p:spPr>
        <p:txBody>
          <a:bodyPr lIns="45719" rIns="45719"/>
          <a:lstStyle/>
          <a:p>
            <a:pPr defTabSz="457200">
              <a:defRPr sz="1200">
                <a:latin typeface="+mj-lt"/>
                <a:ea typeface="+mj-ea"/>
                <a:cs typeface="+mj-cs"/>
                <a:sym typeface="Helvetica"/>
              </a:defRPr>
            </a:pPr>
            <a:endParaRPr/>
          </a:p>
        </p:txBody>
      </p:sp>
      <p:sp>
        <p:nvSpPr>
          <p:cNvPr id="594" name="Shape 594"/>
          <p:cNvSpPr/>
          <p:nvPr/>
        </p:nvSpPr>
        <p:spPr>
          <a:xfrm>
            <a:off x="5348241" y="1011160"/>
            <a:ext cx="2763253"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r>
              <a:t>Matrix Description</a:t>
            </a:r>
          </a:p>
        </p:txBody>
      </p:sp>
      <p:pic>
        <p:nvPicPr>
          <p:cNvPr id="595" name="pasted-image.pdf"/>
          <p:cNvPicPr>
            <a:picLocks noChangeAspect="1"/>
          </p:cNvPicPr>
          <p:nvPr/>
        </p:nvPicPr>
        <p:blipFill>
          <a:blip r:embed="rId10">
            <a:extLst/>
          </a:blip>
          <a:srcRect/>
          <a:stretch>
            <a:fillRect/>
          </a:stretch>
        </p:blipFill>
        <p:spPr>
          <a:xfrm>
            <a:off x="5545623" y="1535237"/>
            <a:ext cx="759183" cy="653601"/>
          </a:xfrm>
          <a:prstGeom prst="rect">
            <a:avLst/>
          </a:prstGeom>
          <a:ln w="12700">
            <a:miter lim="400000"/>
          </a:ln>
        </p:spPr>
      </p:pic>
      <p:pic>
        <p:nvPicPr>
          <p:cNvPr id="596" name="pasted-image.pdf"/>
          <p:cNvPicPr>
            <a:picLocks noChangeAspect="1"/>
          </p:cNvPicPr>
          <p:nvPr/>
        </p:nvPicPr>
        <p:blipFill>
          <a:blip r:embed="rId11">
            <a:extLst/>
          </a:blip>
          <a:stretch>
            <a:fillRect/>
          </a:stretch>
        </p:blipFill>
        <p:spPr>
          <a:xfrm>
            <a:off x="7837164" y="1443502"/>
            <a:ext cx="953116" cy="808280"/>
          </a:xfrm>
          <a:prstGeom prst="rect">
            <a:avLst/>
          </a:prstGeom>
          <a:ln w="12700">
            <a:miter lim="400000"/>
          </a:ln>
        </p:spPr>
      </p:pic>
      <p:pic>
        <p:nvPicPr>
          <p:cNvPr id="597" name="test.pdf"/>
          <p:cNvPicPr>
            <a:picLocks noChangeAspect="1"/>
          </p:cNvPicPr>
          <p:nvPr/>
        </p:nvPicPr>
        <p:blipFill>
          <a:blip r:embed="rId12">
            <a:extLst/>
          </a:blip>
          <a:stretch>
            <a:fillRect/>
          </a:stretch>
        </p:blipFill>
        <p:spPr>
          <a:xfrm>
            <a:off x="6462601" y="2528033"/>
            <a:ext cx="2377151" cy="1953365"/>
          </a:xfrm>
          <a:prstGeom prst="rect">
            <a:avLst/>
          </a:prstGeom>
          <a:ln w="12700">
            <a:miter lim="400000"/>
          </a:ln>
        </p:spPr>
      </p:pic>
      <p:pic>
        <p:nvPicPr>
          <p:cNvPr id="598" name="pasted-image.pdf"/>
          <p:cNvPicPr>
            <a:picLocks noChangeAspect="1"/>
          </p:cNvPicPr>
          <p:nvPr/>
        </p:nvPicPr>
        <p:blipFill>
          <a:blip r:embed="rId4">
            <a:extLst/>
          </a:blip>
          <a:stretch>
            <a:fillRect/>
          </a:stretch>
        </p:blipFill>
        <p:spPr>
          <a:xfrm>
            <a:off x="3263222" y="4696354"/>
            <a:ext cx="432263" cy="365761"/>
          </a:xfrm>
          <a:prstGeom prst="rect">
            <a:avLst/>
          </a:prstGeom>
          <a:ln w="12700">
            <a:miter lim="400000"/>
          </a:ln>
        </p:spPr>
      </p:pic>
      <p:pic>
        <p:nvPicPr>
          <p:cNvPr id="599" name="pasted-image.pdf"/>
          <p:cNvPicPr>
            <a:picLocks noChangeAspect="1"/>
          </p:cNvPicPr>
          <p:nvPr/>
        </p:nvPicPr>
        <p:blipFill>
          <a:blip r:embed="rId7">
            <a:extLst/>
          </a:blip>
          <a:stretch>
            <a:fillRect/>
          </a:stretch>
        </p:blipFill>
        <p:spPr>
          <a:xfrm>
            <a:off x="5188787" y="1833796"/>
            <a:ext cx="220245" cy="91769"/>
          </a:xfrm>
          <a:prstGeom prst="rect">
            <a:avLst/>
          </a:prstGeom>
          <a:ln w="12700">
            <a:miter lim="400000"/>
          </a:ln>
        </p:spPr>
      </p:pic>
      <p:pic>
        <p:nvPicPr>
          <p:cNvPr id="600" name="pasted-image.pdf"/>
          <p:cNvPicPr>
            <a:picLocks noChangeAspect="1"/>
          </p:cNvPicPr>
          <p:nvPr/>
        </p:nvPicPr>
        <p:blipFill>
          <a:blip r:embed="rId5">
            <a:extLst/>
          </a:blip>
          <a:stretch>
            <a:fillRect/>
          </a:stretch>
        </p:blipFill>
        <p:spPr>
          <a:xfrm>
            <a:off x="7034355" y="1715163"/>
            <a:ext cx="313472" cy="265247"/>
          </a:xfrm>
          <a:prstGeom prst="rect">
            <a:avLst/>
          </a:prstGeom>
          <a:ln w="12700">
            <a:miter lim="400000"/>
          </a:ln>
        </p:spPr>
      </p:pic>
      <p:pic>
        <p:nvPicPr>
          <p:cNvPr id="601" name="pasted-image.pdf"/>
          <p:cNvPicPr>
            <a:picLocks noChangeAspect="1"/>
          </p:cNvPicPr>
          <p:nvPr/>
        </p:nvPicPr>
        <p:blipFill>
          <a:blip r:embed="rId7">
            <a:extLst/>
          </a:blip>
          <a:stretch>
            <a:fillRect/>
          </a:stretch>
        </p:blipFill>
        <p:spPr>
          <a:xfrm>
            <a:off x="7462808" y="1801880"/>
            <a:ext cx="220244" cy="91770"/>
          </a:xfrm>
          <a:prstGeom prst="rect">
            <a:avLst/>
          </a:prstGeom>
          <a:ln w="12700">
            <a:miter lim="400000"/>
          </a:ln>
        </p:spPr>
      </p:pic>
      <p:pic>
        <p:nvPicPr>
          <p:cNvPr id="602" name="pasted-image.pdf"/>
          <p:cNvPicPr>
            <a:picLocks noChangeAspect="1"/>
          </p:cNvPicPr>
          <p:nvPr/>
        </p:nvPicPr>
        <p:blipFill>
          <a:blip r:embed="rId9">
            <a:extLst/>
          </a:blip>
          <a:stretch>
            <a:fillRect/>
          </a:stretch>
        </p:blipFill>
        <p:spPr>
          <a:xfrm>
            <a:off x="4789839" y="3240327"/>
            <a:ext cx="1107883" cy="290161"/>
          </a:xfrm>
          <a:prstGeom prst="rect">
            <a:avLst/>
          </a:prstGeom>
          <a:ln w="12700">
            <a:miter lim="400000"/>
          </a:ln>
        </p:spPr>
      </p:pic>
      <p:pic>
        <p:nvPicPr>
          <p:cNvPr id="603" name="pasted-image.pdf"/>
          <p:cNvPicPr>
            <a:picLocks noChangeAspect="1"/>
          </p:cNvPicPr>
          <p:nvPr/>
        </p:nvPicPr>
        <p:blipFill>
          <a:blip r:embed="rId7">
            <a:extLst/>
          </a:blip>
          <a:stretch>
            <a:fillRect/>
          </a:stretch>
        </p:blipFill>
        <p:spPr>
          <a:xfrm>
            <a:off x="6068385" y="3364968"/>
            <a:ext cx="220245" cy="91769"/>
          </a:xfrm>
          <a:prstGeom prst="rect">
            <a:avLst/>
          </a:prstGeom>
          <a:ln w="12700">
            <a:miter lim="400000"/>
          </a:ln>
        </p:spPr>
      </p:pic>
      <p:pic>
        <p:nvPicPr>
          <p:cNvPr id="604" name="pasted-image.pdf"/>
          <p:cNvPicPr>
            <a:picLocks/>
          </p:cNvPicPr>
          <p:nvPr/>
        </p:nvPicPr>
        <p:blipFill>
          <a:blip r:embed="rId13">
            <a:extLst/>
          </a:blip>
          <a:stretch>
            <a:fillRect/>
          </a:stretch>
        </p:blipFill>
        <p:spPr>
          <a:xfrm>
            <a:off x="7084769" y="5156474"/>
            <a:ext cx="1781011" cy="313393"/>
          </a:xfrm>
          <a:prstGeom prst="rect">
            <a:avLst/>
          </a:prstGeom>
          <a:ln w="12700">
            <a:miter lim="400000"/>
          </a:ln>
        </p:spPr>
      </p:pic>
      <p:sp>
        <p:nvSpPr>
          <p:cNvPr id="606" name="Shape 606"/>
          <p:cNvSpPr/>
          <p:nvPr/>
        </p:nvSpPr>
        <p:spPr>
          <a:xfrm>
            <a:off x="356971" y="4593059"/>
            <a:ext cx="8644590" cy="1568085"/>
          </a:xfrm>
          <a:prstGeom prst="rect">
            <a:avLst/>
          </a:prstGeom>
          <a:solidFill>
            <a:srgbClr val="FFD6D5">
              <a:alpha val="15000"/>
            </a:srgbClr>
          </a:solidFill>
          <a:ln>
            <a:noFill/>
          </a:ln>
          <a:effectLst/>
        </p:spPr>
        <p:txBody>
          <a:bodyPr wrap="square" lIns="45719" tIns="45719" rIns="45719" bIns="45719" numCol="1" anchor="ctr">
            <a:noAutofit/>
          </a:bodyPr>
          <a:lstStyle/>
          <a:p>
            <a:endParaRPr/>
          </a:p>
        </p:txBody>
      </p:sp>
      <p:sp>
        <p:nvSpPr>
          <p:cNvPr id="608" name="Shape 608"/>
          <p:cNvSpPr/>
          <p:nvPr/>
        </p:nvSpPr>
        <p:spPr>
          <a:xfrm>
            <a:off x="4637002" y="3828069"/>
            <a:ext cx="1720191" cy="314225"/>
          </a:xfrm>
          <a:prstGeom prst="rect">
            <a:avLst/>
          </a:prstGeom>
          <a:ln w="25400">
            <a:solidFill>
              <a:srgbClr val="FF2600"/>
            </a:solidFill>
            <a:bevel/>
          </a:ln>
          <a:extLst>
            <a:ext uri="{C572A759-6A51-4108-AA02-DFA0A04FC94B}">
              <ma14:wrappingTextBoxFlag xmlns:ma14="http://schemas.microsoft.com/office/mac/drawingml/2011/main" val="1"/>
            </a:ext>
          </a:extLst>
        </p:spPr>
        <p:txBody>
          <a:bodyPr wrap="none" lIns="45719" rIns="45719">
            <a:spAutoFit/>
          </a:bodyPr>
          <a:lstStyle>
            <a:lvl1pPr>
              <a:defRPr sz="1400" b="1">
                <a:solidFill>
                  <a:srgbClr val="FF2600"/>
                </a:solidFill>
              </a:defRPr>
            </a:lvl1pPr>
          </a:lstStyle>
          <a:p>
            <a:r>
              <a:t>Kronecker product</a:t>
            </a:r>
          </a:p>
        </p:txBody>
      </p:sp>
      <p:sp>
        <p:nvSpPr>
          <p:cNvPr id="609" name="Shape 609"/>
          <p:cNvSpPr/>
          <p:nvPr/>
        </p:nvSpPr>
        <p:spPr>
          <a:xfrm flipV="1">
            <a:off x="5348241" y="3534033"/>
            <a:ext cx="1" cy="301109"/>
          </a:xfrm>
          <a:prstGeom prst="line">
            <a:avLst/>
          </a:prstGeom>
          <a:ln w="254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Tree>
    <p:extLst>
      <p:ext uri="{BB962C8B-B14F-4D97-AF65-F5344CB8AC3E}">
        <p14:creationId xmlns:p14="http://schemas.microsoft.com/office/powerpoint/2010/main" val="3234195231"/>
      </p:ext>
    </p:extLst>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p:cNvSpPr>
          <p:nvPr>
            <p:ph type="title"/>
          </p:nvPr>
        </p:nvSpPr>
        <p:spPr>
          <a:xfrm>
            <a:off x="446087" y="92075"/>
            <a:ext cx="8427386" cy="841376"/>
          </a:xfrm>
          <a:prstGeom prst="rect">
            <a:avLst/>
          </a:prstGeom>
        </p:spPr>
        <p:txBody>
          <a:bodyPr/>
          <a:lstStyle/>
          <a:p>
            <a:r>
              <a:rPr dirty="0" smtClean="0"/>
              <a:t>RW </a:t>
            </a:r>
            <a:r>
              <a:rPr dirty="0"/>
              <a:t>Graph Kernel — Formulation</a:t>
            </a:r>
          </a:p>
        </p:txBody>
      </p:sp>
      <p:sp>
        <p:nvSpPr>
          <p:cNvPr id="612" name="Shape 61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165</a:t>
            </a:fld>
            <a:endParaRPr/>
          </a:p>
        </p:txBody>
      </p:sp>
      <p:sp>
        <p:nvSpPr>
          <p:cNvPr id="613" name="Shape 613"/>
          <p:cNvSpPr/>
          <p:nvPr/>
        </p:nvSpPr>
        <p:spPr>
          <a:xfrm>
            <a:off x="829547" y="1144510"/>
            <a:ext cx="6220046" cy="4493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b="1">
                <a:solidFill>
                  <a:srgbClr val="0433FF"/>
                </a:solidFill>
              </a:defRPr>
            </a:lvl1pPr>
          </a:lstStyle>
          <a:p>
            <a:r>
              <a:t>Taking expectations instead of summing</a:t>
            </a:r>
          </a:p>
        </p:txBody>
      </p:sp>
      <p:sp>
        <p:nvSpPr>
          <p:cNvPr id="614" name="Shape 614"/>
          <p:cNvSpPr/>
          <p:nvPr/>
        </p:nvSpPr>
        <p:spPr>
          <a:xfrm>
            <a:off x="462236" y="3401440"/>
            <a:ext cx="8219527" cy="22929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Font typeface="Wingdings" panose="05000000000000000000" pitchFamily="2" charset="2"/>
              <a:buChar char="§"/>
            </a:pPr>
            <a:r>
              <a:rPr dirty="0" smtClean="0">
                <a:solidFill>
                  <a:schemeClr val="bg1"/>
                </a:solidFill>
              </a:rPr>
              <a:t>:</a:t>
            </a:r>
          </a:p>
          <a:p>
            <a:pPr marL="342900" indent="-342900">
              <a:buClr>
                <a:srgbClr val="0433FF"/>
              </a:buClr>
              <a:buSzPct val="142000"/>
              <a:buFont typeface="Wingdings" panose="05000000000000000000" pitchFamily="2" charset="2"/>
              <a:buChar char="§"/>
              <a:defRPr sz="2500"/>
            </a:pPr>
            <a:r>
              <a:rPr dirty="0" smtClean="0">
                <a:solidFill>
                  <a:srgbClr val="FF2600"/>
                </a:solidFill>
              </a:rPr>
              <a:t> </a:t>
            </a:r>
            <a:r>
              <a:rPr b="1" dirty="0" smtClean="0"/>
              <a:t>Computational cost</a:t>
            </a:r>
            <a:r>
              <a:rPr b="1" dirty="0" smtClean="0">
                <a:solidFill>
                  <a:srgbClr val="FF2600"/>
                </a:solidFill>
              </a:rPr>
              <a:t> </a:t>
            </a:r>
            <a:r>
              <a:rPr lang="en-US" altLang="zh-CN" b="1" dirty="0" smtClean="0">
                <a:solidFill>
                  <a:srgbClr val="FF2600"/>
                </a:solidFill>
              </a:rPr>
              <a:t>(</a:t>
            </a:r>
            <a:r>
              <a:rPr lang="en-US" altLang="zh-CN" i="1" dirty="0" smtClean="0">
                <a:solidFill>
                  <a:srgbClr val="FF2600"/>
                </a:solidFill>
              </a:rPr>
              <a:t>A</a:t>
            </a:r>
            <a:r>
              <a:rPr lang="en-US" altLang="zh-CN" i="1" baseline="-25000" dirty="0" smtClean="0">
                <a:solidFill>
                  <a:srgbClr val="FF2600"/>
                </a:solidFill>
              </a:rPr>
              <a:t>x</a:t>
            </a:r>
            <a:r>
              <a:rPr lang="en-US" altLang="zh-CN" i="1" dirty="0" smtClean="0">
                <a:solidFill>
                  <a:srgbClr val="FF2600"/>
                </a:solidFill>
              </a:rPr>
              <a:t>:</a:t>
            </a:r>
            <a:r>
              <a:rPr lang="zh-CN" altLang="en-US" i="1" dirty="0" smtClean="0">
                <a:solidFill>
                  <a:srgbClr val="FF2600"/>
                </a:solidFill>
              </a:rPr>
              <a:t> </a:t>
            </a:r>
            <a:r>
              <a:rPr lang="en-US" altLang="zh-CN" i="1" dirty="0" smtClean="0">
                <a:solidFill>
                  <a:srgbClr val="FF2600"/>
                </a:solidFill>
              </a:rPr>
              <a:t>t</a:t>
            </a:r>
            <a:r>
              <a:rPr lang="en-US" altLang="zh-CN" i="1" baseline="30000" dirty="0" smtClean="0">
                <a:solidFill>
                  <a:srgbClr val="FF2600"/>
                </a:solidFill>
              </a:rPr>
              <a:t>2</a:t>
            </a:r>
            <a:r>
              <a:rPr lang="zh-CN" altLang="en-US" i="1" dirty="0" smtClean="0">
                <a:solidFill>
                  <a:srgbClr val="FF2600"/>
                </a:solidFill>
              </a:rPr>
              <a:t> </a:t>
            </a:r>
            <a:r>
              <a:rPr lang="en-US" altLang="zh-CN" i="1" dirty="0" smtClean="0">
                <a:solidFill>
                  <a:srgbClr val="FF2600"/>
                </a:solidFill>
              </a:rPr>
              <a:t>x</a:t>
            </a:r>
            <a:r>
              <a:rPr lang="zh-CN" altLang="en-US" i="1" dirty="0" smtClean="0">
                <a:solidFill>
                  <a:srgbClr val="FF2600"/>
                </a:solidFill>
              </a:rPr>
              <a:t> </a:t>
            </a:r>
            <a:r>
              <a:rPr lang="en-US" altLang="zh-CN" i="1" dirty="0" smtClean="0">
                <a:solidFill>
                  <a:srgbClr val="FF2600"/>
                </a:solidFill>
              </a:rPr>
              <a:t>t</a:t>
            </a:r>
            <a:r>
              <a:rPr lang="en-US" altLang="zh-CN" i="1" baseline="30000" dirty="0" smtClean="0">
                <a:solidFill>
                  <a:srgbClr val="FF2600"/>
                </a:solidFill>
              </a:rPr>
              <a:t>2</a:t>
            </a:r>
            <a:r>
              <a:rPr lang="en-US" altLang="zh-CN" b="1" dirty="0" smtClean="0">
                <a:solidFill>
                  <a:srgbClr val="FF2600"/>
                </a:solidFill>
              </a:rPr>
              <a:t>)</a:t>
            </a:r>
            <a:endParaRPr dirty="0" smtClean="0">
              <a:solidFill>
                <a:srgbClr val="FF2600"/>
              </a:solidFill>
            </a:endParaRPr>
          </a:p>
          <a:p>
            <a:pPr marL="800100" lvl="1" indent="-342900">
              <a:buClr>
                <a:srgbClr val="0433FF"/>
              </a:buClr>
              <a:buSzPct val="142000"/>
              <a:buFont typeface="Wingdings" panose="05000000000000000000" pitchFamily="2" charset="2"/>
              <a:buChar char="§"/>
              <a:defRPr sz="2500"/>
            </a:pPr>
            <a:r>
              <a:rPr i="1" dirty="0" smtClean="0">
                <a:solidFill>
                  <a:srgbClr val="0433FF"/>
                </a:solidFill>
              </a:rPr>
              <a:t>Exact </a:t>
            </a:r>
            <a:r>
              <a:rPr i="1" dirty="0">
                <a:solidFill>
                  <a:srgbClr val="0433FF"/>
                </a:solidFill>
              </a:rPr>
              <a:t>methods:</a:t>
            </a:r>
            <a:r>
              <a:rPr dirty="0">
                <a:solidFill>
                  <a:srgbClr val="FF2600"/>
                </a:solidFill>
              </a:rPr>
              <a:t> </a:t>
            </a:r>
            <a:r>
              <a:rPr lang="en-US" altLang="zh-CN" dirty="0" smtClean="0"/>
              <a:t>[Vishwanathan+JMLR2010]</a:t>
            </a:r>
            <a:endParaRPr lang="en-US" dirty="0" smtClean="0"/>
          </a:p>
          <a:p>
            <a:pPr marL="1257300" lvl="2" indent="-342900">
              <a:buClr>
                <a:srgbClr val="0433FF"/>
              </a:buClr>
              <a:buSzPct val="142000"/>
              <a:buFont typeface="Wingdings" panose="05000000000000000000" pitchFamily="2" charset="2"/>
              <a:buChar char="§"/>
              <a:defRPr sz="2500"/>
            </a:pPr>
            <a:r>
              <a:rPr lang="en-US" i="1" dirty="0" smtClean="0">
                <a:solidFill>
                  <a:srgbClr val="000000"/>
                </a:solidFill>
              </a:rPr>
              <a:t>O</a:t>
            </a:r>
            <a:r>
              <a:rPr lang="en-US" altLang="zh-CN" i="1" dirty="0" smtClean="0">
                <a:solidFill>
                  <a:srgbClr val="000000"/>
                </a:solidFill>
              </a:rPr>
              <a:t>(t</a:t>
            </a:r>
            <a:r>
              <a:rPr lang="en-US" altLang="zh-CN" i="1" baseline="30000" dirty="0" smtClean="0">
                <a:solidFill>
                  <a:srgbClr val="000000"/>
                </a:solidFill>
              </a:rPr>
              <a:t>6</a:t>
            </a:r>
            <a:r>
              <a:rPr lang="en-US" altLang="zh-CN" i="1" dirty="0" smtClean="0">
                <a:solidFill>
                  <a:srgbClr val="000000"/>
                </a:solidFill>
              </a:rPr>
              <a:t>)</a:t>
            </a:r>
            <a:r>
              <a:rPr lang="zh-CN" altLang="en-US" b="1" dirty="0" smtClean="0">
                <a:solidFill>
                  <a:srgbClr val="000000"/>
                </a:solidFill>
              </a:rPr>
              <a:t> </a:t>
            </a:r>
            <a:r>
              <a:rPr lang="en-US" altLang="zh-CN" b="1" dirty="0" smtClean="0">
                <a:solidFill>
                  <a:srgbClr val="000000"/>
                </a:solidFill>
              </a:rPr>
              <a:t>-</a:t>
            </a:r>
            <a:r>
              <a:rPr lang="zh-CN" altLang="en-US" b="1" dirty="0" smtClean="0">
                <a:solidFill>
                  <a:srgbClr val="000000"/>
                </a:solidFill>
              </a:rPr>
              <a:t> </a:t>
            </a:r>
            <a:r>
              <a:rPr dirty="0" smtClean="0"/>
              <a:t>Direct computation </a:t>
            </a:r>
            <a:endParaRPr lang="en-US" dirty="0" smtClean="0"/>
          </a:p>
          <a:p>
            <a:pPr marL="1257300" lvl="2" indent="-342900">
              <a:buClr>
                <a:srgbClr val="0433FF"/>
              </a:buClr>
              <a:buSzPct val="142000"/>
              <a:buFont typeface="Wingdings" panose="05000000000000000000" pitchFamily="2" charset="2"/>
              <a:buChar char="§"/>
              <a:defRPr sz="2500"/>
            </a:pPr>
            <a:r>
              <a:rPr lang="en-US" i="1" dirty="0" smtClean="0">
                <a:solidFill>
                  <a:srgbClr val="000000"/>
                </a:solidFill>
              </a:rPr>
              <a:t>O</a:t>
            </a:r>
            <a:r>
              <a:rPr lang="en-US" altLang="zh-CN" i="1" dirty="0" smtClean="0">
                <a:solidFill>
                  <a:srgbClr val="000000"/>
                </a:solidFill>
              </a:rPr>
              <a:t>(t</a:t>
            </a:r>
            <a:r>
              <a:rPr lang="en-US" altLang="zh-CN" i="1" baseline="30000" dirty="0" smtClean="0">
                <a:solidFill>
                  <a:srgbClr val="000000"/>
                </a:solidFill>
              </a:rPr>
              <a:t>3</a:t>
            </a:r>
            <a:r>
              <a:rPr lang="en-US" altLang="zh-CN" i="1" dirty="0" smtClean="0">
                <a:solidFill>
                  <a:srgbClr val="000000"/>
                </a:solidFill>
              </a:rPr>
              <a:t>)</a:t>
            </a:r>
            <a:r>
              <a:rPr lang="en-US" altLang="zh-CN" dirty="0" smtClean="0">
                <a:solidFill>
                  <a:srgbClr val="FF2600"/>
                </a:solidFill>
              </a:rPr>
              <a:t> </a:t>
            </a:r>
            <a:r>
              <a:rPr lang="en-US" altLang="zh-CN" dirty="0" smtClean="0">
                <a:solidFill>
                  <a:srgbClr val="000000"/>
                </a:solidFill>
              </a:rPr>
              <a:t>-</a:t>
            </a:r>
            <a:r>
              <a:rPr lang="zh-CN" altLang="en-US" dirty="0" smtClean="0">
                <a:solidFill>
                  <a:srgbClr val="000000"/>
                </a:solidFill>
              </a:rPr>
              <a:t> </a:t>
            </a:r>
            <a:r>
              <a:rPr dirty="0" smtClean="0"/>
              <a:t>Sylvester equation</a:t>
            </a:r>
            <a:r>
              <a:rPr dirty="0" smtClean="0">
                <a:solidFill>
                  <a:srgbClr val="FF2600"/>
                </a:solidFill>
              </a:rPr>
              <a:t>     </a:t>
            </a:r>
            <a:endParaRPr dirty="0">
              <a:solidFill>
                <a:srgbClr val="FF2600"/>
              </a:solidFill>
            </a:endParaRPr>
          </a:p>
          <a:p>
            <a:pPr marL="800100" lvl="1" indent="-342900">
              <a:buClr>
                <a:srgbClr val="0433FF"/>
              </a:buClr>
              <a:buSzPct val="142000"/>
              <a:buFont typeface="Wingdings" panose="05000000000000000000" pitchFamily="2" charset="2"/>
              <a:buChar char="§"/>
              <a:defRPr sz="2500"/>
            </a:pPr>
            <a:r>
              <a:rPr i="1" dirty="0">
                <a:solidFill>
                  <a:srgbClr val="0433FF"/>
                </a:solidFill>
              </a:rPr>
              <a:t>Approx methods:  </a:t>
            </a:r>
            <a:r>
              <a:rPr lang="en-US" i="1" dirty="0" smtClean="0">
                <a:solidFill>
                  <a:srgbClr val="000000"/>
                </a:solidFill>
              </a:rPr>
              <a:t>O</a:t>
            </a:r>
            <a:r>
              <a:rPr lang="en-US" altLang="zh-CN" i="1" dirty="0" smtClean="0">
                <a:solidFill>
                  <a:srgbClr val="000000"/>
                </a:solidFill>
              </a:rPr>
              <a:t>(t</a:t>
            </a:r>
            <a:r>
              <a:rPr lang="en-US" altLang="zh-CN" i="1" baseline="30000" dirty="0" smtClean="0">
                <a:solidFill>
                  <a:srgbClr val="000000"/>
                </a:solidFill>
              </a:rPr>
              <a:t>2</a:t>
            </a:r>
            <a:r>
              <a:rPr lang="en-US" altLang="zh-CN" i="1" dirty="0" smtClean="0">
                <a:solidFill>
                  <a:srgbClr val="000000"/>
                </a:solidFill>
              </a:rPr>
              <a:t>r</a:t>
            </a:r>
            <a:r>
              <a:rPr lang="en-US" altLang="zh-CN" i="1" baseline="30000" dirty="0" smtClean="0">
                <a:solidFill>
                  <a:srgbClr val="000000"/>
                </a:solidFill>
              </a:rPr>
              <a:t>4</a:t>
            </a:r>
            <a:r>
              <a:rPr lang="zh-CN" altLang="zh-CN" i="1" dirty="0">
                <a:solidFill>
                  <a:srgbClr val="000000"/>
                </a:solidFill>
              </a:rPr>
              <a:t>+</a:t>
            </a:r>
            <a:r>
              <a:rPr lang="en-US" altLang="zh-CN" i="1" dirty="0" smtClean="0">
                <a:solidFill>
                  <a:srgbClr val="000000"/>
                </a:solidFill>
              </a:rPr>
              <a:t>mr+r</a:t>
            </a:r>
            <a:r>
              <a:rPr lang="en-US" altLang="zh-CN" i="1" baseline="30000" dirty="0" smtClean="0">
                <a:solidFill>
                  <a:srgbClr val="000000"/>
                </a:solidFill>
              </a:rPr>
              <a:t>6</a:t>
            </a:r>
            <a:r>
              <a:rPr lang="en-US" altLang="zh-CN" dirty="0" smtClean="0"/>
              <a:t>)</a:t>
            </a:r>
            <a:r>
              <a:rPr lang="zh-CN" altLang="en-US" dirty="0" smtClean="0"/>
              <a:t> </a:t>
            </a:r>
            <a:r>
              <a:rPr lang="en-US" altLang="zh-CN" dirty="0" smtClean="0"/>
              <a:t>[</a:t>
            </a:r>
            <a:r>
              <a:rPr dirty="0" smtClean="0"/>
              <a:t>Kang</a:t>
            </a:r>
            <a:r>
              <a:rPr dirty="0"/>
              <a:t>+</a:t>
            </a:r>
            <a:r>
              <a:rPr dirty="0" smtClean="0"/>
              <a:t>SDM12</a:t>
            </a:r>
            <a:r>
              <a:rPr lang="en-US" altLang="zh-CN" dirty="0" smtClean="0"/>
              <a:t>]</a:t>
            </a:r>
            <a:r>
              <a:rPr dirty="0" smtClean="0"/>
              <a:t> </a:t>
            </a:r>
            <a:r>
              <a:rPr dirty="0" smtClean="0">
                <a:solidFill>
                  <a:srgbClr val="FF2600"/>
                </a:solidFill>
              </a:rPr>
              <a:t>     </a:t>
            </a:r>
            <a:r>
              <a:rPr dirty="0" smtClean="0"/>
              <a:t>        </a:t>
            </a:r>
            <a:endParaRPr dirty="0"/>
          </a:p>
        </p:txBody>
      </p:sp>
      <p:sp>
        <p:nvSpPr>
          <p:cNvPr id="619" name="Shape 619"/>
          <p:cNvSpPr/>
          <p:nvPr/>
        </p:nvSpPr>
        <p:spPr>
          <a:xfrm>
            <a:off x="1" y="6256807"/>
            <a:ext cx="9137074"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p>
            <a:pPr marL="285750" indent="-285750" defTabSz="457200">
              <a:lnSpc>
                <a:spcPct val="117999"/>
              </a:lnSpc>
              <a:buFont typeface="Arial" panose="020B0604020202020204" pitchFamily="34" charset="0"/>
              <a:buChar char="•"/>
              <a:defRPr sz="1400" b="1">
                <a:solidFill>
                  <a:schemeClr val="accent3">
                    <a:lumOff val="44000"/>
                  </a:schemeClr>
                </a:solidFill>
              </a:defRPr>
            </a:pPr>
            <a:r>
              <a:rPr dirty="0" smtClean="0">
                <a:latin typeface="Arial" panose="020B0604020202020204" pitchFamily="34" charset="0"/>
                <a:cs typeface="Arial" panose="020B0604020202020204" pitchFamily="34" charset="0"/>
              </a:rPr>
              <a:t>U</a:t>
            </a:r>
            <a:r>
              <a:rPr dirty="0">
                <a:latin typeface="Arial" panose="020B0604020202020204" pitchFamily="34" charset="0"/>
                <a:cs typeface="Arial" panose="020B0604020202020204" pitchFamily="34" charset="0"/>
              </a:rPr>
              <a:t>. Kang, Hanghang Tong, Jimeng Sun. Fast Random Walk Graph Kernel. SDM 2012</a:t>
            </a:r>
          </a:p>
          <a:p>
            <a:pPr marL="285750" indent="-285750" defTabSz="457200">
              <a:lnSpc>
                <a:spcPct val="117999"/>
              </a:lnSpc>
              <a:buFont typeface="Arial" panose="020B0604020202020204" pitchFamily="34" charset="0"/>
              <a:buChar char="•"/>
              <a:defRPr sz="1400" b="1">
                <a:solidFill>
                  <a:schemeClr val="accent3">
                    <a:lumOff val="44000"/>
                  </a:schemeClr>
                </a:solidFill>
              </a:defRPr>
            </a:pPr>
            <a:r>
              <a:rPr dirty="0" smtClean="0">
                <a:latin typeface="Arial" panose="020B0604020202020204" pitchFamily="34" charset="0"/>
                <a:cs typeface="Arial" panose="020B0604020202020204" pitchFamily="34" charset="0"/>
              </a:rPr>
              <a:t>S</a:t>
            </a:r>
            <a:r>
              <a:rPr dirty="0">
                <a:latin typeface="Arial" panose="020B0604020202020204" pitchFamily="34" charset="0"/>
                <a:cs typeface="Arial" panose="020B0604020202020204" pitchFamily="34" charset="0"/>
              </a:rPr>
              <a:t>. V. N. Vishwanathan, </a:t>
            </a:r>
            <a:r>
              <a:rPr dirty="0" smtClean="0">
                <a:latin typeface="Arial" panose="020B0604020202020204" pitchFamily="34" charset="0"/>
                <a:cs typeface="Arial" panose="020B0604020202020204" pitchFamily="34" charset="0"/>
              </a:rPr>
              <a:t>N</a:t>
            </a:r>
            <a:r>
              <a:rPr lang="en-US" altLang="zh-CN" dirty="0" smtClean="0">
                <a:latin typeface="Arial" panose="020B0604020202020204" pitchFamily="34" charset="0"/>
                <a:cs typeface="Arial" panose="020B0604020202020204" pitchFamily="34" charset="0"/>
              </a:rPr>
              <a:t>.</a:t>
            </a:r>
            <a:r>
              <a:rPr dirty="0" smtClean="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N. Schraudolph, </a:t>
            </a:r>
            <a:r>
              <a:rPr dirty="0" smtClean="0">
                <a:latin typeface="Arial" panose="020B0604020202020204" pitchFamily="34" charset="0"/>
                <a:cs typeface="Arial" panose="020B0604020202020204" pitchFamily="34" charset="0"/>
              </a:rPr>
              <a:t>I</a:t>
            </a:r>
            <a:r>
              <a:rPr lang="en-US" altLang="zh-CN" dirty="0" smtClean="0">
                <a:latin typeface="Arial" panose="020B0604020202020204" pitchFamily="34" charset="0"/>
                <a:cs typeface="Arial" panose="020B0604020202020204" pitchFamily="34" charset="0"/>
              </a:rPr>
              <a:t>.</a:t>
            </a:r>
            <a:r>
              <a:rPr dirty="0" smtClean="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Kondor, and </a:t>
            </a:r>
            <a:r>
              <a:rPr dirty="0" smtClean="0">
                <a:latin typeface="Arial" panose="020B0604020202020204" pitchFamily="34" charset="0"/>
                <a:cs typeface="Arial" panose="020B0604020202020204" pitchFamily="34" charset="0"/>
              </a:rPr>
              <a:t>K</a:t>
            </a:r>
            <a:r>
              <a:rPr lang="en-US" altLang="zh-CN" dirty="0" smtClean="0">
                <a:latin typeface="Arial" panose="020B0604020202020204" pitchFamily="34" charset="0"/>
                <a:cs typeface="Arial" panose="020B0604020202020204" pitchFamily="34" charset="0"/>
              </a:rPr>
              <a:t>.</a:t>
            </a:r>
            <a:r>
              <a:rPr dirty="0" smtClean="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M. Borgwardt. Graph Kernels. </a:t>
            </a:r>
            <a:r>
              <a:rPr dirty="0" smtClean="0">
                <a:latin typeface="Arial" panose="020B0604020202020204" pitchFamily="34" charset="0"/>
                <a:cs typeface="Arial" panose="020B0604020202020204" pitchFamily="34" charset="0"/>
              </a:rPr>
              <a:t>J</a:t>
            </a:r>
            <a:r>
              <a:rPr lang="en-US" dirty="0" smtClean="0">
                <a:latin typeface="Arial" panose="020B0604020202020204" pitchFamily="34" charset="0"/>
                <a:cs typeface="Arial" panose="020B0604020202020204" pitchFamily="34" charset="0"/>
              </a:rPr>
              <a:t>MLR</a:t>
            </a:r>
            <a:r>
              <a:rPr lang="zh-CN" altLang="en-US" dirty="0" smtClean="0">
                <a:latin typeface="Arial" panose="020B0604020202020204" pitchFamily="34" charset="0"/>
                <a:cs typeface="Arial" panose="020B0604020202020204" pitchFamily="34" charset="0"/>
              </a:rPr>
              <a:t> </a:t>
            </a:r>
            <a:r>
              <a:rPr lang="en-US" altLang="zh-CN" dirty="0" smtClean="0">
                <a:latin typeface="Arial" panose="020B0604020202020204" pitchFamily="34" charset="0"/>
                <a:cs typeface="Arial" panose="020B0604020202020204" pitchFamily="34" charset="0"/>
              </a:rPr>
              <a:t>2010.</a:t>
            </a:r>
            <a:endParaRPr dirty="0">
              <a:latin typeface="Arial" panose="020B0604020202020204" pitchFamily="34" charset="0"/>
              <a:cs typeface="Arial" panose="020B0604020202020204" pitchFamily="34" charset="0"/>
            </a:endParaRPr>
          </a:p>
        </p:txBody>
      </p:sp>
      <p:pic>
        <p:nvPicPr>
          <p:cNvPr id="620" name="pasted-image.pdf"/>
          <p:cNvPicPr>
            <a:picLocks noChangeAspect="1"/>
          </p:cNvPicPr>
          <p:nvPr/>
        </p:nvPicPr>
        <p:blipFill>
          <a:blip r:embed="rId3">
            <a:extLst/>
          </a:blip>
          <a:stretch>
            <a:fillRect/>
          </a:stretch>
        </p:blipFill>
        <p:spPr>
          <a:xfrm>
            <a:off x="448998" y="1897221"/>
            <a:ext cx="8421564" cy="1117555"/>
          </a:xfrm>
          <a:prstGeom prst="rect">
            <a:avLst/>
          </a:prstGeom>
          <a:ln w="12700">
            <a:miter lim="400000"/>
          </a:ln>
        </p:spPr>
      </p:pic>
      <p:sp>
        <p:nvSpPr>
          <p:cNvPr id="622" name="Shape 622"/>
          <p:cNvSpPr/>
          <p:nvPr/>
        </p:nvSpPr>
        <p:spPr>
          <a:xfrm>
            <a:off x="5266176" y="3236646"/>
            <a:ext cx="2771092" cy="462470"/>
          </a:xfrm>
          <a:prstGeom prst="rect">
            <a:avLst/>
          </a:prstGeom>
          <a:ln w="25400">
            <a:solidFill>
              <a:srgbClr val="FF2600"/>
            </a:solidFill>
            <a:bevel/>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2600"/>
                </a:solidFill>
              </a:defRPr>
            </a:lvl1pPr>
          </a:lstStyle>
          <a:p>
            <a:r>
              <a:t>Attribute Indicator</a:t>
            </a:r>
          </a:p>
        </p:txBody>
      </p:sp>
      <p:sp>
        <p:nvSpPr>
          <p:cNvPr id="623" name="Shape 623"/>
          <p:cNvSpPr/>
          <p:nvPr/>
        </p:nvSpPr>
        <p:spPr>
          <a:xfrm flipV="1">
            <a:off x="5977416" y="2942610"/>
            <a:ext cx="1" cy="301109"/>
          </a:xfrm>
          <a:prstGeom prst="line">
            <a:avLst/>
          </a:prstGeom>
          <a:ln w="254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Tree>
    <p:extLst>
      <p:ext uri="{BB962C8B-B14F-4D97-AF65-F5344CB8AC3E}">
        <p14:creationId xmlns:p14="http://schemas.microsoft.com/office/powerpoint/2010/main" val="2597638530"/>
      </p:ext>
    </p:extLst>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p:nvPr/>
        </p:nvSpPr>
        <p:spPr>
          <a:xfrm>
            <a:off x="6226" y="1042136"/>
            <a:ext cx="9137773" cy="1358451"/>
          </a:xfrm>
          <a:prstGeom prst="rect">
            <a:avLst/>
          </a:prstGeom>
          <a:solidFill>
            <a:srgbClr val="FFFF66">
              <a:alpha val="23000"/>
            </a:srgbClr>
          </a:solidFill>
          <a:ln w="38100">
            <a:noFill/>
            <a:bevel/>
          </a:ln>
        </p:spPr>
        <p:txBody>
          <a:bodyPr lIns="45719" rIns="45719" anchor="ctr"/>
          <a:lstStyle/>
          <a:p>
            <a:endParaRPr/>
          </a:p>
        </p:txBody>
      </p:sp>
      <p:sp>
        <p:nvSpPr>
          <p:cNvPr id="626" name="Shape 626"/>
          <p:cNvSpPr>
            <a:spLocks noGrp="1"/>
          </p:cNvSpPr>
          <p:nvPr>
            <p:ph type="title"/>
          </p:nvPr>
        </p:nvSpPr>
        <p:spPr>
          <a:prstGeom prst="rect">
            <a:avLst/>
          </a:prstGeom>
        </p:spPr>
        <p:txBody>
          <a:bodyPr/>
          <a:lstStyle/>
          <a:p>
            <a:r>
              <a:t>TEAMREP-BASIC</a:t>
            </a:r>
          </a:p>
        </p:txBody>
      </p:sp>
      <p:sp>
        <p:nvSpPr>
          <p:cNvPr id="627" name="Shape 627"/>
          <p:cNvSpPr>
            <a:spLocks noGrp="1"/>
          </p:cNvSpPr>
          <p:nvPr>
            <p:ph type="sldNum" sz="quarter" idx="2"/>
          </p:nvPr>
        </p:nvSpPr>
        <p:spPr>
          <a:xfrm>
            <a:off x="6227" y="6486525"/>
            <a:ext cx="684214" cy="313393"/>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166</a:t>
            </a:fld>
            <a:endParaRPr/>
          </a:p>
        </p:txBody>
      </p:sp>
      <p:sp>
        <p:nvSpPr>
          <p:cNvPr id="628" name="Shape 628"/>
          <p:cNvSpPr/>
          <p:nvPr/>
        </p:nvSpPr>
        <p:spPr>
          <a:xfrm>
            <a:off x="240716" y="4324151"/>
            <a:ext cx="8966555" cy="23083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50657" indent="-250657">
              <a:buSzPct val="100000"/>
              <a:buChar char="•"/>
              <a:defRPr sz="2400" b="1">
                <a:solidFill>
                  <a:srgbClr val="FF2600"/>
                </a:solidFill>
              </a:defRPr>
            </a:pPr>
            <a:r>
              <a:rPr dirty="0"/>
              <a:t>Challenge: </a:t>
            </a:r>
            <a:r>
              <a:rPr b="0" dirty="0">
                <a:solidFill>
                  <a:srgbClr val="000000"/>
                </a:solidFill>
              </a:rPr>
              <a:t>need to compute many graph kernel</a:t>
            </a:r>
          </a:p>
          <a:p>
            <a:pPr lvl="1" indent="228600">
              <a:defRPr sz="2400" b="1">
                <a:solidFill>
                  <a:srgbClr val="FF2600"/>
                </a:solidFill>
              </a:defRPr>
            </a:pPr>
            <a:r>
              <a:rPr b="0" dirty="0">
                <a:solidFill>
                  <a:srgbClr val="000000"/>
                </a:solidFill>
              </a:rPr>
              <a:t>                    overall complexity</a:t>
            </a:r>
            <a:r>
              <a:rPr b="0" dirty="0" smtClean="0">
                <a:solidFill>
                  <a:srgbClr val="000000"/>
                </a:solidFill>
              </a:rPr>
              <a:t>:</a:t>
            </a:r>
            <a:r>
              <a:rPr lang="zh-CN" altLang="en-US" b="0" dirty="0" smtClean="0">
                <a:solidFill>
                  <a:srgbClr val="000000"/>
                </a:solidFill>
              </a:rPr>
              <a:t> </a:t>
            </a:r>
            <a:r>
              <a:rPr lang="en-US" i="1" dirty="0">
                <a:solidFill>
                  <a:srgbClr val="FF0000"/>
                </a:solidFill>
              </a:rPr>
              <a:t>O</a:t>
            </a:r>
            <a:r>
              <a:rPr lang="en-US" altLang="zh-CN" i="1" dirty="0" smtClean="0">
                <a:solidFill>
                  <a:srgbClr val="FF0000"/>
                </a:solidFill>
              </a:rPr>
              <a:t>(nt</a:t>
            </a:r>
            <a:r>
              <a:rPr lang="en-US" altLang="zh-CN" i="1" baseline="30000" dirty="0" smtClean="0">
                <a:solidFill>
                  <a:srgbClr val="FF0000"/>
                </a:solidFill>
              </a:rPr>
              <a:t>3</a:t>
            </a:r>
            <a:r>
              <a:rPr lang="en-US" altLang="zh-CN" i="1" dirty="0">
                <a:solidFill>
                  <a:srgbClr val="FF0000"/>
                </a:solidFill>
              </a:rPr>
              <a:t>)</a:t>
            </a:r>
            <a:endParaRPr b="0" dirty="0">
              <a:solidFill>
                <a:srgbClr val="FF0000"/>
              </a:solidFill>
            </a:endParaRPr>
          </a:p>
          <a:p>
            <a:pPr marL="250657" indent="-250657">
              <a:buSzPct val="100000"/>
              <a:buChar char="•"/>
              <a:defRPr sz="2400" b="1">
                <a:solidFill>
                  <a:srgbClr val="FF2600"/>
                </a:solidFill>
              </a:defRPr>
            </a:pPr>
            <a:r>
              <a:rPr dirty="0"/>
              <a:t>Questions:</a:t>
            </a:r>
          </a:p>
          <a:p>
            <a:pPr marL="631657" lvl="1" indent="-250657">
              <a:buClr>
                <a:srgbClr val="0433FF"/>
              </a:buClr>
              <a:buSzPct val="100000"/>
              <a:buChar char="‣"/>
              <a:defRPr sz="2400"/>
            </a:pPr>
            <a:r>
              <a:rPr b="1" dirty="0">
                <a:solidFill>
                  <a:srgbClr val="0433FF"/>
                </a:solidFill>
              </a:rPr>
              <a:t>Q1:</a:t>
            </a:r>
            <a:r>
              <a:rPr dirty="0"/>
              <a:t> how to reduce the number of graph kernels</a:t>
            </a:r>
          </a:p>
          <a:p>
            <a:pPr marL="631657" lvl="1" indent="-250657">
              <a:buClr>
                <a:srgbClr val="0433FF"/>
              </a:buClr>
              <a:buSzPct val="100000"/>
              <a:buChar char="‣"/>
              <a:defRPr sz="2400"/>
            </a:pPr>
            <a:r>
              <a:rPr b="1" dirty="0">
                <a:solidFill>
                  <a:srgbClr val="0433FF"/>
                </a:solidFill>
              </a:rPr>
              <a:t>Q2:</a:t>
            </a:r>
            <a:r>
              <a:rPr dirty="0"/>
              <a:t> how to speed up the computation for each graph kernel</a:t>
            </a:r>
          </a:p>
          <a:p>
            <a:pPr>
              <a:defRPr sz="2400" b="1">
                <a:solidFill>
                  <a:srgbClr val="FF2600"/>
                </a:solidFill>
              </a:defRPr>
            </a:pPr>
            <a:endParaRPr dirty="0"/>
          </a:p>
        </p:txBody>
      </p:sp>
      <p:sp>
        <p:nvSpPr>
          <p:cNvPr id="629" name="Shape 629"/>
          <p:cNvSpPr/>
          <p:nvPr/>
        </p:nvSpPr>
        <p:spPr>
          <a:xfrm>
            <a:off x="5002567" y="2766217"/>
            <a:ext cx="3227527" cy="1246495"/>
          </a:xfrm>
          <a:prstGeom prst="rect">
            <a:avLst/>
          </a:prstGeom>
          <a:solidFill>
            <a:srgbClr val="FFFF66"/>
          </a:solidFill>
          <a:ln w="38100">
            <a:solidFill>
              <a:srgbClr val="FFFFFF"/>
            </a:solidFill>
            <a:bevel/>
          </a:ln>
          <a:extLst>
            <a:ext uri="{C572A759-6A51-4108-AA02-DFA0A04FC94B}">
              <ma14:wrappingTextBoxFlag xmlns:ma14="http://schemas.microsoft.com/office/mac/drawingml/2011/main" val="1"/>
            </a:ext>
          </a:extLst>
        </p:spPr>
        <p:txBody>
          <a:bodyPr lIns="45719" rIns="45719">
            <a:spAutoFit/>
          </a:bodyPr>
          <a:lstStyle/>
          <a:p>
            <a:pPr>
              <a:defRPr sz="2500">
                <a:solidFill>
                  <a:srgbClr val="0433FF"/>
                </a:solidFill>
              </a:defRPr>
            </a:pPr>
            <a:r>
              <a:rPr dirty="0">
                <a:solidFill>
                  <a:srgbClr val="FF0000"/>
                </a:solidFill>
              </a:rPr>
              <a:t>One graph kernel computation for every</a:t>
            </a:r>
          </a:p>
          <a:p>
            <a:pPr>
              <a:defRPr sz="2500">
                <a:solidFill>
                  <a:srgbClr val="0433FF"/>
                </a:solidFill>
              </a:defRPr>
            </a:pPr>
            <a:r>
              <a:rPr dirty="0">
                <a:solidFill>
                  <a:srgbClr val="FF0000"/>
                </a:solidFill>
              </a:rPr>
              <a:t>possible candidate</a:t>
            </a:r>
          </a:p>
        </p:txBody>
      </p:sp>
      <p:grpSp>
        <p:nvGrpSpPr>
          <p:cNvPr id="638" name="Group 638"/>
          <p:cNvGrpSpPr/>
          <p:nvPr/>
        </p:nvGrpSpPr>
        <p:grpSpPr>
          <a:xfrm>
            <a:off x="1287182" y="2340213"/>
            <a:ext cx="3265628" cy="2165643"/>
            <a:chOff x="0" y="0"/>
            <a:chExt cx="3265626" cy="2165642"/>
          </a:xfrm>
        </p:grpSpPr>
        <p:grpSp>
          <p:nvGrpSpPr>
            <p:cNvPr id="632" name="Group 632"/>
            <p:cNvGrpSpPr/>
            <p:nvPr/>
          </p:nvGrpSpPr>
          <p:grpSpPr>
            <a:xfrm>
              <a:off x="672591" y="306978"/>
              <a:ext cx="2593036" cy="1769313"/>
              <a:chOff x="0" y="0"/>
              <a:chExt cx="2593035" cy="1769311"/>
            </a:xfrm>
          </p:grpSpPr>
          <p:pic>
            <p:nvPicPr>
              <p:cNvPr id="630" name="Screen Shot 2015-05-08 at 1.25.40 PM.png"/>
              <p:cNvPicPr>
                <a:picLocks/>
              </p:cNvPicPr>
              <p:nvPr/>
            </p:nvPicPr>
            <p:blipFill>
              <a:blip r:embed="rId3">
                <a:extLst/>
              </a:blip>
              <a:srcRect l="4537" b="322"/>
              <a:stretch>
                <a:fillRect/>
              </a:stretch>
            </p:blipFill>
            <p:spPr>
              <a:xfrm>
                <a:off x="0" y="0"/>
                <a:ext cx="2543691" cy="1737979"/>
              </a:xfrm>
              <a:prstGeom prst="rect">
                <a:avLst/>
              </a:prstGeom>
              <a:ln w="12700" cap="flat">
                <a:noFill/>
                <a:miter lim="400000"/>
              </a:ln>
              <a:effectLst/>
            </p:spPr>
          </p:pic>
          <p:sp>
            <p:nvSpPr>
              <p:cNvPr id="631" name="Shape 631"/>
              <p:cNvSpPr/>
              <p:nvPr/>
            </p:nvSpPr>
            <p:spPr>
              <a:xfrm>
                <a:off x="2404852" y="1158170"/>
                <a:ext cx="188184" cy="611142"/>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sp>
          <p:nvSpPr>
            <p:cNvPr id="633" name="Shape 633"/>
            <p:cNvSpPr/>
            <p:nvPr/>
          </p:nvSpPr>
          <p:spPr>
            <a:xfrm>
              <a:off x="305258" y="484260"/>
              <a:ext cx="580519" cy="2890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400" b="1">
                  <a:solidFill>
                    <a:srgbClr val="0433FF"/>
                  </a:solidFill>
                </a:defRPr>
              </a:lvl1pPr>
            </a:lstStyle>
            <a:p>
              <a:r>
                <a:t>Team</a:t>
              </a:r>
            </a:p>
          </p:txBody>
        </p:sp>
        <p:sp>
          <p:nvSpPr>
            <p:cNvPr id="634" name="Shape 634"/>
            <p:cNvSpPr/>
            <p:nvPr/>
          </p:nvSpPr>
          <p:spPr>
            <a:xfrm>
              <a:off x="2035885" y="1396480"/>
              <a:ext cx="444254" cy="234463"/>
            </a:xfrm>
            <a:prstGeom prst="line">
              <a:avLst/>
            </a:prstGeom>
            <a:noFill/>
            <a:ln w="63500" cap="flat">
              <a:solidFill>
                <a:srgbClr val="FF2600"/>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635" name="Shape 635"/>
            <p:cNvSpPr/>
            <p:nvPr/>
          </p:nvSpPr>
          <p:spPr>
            <a:xfrm>
              <a:off x="2474091" y="1541001"/>
              <a:ext cx="640463" cy="2890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400" b="1">
                  <a:solidFill>
                    <a:srgbClr val="FF2600"/>
                  </a:solidFill>
                </a:defRPr>
              </a:lvl1pPr>
            </a:lstStyle>
            <a:p>
              <a:r>
                <a:t>Leave</a:t>
              </a:r>
            </a:p>
          </p:txBody>
        </p:sp>
        <p:sp>
          <p:nvSpPr>
            <p:cNvPr id="636" name="Shape 636"/>
            <p:cNvSpPr/>
            <p:nvPr/>
          </p:nvSpPr>
          <p:spPr>
            <a:xfrm>
              <a:off x="1748469" y="1101075"/>
              <a:ext cx="374085" cy="353237"/>
            </a:xfrm>
            <a:prstGeom prst="ellipse">
              <a:avLst/>
            </a:prstGeom>
            <a:noFill/>
            <a:ln w="63500" cap="flat">
              <a:solidFill>
                <a:srgbClr val="FF2600"/>
              </a:solidFill>
              <a:prstDash val="solid"/>
              <a:bevel/>
            </a:ln>
            <a:effectLst/>
          </p:spPr>
          <p:txBody>
            <a:bodyPr wrap="square" lIns="45719" tIns="45719" rIns="45719" bIns="45719" numCol="1" anchor="ctr">
              <a:noAutofit/>
            </a:bodyPr>
            <a:lstStyle/>
            <a:p>
              <a:endParaRPr/>
            </a:p>
          </p:txBody>
        </p:sp>
        <p:sp>
          <p:nvSpPr>
            <p:cNvPr id="637" name="Shape 637"/>
            <p:cNvSpPr/>
            <p:nvPr/>
          </p:nvSpPr>
          <p:spPr>
            <a:xfrm rot="2042457">
              <a:off x="74926" y="583218"/>
              <a:ext cx="2389602" cy="999206"/>
            </a:xfrm>
            <a:prstGeom prst="ellipse">
              <a:avLst/>
            </a:prstGeom>
            <a:noFill/>
            <a:ln w="63500" cap="flat">
              <a:solidFill>
                <a:srgbClr val="0433FF"/>
              </a:solidFill>
              <a:custDash>
                <a:ds d="200000" sp="200000"/>
              </a:custDash>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sp>
        <p:nvSpPr>
          <p:cNvPr id="640" name="Shape 640"/>
          <p:cNvSpPr/>
          <p:nvPr/>
        </p:nvSpPr>
        <p:spPr>
          <a:xfrm>
            <a:off x="599871" y="1120069"/>
            <a:ext cx="7944258" cy="412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200" b="1">
                <a:solidFill>
                  <a:srgbClr val="0052FF"/>
                </a:solidFill>
              </a:defRPr>
            </a:pPr>
            <a:r>
              <a:t>Find a new member </a:t>
            </a:r>
            <a:r>
              <a:rPr i="1"/>
              <a:t>q</a:t>
            </a:r>
            <a:r>
              <a:t> not in the current team that satisfies:</a:t>
            </a:r>
          </a:p>
        </p:txBody>
      </p:sp>
      <p:pic>
        <p:nvPicPr>
          <p:cNvPr id="641" name="pasted-image.pdf"/>
          <p:cNvPicPr>
            <a:picLocks noChangeAspect="1"/>
          </p:cNvPicPr>
          <p:nvPr/>
        </p:nvPicPr>
        <p:blipFill>
          <a:blip r:embed="rId4">
            <a:extLst/>
          </a:blip>
          <a:stretch>
            <a:fillRect/>
          </a:stretch>
        </p:blipFill>
        <p:spPr>
          <a:xfrm>
            <a:off x="2368267" y="1672348"/>
            <a:ext cx="5181090" cy="587856"/>
          </a:xfrm>
          <a:prstGeom prst="rect">
            <a:avLst/>
          </a:prstGeom>
          <a:ln w="12700">
            <a:miter lim="400000"/>
          </a:ln>
        </p:spPr>
      </p:pic>
      <p:sp>
        <p:nvSpPr>
          <p:cNvPr id="18" name="TextBox 17"/>
          <p:cNvSpPr txBox="1"/>
          <p:nvPr/>
        </p:nvSpPr>
        <p:spPr>
          <a:xfrm>
            <a:off x="0" y="6404233"/>
            <a:ext cx="9144000" cy="461665"/>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L. </a:t>
            </a:r>
            <a:r>
              <a:rPr lang="en-US" sz="1200" dirty="0">
                <a:solidFill>
                  <a:schemeClr val="bg1"/>
                </a:solidFill>
                <a:latin typeface="Arial" panose="020B0604020202020204" pitchFamily="34" charset="0"/>
                <a:cs typeface="Arial" panose="020B0604020202020204" pitchFamily="34" charset="0"/>
              </a:rPr>
              <a:t>Li, </a:t>
            </a:r>
            <a:r>
              <a:rPr lang="en-US" sz="1200" dirty="0" smtClean="0">
                <a:solidFill>
                  <a:schemeClr val="bg1"/>
                </a:solidFill>
                <a:latin typeface="Arial" panose="020B0604020202020204" pitchFamily="34" charset="0"/>
                <a:cs typeface="Arial" panose="020B0604020202020204" pitchFamily="34" charset="0"/>
              </a:rPr>
              <a:t>H. </a:t>
            </a:r>
            <a:r>
              <a:rPr lang="en-US" sz="1200" dirty="0">
                <a:solidFill>
                  <a:schemeClr val="bg1"/>
                </a:solidFill>
                <a:latin typeface="Arial" panose="020B0604020202020204" pitchFamily="34" charset="0"/>
                <a:cs typeface="Arial" panose="020B0604020202020204" pitchFamily="34" charset="0"/>
              </a:rPr>
              <a:t>Tong, </a:t>
            </a:r>
            <a:r>
              <a:rPr lang="en-US" sz="1200" dirty="0" smtClean="0">
                <a:solidFill>
                  <a:schemeClr val="bg1"/>
                </a:solidFill>
                <a:latin typeface="Arial" panose="020B0604020202020204" pitchFamily="34" charset="0"/>
                <a:cs typeface="Arial" panose="020B0604020202020204" pitchFamily="34" charset="0"/>
              </a:rPr>
              <a:t>N. </a:t>
            </a:r>
            <a:r>
              <a:rPr lang="en-US" sz="1200" dirty="0">
                <a:solidFill>
                  <a:schemeClr val="bg1"/>
                </a:solidFill>
                <a:latin typeface="Arial" panose="020B0604020202020204" pitchFamily="34" charset="0"/>
                <a:cs typeface="Arial" panose="020B0604020202020204" pitchFamily="34" charset="0"/>
              </a:rPr>
              <a:t>Cao, </a:t>
            </a:r>
            <a:r>
              <a:rPr lang="en-US" sz="1200" dirty="0" smtClean="0">
                <a:solidFill>
                  <a:schemeClr val="bg1"/>
                </a:solidFill>
                <a:latin typeface="Arial" panose="020B0604020202020204" pitchFamily="34" charset="0"/>
                <a:cs typeface="Arial" panose="020B0604020202020204" pitchFamily="34" charset="0"/>
              </a:rPr>
              <a:t>K. </a:t>
            </a:r>
            <a:r>
              <a:rPr lang="en-US" sz="1200" dirty="0">
                <a:solidFill>
                  <a:schemeClr val="bg1"/>
                </a:solidFill>
                <a:latin typeface="Arial" panose="020B0604020202020204" pitchFamily="34" charset="0"/>
                <a:cs typeface="Arial" panose="020B0604020202020204" pitchFamily="34" charset="0"/>
              </a:rPr>
              <a:t>Ehrlich, </a:t>
            </a:r>
            <a:r>
              <a:rPr lang="en-US" sz="1200" dirty="0" smtClean="0">
                <a:solidFill>
                  <a:schemeClr val="bg1"/>
                </a:solidFill>
                <a:latin typeface="Arial" panose="020B0604020202020204" pitchFamily="34" charset="0"/>
                <a:cs typeface="Arial" panose="020B0604020202020204" pitchFamily="34" charset="0"/>
              </a:rPr>
              <a:t>Y.-R. </a:t>
            </a:r>
            <a:r>
              <a:rPr lang="en-US" sz="1200" dirty="0">
                <a:solidFill>
                  <a:schemeClr val="bg1"/>
                </a:solidFill>
                <a:latin typeface="Arial" panose="020B0604020202020204" pitchFamily="34" charset="0"/>
                <a:cs typeface="Arial" panose="020B0604020202020204" pitchFamily="34" charset="0"/>
              </a:rPr>
              <a:t>Lin and </a:t>
            </a:r>
            <a:r>
              <a:rPr lang="en-US" sz="1200" dirty="0" smtClean="0">
                <a:solidFill>
                  <a:schemeClr val="bg1"/>
                </a:solidFill>
                <a:latin typeface="Arial" panose="020B0604020202020204" pitchFamily="34" charset="0"/>
                <a:cs typeface="Arial" panose="020B0604020202020204" pitchFamily="34" charset="0"/>
              </a:rPr>
              <a:t>N. </a:t>
            </a:r>
            <a:r>
              <a:rPr lang="en-US" sz="1200" dirty="0" err="1" smtClean="0">
                <a:solidFill>
                  <a:schemeClr val="bg1"/>
                </a:solidFill>
                <a:latin typeface="Arial" panose="020B0604020202020204" pitchFamily="34" charset="0"/>
                <a:cs typeface="Arial" panose="020B0604020202020204" pitchFamily="34" charset="0"/>
              </a:rPr>
              <a:t>Buchler</a:t>
            </a:r>
            <a:r>
              <a:rPr lang="en-US" sz="1200" dirty="0" smtClean="0">
                <a:solidFill>
                  <a:schemeClr val="bg1"/>
                </a:solidFill>
                <a:latin typeface="Arial" panose="020B0604020202020204" pitchFamily="34" charset="0"/>
                <a:cs typeface="Arial" panose="020B0604020202020204" pitchFamily="34" charset="0"/>
              </a:rPr>
              <a:t>: Replacing </a:t>
            </a:r>
            <a:r>
              <a:rPr lang="en-US" sz="1200" dirty="0">
                <a:solidFill>
                  <a:schemeClr val="bg1"/>
                </a:solidFill>
                <a:latin typeface="Arial" panose="020B0604020202020204" pitchFamily="34" charset="0"/>
                <a:cs typeface="Arial" panose="020B0604020202020204" pitchFamily="34" charset="0"/>
              </a:rPr>
              <a:t>the Irreplaceable: Fast Algorithms for Team Member </a:t>
            </a:r>
            <a:r>
              <a:rPr lang="en-US" sz="1200" dirty="0" smtClean="0">
                <a:solidFill>
                  <a:schemeClr val="bg1"/>
                </a:solidFill>
                <a:latin typeface="Arial" panose="020B0604020202020204" pitchFamily="34" charset="0"/>
                <a:cs typeface="Arial" panose="020B0604020202020204" pitchFamily="34" charset="0"/>
              </a:rPr>
              <a:t>Recommendation,</a:t>
            </a:r>
            <a:r>
              <a:rPr lang="en-US" sz="1200" dirty="0">
                <a:solidFill>
                  <a:schemeClr val="bg1"/>
                </a:solidFill>
                <a:latin typeface="Arial" panose="020B0604020202020204" pitchFamily="34" charset="0"/>
                <a:cs typeface="Arial" panose="020B0604020202020204" pitchFamily="34" charset="0"/>
              </a:rPr>
              <a:t> WWW </a:t>
            </a:r>
            <a:r>
              <a:rPr lang="en-US" sz="1200" dirty="0" smtClean="0">
                <a:solidFill>
                  <a:schemeClr val="bg1"/>
                </a:solidFill>
                <a:latin typeface="Arial" panose="020B0604020202020204" pitchFamily="34" charset="0"/>
                <a:cs typeface="Arial" panose="020B0604020202020204" pitchFamily="34" charset="0"/>
              </a:rPr>
              <a:t>2015</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256230"/>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p:cNvSpPr>
          <p:nvPr>
            <p:ph type="title"/>
          </p:nvPr>
        </p:nvSpPr>
        <p:spPr>
          <a:prstGeom prst="rect">
            <a:avLst/>
          </a:prstGeom>
        </p:spPr>
        <p:txBody>
          <a:bodyPr/>
          <a:lstStyle/>
          <a:p>
            <a:r>
              <a:t>Scale-up: Candidate Filtering</a:t>
            </a:r>
          </a:p>
        </p:txBody>
      </p:sp>
      <p:sp>
        <p:nvSpPr>
          <p:cNvPr id="656" name="Shape 656"/>
          <p:cNvSpPr/>
          <p:nvPr/>
        </p:nvSpPr>
        <p:spPr>
          <a:xfrm>
            <a:off x="0" y="1299812"/>
            <a:ext cx="9143999" cy="954107"/>
          </a:xfrm>
          <a:prstGeom prst="rect">
            <a:avLst/>
          </a:prstGeom>
          <a:solidFill>
            <a:srgbClr val="FFFF66"/>
          </a:solidFill>
          <a:ln w="38100">
            <a:noFill/>
            <a:bevel/>
          </a:ln>
          <a:extLst>
            <a:ext uri="{C572A759-6A51-4108-AA02-DFA0A04FC94B}">
              <ma14:wrappingTextBoxFlag xmlns:ma14="http://schemas.microsoft.com/office/mac/drawingml/2011/main" val="1"/>
            </a:ext>
          </a:extLst>
        </p:spPr>
        <p:txBody>
          <a:bodyPr wrap="square" lIns="45719" rIns="45719">
            <a:spAutoFit/>
          </a:bodyPr>
          <a:lstStyle/>
          <a:p>
            <a:pPr>
              <a:defRPr sz="2500"/>
            </a:pPr>
            <a:r>
              <a:rPr sz="2800" b="1" i="1" dirty="0">
                <a:solidFill>
                  <a:srgbClr val="FF2600"/>
                </a:solidFill>
              </a:rPr>
              <a:t>Pruning Strategy</a:t>
            </a:r>
            <a:r>
              <a:rPr sz="2800" b="1" dirty="0">
                <a:solidFill>
                  <a:srgbClr val="FF2600"/>
                </a:solidFill>
              </a:rPr>
              <a:t>:</a:t>
            </a:r>
            <a:r>
              <a:rPr sz="2800" dirty="0"/>
              <a:t> </a:t>
            </a:r>
            <a:r>
              <a:rPr sz="2800" dirty="0">
                <a:solidFill>
                  <a:srgbClr val="0433FF"/>
                </a:solidFill>
              </a:rPr>
              <a:t>Filter out all the candidates </a:t>
            </a:r>
            <a:r>
              <a:rPr lang="en-US" sz="2800" dirty="0" smtClean="0">
                <a:solidFill>
                  <a:srgbClr val="0433FF"/>
                </a:solidFill>
              </a:rPr>
              <a:t>w</a:t>
            </a:r>
            <a:r>
              <a:rPr lang="en-US" altLang="zh-CN" sz="2800" dirty="0" smtClean="0">
                <a:solidFill>
                  <a:srgbClr val="0433FF"/>
                </a:solidFill>
              </a:rPr>
              <a:t>/o</a:t>
            </a:r>
            <a:r>
              <a:rPr sz="2800" dirty="0" smtClean="0">
                <a:solidFill>
                  <a:srgbClr val="0433FF"/>
                </a:solidFill>
              </a:rPr>
              <a:t> </a:t>
            </a:r>
            <a:r>
              <a:rPr sz="2800" dirty="0">
                <a:solidFill>
                  <a:srgbClr val="0433FF"/>
                </a:solidFill>
              </a:rPr>
              <a:t>any connections to any of the rest team members.</a:t>
            </a:r>
          </a:p>
        </p:txBody>
      </p:sp>
      <p:sp>
        <p:nvSpPr>
          <p:cNvPr id="657" name="Shape 657"/>
          <p:cNvSpPr/>
          <p:nvPr/>
        </p:nvSpPr>
        <p:spPr>
          <a:xfrm>
            <a:off x="529927" y="4807911"/>
            <a:ext cx="8544792" cy="15696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40631" indent="-240631">
              <a:buSzPct val="100000"/>
              <a:buChar char="•"/>
              <a:defRPr sz="2400">
                <a:solidFill>
                  <a:srgbClr val="0433FF"/>
                </a:solidFill>
              </a:defRPr>
            </a:pPr>
            <a:r>
              <a:rPr b="1" dirty="0">
                <a:solidFill>
                  <a:srgbClr val="FF2600"/>
                </a:solidFill>
              </a:rPr>
              <a:t>Theorem:</a:t>
            </a:r>
            <a:r>
              <a:rPr dirty="0"/>
              <a:t> The pruning is safe: wont’ miss any potentially good replacement</a:t>
            </a:r>
          </a:p>
          <a:p>
            <a:pPr marL="220578" indent="-220578">
              <a:buSzPct val="100000"/>
              <a:buChar char="•"/>
              <a:defRPr sz="2400">
                <a:solidFill>
                  <a:srgbClr val="0433FF"/>
                </a:solidFill>
              </a:defRPr>
            </a:pPr>
            <a:r>
              <a:rPr b="1" dirty="0">
                <a:solidFill>
                  <a:srgbClr val="FF2600"/>
                </a:solidFill>
              </a:rPr>
              <a:t>Benefit:</a:t>
            </a:r>
            <a:r>
              <a:rPr dirty="0"/>
              <a:t> The number of graph kernel computations is reduced </a:t>
            </a:r>
            <a:r>
              <a:rPr dirty="0" smtClean="0"/>
              <a:t>to</a:t>
            </a:r>
            <a:r>
              <a:rPr lang="zh-CN" altLang="en-US" dirty="0" smtClean="0"/>
              <a:t> </a:t>
            </a:r>
            <a:r>
              <a:rPr lang="en-US" altLang="zh-CN" dirty="0" smtClean="0"/>
              <a:t>O(size</a:t>
            </a:r>
            <a:r>
              <a:rPr lang="zh-CN" altLang="en-US" dirty="0" smtClean="0"/>
              <a:t> </a:t>
            </a:r>
            <a:r>
              <a:rPr lang="en-US" altLang="zh-CN" dirty="0" smtClean="0"/>
              <a:t>of</a:t>
            </a:r>
            <a:r>
              <a:rPr lang="zh-CN" altLang="en-US" dirty="0" smtClean="0"/>
              <a:t> </a:t>
            </a:r>
            <a:r>
              <a:rPr lang="en-US" altLang="zh-CN" dirty="0" smtClean="0"/>
              <a:t>the</a:t>
            </a:r>
            <a:r>
              <a:rPr lang="zh-CN" altLang="en-US" dirty="0" smtClean="0"/>
              <a:t> </a:t>
            </a:r>
            <a:r>
              <a:rPr lang="en-US" altLang="zh-CN" dirty="0" smtClean="0"/>
              <a:t>neighborhood</a:t>
            </a:r>
            <a:r>
              <a:rPr lang="zh-CN" altLang="en-US" dirty="0" smtClean="0"/>
              <a:t> </a:t>
            </a:r>
            <a:r>
              <a:rPr lang="en-US" altLang="zh-CN" dirty="0" smtClean="0"/>
              <a:t>of</a:t>
            </a:r>
            <a:r>
              <a:rPr lang="zh-CN" altLang="en-US" dirty="0" smtClean="0"/>
              <a:t> </a:t>
            </a:r>
            <a:r>
              <a:rPr lang="en-US" altLang="zh-CN" dirty="0" smtClean="0"/>
              <a:t>T)</a:t>
            </a:r>
            <a:endParaRPr dirty="0"/>
          </a:p>
        </p:txBody>
      </p:sp>
      <p:pic>
        <p:nvPicPr>
          <p:cNvPr id="658" name="pasted-image.pdf"/>
          <p:cNvPicPr>
            <a:picLocks/>
          </p:cNvPicPr>
          <p:nvPr/>
        </p:nvPicPr>
        <p:blipFill>
          <a:blip r:embed="rId3">
            <a:extLst/>
          </a:blip>
          <a:stretch>
            <a:fillRect/>
          </a:stretch>
        </p:blipFill>
        <p:spPr>
          <a:xfrm>
            <a:off x="6868323" y="5999085"/>
            <a:ext cx="1144414" cy="487440"/>
          </a:xfrm>
          <a:prstGeom prst="rect">
            <a:avLst/>
          </a:prstGeom>
          <a:solidFill>
            <a:schemeClr val="bg1"/>
          </a:solidFill>
          <a:ln w="12700">
            <a:miter lim="400000"/>
          </a:ln>
        </p:spPr>
      </p:pic>
      <p:grpSp>
        <p:nvGrpSpPr>
          <p:cNvPr id="667" name="Group 667"/>
          <p:cNvGrpSpPr/>
          <p:nvPr/>
        </p:nvGrpSpPr>
        <p:grpSpPr>
          <a:xfrm>
            <a:off x="1849902" y="1916637"/>
            <a:ext cx="4550891" cy="3017984"/>
            <a:chOff x="0" y="0"/>
            <a:chExt cx="4550890" cy="3017982"/>
          </a:xfrm>
        </p:grpSpPr>
        <p:grpSp>
          <p:nvGrpSpPr>
            <p:cNvPr id="661" name="Group 661"/>
            <p:cNvGrpSpPr/>
            <p:nvPr/>
          </p:nvGrpSpPr>
          <p:grpSpPr>
            <a:xfrm>
              <a:off x="937305" y="427797"/>
              <a:ext cx="3613586" cy="2465667"/>
              <a:chOff x="0" y="0"/>
              <a:chExt cx="3613585" cy="2465666"/>
            </a:xfrm>
          </p:grpSpPr>
          <p:pic>
            <p:nvPicPr>
              <p:cNvPr id="659" name="Screen Shot 2015-05-08 at 1.25.40 PM.png"/>
              <p:cNvPicPr>
                <a:picLocks/>
              </p:cNvPicPr>
              <p:nvPr/>
            </p:nvPicPr>
            <p:blipFill>
              <a:blip r:embed="rId4">
                <a:extLst/>
              </a:blip>
              <a:srcRect l="4537" b="322"/>
              <a:stretch>
                <a:fillRect/>
              </a:stretch>
            </p:blipFill>
            <p:spPr>
              <a:xfrm>
                <a:off x="0" y="0"/>
                <a:ext cx="3544821" cy="2422002"/>
              </a:xfrm>
              <a:prstGeom prst="rect">
                <a:avLst/>
              </a:prstGeom>
              <a:ln w="12700" cap="flat">
                <a:noFill/>
                <a:miter lim="400000"/>
              </a:ln>
              <a:effectLst/>
            </p:spPr>
          </p:pic>
          <p:sp>
            <p:nvSpPr>
              <p:cNvPr id="660" name="Shape 660"/>
              <p:cNvSpPr/>
              <p:nvPr/>
            </p:nvSpPr>
            <p:spPr>
              <a:xfrm>
                <a:off x="3351338" y="1613995"/>
                <a:ext cx="262248" cy="851672"/>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sp>
          <p:nvSpPr>
            <p:cNvPr id="662" name="Shape 662"/>
            <p:cNvSpPr/>
            <p:nvPr/>
          </p:nvSpPr>
          <p:spPr>
            <a:xfrm>
              <a:off x="425399" y="674853"/>
              <a:ext cx="808996" cy="4028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200" b="1">
                  <a:solidFill>
                    <a:srgbClr val="0433FF"/>
                  </a:solidFill>
                </a:defRPr>
              </a:lvl1pPr>
            </a:lstStyle>
            <a:p>
              <a:r>
                <a:t>Team</a:t>
              </a:r>
            </a:p>
          </p:txBody>
        </p:sp>
        <p:sp>
          <p:nvSpPr>
            <p:cNvPr id="663" name="Shape 663"/>
            <p:cNvSpPr/>
            <p:nvPr/>
          </p:nvSpPr>
          <p:spPr>
            <a:xfrm>
              <a:off x="2837156" y="1946098"/>
              <a:ext cx="619100" cy="326741"/>
            </a:xfrm>
            <a:prstGeom prst="line">
              <a:avLst/>
            </a:prstGeom>
            <a:noFill/>
            <a:ln w="63500" cap="flat">
              <a:solidFill>
                <a:srgbClr val="FF2600"/>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664" name="Shape 664"/>
            <p:cNvSpPr/>
            <p:nvPr/>
          </p:nvSpPr>
          <p:spPr>
            <a:xfrm>
              <a:off x="3447828" y="2147499"/>
              <a:ext cx="892532" cy="4028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200" b="1">
                  <a:solidFill>
                    <a:srgbClr val="FF2600"/>
                  </a:solidFill>
                </a:defRPr>
              </a:lvl1pPr>
            </a:lstStyle>
            <a:p>
              <a:r>
                <a:t>Leave</a:t>
              </a:r>
            </a:p>
          </p:txBody>
        </p:sp>
        <p:sp>
          <p:nvSpPr>
            <p:cNvPr id="665" name="Shape 665"/>
            <p:cNvSpPr/>
            <p:nvPr/>
          </p:nvSpPr>
          <p:spPr>
            <a:xfrm>
              <a:off x="2436620" y="1534429"/>
              <a:ext cx="521314" cy="492262"/>
            </a:xfrm>
            <a:prstGeom prst="ellipse">
              <a:avLst/>
            </a:prstGeom>
            <a:noFill/>
            <a:ln w="63500" cap="flat">
              <a:solidFill>
                <a:srgbClr val="FF2600"/>
              </a:solidFill>
              <a:prstDash val="solid"/>
              <a:bevel/>
            </a:ln>
            <a:effectLst/>
          </p:spPr>
          <p:txBody>
            <a:bodyPr wrap="square" lIns="45719" tIns="45719" rIns="45719" bIns="45719" numCol="1" anchor="ctr">
              <a:noAutofit/>
            </a:bodyPr>
            <a:lstStyle/>
            <a:p>
              <a:endParaRPr/>
            </a:p>
          </p:txBody>
        </p:sp>
        <p:sp>
          <p:nvSpPr>
            <p:cNvPr id="666" name="Shape 666"/>
            <p:cNvSpPr/>
            <p:nvPr/>
          </p:nvSpPr>
          <p:spPr>
            <a:xfrm rot="2042457">
              <a:off x="104415" y="812758"/>
              <a:ext cx="3330086" cy="1392466"/>
            </a:xfrm>
            <a:prstGeom prst="ellipse">
              <a:avLst/>
            </a:prstGeom>
            <a:noFill/>
            <a:ln w="63500" cap="flat">
              <a:solidFill>
                <a:srgbClr val="0433FF"/>
              </a:solidFill>
              <a:custDash>
                <a:ds d="200000" sp="200000"/>
              </a:custDash>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pic>
        <p:nvPicPr>
          <p:cNvPr id="668" name="Screen Shot 2015-05-12 at 2.11.05 PM.png"/>
          <p:cNvPicPr>
            <a:picLocks noChangeAspect="1"/>
          </p:cNvPicPr>
          <p:nvPr/>
        </p:nvPicPr>
        <p:blipFill>
          <a:blip r:embed="rId5">
            <a:extLst/>
          </a:blip>
          <a:stretch>
            <a:fillRect/>
          </a:stretch>
        </p:blipFill>
        <p:spPr>
          <a:xfrm>
            <a:off x="2293681" y="4735753"/>
            <a:ext cx="3971622" cy="187390"/>
          </a:xfrm>
          <a:prstGeom prst="rect">
            <a:avLst/>
          </a:prstGeom>
          <a:ln w="12700">
            <a:miter lim="400000"/>
          </a:ln>
        </p:spPr>
      </p:pic>
      <p:pic>
        <p:nvPicPr>
          <p:cNvPr id="669" name="Sad_Emoticon.png"/>
          <p:cNvPicPr>
            <a:picLocks noChangeAspect="1"/>
          </p:cNvPicPr>
          <p:nvPr/>
        </p:nvPicPr>
        <p:blipFill>
          <a:blip r:embed="rId6">
            <a:extLst/>
          </a:blip>
          <a:stretch>
            <a:fillRect/>
          </a:stretch>
        </p:blipFill>
        <p:spPr>
          <a:xfrm>
            <a:off x="5740652" y="2391751"/>
            <a:ext cx="383672" cy="383330"/>
          </a:xfrm>
          <a:prstGeom prst="rect">
            <a:avLst/>
          </a:prstGeom>
          <a:ln w="12700">
            <a:miter lim="400000"/>
          </a:ln>
        </p:spPr>
      </p:pic>
      <p:pic>
        <p:nvPicPr>
          <p:cNvPr id="670" name="Sad_Emoticon.png"/>
          <p:cNvPicPr>
            <a:picLocks noChangeAspect="1"/>
          </p:cNvPicPr>
          <p:nvPr/>
        </p:nvPicPr>
        <p:blipFill>
          <a:blip r:embed="rId6">
            <a:extLst/>
          </a:blip>
          <a:stretch>
            <a:fillRect/>
          </a:stretch>
        </p:blipFill>
        <p:spPr>
          <a:xfrm>
            <a:off x="6382410" y="2899952"/>
            <a:ext cx="383671" cy="383330"/>
          </a:xfrm>
          <a:prstGeom prst="rect">
            <a:avLst/>
          </a:prstGeom>
          <a:ln w="12700">
            <a:miter lim="400000"/>
          </a:ln>
        </p:spPr>
      </p:pic>
      <p:pic>
        <p:nvPicPr>
          <p:cNvPr id="671" name="Sad_Emoticon.png"/>
          <p:cNvPicPr>
            <a:picLocks noChangeAspect="1"/>
          </p:cNvPicPr>
          <p:nvPr/>
        </p:nvPicPr>
        <p:blipFill>
          <a:blip r:embed="rId6">
            <a:extLst/>
          </a:blip>
          <a:stretch>
            <a:fillRect/>
          </a:stretch>
        </p:blipFill>
        <p:spPr>
          <a:xfrm>
            <a:off x="6168607" y="3629099"/>
            <a:ext cx="383671" cy="383331"/>
          </a:xfrm>
          <a:prstGeom prst="rect">
            <a:avLst/>
          </a:prstGeom>
          <a:ln w="12700">
            <a:miter lim="400000"/>
          </a:ln>
        </p:spPr>
      </p:pic>
    </p:spTree>
    <p:extLst>
      <p:ext uri="{BB962C8B-B14F-4D97-AF65-F5344CB8AC3E}">
        <p14:creationId xmlns:p14="http://schemas.microsoft.com/office/powerpoint/2010/main" val="3538065390"/>
      </p:ext>
    </p:extLst>
  </p:cSld>
  <p:clrMapOvr>
    <a:masterClrMapping/>
  </p:clrMapOvr>
  <p:transition spd="slow"/>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p:cNvSpPr>
          <p:nvPr>
            <p:ph type="title"/>
          </p:nvPr>
        </p:nvSpPr>
        <p:spPr>
          <a:prstGeom prst="rect">
            <a:avLst/>
          </a:prstGeom>
        </p:spPr>
        <p:txBody>
          <a:bodyPr/>
          <a:lstStyle/>
          <a:p>
            <a:r>
              <a:t>Speedup — Observation</a:t>
            </a:r>
          </a:p>
        </p:txBody>
      </p:sp>
      <p:grpSp>
        <p:nvGrpSpPr>
          <p:cNvPr id="680" name="Group 680"/>
          <p:cNvGrpSpPr/>
          <p:nvPr/>
        </p:nvGrpSpPr>
        <p:grpSpPr>
          <a:xfrm>
            <a:off x="2146192" y="1086513"/>
            <a:ext cx="4548085" cy="1631382"/>
            <a:chOff x="0" y="0"/>
            <a:chExt cx="4548084" cy="1631381"/>
          </a:xfrm>
        </p:grpSpPr>
        <p:pic>
          <p:nvPicPr>
            <p:cNvPr id="675" name="old.jpg"/>
            <p:cNvPicPr>
              <a:picLocks noChangeAspect="1"/>
            </p:cNvPicPr>
            <p:nvPr/>
          </p:nvPicPr>
          <p:blipFill>
            <a:blip r:embed="rId3">
              <a:extLst/>
            </a:blip>
            <a:stretch>
              <a:fillRect/>
            </a:stretch>
          </p:blipFill>
          <p:spPr>
            <a:xfrm>
              <a:off x="915544" y="34885"/>
              <a:ext cx="1671699" cy="1561611"/>
            </a:xfrm>
            <a:prstGeom prst="rect">
              <a:avLst/>
            </a:prstGeom>
            <a:ln w="12700" cap="flat">
              <a:noFill/>
              <a:miter lim="400000"/>
            </a:ln>
            <a:effectLst/>
          </p:spPr>
        </p:pic>
        <p:pic>
          <p:nvPicPr>
            <p:cNvPr id="676" name="new1.jpg"/>
            <p:cNvPicPr>
              <a:picLocks noChangeAspect="1"/>
            </p:cNvPicPr>
            <p:nvPr/>
          </p:nvPicPr>
          <p:blipFill>
            <a:blip r:embed="rId4">
              <a:extLst/>
            </a:blip>
            <a:stretch>
              <a:fillRect/>
            </a:stretch>
          </p:blipFill>
          <p:spPr>
            <a:xfrm>
              <a:off x="2929154" y="0"/>
              <a:ext cx="1287532" cy="1631382"/>
            </a:xfrm>
            <a:prstGeom prst="rect">
              <a:avLst/>
            </a:prstGeom>
            <a:ln w="12700" cap="flat">
              <a:noFill/>
              <a:miter lim="400000"/>
            </a:ln>
            <a:effectLst/>
          </p:spPr>
        </p:pic>
        <p:pic>
          <p:nvPicPr>
            <p:cNvPr id="677" name="pasted-image.pdf"/>
            <p:cNvPicPr>
              <a:picLocks noChangeAspect="1"/>
            </p:cNvPicPr>
            <p:nvPr/>
          </p:nvPicPr>
          <p:blipFill>
            <a:blip r:embed="rId5">
              <a:extLst/>
            </a:blip>
            <a:srcRect/>
            <a:stretch>
              <a:fillRect/>
            </a:stretch>
          </p:blipFill>
          <p:spPr>
            <a:xfrm>
              <a:off x="0" y="664626"/>
              <a:ext cx="710220" cy="378021"/>
            </a:xfrm>
            <a:prstGeom prst="rect">
              <a:avLst/>
            </a:prstGeom>
            <a:ln w="12700" cap="flat">
              <a:noFill/>
              <a:miter lim="400000"/>
            </a:ln>
            <a:effectLst/>
          </p:spPr>
        </p:pic>
        <p:pic>
          <p:nvPicPr>
            <p:cNvPr id="678" name="pasted-image.pdf"/>
            <p:cNvPicPr>
              <a:picLocks noChangeAspect="1"/>
            </p:cNvPicPr>
            <p:nvPr/>
          </p:nvPicPr>
          <p:blipFill>
            <a:blip r:embed="rId6">
              <a:extLst/>
            </a:blip>
            <a:stretch>
              <a:fillRect/>
            </a:stretch>
          </p:blipFill>
          <p:spPr>
            <a:xfrm>
              <a:off x="2697546" y="903429"/>
              <a:ext cx="45822" cy="126007"/>
            </a:xfrm>
            <a:prstGeom prst="rect">
              <a:avLst/>
            </a:prstGeom>
            <a:ln w="12700" cap="flat">
              <a:noFill/>
              <a:miter lim="400000"/>
            </a:ln>
            <a:effectLst/>
          </p:spPr>
        </p:pic>
        <p:pic>
          <p:nvPicPr>
            <p:cNvPr id="679" name="pasted-image.pdf"/>
            <p:cNvPicPr>
              <a:picLocks noChangeAspect="1"/>
            </p:cNvPicPr>
            <p:nvPr/>
          </p:nvPicPr>
          <p:blipFill>
            <a:blip r:embed="rId7">
              <a:extLst/>
            </a:blip>
            <a:stretch>
              <a:fillRect/>
            </a:stretch>
          </p:blipFill>
          <p:spPr>
            <a:xfrm>
              <a:off x="4444987" y="664626"/>
              <a:ext cx="103098" cy="378021"/>
            </a:xfrm>
            <a:prstGeom prst="rect">
              <a:avLst/>
            </a:prstGeom>
            <a:ln w="12700" cap="flat">
              <a:noFill/>
              <a:miter lim="400000"/>
            </a:ln>
            <a:effectLst/>
          </p:spPr>
        </p:pic>
      </p:grpSp>
      <p:grpSp>
        <p:nvGrpSpPr>
          <p:cNvPr id="686" name="Group 686"/>
          <p:cNvGrpSpPr/>
          <p:nvPr/>
        </p:nvGrpSpPr>
        <p:grpSpPr>
          <a:xfrm>
            <a:off x="2209057" y="2976808"/>
            <a:ext cx="4548086" cy="1561610"/>
            <a:chOff x="0" y="0"/>
            <a:chExt cx="4548084" cy="1561609"/>
          </a:xfrm>
        </p:grpSpPr>
        <p:pic>
          <p:nvPicPr>
            <p:cNvPr id="681" name="old.jpg"/>
            <p:cNvPicPr>
              <a:picLocks noChangeAspect="1"/>
            </p:cNvPicPr>
            <p:nvPr/>
          </p:nvPicPr>
          <p:blipFill>
            <a:blip r:embed="rId3">
              <a:extLst/>
            </a:blip>
            <a:stretch>
              <a:fillRect/>
            </a:stretch>
          </p:blipFill>
          <p:spPr>
            <a:xfrm>
              <a:off x="858268" y="0"/>
              <a:ext cx="1671699" cy="1561610"/>
            </a:xfrm>
            <a:prstGeom prst="rect">
              <a:avLst/>
            </a:prstGeom>
            <a:ln w="12700" cap="flat">
              <a:noFill/>
              <a:miter lim="400000"/>
            </a:ln>
            <a:effectLst/>
          </p:spPr>
        </p:pic>
        <p:pic>
          <p:nvPicPr>
            <p:cNvPr id="682" name="new2.jpg"/>
            <p:cNvPicPr>
              <a:picLocks noChangeAspect="1"/>
            </p:cNvPicPr>
            <p:nvPr/>
          </p:nvPicPr>
          <p:blipFill>
            <a:blip r:embed="rId8">
              <a:extLst/>
            </a:blip>
            <a:stretch>
              <a:fillRect/>
            </a:stretch>
          </p:blipFill>
          <p:spPr>
            <a:xfrm>
              <a:off x="2738259" y="100593"/>
              <a:ext cx="1554770" cy="1360424"/>
            </a:xfrm>
            <a:prstGeom prst="rect">
              <a:avLst/>
            </a:prstGeom>
            <a:ln w="12700" cap="flat">
              <a:noFill/>
              <a:miter lim="400000"/>
            </a:ln>
            <a:effectLst/>
          </p:spPr>
        </p:pic>
        <p:pic>
          <p:nvPicPr>
            <p:cNvPr id="683" name="pasted-image.pdf"/>
            <p:cNvPicPr>
              <a:picLocks noChangeAspect="1"/>
            </p:cNvPicPr>
            <p:nvPr/>
          </p:nvPicPr>
          <p:blipFill>
            <a:blip r:embed="rId5">
              <a:extLst/>
            </a:blip>
            <a:srcRect/>
            <a:stretch>
              <a:fillRect/>
            </a:stretch>
          </p:blipFill>
          <p:spPr>
            <a:xfrm>
              <a:off x="0" y="638624"/>
              <a:ext cx="710220" cy="378021"/>
            </a:xfrm>
            <a:prstGeom prst="rect">
              <a:avLst/>
            </a:prstGeom>
            <a:ln w="12700" cap="flat">
              <a:noFill/>
              <a:miter lim="400000"/>
            </a:ln>
            <a:effectLst/>
          </p:spPr>
        </p:pic>
        <p:pic>
          <p:nvPicPr>
            <p:cNvPr id="684" name="pasted-image.pdf"/>
            <p:cNvPicPr>
              <a:picLocks noChangeAspect="1"/>
            </p:cNvPicPr>
            <p:nvPr/>
          </p:nvPicPr>
          <p:blipFill>
            <a:blip r:embed="rId6">
              <a:extLst/>
            </a:blip>
            <a:stretch>
              <a:fillRect/>
            </a:stretch>
          </p:blipFill>
          <p:spPr>
            <a:xfrm>
              <a:off x="2697546" y="877427"/>
              <a:ext cx="45822" cy="126008"/>
            </a:xfrm>
            <a:prstGeom prst="rect">
              <a:avLst/>
            </a:prstGeom>
            <a:ln w="12700" cap="flat">
              <a:noFill/>
              <a:miter lim="400000"/>
            </a:ln>
            <a:effectLst/>
          </p:spPr>
        </p:pic>
        <p:pic>
          <p:nvPicPr>
            <p:cNvPr id="685" name="pasted-image.pdf"/>
            <p:cNvPicPr>
              <a:picLocks noChangeAspect="1"/>
            </p:cNvPicPr>
            <p:nvPr/>
          </p:nvPicPr>
          <p:blipFill>
            <a:blip r:embed="rId7">
              <a:extLst/>
            </a:blip>
            <a:stretch>
              <a:fillRect/>
            </a:stretch>
          </p:blipFill>
          <p:spPr>
            <a:xfrm>
              <a:off x="4444987" y="638624"/>
              <a:ext cx="103098" cy="378021"/>
            </a:xfrm>
            <a:prstGeom prst="rect">
              <a:avLst/>
            </a:prstGeom>
            <a:ln w="12700" cap="flat">
              <a:noFill/>
              <a:miter lim="400000"/>
            </a:ln>
            <a:effectLst/>
          </p:spPr>
        </p:pic>
      </p:grpSp>
      <p:sp>
        <p:nvSpPr>
          <p:cNvPr id="687" name="Shape 687"/>
          <p:cNvSpPr/>
          <p:nvPr/>
        </p:nvSpPr>
        <p:spPr>
          <a:xfrm>
            <a:off x="1100206" y="4925506"/>
            <a:ext cx="7854813" cy="11482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b="1">
                <a:solidFill>
                  <a:srgbClr val="FF2600"/>
                </a:solidFill>
              </a:defRPr>
            </a:pPr>
            <a:r>
              <a:t>Observation:</a:t>
            </a:r>
          </a:p>
          <a:p>
            <a:pPr>
              <a:defRPr sz="2400"/>
            </a:pPr>
            <a:r>
              <a:rPr b="1">
                <a:solidFill>
                  <a:srgbClr val="0433FF"/>
                </a:solidFill>
              </a:rPr>
              <a:t>Many redundancies</a:t>
            </a:r>
            <a:r>
              <a:t> — </a:t>
            </a:r>
            <a:r>
              <a:rPr i="1"/>
              <a:t>the nodes and edges within the rest team members remain the same</a:t>
            </a:r>
          </a:p>
        </p:txBody>
      </p:sp>
      <p:sp>
        <p:nvSpPr>
          <p:cNvPr id="688" name="Shape 688"/>
          <p:cNvSpPr/>
          <p:nvPr/>
        </p:nvSpPr>
        <p:spPr>
          <a:xfrm>
            <a:off x="3167789" y="2627491"/>
            <a:ext cx="1242677"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2600"/>
                </a:solidFill>
              </a:defRPr>
            </a:lvl1pPr>
          </a:lstStyle>
          <a:p>
            <a:r>
              <a:t>Old Team</a:t>
            </a:r>
          </a:p>
        </p:txBody>
      </p:sp>
      <p:sp>
        <p:nvSpPr>
          <p:cNvPr id="689" name="Shape 689"/>
          <p:cNvSpPr/>
          <p:nvPr/>
        </p:nvSpPr>
        <p:spPr>
          <a:xfrm>
            <a:off x="5105054" y="2627491"/>
            <a:ext cx="1341647"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2600"/>
                </a:solidFill>
              </a:defRPr>
            </a:lvl1pPr>
          </a:lstStyle>
          <a:p>
            <a:r>
              <a:t>New Team</a:t>
            </a:r>
          </a:p>
        </p:txBody>
      </p:sp>
      <p:sp>
        <p:nvSpPr>
          <p:cNvPr id="690" name="Shape 690"/>
          <p:cNvSpPr/>
          <p:nvPr/>
        </p:nvSpPr>
        <p:spPr>
          <a:xfrm>
            <a:off x="3181538" y="4526845"/>
            <a:ext cx="1242676"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2600"/>
                </a:solidFill>
              </a:defRPr>
            </a:lvl1pPr>
          </a:lstStyle>
          <a:p>
            <a:r>
              <a:t>Old Team</a:t>
            </a:r>
          </a:p>
        </p:txBody>
      </p:sp>
      <p:sp>
        <p:nvSpPr>
          <p:cNvPr id="691" name="Shape 691"/>
          <p:cNvSpPr/>
          <p:nvPr/>
        </p:nvSpPr>
        <p:spPr>
          <a:xfrm>
            <a:off x="5118803" y="4526845"/>
            <a:ext cx="1341646"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2600"/>
                </a:solidFill>
              </a:defRPr>
            </a:lvl1pPr>
          </a:lstStyle>
          <a:p>
            <a:r>
              <a:t>New Team</a:t>
            </a:r>
          </a:p>
        </p:txBody>
      </p:sp>
      <p:sp>
        <p:nvSpPr>
          <p:cNvPr id="692" name="Shape 692"/>
          <p:cNvSpPr/>
          <p:nvPr/>
        </p:nvSpPr>
        <p:spPr>
          <a:xfrm>
            <a:off x="4228977" y="1441856"/>
            <a:ext cx="902257"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To leave</a:t>
            </a:r>
          </a:p>
        </p:txBody>
      </p:sp>
      <p:sp>
        <p:nvSpPr>
          <p:cNvPr id="693" name="Shape 693"/>
          <p:cNvSpPr/>
          <p:nvPr/>
        </p:nvSpPr>
        <p:spPr>
          <a:xfrm>
            <a:off x="4560887" y="1686501"/>
            <a:ext cx="1" cy="375232"/>
          </a:xfrm>
          <a:prstGeom prst="line">
            <a:avLst/>
          </a:prstGeom>
          <a:ln w="38100">
            <a:solidFill>
              <a:srgbClr val="0433FF"/>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694" name="Shape 694"/>
          <p:cNvSpPr/>
          <p:nvPr/>
        </p:nvSpPr>
        <p:spPr>
          <a:xfrm>
            <a:off x="4184372" y="3285281"/>
            <a:ext cx="902256"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To leave</a:t>
            </a:r>
          </a:p>
        </p:txBody>
      </p:sp>
      <p:sp>
        <p:nvSpPr>
          <p:cNvPr id="695" name="Shape 695"/>
          <p:cNvSpPr/>
          <p:nvPr/>
        </p:nvSpPr>
        <p:spPr>
          <a:xfrm>
            <a:off x="4516282" y="3529926"/>
            <a:ext cx="1" cy="375232"/>
          </a:xfrm>
          <a:prstGeom prst="line">
            <a:avLst/>
          </a:prstGeom>
          <a:ln w="38100">
            <a:solidFill>
              <a:srgbClr val="0433FF"/>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696" name="Shape 696"/>
          <p:cNvSpPr/>
          <p:nvPr/>
        </p:nvSpPr>
        <p:spPr>
          <a:xfrm>
            <a:off x="6764515" y="1199317"/>
            <a:ext cx="1255873"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Candidate 1</a:t>
            </a:r>
          </a:p>
        </p:txBody>
      </p:sp>
      <p:sp>
        <p:nvSpPr>
          <p:cNvPr id="697" name="Shape 697"/>
          <p:cNvSpPr/>
          <p:nvPr/>
        </p:nvSpPr>
        <p:spPr>
          <a:xfrm flipH="1">
            <a:off x="6294844" y="1356013"/>
            <a:ext cx="441571" cy="1"/>
          </a:xfrm>
          <a:prstGeom prst="line">
            <a:avLst/>
          </a:prstGeom>
          <a:ln w="38100">
            <a:solidFill>
              <a:srgbClr val="0433FF"/>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698" name="Shape 698"/>
          <p:cNvSpPr/>
          <p:nvPr/>
        </p:nvSpPr>
        <p:spPr>
          <a:xfrm>
            <a:off x="6936433" y="3361481"/>
            <a:ext cx="1255873"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Candidate 2</a:t>
            </a:r>
          </a:p>
        </p:txBody>
      </p:sp>
      <p:sp>
        <p:nvSpPr>
          <p:cNvPr id="699" name="Shape 699"/>
          <p:cNvSpPr/>
          <p:nvPr/>
        </p:nvSpPr>
        <p:spPr>
          <a:xfrm flipH="1">
            <a:off x="6504279" y="3518177"/>
            <a:ext cx="441572" cy="1"/>
          </a:xfrm>
          <a:prstGeom prst="line">
            <a:avLst/>
          </a:prstGeom>
          <a:ln w="38100">
            <a:solidFill>
              <a:srgbClr val="0433FF"/>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Tree>
    <p:extLst>
      <p:ext uri="{BB962C8B-B14F-4D97-AF65-F5344CB8AC3E}">
        <p14:creationId xmlns:p14="http://schemas.microsoft.com/office/powerpoint/2010/main" val="53562975"/>
      </p:ext>
    </p:extLst>
  </p:cSld>
  <p:clrMapOvr>
    <a:masterClrMapping/>
  </p:clrMapOvr>
  <p:transition spd="slow"/>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p:cNvSpPr>
          <p:nvPr>
            <p:ph type="title"/>
          </p:nvPr>
        </p:nvSpPr>
        <p:spPr>
          <a:prstGeom prst="rect">
            <a:avLst/>
          </a:prstGeom>
        </p:spPr>
        <p:txBody>
          <a:bodyPr/>
          <a:lstStyle/>
          <a:p>
            <a:r>
              <a:t>Speedup — Approx Approach</a:t>
            </a:r>
          </a:p>
        </p:txBody>
      </p:sp>
      <p:grpSp>
        <p:nvGrpSpPr>
          <p:cNvPr id="730" name="Group 730"/>
          <p:cNvGrpSpPr/>
          <p:nvPr/>
        </p:nvGrpSpPr>
        <p:grpSpPr>
          <a:xfrm>
            <a:off x="328108" y="1433492"/>
            <a:ext cx="3959120" cy="2625264"/>
            <a:chOff x="0" y="0"/>
            <a:chExt cx="3959119" cy="2625262"/>
          </a:xfrm>
        </p:grpSpPr>
        <p:grpSp>
          <p:nvGrpSpPr>
            <p:cNvPr id="707" name="Group 707"/>
            <p:cNvGrpSpPr/>
            <p:nvPr/>
          </p:nvGrpSpPr>
          <p:grpSpPr>
            <a:xfrm>
              <a:off x="0" y="0"/>
              <a:ext cx="784811" cy="786840"/>
              <a:chOff x="0" y="0"/>
              <a:chExt cx="784810" cy="786839"/>
            </a:xfrm>
          </p:grpSpPr>
          <p:sp>
            <p:nvSpPr>
              <p:cNvPr id="703" name="Shape 703"/>
              <p:cNvSpPr/>
              <p:nvPr/>
            </p:nvSpPr>
            <p:spPr>
              <a:xfrm>
                <a:off x="0" y="0"/>
                <a:ext cx="784811" cy="786840"/>
              </a:xfrm>
              <a:prstGeom prst="rect">
                <a:avLst/>
              </a:prstGeom>
              <a:no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04" name="Shape 704"/>
              <p:cNvSpPr/>
              <p:nvPr/>
            </p:nvSpPr>
            <p:spPr>
              <a:xfrm>
                <a:off x="6331" y="602277"/>
                <a:ext cx="587051" cy="178785"/>
              </a:xfrm>
              <a:prstGeom prst="rect">
                <a:avLst/>
              </a:prstGeom>
              <a:gradFill flip="none" rotWithShape="1">
                <a:gsLst>
                  <a:gs pos="0">
                    <a:schemeClr val="accent1">
                      <a:satOff val="58333"/>
                      <a:lumOff val="10117"/>
                    </a:schemeClr>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05" name="Shape 705"/>
              <p:cNvSpPr/>
              <p:nvPr/>
            </p:nvSpPr>
            <p:spPr>
              <a:xfrm rot="16200000">
                <a:off x="399756" y="209320"/>
                <a:ext cx="585484" cy="178785"/>
              </a:xfrm>
              <a:prstGeom prst="rect">
                <a:avLst/>
              </a:prstGeom>
              <a:gradFill flip="none" rotWithShape="1">
                <a:gsLst>
                  <a:gs pos="0">
                    <a:schemeClr val="accent1">
                      <a:satOff val="58333"/>
                      <a:lumOff val="10117"/>
                    </a:schemeClr>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06" name="Shape 706"/>
              <p:cNvSpPr/>
              <p:nvPr/>
            </p:nvSpPr>
            <p:spPr>
              <a:xfrm>
                <a:off x="12662" y="12662"/>
                <a:ext cx="574389" cy="585483"/>
              </a:xfrm>
              <a:prstGeom prst="rect">
                <a:avLst/>
              </a:prstGeom>
              <a:gradFill flip="none" rotWithShape="1">
                <a:gsLst>
                  <a:gs pos="0">
                    <a:srgbClr val="FF7E79"/>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sp>
          <p:nvSpPr>
            <p:cNvPr id="708" name="Shape 708"/>
            <p:cNvSpPr/>
            <p:nvPr/>
          </p:nvSpPr>
          <p:spPr>
            <a:xfrm>
              <a:off x="1130322" y="0"/>
              <a:ext cx="784812" cy="786840"/>
            </a:xfrm>
            <a:prstGeom prst="rect">
              <a:avLst/>
            </a:prstGeom>
            <a:no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09" name="Shape 709"/>
            <p:cNvSpPr/>
            <p:nvPr/>
          </p:nvSpPr>
          <p:spPr>
            <a:xfrm>
              <a:off x="1142984" y="12662"/>
              <a:ext cx="574390" cy="585483"/>
            </a:xfrm>
            <a:prstGeom prst="rect">
              <a:avLst/>
            </a:prstGeom>
            <a:gradFill flip="none" rotWithShape="1">
              <a:gsLst>
                <a:gs pos="0">
                  <a:srgbClr val="FF7E79"/>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10" name="Shape 710"/>
            <p:cNvSpPr/>
            <p:nvPr/>
          </p:nvSpPr>
          <p:spPr>
            <a:xfrm>
              <a:off x="2155949" y="0"/>
              <a:ext cx="784811" cy="786840"/>
            </a:xfrm>
            <a:prstGeom prst="rect">
              <a:avLst/>
            </a:prstGeom>
            <a:no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11" name="Shape 711"/>
            <p:cNvSpPr/>
            <p:nvPr/>
          </p:nvSpPr>
          <p:spPr>
            <a:xfrm>
              <a:off x="2162280" y="602277"/>
              <a:ext cx="587051" cy="178785"/>
            </a:xfrm>
            <a:prstGeom prst="rect">
              <a:avLst/>
            </a:prstGeom>
            <a:gradFill flip="none" rotWithShape="1">
              <a:gsLst>
                <a:gs pos="0">
                  <a:schemeClr val="accent1">
                    <a:satOff val="58333"/>
                    <a:lumOff val="10117"/>
                  </a:schemeClr>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12" name="Shape 712"/>
            <p:cNvSpPr/>
            <p:nvPr/>
          </p:nvSpPr>
          <p:spPr>
            <a:xfrm rot="16200000">
              <a:off x="2555706" y="209320"/>
              <a:ext cx="585483" cy="178785"/>
            </a:xfrm>
            <a:prstGeom prst="rect">
              <a:avLst/>
            </a:prstGeom>
            <a:gradFill flip="none" rotWithShape="1">
              <a:gsLst>
                <a:gs pos="0">
                  <a:schemeClr val="accent1">
                    <a:satOff val="58333"/>
                    <a:lumOff val="10117"/>
                  </a:schemeClr>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13" name="Shape 713"/>
            <p:cNvSpPr/>
            <p:nvPr/>
          </p:nvSpPr>
          <p:spPr>
            <a:xfrm>
              <a:off x="1114499" y="998430"/>
              <a:ext cx="240364" cy="760498"/>
            </a:xfrm>
            <a:prstGeom prst="rect">
              <a:avLst/>
            </a:prstGeom>
            <a:gradFill flip="none" rotWithShape="1">
              <a:gsLst>
                <a:gs pos="0">
                  <a:srgbClr val="0096FF"/>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14" name="Shape 714"/>
            <p:cNvSpPr/>
            <p:nvPr/>
          </p:nvSpPr>
          <p:spPr>
            <a:xfrm rot="16200000">
              <a:off x="1860456" y="738363"/>
              <a:ext cx="240364" cy="760498"/>
            </a:xfrm>
            <a:prstGeom prst="rect">
              <a:avLst/>
            </a:prstGeom>
            <a:gradFill flip="none" rotWithShape="1">
              <a:gsLst>
                <a:gs pos="0">
                  <a:srgbClr val="00F900"/>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15" name="Shape 715"/>
            <p:cNvSpPr/>
            <p:nvPr/>
          </p:nvSpPr>
          <p:spPr>
            <a:xfrm>
              <a:off x="2631015" y="998430"/>
              <a:ext cx="124872" cy="760498"/>
            </a:xfrm>
            <a:prstGeom prst="rect">
              <a:avLst/>
            </a:prstGeom>
            <a:gradFill flip="none" rotWithShape="1">
              <a:gsLst>
                <a:gs pos="0">
                  <a:srgbClr val="FF2F92"/>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16" name="Shape 716"/>
            <p:cNvSpPr/>
            <p:nvPr/>
          </p:nvSpPr>
          <p:spPr>
            <a:xfrm rot="16200000">
              <a:off x="3318185" y="687288"/>
              <a:ext cx="124871" cy="760498"/>
            </a:xfrm>
            <a:prstGeom prst="rect">
              <a:avLst/>
            </a:prstGeom>
            <a:gradFill flip="none" rotWithShape="1">
              <a:gsLst>
                <a:gs pos="0">
                  <a:srgbClr val="531B93"/>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pic>
          <p:nvPicPr>
            <p:cNvPr id="717" name="pasted-image.pdf"/>
            <p:cNvPicPr>
              <a:picLocks noChangeAspect="1"/>
            </p:cNvPicPr>
            <p:nvPr/>
          </p:nvPicPr>
          <p:blipFill>
            <a:blip r:embed="rId3">
              <a:extLst/>
            </a:blip>
            <a:stretch>
              <a:fillRect/>
            </a:stretch>
          </p:blipFill>
          <p:spPr>
            <a:xfrm>
              <a:off x="887406" y="340970"/>
              <a:ext cx="153435" cy="53369"/>
            </a:xfrm>
            <a:prstGeom prst="rect">
              <a:avLst/>
            </a:prstGeom>
            <a:ln w="12700" cap="flat">
              <a:noFill/>
              <a:miter lim="400000"/>
            </a:ln>
            <a:effectLst/>
          </p:spPr>
        </p:pic>
        <p:pic>
          <p:nvPicPr>
            <p:cNvPr id="718" name="pasted-image.pdf"/>
            <p:cNvPicPr>
              <a:picLocks noChangeAspect="1"/>
            </p:cNvPicPr>
            <p:nvPr/>
          </p:nvPicPr>
          <p:blipFill>
            <a:blip r:embed="rId4">
              <a:extLst/>
            </a:blip>
            <a:stretch>
              <a:fillRect/>
            </a:stretch>
          </p:blipFill>
          <p:spPr>
            <a:xfrm>
              <a:off x="1963087" y="281293"/>
              <a:ext cx="153435" cy="153434"/>
            </a:xfrm>
            <a:prstGeom prst="rect">
              <a:avLst/>
            </a:prstGeom>
            <a:ln w="12700" cap="flat">
              <a:noFill/>
              <a:miter lim="400000"/>
            </a:ln>
            <a:effectLst/>
          </p:spPr>
        </p:pic>
        <p:pic>
          <p:nvPicPr>
            <p:cNvPr id="719" name="pasted-image.pdf"/>
            <p:cNvPicPr>
              <a:picLocks noChangeAspect="1"/>
            </p:cNvPicPr>
            <p:nvPr/>
          </p:nvPicPr>
          <p:blipFill>
            <a:blip r:embed="rId5">
              <a:extLst/>
            </a:blip>
            <a:stretch>
              <a:fillRect/>
            </a:stretch>
          </p:blipFill>
          <p:spPr>
            <a:xfrm>
              <a:off x="869081" y="1269279"/>
              <a:ext cx="153434" cy="100066"/>
            </a:xfrm>
            <a:prstGeom prst="rect">
              <a:avLst/>
            </a:prstGeom>
            <a:ln w="12700" cap="flat">
              <a:noFill/>
              <a:miter lim="400000"/>
            </a:ln>
            <a:effectLst/>
          </p:spPr>
        </p:pic>
        <p:pic>
          <p:nvPicPr>
            <p:cNvPr id="720" name="pasted-image.pdf"/>
            <p:cNvPicPr>
              <a:picLocks noChangeAspect="1"/>
            </p:cNvPicPr>
            <p:nvPr/>
          </p:nvPicPr>
          <p:blipFill>
            <a:blip r:embed="rId4">
              <a:extLst/>
            </a:blip>
            <a:stretch>
              <a:fillRect/>
            </a:stretch>
          </p:blipFill>
          <p:spPr>
            <a:xfrm>
              <a:off x="2425384" y="1041895"/>
              <a:ext cx="153435" cy="153434"/>
            </a:xfrm>
            <a:prstGeom prst="rect">
              <a:avLst/>
            </a:prstGeom>
            <a:ln w="12700" cap="flat">
              <a:noFill/>
              <a:miter lim="400000"/>
            </a:ln>
            <a:effectLst/>
          </p:spPr>
        </p:pic>
        <p:pic>
          <p:nvPicPr>
            <p:cNvPr id="721" name="pasted-image.pdf"/>
            <p:cNvPicPr>
              <a:picLocks noChangeAspect="1"/>
            </p:cNvPicPr>
            <p:nvPr/>
          </p:nvPicPr>
          <p:blipFill>
            <a:blip r:embed="rId6">
              <a:extLst/>
            </a:blip>
            <a:stretch>
              <a:fillRect/>
            </a:stretch>
          </p:blipFill>
          <p:spPr>
            <a:xfrm>
              <a:off x="1420922" y="1052568"/>
              <a:ext cx="113408" cy="106737"/>
            </a:xfrm>
            <a:prstGeom prst="rect">
              <a:avLst/>
            </a:prstGeom>
            <a:ln w="12700" cap="flat">
              <a:noFill/>
              <a:miter lim="400000"/>
            </a:ln>
            <a:effectLst/>
          </p:spPr>
        </p:pic>
        <p:pic>
          <p:nvPicPr>
            <p:cNvPr id="722" name="pasted-image.pdf"/>
            <p:cNvPicPr>
              <a:picLocks noChangeAspect="1"/>
            </p:cNvPicPr>
            <p:nvPr/>
          </p:nvPicPr>
          <p:blipFill>
            <a:blip r:embed="rId6">
              <a:extLst/>
            </a:blip>
            <a:stretch>
              <a:fillRect/>
            </a:stretch>
          </p:blipFill>
          <p:spPr>
            <a:xfrm>
              <a:off x="2821425" y="1014168"/>
              <a:ext cx="113409" cy="106738"/>
            </a:xfrm>
            <a:prstGeom prst="rect">
              <a:avLst/>
            </a:prstGeom>
            <a:ln w="12700" cap="flat">
              <a:noFill/>
              <a:miter lim="400000"/>
            </a:ln>
            <a:effectLst/>
          </p:spPr>
        </p:pic>
        <p:sp>
          <p:nvSpPr>
            <p:cNvPr id="723" name="Shape 723"/>
            <p:cNvSpPr/>
            <p:nvPr/>
          </p:nvSpPr>
          <p:spPr>
            <a:xfrm>
              <a:off x="1114499" y="1864765"/>
              <a:ext cx="240364" cy="760498"/>
            </a:xfrm>
            <a:prstGeom prst="rect">
              <a:avLst/>
            </a:prstGeom>
            <a:gradFill flip="none" rotWithShape="1">
              <a:gsLst>
                <a:gs pos="0">
                  <a:srgbClr val="0096FF"/>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24" name="Shape 724"/>
            <p:cNvSpPr/>
            <p:nvPr/>
          </p:nvSpPr>
          <p:spPr>
            <a:xfrm>
              <a:off x="1367743" y="1864765"/>
              <a:ext cx="124872" cy="760498"/>
            </a:xfrm>
            <a:prstGeom prst="rect">
              <a:avLst/>
            </a:prstGeom>
            <a:gradFill flip="none" rotWithShape="1">
              <a:gsLst>
                <a:gs pos="0">
                  <a:srgbClr val="FF2F92"/>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25" name="Shape 725"/>
            <p:cNvSpPr/>
            <p:nvPr/>
          </p:nvSpPr>
          <p:spPr>
            <a:xfrm rot="16200000">
              <a:off x="2104435" y="1604698"/>
              <a:ext cx="240363" cy="760498"/>
            </a:xfrm>
            <a:prstGeom prst="rect">
              <a:avLst/>
            </a:prstGeom>
            <a:gradFill flip="none" rotWithShape="1">
              <a:gsLst>
                <a:gs pos="0">
                  <a:srgbClr val="00F900"/>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26" name="Shape 726"/>
            <p:cNvSpPr/>
            <p:nvPr/>
          </p:nvSpPr>
          <p:spPr>
            <a:xfrm rot="16200000">
              <a:off x="2168050" y="1785956"/>
              <a:ext cx="124871" cy="760498"/>
            </a:xfrm>
            <a:prstGeom prst="rect">
              <a:avLst/>
            </a:prstGeom>
            <a:gradFill flip="none" rotWithShape="1">
              <a:gsLst>
                <a:gs pos="0">
                  <a:srgbClr val="531B93"/>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pic>
          <p:nvPicPr>
            <p:cNvPr id="727" name="pasted-image.pdf"/>
            <p:cNvPicPr>
              <a:picLocks noChangeAspect="1"/>
            </p:cNvPicPr>
            <p:nvPr/>
          </p:nvPicPr>
          <p:blipFill>
            <a:blip r:embed="rId6">
              <a:extLst/>
            </a:blip>
            <a:stretch>
              <a:fillRect/>
            </a:stretch>
          </p:blipFill>
          <p:spPr>
            <a:xfrm>
              <a:off x="1611787" y="2005063"/>
              <a:ext cx="113409" cy="106737"/>
            </a:xfrm>
            <a:prstGeom prst="rect">
              <a:avLst/>
            </a:prstGeom>
            <a:ln w="12700" cap="flat">
              <a:noFill/>
              <a:miter lim="400000"/>
            </a:ln>
            <a:effectLst/>
          </p:spPr>
        </p:pic>
        <p:pic>
          <p:nvPicPr>
            <p:cNvPr id="728" name="pasted-image.pdf"/>
            <p:cNvPicPr>
              <a:picLocks noChangeAspect="1"/>
            </p:cNvPicPr>
            <p:nvPr/>
          </p:nvPicPr>
          <p:blipFill>
            <a:blip r:embed="rId3">
              <a:extLst/>
            </a:blip>
            <a:stretch>
              <a:fillRect/>
            </a:stretch>
          </p:blipFill>
          <p:spPr>
            <a:xfrm>
              <a:off x="869081" y="2058431"/>
              <a:ext cx="153434" cy="53369"/>
            </a:xfrm>
            <a:prstGeom prst="rect">
              <a:avLst/>
            </a:prstGeom>
            <a:ln w="12700" cap="flat">
              <a:noFill/>
              <a:miter lim="400000"/>
            </a:ln>
            <a:effectLst/>
          </p:spPr>
        </p:pic>
        <p:pic>
          <p:nvPicPr>
            <p:cNvPr id="729" name="pasted-image.pdf"/>
            <p:cNvPicPr>
              <a:picLocks noChangeAspect="1"/>
            </p:cNvPicPr>
            <p:nvPr/>
          </p:nvPicPr>
          <p:blipFill>
            <a:blip r:embed="rId7">
              <a:extLst/>
            </a:blip>
            <a:stretch>
              <a:fillRect/>
            </a:stretch>
          </p:blipFill>
          <p:spPr>
            <a:xfrm>
              <a:off x="2951794" y="2005280"/>
              <a:ext cx="1007326" cy="193460"/>
            </a:xfrm>
            <a:prstGeom prst="rect">
              <a:avLst/>
            </a:prstGeom>
            <a:ln w="12700" cap="flat">
              <a:noFill/>
              <a:miter lim="400000"/>
            </a:ln>
            <a:effectLst/>
          </p:spPr>
        </p:pic>
      </p:grpSp>
      <p:grpSp>
        <p:nvGrpSpPr>
          <p:cNvPr id="758" name="Group 758"/>
          <p:cNvGrpSpPr/>
          <p:nvPr/>
        </p:nvGrpSpPr>
        <p:grpSpPr>
          <a:xfrm>
            <a:off x="4931242" y="1384458"/>
            <a:ext cx="4071055" cy="2747105"/>
            <a:chOff x="0" y="0"/>
            <a:chExt cx="4071053" cy="2747104"/>
          </a:xfrm>
        </p:grpSpPr>
        <p:grpSp>
          <p:nvGrpSpPr>
            <p:cNvPr id="735" name="Group 735"/>
            <p:cNvGrpSpPr/>
            <p:nvPr/>
          </p:nvGrpSpPr>
          <p:grpSpPr>
            <a:xfrm>
              <a:off x="0" y="0"/>
              <a:ext cx="821235" cy="823358"/>
              <a:chOff x="0" y="0"/>
              <a:chExt cx="821234" cy="823357"/>
            </a:xfrm>
          </p:grpSpPr>
          <p:sp>
            <p:nvSpPr>
              <p:cNvPr id="731" name="Shape 731"/>
              <p:cNvSpPr/>
              <p:nvPr/>
            </p:nvSpPr>
            <p:spPr>
              <a:xfrm>
                <a:off x="0" y="0"/>
                <a:ext cx="821235" cy="823358"/>
              </a:xfrm>
              <a:prstGeom prst="rect">
                <a:avLst/>
              </a:prstGeom>
              <a:no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32" name="Shape 732"/>
              <p:cNvSpPr/>
              <p:nvPr/>
            </p:nvSpPr>
            <p:spPr>
              <a:xfrm>
                <a:off x="6624" y="630229"/>
                <a:ext cx="614297" cy="187083"/>
              </a:xfrm>
              <a:prstGeom prst="rect">
                <a:avLst/>
              </a:prstGeom>
              <a:gradFill flip="none" rotWithShape="1">
                <a:gsLst>
                  <a:gs pos="0">
                    <a:srgbClr val="FF9300"/>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33" name="Shape 733"/>
              <p:cNvSpPr/>
              <p:nvPr/>
            </p:nvSpPr>
            <p:spPr>
              <a:xfrm rot="16200000">
                <a:off x="418310" y="219035"/>
                <a:ext cx="612656" cy="187082"/>
              </a:xfrm>
              <a:prstGeom prst="rect">
                <a:avLst/>
              </a:prstGeom>
              <a:gradFill flip="none" rotWithShape="1">
                <a:gsLst>
                  <a:gs pos="0">
                    <a:srgbClr val="FF9300"/>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34" name="Shape 734"/>
              <p:cNvSpPr/>
              <p:nvPr/>
            </p:nvSpPr>
            <p:spPr>
              <a:xfrm>
                <a:off x="13249" y="13249"/>
                <a:ext cx="601048" cy="612656"/>
              </a:xfrm>
              <a:prstGeom prst="rect">
                <a:avLst/>
              </a:prstGeom>
              <a:gradFill flip="none" rotWithShape="1">
                <a:gsLst>
                  <a:gs pos="0">
                    <a:srgbClr val="FF7E79"/>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sp>
          <p:nvSpPr>
            <p:cNvPr id="736" name="Shape 736"/>
            <p:cNvSpPr/>
            <p:nvPr/>
          </p:nvSpPr>
          <p:spPr>
            <a:xfrm>
              <a:off x="1182782" y="0"/>
              <a:ext cx="821235" cy="823358"/>
            </a:xfrm>
            <a:prstGeom prst="rect">
              <a:avLst/>
            </a:prstGeom>
            <a:no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37" name="Shape 737"/>
            <p:cNvSpPr/>
            <p:nvPr/>
          </p:nvSpPr>
          <p:spPr>
            <a:xfrm>
              <a:off x="1196032" y="13249"/>
              <a:ext cx="601047" cy="612656"/>
            </a:xfrm>
            <a:prstGeom prst="rect">
              <a:avLst/>
            </a:prstGeom>
            <a:gradFill flip="none" rotWithShape="1">
              <a:gsLst>
                <a:gs pos="0">
                  <a:srgbClr val="FF7E79"/>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38" name="Shape 738"/>
            <p:cNvSpPr/>
            <p:nvPr/>
          </p:nvSpPr>
          <p:spPr>
            <a:xfrm>
              <a:off x="2256009" y="0"/>
              <a:ext cx="821235" cy="823358"/>
            </a:xfrm>
            <a:prstGeom prst="rect">
              <a:avLst/>
            </a:prstGeom>
            <a:no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39" name="Shape 739"/>
            <p:cNvSpPr/>
            <p:nvPr/>
          </p:nvSpPr>
          <p:spPr>
            <a:xfrm>
              <a:off x="2262633" y="630230"/>
              <a:ext cx="614297" cy="187082"/>
            </a:xfrm>
            <a:prstGeom prst="rect">
              <a:avLst/>
            </a:prstGeom>
            <a:gradFill flip="none" rotWithShape="1">
              <a:gsLst>
                <a:gs pos="0">
                  <a:srgbClr val="FF9300"/>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40" name="Shape 740"/>
            <p:cNvSpPr/>
            <p:nvPr/>
          </p:nvSpPr>
          <p:spPr>
            <a:xfrm rot="16200000">
              <a:off x="2674319" y="219035"/>
              <a:ext cx="612656" cy="187082"/>
            </a:xfrm>
            <a:prstGeom prst="rect">
              <a:avLst/>
            </a:prstGeom>
            <a:gradFill flip="none" rotWithShape="1">
              <a:gsLst>
                <a:gs pos="0">
                  <a:srgbClr val="FF9300"/>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41" name="Shape 741"/>
            <p:cNvSpPr/>
            <p:nvPr/>
          </p:nvSpPr>
          <p:spPr>
            <a:xfrm>
              <a:off x="1166225" y="1044768"/>
              <a:ext cx="251519" cy="795794"/>
            </a:xfrm>
            <a:prstGeom prst="rect">
              <a:avLst/>
            </a:prstGeom>
            <a:gradFill flip="none" rotWithShape="1">
              <a:gsLst>
                <a:gs pos="0">
                  <a:srgbClr val="0096FF"/>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42" name="Shape 742"/>
            <p:cNvSpPr/>
            <p:nvPr/>
          </p:nvSpPr>
          <p:spPr>
            <a:xfrm rot="16200000">
              <a:off x="1946802" y="772631"/>
              <a:ext cx="251519" cy="795794"/>
            </a:xfrm>
            <a:prstGeom prst="rect">
              <a:avLst/>
            </a:prstGeom>
            <a:gradFill flip="none" rotWithShape="1">
              <a:gsLst>
                <a:gs pos="0">
                  <a:srgbClr val="00F900"/>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43" name="Shape 743"/>
            <p:cNvSpPr/>
            <p:nvPr/>
          </p:nvSpPr>
          <p:spPr>
            <a:xfrm>
              <a:off x="2753124" y="1044768"/>
              <a:ext cx="130667" cy="795794"/>
            </a:xfrm>
            <a:prstGeom prst="rect">
              <a:avLst/>
            </a:prstGeom>
            <a:gradFill flip="none" rotWithShape="1">
              <a:gsLst>
                <a:gs pos="0">
                  <a:srgbClr val="424242"/>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44" name="Shape 744"/>
            <p:cNvSpPr/>
            <p:nvPr/>
          </p:nvSpPr>
          <p:spPr>
            <a:xfrm rot="16200000">
              <a:off x="3472186" y="719186"/>
              <a:ext cx="130667" cy="795794"/>
            </a:xfrm>
            <a:prstGeom prst="rect">
              <a:avLst/>
            </a:prstGeom>
            <a:gradFill flip="none" rotWithShape="1">
              <a:gsLst>
                <a:gs pos="0">
                  <a:srgbClr val="009193"/>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pic>
          <p:nvPicPr>
            <p:cNvPr id="745" name="pasted-image.pdf"/>
            <p:cNvPicPr>
              <a:picLocks noChangeAspect="1"/>
            </p:cNvPicPr>
            <p:nvPr/>
          </p:nvPicPr>
          <p:blipFill>
            <a:blip r:embed="rId3">
              <a:extLst/>
            </a:blip>
            <a:stretch>
              <a:fillRect/>
            </a:stretch>
          </p:blipFill>
          <p:spPr>
            <a:xfrm>
              <a:off x="928592" y="356795"/>
              <a:ext cx="160555" cy="55846"/>
            </a:xfrm>
            <a:prstGeom prst="rect">
              <a:avLst/>
            </a:prstGeom>
            <a:ln w="12700" cap="flat">
              <a:noFill/>
              <a:miter lim="400000"/>
            </a:ln>
            <a:effectLst/>
          </p:spPr>
        </p:pic>
        <p:pic>
          <p:nvPicPr>
            <p:cNvPr id="746" name="pasted-image.pdf"/>
            <p:cNvPicPr>
              <a:picLocks noChangeAspect="1"/>
            </p:cNvPicPr>
            <p:nvPr/>
          </p:nvPicPr>
          <p:blipFill>
            <a:blip r:embed="rId4">
              <a:extLst/>
            </a:blip>
            <a:stretch>
              <a:fillRect/>
            </a:stretch>
          </p:blipFill>
          <p:spPr>
            <a:xfrm>
              <a:off x="2054196" y="294348"/>
              <a:ext cx="160556" cy="160555"/>
            </a:xfrm>
            <a:prstGeom prst="rect">
              <a:avLst/>
            </a:prstGeom>
            <a:ln w="12700" cap="flat">
              <a:noFill/>
              <a:miter lim="400000"/>
            </a:ln>
            <a:effectLst/>
          </p:spPr>
        </p:pic>
        <p:pic>
          <p:nvPicPr>
            <p:cNvPr id="747" name="pasted-image.pdf"/>
            <p:cNvPicPr>
              <a:picLocks noChangeAspect="1"/>
            </p:cNvPicPr>
            <p:nvPr/>
          </p:nvPicPr>
          <p:blipFill>
            <a:blip r:embed="rId5">
              <a:extLst/>
            </a:blip>
            <a:stretch>
              <a:fillRect/>
            </a:stretch>
          </p:blipFill>
          <p:spPr>
            <a:xfrm>
              <a:off x="909416" y="1328187"/>
              <a:ext cx="160555" cy="104711"/>
            </a:xfrm>
            <a:prstGeom prst="rect">
              <a:avLst/>
            </a:prstGeom>
            <a:ln w="12700" cap="flat">
              <a:noFill/>
              <a:miter lim="400000"/>
            </a:ln>
            <a:effectLst/>
          </p:spPr>
        </p:pic>
        <p:pic>
          <p:nvPicPr>
            <p:cNvPr id="748" name="pasted-image.pdf"/>
            <p:cNvPicPr>
              <a:picLocks noChangeAspect="1"/>
            </p:cNvPicPr>
            <p:nvPr/>
          </p:nvPicPr>
          <p:blipFill>
            <a:blip r:embed="rId4">
              <a:extLst/>
            </a:blip>
            <a:stretch>
              <a:fillRect/>
            </a:stretch>
          </p:blipFill>
          <p:spPr>
            <a:xfrm>
              <a:off x="2537949" y="1090250"/>
              <a:ext cx="160556" cy="160556"/>
            </a:xfrm>
            <a:prstGeom prst="rect">
              <a:avLst/>
            </a:prstGeom>
            <a:ln w="12700" cap="flat">
              <a:noFill/>
              <a:miter lim="400000"/>
            </a:ln>
            <a:effectLst/>
          </p:spPr>
        </p:pic>
        <p:pic>
          <p:nvPicPr>
            <p:cNvPr id="749" name="pasted-image.pdf"/>
            <p:cNvPicPr>
              <a:picLocks noChangeAspect="1"/>
            </p:cNvPicPr>
            <p:nvPr/>
          </p:nvPicPr>
          <p:blipFill>
            <a:blip r:embed="rId6">
              <a:extLst/>
            </a:blip>
            <a:stretch>
              <a:fillRect/>
            </a:stretch>
          </p:blipFill>
          <p:spPr>
            <a:xfrm>
              <a:off x="1486868" y="1101419"/>
              <a:ext cx="118672" cy="111691"/>
            </a:xfrm>
            <a:prstGeom prst="rect">
              <a:avLst/>
            </a:prstGeom>
            <a:ln w="12700" cap="flat">
              <a:noFill/>
              <a:miter lim="400000"/>
            </a:ln>
            <a:effectLst/>
          </p:spPr>
        </p:pic>
        <p:pic>
          <p:nvPicPr>
            <p:cNvPr id="750" name="pasted-image.pdf"/>
            <p:cNvPicPr>
              <a:picLocks noChangeAspect="1"/>
            </p:cNvPicPr>
            <p:nvPr/>
          </p:nvPicPr>
          <p:blipFill>
            <a:blip r:embed="rId6">
              <a:extLst/>
            </a:blip>
            <a:stretch>
              <a:fillRect/>
            </a:stretch>
          </p:blipFill>
          <p:spPr>
            <a:xfrm>
              <a:off x="2952371" y="1061237"/>
              <a:ext cx="118671" cy="111691"/>
            </a:xfrm>
            <a:prstGeom prst="rect">
              <a:avLst/>
            </a:prstGeom>
            <a:ln w="12700" cap="flat">
              <a:noFill/>
              <a:miter lim="400000"/>
            </a:ln>
            <a:effectLst/>
          </p:spPr>
        </p:pic>
        <p:sp>
          <p:nvSpPr>
            <p:cNvPr id="751" name="Shape 751"/>
            <p:cNvSpPr/>
            <p:nvPr/>
          </p:nvSpPr>
          <p:spPr>
            <a:xfrm>
              <a:off x="1166225" y="1951311"/>
              <a:ext cx="251519" cy="795794"/>
            </a:xfrm>
            <a:prstGeom prst="rect">
              <a:avLst/>
            </a:prstGeom>
            <a:gradFill flip="none" rotWithShape="1">
              <a:gsLst>
                <a:gs pos="0">
                  <a:srgbClr val="0096FF"/>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52" name="Shape 752"/>
            <p:cNvSpPr/>
            <p:nvPr/>
          </p:nvSpPr>
          <p:spPr>
            <a:xfrm rot="16200000">
              <a:off x="2202104" y="1679174"/>
              <a:ext cx="251519" cy="795794"/>
            </a:xfrm>
            <a:prstGeom prst="rect">
              <a:avLst/>
            </a:prstGeom>
            <a:gradFill flip="none" rotWithShape="1">
              <a:gsLst>
                <a:gs pos="0">
                  <a:srgbClr val="00F900"/>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pic>
          <p:nvPicPr>
            <p:cNvPr id="753" name="pasted-image.pdf"/>
            <p:cNvPicPr>
              <a:picLocks noChangeAspect="1"/>
            </p:cNvPicPr>
            <p:nvPr/>
          </p:nvPicPr>
          <p:blipFill>
            <a:blip r:embed="rId6">
              <a:extLst/>
            </a:blip>
            <a:stretch>
              <a:fillRect/>
            </a:stretch>
          </p:blipFill>
          <p:spPr>
            <a:xfrm>
              <a:off x="1686592" y="2098120"/>
              <a:ext cx="118672" cy="111691"/>
            </a:xfrm>
            <a:prstGeom prst="rect">
              <a:avLst/>
            </a:prstGeom>
            <a:ln w="12700" cap="flat">
              <a:noFill/>
              <a:miter lim="400000"/>
            </a:ln>
            <a:effectLst/>
          </p:spPr>
        </p:pic>
        <p:pic>
          <p:nvPicPr>
            <p:cNvPr id="754" name="pasted-image.pdf"/>
            <p:cNvPicPr>
              <a:picLocks noChangeAspect="1"/>
            </p:cNvPicPr>
            <p:nvPr/>
          </p:nvPicPr>
          <p:blipFill>
            <a:blip r:embed="rId3">
              <a:extLst/>
            </a:blip>
            <a:stretch>
              <a:fillRect/>
            </a:stretch>
          </p:blipFill>
          <p:spPr>
            <a:xfrm>
              <a:off x="909416" y="2153965"/>
              <a:ext cx="160555" cy="55846"/>
            </a:xfrm>
            <a:prstGeom prst="rect">
              <a:avLst/>
            </a:prstGeom>
            <a:ln w="12700" cap="flat">
              <a:noFill/>
              <a:miter lim="400000"/>
            </a:ln>
            <a:effectLst/>
          </p:spPr>
        </p:pic>
        <p:sp>
          <p:nvSpPr>
            <p:cNvPr id="755" name="Shape 755"/>
            <p:cNvSpPr/>
            <p:nvPr/>
          </p:nvSpPr>
          <p:spPr>
            <a:xfrm>
              <a:off x="1434024" y="1947821"/>
              <a:ext cx="130668" cy="795793"/>
            </a:xfrm>
            <a:prstGeom prst="rect">
              <a:avLst/>
            </a:prstGeom>
            <a:gradFill flip="none" rotWithShape="1">
              <a:gsLst>
                <a:gs pos="0">
                  <a:srgbClr val="424242"/>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756" name="Shape 756"/>
            <p:cNvSpPr/>
            <p:nvPr/>
          </p:nvSpPr>
          <p:spPr>
            <a:xfrm rot="16200000">
              <a:off x="2262530" y="1882094"/>
              <a:ext cx="130667" cy="795793"/>
            </a:xfrm>
            <a:prstGeom prst="rect">
              <a:avLst/>
            </a:prstGeom>
            <a:gradFill flip="none" rotWithShape="1">
              <a:gsLst>
                <a:gs pos="0">
                  <a:srgbClr val="009193"/>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pic>
          <p:nvPicPr>
            <p:cNvPr id="757" name="pasted-image.pdf"/>
            <p:cNvPicPr>
              <a:picLocks noChangeAspect="1"/>
            </p:cNvPicPr>
            <p:nvPr/>
          </p:nvPicPr>
          <p:blipFill>
            <a:blip r:embed="rId8">
              <a:extLst/>
            </a:blip>
            <a:stretch>
              <a:fillRect/>
            </a:stretch>
          </p:blipFill>
          <p:spPr>
            <a:xfrm>
              <a:off x="3094339" y="2009303"/>
              <a:ext cx="976715" cy="187582"/>
            </a:xfrm>
            <a:prstGeom prst="rect">
              <a:avLst/>
            </a:prstGeom>
            <a:ln w="12700" cap="flat">
              <a:noFill/>
              <a:miter lim="400000"/>
            </a:ln>
            <a:effectLst/>
          </p:spPr>
        </p:pic>
      </p:grpSp>
      <p:sp>
        <p:nvSpPr>
          <p:cNvPr id="759" name="Shape 759"/>
          <p:cNvSpPr/>
          <p:nvPr/>
        </p:nvSpPr>
        <p:spPr>
          <a:xfrm flipV="1">
            <a:off x="4596534" y="1128267"/>
            <a:ext cx="1" cy="3593166"/>
          </a:xfrm>
          <a:prstGeom prst="line">
            <a:avLst/>
          </a:prstGeom>
          <a:ln w="63500">
            <a:solidFill>
              <a:srgbClr val="FF2600"/>
            </a:solidFill>
            <a:custDash>
              <a:ds d="200000" sp="200000"/>
            </a:custDash>
            <a:miter lim="400000"/>
          </a:ln>
        </p:spPr>
        <p:txBody>
          <a:bodyPr lIns="45719" rIns="45719"/>
          <a:lstStyle/>
          <a:p>
            <a:pPr defTabSz="457200">
              <a:defRPr sz="1200">
                <a:latin typeface="+mj-lt"/>
                <a:ea typeface="+mj-ea"/>
                <a:cs typeface="+mj-cs"/>
                <a:sym typeface="Helvetica"/>
              </a:defRPr>
            </a:pPr>
            <a:endParaRPr/>
          </a:p>
        </p:txBody>
      </p:sp>
      <p:sp>
        <p:nvSpPr>
          <p:cNvPr id="760" name="Shape 760"/>
          <p:cNvSpPr/>
          <p:nvPr/>
        </p:nvSpPr>
        <p:spPr>
          <a:xfrm>
            <a:off x="1250635" y="4385486"/>
            <a:ext cx="2114065"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2600"/>
                </a:solidFill>
              </a:defRPr>
            </a:lvl1pPr>
          </a:lstStyle>
          <a:p>
            <a:r>
              <a:t>Original Team</a:t>
            </a:r>
          </a:p>
        </p:txBody>
      </p:sp>
      <p:sp>
        <p:nvSpPr>
          <p:cNvPr id="761" name="Shape 761"/>
          <p:cNvSpPr/>
          <p:nvPr/>
        </p:nvSpPr>
        <p:spPr>
          <a:xfrm>
            <a:off x="5918179" y="4385486"/>
            <a:ext cx="1589148"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2600"/>
                </a:solidFill>
              </a:defRPr>
            </a:lvl1pPr>
          </a:lstStyle>
          <a:p>
            <a:r>
              <a:t>New Team</a:t>
            </a:r>
          </a:p>
        </p:txBody>
      </p:sp>
      <p:sp>
        <p:nvSpPr>
          <p:cNvPr id="762" name="Shape 762"/>
          <p:cNvSpPr/>
          <p:nvPr/>
        </p:nvSpPr>
        <p:spPr>
          <a:xfrm>
            <a:off x="0" y="5305909"/>
            <a:ext cx="9144000" cy="1077218"/>
          </a:xfrm>
          <a:prstGeom prst="rect">
            <a:avLst/>
          </a:prstGeom>
          <a:solidFill>
            <a:srgbClr val="FFFF66"/>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400" b="1"/>
            </a:lvl1pPr>
          </a:lstStyle>
          <a:p>
            <a:pPr algn="ctr"/>
            <a:r>
              <a:rPr sz="3200" b="0" dirty="0">
                <a:solidFill>
                  <a:srgbClr val="0000FF"/>
                </a:solidFill>
              </a:rPr>
              <a:t>The common part is the adjacency matrix of </a:t>
            </a:r>
            <a:endParaRPr lang="en-US" sz="3200" b="0" dirty="0" smtClean="0">
              <a:solidFill>
                <a:srgbClr val="0000FF"/>
              </a:solidFill>
            </a:endParaRPr>
          </a:p>
          <a:p>
            <a:pPr algn="ctr"/>
            <a:r>
              <a:rPr sz="3200" b="0" dirty="0" smtClean="0">
                <a:solidFill>
                  <a:srgbClr val="0000FF"/>
                </a:solidFill>
              </a:rPr>
              <a:t>the </a:t>
            </a:r>
            <a:r>
              <a:rPr sz="3200" b="0" dirty="0">
                <a:solidFill>
                  <a:srgbClr val="0000FF"/>
                </a:solidFill>
              </a:rPr>
              <a:t>rest team members</a:t>
            </a:r>
          </a:p>
        </p:txBody>
      </p:sp>
      <p:sp>
        <p:nvSpPr>
          <p:cNvPr id="763" name="Shape 763"/>
          <p:cNvSpPr/>
          <p:nvPr/>
        </p:nvSpPr>
        <p:spPr>
          <a:xfrm flipH="1">
            <a:off x="892385" y="3589260"/>
            <a:ext cx="675234" cy="675234"/>
          </a:xfrm>
          <a:prstGeom prst="line">
            <a:avLst/>
          </a:prstGeom>
          <a:ln w="381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
        <p:nvSpPr>
          <p:cNvPr id="764" name="Shape 764"/>
          <p:cNvSpPr/>
          <p:nvPr/>
        </p:nvSpPr>
        <p:spPr>
          <a:xfrm flipH="1">
            <a:off x="975638" y="3406380"/>
            <a:ext cx="1270161" cy="865118"/>
          </a:xfrm>
          <a:prstGeom prst="line">
            <a:avLst/>
          </a:prstGeom>
          <a:ln w="381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
        <p:nvSpPr>
          <p:cNvPr id="765" name="Shape 765"/>
          <p:cNvSpPr/>
          <p:nvPr/>
        </p:nvSpPr>
        <p:spPr>
          <a:xfrm>
            <a:off x="484925" y="4160610"/>
            <a:ext cx="767543"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2600"/>
                </a:solidFill>
              </a:defRPr>
            </a:lvl1pPr>
          </a:lstStyle>
          <a:p>
            <a:r>
              <a:t>Fixed</a:t>
            </a:r>
          </a:p>
        </p:txBody>
      </p:sp>
      <p:sp>
        <p:nvSpPr>
          <p:cNvPr id="766" name="Shape 766"/>
          <p:cNvSpPr/>
          <p:nvPr/>
        </p:nvSpPr>
        <p:spPr>
          <a:xfrm flipH="1">
            <a:off x="5587190" y="3678510"/>
            <a:ext cx="675234" cy="675233"/>
          </a:xfrm>
          <a:prstGeom prst="line">
            <a:avLst/>
          </a:prstGeom>
          <a:ln w="381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
        <p:nvSpPr>
          <p:cNvPr id="767" name="Shape 767"/>
          <p:cNvSpPr/>
          <p:nvPr/>
        </p:nvSpPr>
        <p:spPr>
          <a:xfrm flipH="1">
            <a:off x="5670443" y="3495629"/>
            <a:ext cx="1270161" cy="865119"/>
          </a:xfrm>
          <a:prstGeom prst="line">
            <a:avLst/>
          </a:prstGeom>
          <a:ln w="381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
        <p:nvSpPr>
          <p:cNvPr id="768" name="Shape 768"/>
          <p:cNvSpPr/>
          <p:nvPr/>
        </p:nvSpPr>
        <p:spPr>
          <a:xfrm>
            <a:off x="5179731" y="4249859"/>
            <a:ext cx="767542"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2600"/>
                </a:solidFill>
              </a:defRPr>
            </a:lvl1pPr>
          </a:lstStyle>
          <a:p>
            <a:r>
              <a:t>Fixed</a:t>
            </a:r>
          </a:p>
        </p:txBody>
      </p:sp>
      <p:sp>
        <p:nvSpPr>
          <p:cNvPr id="769" name="Shape 769"/>
          <p:cNvSpPr/>
          <p:nvPr/>
        </p:nvSpPr>
        <p:spPr>
          <a:xfrm>
            <a:off x="1772640" y="3904254"/>
            <a:ext cx="862332" cy="325649"/>
          </a:xfrm>
          <a:prstGeom prst="line">
            <a:avLst/>
          </a:prstGeom>
          <a:ln w="38100">
            <a:solidFill>
              <a:srgbClr val="0433FF"/>
            </a:solidFill>
            <a:bevel/>
            <a:tailEnd type="triangle"/>
          </a:ln>
        </p:spPr>
        <p:txBody>
          <a:bodyPr lIns="45719" rIns="45719"/>
          <a:lstStyle/>
          <a:p>
            <a:pPr defTabSz="457200">
              <a:defRPr sz="1200">
                <a:latin typeface="+mj-lt"/>
                <a:ea typeface="+mj-ea"/>
                <a:cs typeface="+mj-cs"/>
                <a:sym typeface="Helvetica"/>
              </a:defRPr>
            </a:pPr>
            <a:endParaRPr/>
          </a:p>
        </p:txBody>
      </p:sp>
      <p:sp>
        <p:nvSpPr>
          <p:cNvPr id="770" name="Shape 770"/>
          <p:cNvSpPr/>
          <p:nvPr/>
        </p:nvSpPr>
        <p:spPr>
          <a:xfrm>
            <a:off x="2359773" y="3671019"/>
            <a:ext cx="305088" cy="562106"/>
          </a:xfrm>
          <a:prstGeom prst="line">
            <a:avLst/>
          </a:prstGeom>
          <a:ln w="38100">
            <a:solidFill>
              <a:srgbClr val="0433FF"/>
            </a:solidFill>
            <a:bevel/>
            <a:tailEnd type="triangle"/>
          </a:ln>
        </p:spPr>
        <p:txBody>
          <a:bodyPr lIns="45719" rIns="45719"/>
          <a:lstStyle/>
          <a:p>
            <a:pPr defTabSz="457200">
              <a:defRPr sz="1200">
                <a:latin typeface="+mj-lt"/>
                <a:ea typeface="+mj-ea"/>
                <a:cs typeface="+mj-cs"/>
                <a:sym typeface="Helvetica"/>
              </a:defRPr>
            </a:pPr>
            <a:endParaRPr/>
          </a:p>
        </p:txBody>
      </p:sp>
      <p:sp>
        <p:nvSpPr>
          <p:cNvPr id="771" name="Shape 771"/>
          <p:cNvSpPr/>
          <p:nvPr/>
        </p:nvSpPr>
        <p:spPr>
          <a:xfrm>
            <a:off x="2689166" y="4048524"/>
            <a:ext cx="964863"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0433FF"/>
                </a:solidFill>
              </a:defRPr>
            </a:lvl1pPr>
          </a:lstStyle>
          <a:p>
            <a:r>
              <a:t>Unique</a:t>
            </a:r>
          </a:p>
        </p:txBody>
      </p:sp>
      <p:sp>
        <p:nvSpPr>
          <p:cNvPr id="772" name="Shape 772"/>
          <p:cNvSpPr/>
          <p:nvPr/>
        </p:nvSpPr>
        <p:spPr>
          <a:xfrm>
            <a:off x="6505449" y="3903096"/>
            <a:ext cx="862332" cy="325650"/>
          </a:xfrm>
          <a:prstGeom prst="line">
            <a:avLst/>
          </a:prstGeom>
          <a:ln w="38100">
            <a:solidFill>
              <a:srgbClr val="0433FF"/>
            </a:solidFill>
            <a:bevel/>
            <a:tailEnd type="triangle"/>
          </a:ln>
        </p:spPr>
        <p:txBody>
          <a:bodyPr lIns="45719" rIns="45719"/>
          <a:lstStyle/>
          <a:p>
            <a:pPr defTabSz="457200">
              <a:defRPr sz="1200">
                <a:latin typeface="+mj-lt"/>
                <a:ea typeface="+mj-ea"/>
                <a:cs typeface="+mj-cs"/>
                <a:sym typeface="Helvetica"/>
              </a:defRPr>
            </a:pPr>
            <a:endParaRPr/>
          </a:p>
        </p:txBody>
      </p:sp>
      <p:sp>
        <p:nvSpPr>
          <p:cNvPr id="773" name="Shape 773"/>
          <p:cNvSpPr/>
          <p:nvPr/>
        </p:nvSpPr>
        <p:spPr>
          <a:xfrm>
            <a:off x="7092582" y="3669862"/>
            <a:ext cx="305088" cy="562106"/>
          </a:xfrm>
          <a:prstGeom prst="line">
            <a:avLst/>
          </a:prstGeom>
          <a:ln w="38100">
            <a:solidFill>
              <a:srgbClr val="0433FF"/>
            </a:solidFill>
            <a:bevel/>
            <a:tailEnd type="triangle"/>
          </a:ln>
        </p:spPr>
        <p:txBody>
          <a:bodyPr lIns="45719" rIns="45719"/>
          <a:lstStyle/>
          <a:p>
            <a:pPr defTabSz="457200">
              <a:defRPr sz="1200">
                <a:latin typeface="+mj-lt"/>
                <a:ea typeface="+mj-ea"/>
                <a:cs typeface="+mj-cs"/>
                <a:sym typeface="Helvetica"/>
              </a:defRPr>
            </a:pPr>
            <a:endParaRPr/>
          </a:p>
        </p:txBody>
      </p:sp>
      <p:sp>
        <p:nvSpPr>
          <p:cNvPr id="774" name="Shape 774"/>
          <p:cNvSpPr/>
          <p:nvPr/>
        </p:nvSpPr>
        <p:spPr>
          <a:xfrm>
            <a:off x="7421974" y="4047366"/>
            <a:ext cx="964864"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0433FF"/>
                </a:solidFill>
              </a:defRPr>
            </a:lvl1pPr>
          </a:lstStyle>
          <a:p>
            <a:r>
              <a:t>Unique</a:t>
            </a:r>
          </a:p>
        </p:txBody>
      </p:sp>
      <p:sp>
        <p:nvSpPr>
          <p:cNvPr id="775" name="Shape 775"/>
          <p:cNvSpPr/>
          <p:nvPr/>
        </p:nvSpPr>
        <p:spPr>
          <a:xfrm>
            <a:off x="322505" y="1456325"/>
            <a:ext cx="634862"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FF2600"/>
                </a:solidFill>
              </a:defRPr>
            </a:lvl1pPr>
          </a:lstStyle>
          <a:p>
            <a:r>
              <a:t>Fixed</a:t>
            </a:r>
          </a:p>
        </p:txBody>
      </p:sp>
      <p:sp>
        <p:nvSpPr>
          <p:cNvPr id="776" name="Shape 776"/>
          <p:cNvSpPr/>
          <p:nvPr/>
        </p:nvSpPr>
        <p:spPr>
          <a:xfrm>
            <a:off x="4941227" y="1456325"/>
            <a:ext cx="634862"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FF2600"/>
                </a:solidFill>
              </a:defRPr>
            </a:lvl1pPr>
          </a:lstStyle>
          <a:p>
            <a:r>
              <a:t>Fixed</a:t>
            </a:r>
          </a:p>
        </p:txBody>
      </p:sp>
      <p:sp>
        <p:nvSpPr>
          <p:cNvPr id="777" name="Shape 777"/>
          <p:cNvSpPr/>
          <p:nvPr/>
        </p:nvSpPr>
        <p:spPr>
          <a:xfrm>
            <a:off x="442509" y="2396476"/>
            <a:ext cx="902257"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To leave</a:t>
            </a:r>
          </a:p>
        </p:txBody>
      </p:sp>
      <p:sp>
        <p:nvSpPr>
          <p:cNvPr id="778" name="Shape 778"/>
          <p:cNvSpPr/>
          <p:nvPr/>
        </p:nvSpPr>
        <p:spPr>
          <a:xfrm flipV="1">
            <a:off x="1005559" y="2138778"/>
            <a:ext cx="1" cy="318882"/>
          </a:xfrm>
          <a:prstGeom prst="line">
            <a:avLst/>
          </a:prstGeom>
          <a:ln w="38100">
            <a:solidFill>
              <a:srgbClr val="0433FF"/>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779" name="Shape 779"/>
          <p:cNvSpPr/>
          <p:nvPr/>
        </p:nvSpPr>
        <p:spPr>
          <a:xfrm>
            <a:off x="4760036" y="2369814"/>
            <a:ext cx="1255872"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b="1">
                <a:solidFill>
                  <a:srgbClr val="0433FF"/>
                </a:solidFill>
              </a:defRPr>
            </a:lvl1pPr>
          </a:lstStyle>
          <a:p>
            <a:r>
              <a:t>Candidate 1</a:t>
            </a:r>
          </a:p>
        </p:txBody>
      </p:sp>
      <p:sp>
        <p:nvSpPr>
          <p:cNvPr id="780" name="Shape 780"/>
          <p:cNvSpPr/>
          <p:nvPr/>
        </p:nvSpPr>
        <p:spPr>
          <a:xfrm flipV="1">
            <a:off x="5675424" y="2112116"/>
            <a:ext cx="1" cy="318882"/>
          </a:xfrm>
          <a:prstGeom prst="line">
            <a:avLst/>
          </a:prstGeom>
          <a:ln w="38100">
            <a:solidFill>
              <a:srgbClr val="0433FF"/>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Tree>
    <p:extLst>
      <p:ext uri="{BB962C8B-B14F-4D97-AF65-F5344CB8AC3E}">
        <p14:creationId xmlns:p14="http://schemas.microsoft.com/office/powerpoint/2010/main" val="420595381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can predict </a:t>
            </a:r>
            <a:r>
              <a:rPr lang="en-US" i="1" dirty="0" smtClean="0"/>
              <a:t>c</a:t>
            </a:r>
            <a:endParaRPr lang="en-US" i="1" dirty="0"/>
          </a:p>
        </p:txBody>
      </p:sp>
      <p:sp>
        <p:nvSpPr>
          <p:cNvPr id="3" name="Text Placeholder 2"/>
          <p:cNvSpPr>
            <a:spLocks noGrp="1"/>
          </p:cNvSpPr>
          <p:nvPr>
            <p:ph type="body" idx="1"/>
          </p:nvPr>
        </p:nvSpPr>
        <p:spPr/>
        <p:txBody>
          <a:bodyPr/>
          <a:lstStyle/>
          <a:p>
            <a:r>
              <a:rPr lang="en-US" dirty="0"/>
              <a:t>The proportion of females positively correlate with </a:t>
            </a:r>
            <a:r>
              <a:rPr lang="en-US" i="1" dirty="0"/>
              <a:t>c</a:t>
            </a:r>
          </a:p>
          <a:p>
            <a:pPr lvl="1"/>
            <a:r>
              <a:rPr lang="en-US" dirty="0"/>
              <a:t>Might be mediated by social </a:t>
            </a:r>
            <a:r>
              <a:rPr lang="en-US" dirty="0" smtClean="0"/>
              <a:t>perceptiveness</a:t>
            </a:r>
          </a:p>
          <a:p>
            <a:r>
              <a:rPr lang="en-US" dirty="0" smtClean="0"/>
              <a:t>The variance in the number of speaking turns negatively correlate with </a:t>
            </a:r>
            <a:r>
              <a:rPr lang="en-US" i="1" dirty="0" smtClean="0"/>
              <a:t>c</a:t>
            </a:r>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Woolley, Anita Williams, et al. "Evidence for a collective intelligence factor in the performance of human groups." science 330.6004 (2010): 686-688</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144449"/>
      </p:ext>
    </p:extLst>
  </p:cSld>
  <p:clrMapOvr>
    <a:masterClrMapping/>
  </p:clrMapOvr>
  <p:transition spd="med"/>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p:nvPr/>
        </p:nvSpPr>
        <p:spPr>
          <a:xfrm>
            <a:off x="0" y="5006109"/>
            <a:ext cx="9144000" cy="1270001"/>
          </a:xfrm>
          <a:prstGeom prst="rect">
            <a:avLst/>
          </a:prstGeom>
          <a:solidFill>
            <a:srgbClr val="FFFF66"/>
          </a:solidFill>
          <a:ln w="12700">
            <a:miter lim="400000"/>
          </a:ln>
        </p:spPr>
        <p:txBody>
          <a:bodyPr lIns="45719" rIns="45719" anchor="ctr"/>
          <a:lstStyle/>
          <a:p>
            <a:endParaRPr/>
          </a:p>
        </p:txBody>
      </p:sp>
      <p:sp>
        <p:nvSpPr>
          <p:cNvPr id="815" name="Shape 815"/>
          <p:cNvSpPr>
            <a:spLocks noGrp="1"/>
          </p:cNvSpPr>
          <p:nvPr>
            <p:ph type="title"/>
          </p:nvPr>
        </p:nvSpPr>
        <p:spPr>
          <a:xfrm>
            <a:off x="335015" y="92075"/>
            <a:ext cx="8229601" cy="841376"/>
          </a:xfrm>
          <a:prstGeom prst="rect">
            <a:avLst/>
          </a:prstGeom>
        </p:spPr>
        <p:txBody>
          <a:bodyPr/>
          <a:lstStyle/>
          <a:p>
            <a:r>
              <a:t>Speedup — Approx Approach</a:t>
            </a:r>
          </a:p>
        </p:txBody>
      </p:sp>
      <p:pic>
        <p:nvPicPr>
          <p:cNvPr id="817" name="pasted-image.pdf"/>
          <p:cNvPicPr>
            <a:picLocks noChangeAspect="1"/>
          </p:cNvPicPr>
          <p:nvPr/>
        </p:nvPicPr>
        <p:blipFill>
          <a:blip r:embed="rId3">
            <a:extLst/>
          </a:blip>
          <a:stretch>
            <a:fillRect/>
          </a:stretch>
        </p:blipFill>
        <p:spPr>
          <a:xfrm>
            <a:off x="406299" y="1437932"/>
            <a:ext cx="787401" cy="419101"/>
          </a:xfrm>
          <a:prstGeom prst="rect">
            <a:avLst/>
          </a:prstGeom>
          <a:ln w="12700">
            <a:miter lim="400000"/>
          </a:ln>
        </p:spPr>
      </p:pic>
      <p:grpSp>
        <p:nvGrpSpPr>
          <p:cNvPr id="822" name="Group 822"/>
          <p:cNvGrpSpPr/>
          <p:nvPr/>
        </p:nvGrpSpPr>
        <p:grpSpPr>
          <a:xfrm>
            <a:off x="1287625" y="1092109"/>
            <a:ext cx="1107883" cy="1110747"/>
            <a:chOff x="0" y="0"/>
            <a:chExt cx="1107881" cy="1110746"/>
          </a:xfrm>
        </p:grpSpPr>
        <p:sp>
          <p:nvSpPr>
            <p:cNvPr id="818" name="Shape 818"/>
            <p:cNvSpPr/>
            <p:nvPr/>
          </p:nvSpPr>
          <p:spPr>
            <a:xfrm>
              <a:off x="0" y="0"/>
              <a:ext cx="1107882" cy="1110747"/>
            </a:xfrm>
            <a:prstGeom prst="rect">
              <a:avLst/>
            </a:prstGeom>
            <a:no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819" name="Shape 819"/>
            <p:cNvSpPr/>
            <p:nvPr/>
          </p:nvSpPr>
          <p:spPr>
            <a:xfrm>
              <a:off x="8937" y="850208"/>
              <a:ext cx="828714" cy="252382"/>
            </a:xfrm>
            <a:prstGeom prst="rect">
              <a:avLst/>
            </a:prstGeom>
            <a:gradFill flip="none" rotWithShape="1">
              <a:gsLst>
                <a:gs pos="0">
                  <a:schemeClr val="accent1">
                    <a:satOff val="58333"/>
                    <a:lumOff val="10117"/>
                  </a:schemeClr>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820" name="Shape 820"/>
            <p:cNvSpPr/>
            <p:nvPr/>
          </p:nvSpPr>
          <p:spPr>
            <a:xfrm rot="16200000">
              <a:off x="564319" y="295488"/>
              <a:ext cx="826500" cy="252382"/>
            </a:xfrm>
            <a:prstGeom prst="rect">
              <a:avLst/>
            </a:prstGeom>
            <a:gradFill flip="none" rotWithShape="1">
              <a:gsLst>
                <a:gs pos="0">
                  <a:schemeClr val="accent1">
                    <a:satOff val="58333"/>
                    <a:lumOff val="10117"/>
                  </a:schemeClr>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821" name="Shape 821"/>
            <p:cNvSpPr/>
            <p:nvPr/>
          </p:nvSpPr>
          <p:spPr>
            <a:xfrm>
              <a:off x="17874" y="17874"/>
              <a:ext cx="810839" cy="826500"/>
            </a:xfrm>
            <a:prstGeom prst="rect">
              <a:avLst/>
            </a:prstGeom>
            <a:gradFill flip="none" rotWithShape="1">
              <a:gsLst>
                <a:gs pos="0">
                  <a:srgbClr val="FF7E79"/>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grpSp>
        <p:nvGrpSpPr>
          <p:cNvPr id="827" name="Group 827"/>
          <p:cNvGrpSpPr/>
          <p:nvPr/>
        </p:nvGrpSpPr>
        <p:grpSpPr>
          <a:xfrm>
            <a:off x="2755108" y="1092109"/>
            <a:ext cx="1107883" cy="1110747"/>
            <a:chOff x="0" y="0"/>
            <a:chExt cx="1107881" cy="1110746"/>
          </a:xfrm>
        </p:grpSpPr>
        <p:sp>
          <p:nvSpPr>
            <p:cNvPr id="823" name="Shape 823"/>
            <p:cNvSpPr/>
            <p:nvPr/>
          </p:nvSpPr>
          <p:spPr>
            <a:xfrm>
              <a:off x="0" y="0"/>
              <a:ext cx="1107882" cy="1110747"/>
            </a:xfrm>
            <a:prstGeom prst="rect">
              <a:avLst/>
            </a:prstGeom>
            <a:no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824" name="Shape 824"/>
            <p:cNvSpPr/>
            <p:nvPr/>
          </p:nvSpPr>
          <p:spPr>
            <a:xfrm>
              <a:off x="8937" y="850208"/>
              <a:ext cx="828714" cy="252382"/>
            </a:xfrm>
            <a:prstGeom prst="rect">
              <a:avLst/>
            </a:prstGeom>
            <a:gradFill flip="none" rotWithShape="1">
              <a:gsLst>
                <a:gs pos="0">
                  <a:srgbClr val="FF9300"/>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825" name="Shape 825"/>
            <p:cNvSpPr/>
            <p:nvPr/>
          </p:nvSpPr>
          <p:spPr>
            <a:xfrm rot="16200000">
              <a:off x="564319" y="295488"/>
              <a:ext cx="826500" cy="252382"/>
            </a:xfrm>
            <a:prstGeom prst="rect">
              <a:avLst/>
            </a:prstGeom>
            <a:gradFill flip="none" rotWithShape="1">
              <a:gsLst>
                <a:gs pos="0">
                  <a:srgbClr val="FF9300"/>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826" name="Shape 826"/>
            <p:cNvSpPr/>
            <p:nvPr/>
          </p:nvSpPr>
          <p:spPr>
            <a:xfrm>
              <a:off x="17874" y="17874"/>
              <a:ext cx="810839" cy="826500"/>
            </a:xfrm>
            <a:prstGeom prst="rect">
              <a:avLst/>
            </a:prstGeom>
            <a:gradFill flip="none" rotWithShape="1">
              <a:gsLst>
                <a:gs pos="0">
                  <a:srgbClr val="FF7E79"/>
                </a:gs>
                <a:gs pos="100000">
                  <a:schemeClr val="accent1">
                    <a:satOff val="58333"/>
                    <a:lumOff val="16325"/>
                  </a:schemeClr>
                </a:gs>
              </a:gsLst>
              <a:lin ang="16200000" scaled="0"/>
            </a:gra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pic>
        <p:nvPicPr>
          <p:cNvPr id="828" name="pasted-image.pdf"/>
          <p:cNvPicPr>
            <a:picLocks noChangeAspect="1"/>
          </p:cNvPicPr>
          <p:nvPr/>
        </p:nvPicPr>
        <p:blipFill>
          <a:blip r:embed="rId4">
            <a:extLst/>
          </a:blip>
          <a:stretch>
            <a:fillRect/>
          </a:stretch>
        </p:blipFill>
        <p:spPr>
          <a:xfrm>
            <a:off x="2571491" y="1627020"/>
            <a:ext cx="50801" cy="139701"/>
          </a:xfrm>
          <a:prstGeom prst="rect">
            <a:avLst/>
          </a:prstGeom>
          <a:ln w="12700">
            <a:miter lim="400000"/>
          </a:ln>
        </p:spPr>
      </p:pic>
      <p:pic>
        <p:nvPicPr>
          <p:cNvPr id="829" name="pasted-image.pdf"/>
          <p:cNvPicPr>
            <a:picLocks noChangeAspect="1"/>
          </p:cNvPicPr>
          <p:nvPr/>
        </p:nvPicPr>
        <p:blipFill>
          <a:blip r:embed="rId5">
            <a:extLst/>
          </a:blip>
          <a:stretch>
            <a:fillRect/>
          </a:stretch>
        </p:blipFill>
        <p:spPr>
          <a:xfrm>
            <a:off x="4026228" y="1345700"/>
            <a:ext cx="114301" cy="419101"/>
          </a:xfrm>
          <a:prstGeom prst="rect">
            <a:avLst/>
          </a:prstGeom>
          <a:ln w="12700">
            <a:miter lim="400000"/>
          </a:ln>
        </p:spPr>
      </p:pic>
      <p:pic>
        <p:nvPicPr>
          <p:cNvPr id="830" name="pasted-image.pdf"/>
          <p:cNvPicPr>
            <a:picLocks noChangeAspect="1"/>
          </p:cNvPicPr>
          <p:nvPr/>
        </p:nvPicPr>
        <p:blipFill>
          <a:blip r:embed="rId6">
            <a:extLst/>
          </a:blip>
          <a:stretch>
            <a:fillRect/>
          </a:stretch>
        </p:blipFill>
        <p:spPr>
          <a:xfrm>
            <a:off x="458946" y="2669801"/>
            <a:ext cx="292101" cy="190501"/>
          </a:xfrm>
          <a:prstGeom prst="rect">
            <a:avLst/>
          </a:prstGeom>
          <a:ln w="12700">
            <a:miter lim="400000"/>
          </a:ln>
        </p:spPr>
      </p:pic>
      <p:pic>
        <p:nvPicPr>
          <p:cNvPr id="831" name="pasted-image.pdf"/>
          <p:cNvPicPr>
            <a:picLocks noChangeAspect="1"/>
          </p:cNvPicPr>
          <p:nvPr/>
        </p:nvPicPr>
        <p:blipFill>
          <a:blip r:embed="rId7">
            <a:extLst/>
          </a:blip>
          <a:stretch>
            <a:fillRect/>
          </a:stretch>
        </p:blipFill>
        <p:spPr>
          <a:xfrm>
            <a:off x="917928" y="2483429"/>
            <a:ext cx="6028470" cy="441109"/>
          </a:xfrm>
          <a:prstGeom prst="rect">
            <a:avLst/>
          </a:prstGeom>
          <a:ln w="12700">
            <a:miter lim="400000"/>
          </a:ln>
        </p:spPr>
      </p:pic>
      <p:pic>
        <p:nvPicPr>
          <p:cNvPr id="832" name="pasted-image.pdf"/>
          <p:cNvPicPr>
            <a:picLocks noChangeAspect="1"/>
          </p:cNvPicPr>
          <p:nvPr/>
        </p:nvPicPr>
        <p:blipFill>
          <a:blip r:embed="rId8">
            <a:extLst/>
          </a:blip>
          <a:stretch>
            <a:fillRect/>
          </a:stretch>
        </p:blipFill>
        <p:spPr>
          <a:xfrm>
            <a:off x="489414" y="3113172"/>
            <a:ext cx="8088144" cy="449984"/>
          </a:xfrm>
          <a:prstGeom prst="rect">
            <a:avLst/>
          </a:prstGeom>
          <a:ln w="12700">
            <a:miter lim="400000"/>
          </a:ln>
        </p:spPr>
      </p:pic>
      <p:sp>
        <p:nvSpPr>
          <p:cNvPr id="833" name="Shape 833"/>
          <p:cNvSpPr/>
          <p:nvPr/>
        </p:nvSpPr>
        <p:spPr>
          <a:xfrm>
            <a:off x="5496538" y="3098544"/>
            <a:ext cx="467242" cy="489110"/>
          </a:xfrm>
          <a:prstGeom prst="roundRect">
            <a:avLst>
              <a:gd name="adj" fmla="val 22022"/>
            </a:avLst>
          </a:prstGeom>
          <a:ln w="76200">
            <a:solidFill>
              <a:srgbClr val="FF2600"/>
            </a:solidFill>
            <a:bevel/>
          </a:ln>
          <a:effectLst>
            <a:outerShdw blurRad="38100" dist="23000" dir="5400000" rotWithShape="0">
              <a:srgbClr val="000000">
                <a:alpha val="35000"/>
              </a:srgbClr>
            </a:outerShdw>
          </a:effectLst>
        </p:spPr>
        <p:txBody>
          <a:bodyPr lIns="45719" rIns="45719" anchor="ctr"/>
          <a:lstStyle/>
          <a:p>
            <a:endParaRPr/>
          </a:p>
        </p:txBody>
      </p:sp>
      <p:pic>
        <p:nvPicPr>
          <p:cNvPr id="834" name="pasted-image.pdf"/>
          <p:cNvPicPr>
            <a:picLocks noChangeAspect="1"/>
          </p:cNvPicPr>
          <p:nvPr/>
        </p:nvPicPr>
        <p:blipFill>
          <a:blip r:embed="rId9">
            <a:extLst/>
          </a:blip>
          <a:stretch>
            <a:fillRect/>
          </a:stretch>
        </p:blipFill>
        <p:spPr>
          <a:xfrm>
            <a:off x="1466808" y="3579486"/>
            <a:ext cx="5505534" cy="947465"/>
          </a:xfrm>
          <a:prstGeom prst="rect">
            <a:avLst/>
          </a:prstGeom>
          <a:ln w="12700">
            <a:miter lim="400000"/>
          </a:ln>
        </p:spPr>
      </p:pic>
      <p:pic>
        <p:nvPicPr>
          <p:cNvPr id="835" name="pasted-image.pdf"/>
          <p:cNvPicPr>
            <a:picLocks noChangeAspect="1"/>
          </p:cNvPicPr>
          <p:nvPr/>
        </p:nvPicPr>
        <p:blipFill>
          <a:blip r:embed="rId10">
            <a:extLst/>
          </a:blip>
          <a:stretch>
            <a:fillRect/>
          </a:stretch>
        </p:blipFill>
        <p:spPr>
          <a:xfrm>
            <a:off x="1493334" y="4497713"/>
            <a:ext cx="4679515" cy="396407"/>
          </a:xfrm>
          <a:prstGeom prst="rect">
            <a:avLst/>
          </a:prstGeom>
          <a:ln w="12700">
            <a:miter lim="400000"/>
          </a:ln>
        </p:spPr>
      </p:pic>
      <p:sp>
        <p:nvSpPr>
          <p:cNvPr id="836" name="Shape 836"/>
          <p:cNvSpPr/>
          <p:nvPr/>
        </p:nvSpPr>
        <p:spPr>
          <a:xfrm>
            <a:off x="404013" y="5104926"/>
            <a:ext cx="3062543" cy="52322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2600"/>
                </a:solidFill>
              </a:defRPr>
            </a:lvl1pPr>
          </a:lstStyle>
          <a:p>
            <a:r>
              <a:rPr sz="2800" dirty="0"/>
              <a:t>Time Complexity: </a:t>
            </a:r>
          </a:p>
        </p:txBody>
      </p:sp>
      <p:pic>
        <p:nvPicPr>
          <p:cNvPr id="837" name="pasted-image.pdf"/>
          <p:cNvPicPr>
            <a:picLocks noChangeAspect="1"/>
          </p:cNvPicPr>
          <p:nvPr/>
        </p:nvPicPr>
        <p:blipFill>
          <a:blip r:embed="rId11">
            <a:extLst/>
          </a:blip>
          <a:stretch>
            <a:fillRect/>
          </a:stretch>
        </p:blipFill>
        <p:spPr>
          <a:xfrm>
            <a:off x="3504236" y="5221299"/>
            <a:ext cx="2396355" cy="570877"/>
          </a:xfrm>
          <a:prstGeom prst="rect">
            <a:avLst/>
          </a:prstGeom>
          <a:ln w="12700">
            <a:miter lim="400000"/>
          </a:ln>
        </p:spPr>
      </p:pic>
      <p:sp>
        <p:nvSpPr>
          <p:cNvPr id="838" name="Shape 838"/>
          <p:cNvSpPr/>
          <p:nvPr/>
        </p:nvSpPr>
        <p:spPr>
          <a:xfrm>
            <a:off x="7745866" y="-28579"/>
            <a:ext cx="1400063" cy="529458"/>
          </a:xfrm>
          <a:prstGeom prst="rect">
            <a:avLst/>
          </a:prstGeom>
          <a:gradFill>
            <a:gsLst>
              <a:gs pos="0">
                <a:schemeClr val="accent4">
                  <a:lumOff val="28974"/>
                </a:schemeClr>
              </a:gs>
              <a:gs pos="35000">
                <a:srgbClr val="CFCFCF"/>
              </a:gs>
              <a:gs pos="100000">
                <a:schemeClr val="accent4">
                  <a:lumOff val="48879"/>
                </a:schemeClr>
              </a:gs>
            </a:gsLst>
            <a:lin ang="16200000"/>
          </a:gradFill>
          <a:ln w="12700">
            <a:miter lim="400000"/>
          </a:ln>
          <a:effectLst>
            <a:outerShdw blurRad="38100" dist="20000" dir="5400000" rotWithShape="0">
              <a:srgbClr val="000000">
                <a:alpha val="38000"/>
              </a:srgbClr>
            </a:outerShdw>
          </a:effectLst>
        </p:spPr>
        <p:txBody>
          <a:bodyPr lIns="45719" rIns="45719" anchor="ctr"/>
          <a:lstStyle/>
          <a:p>
            <a:endParaRPr/>
          </a:p>
        </p:txBody>
      </p:sp>
      <p:sp>
        <p:nvSpPr>
          <p:cNvPr id="839" name="Shape 839"/>
          <p:cNvSpPr/>
          <p:nvPr/>
        </p:nvSpPr>
        <p:spPr>
          <a:xfrm>
            <a:off x="7877988" y="-17780"/>
            <a:ext cx="1277163" cy="4743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600" b="1">
                <a:solidFill>
                  <a:srgbClr val="FF2600"/>
                </a:solidFill>
              </a:defRPr>
            </a:lvl1pPr>
          </a:lstStyle>
          <a:p>
            <a:r>
              <a:rPr dirty="0"/>
              <a:t>Details</a:t>
            </a:r>
          </a:p>
        </p:txBody>
      </p:sp>
      <p:sp>
        <p:nvSpPr>
          <p:cNvPr id="840" name="Shape 840"/>
          <p:cNvSpPr/>
          <p:nvPr/>
        </p:nvSpPr>
        <p:spPr>
          <a:xfrm flipH="1">
            <a:off x="4947010" y="3567701"/>
            <a:ext cx="537043" cy="295544"/>
          </a:xfrm>
          <a:prstGeom prst="line">
            <a:avLst/>
          </a:prstGeom>
          <a:ln w="381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
        <p:nvSpPr>
          <p:cNvPr id="841" name="Shape 841"/>
          <p:cNvSpPr/>
          <p:nvPr/>
        </p:nvSpPr>
        <p:spPr>
          <a:xfrm>
            <a:off x="296697" y="5768403"/>
            <a:ext cx="3554465" cy="52322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2600"/>
                </a:solidFill>
              </a:defRPr>
            </a:lvl1pPr>
          </a:lstStyle>
          <a:p>
            <a:r>
              <a:rPr sz="2800" dirty="0"/>
              <a:t>Original Complexity: </a:t>
            </a:r>
          </a:p>
        </p:txBody>
      </p:sp>
      <p:pic>
        <p:nvPicPr>
          <p:cNvPr id="842" name="pasted-image.pdf"/>
          <p:cNvPicPr>
            <a:picLocks noChangeAspect="1"/>
          </p:cNvPicPr>
          <p:nvPr/>
        </p:nvPicPr>
        <p:blipFill>
          <a:blip r:embed="rId12">
            <a:extLst/>
          </a:blip>
          <a:stretch>
            <a:fillRect/>
          </a:stretch>
        </p:blipFill>
        <p:spPr>
          <a:xfrm>
            <a:off x="3943796" y="5903581"/>
            <a:ext cx="787304" cy="313393"/>
          </a:xfrm>
          <a:prstGeom prst="rect">
            <a:avLst/>
          </a:prstGeom>
          <a:ln w="12700">
            <a:miter lim="400000"/>
          </a:ln>
        </p:spPr>
      </p:pic>
      <p:pic>
        <p:nvPicPr>
          <p:cNvPr id="843" name="pasted-image.pdf"/>
          <p:cNvPicPr>
            <a:picLocks noChangeAspect="1"/>
          </p:cNvPicPr>
          <p:nvPr/>
        </p:nvPicPr>
        <p:blipFill>
          <a:blip r:embed="rId13">
            <a:extLst/>
          </a:blip>
          <a:stretch>
            <a:fillRect/>
          </a:stretch>
        </p:blipFill>
        <p:spPr>
          <a:xfrm>
            <a:off x="6204237" y="5470524"/>
            <a:ext cx="2156134" cy="598154"/>
          </a:xfrm>
          <a:prstGeom prst="rect">
            <a:avLst/>
          </a:prstGeom>
          <a:ln w="12700">
            <a:miter lim="400000"/>
          </a:ln>
        </p:spPr>
      </p:pic>
    </p:spTree>
    <p:extLst>
      <p:ext uri="{BB962C8B-B14F-4D97-AF65-F5344CB8AC3E}">
        <p14:creationId xmlns:p14="http://schemas.microsoft.com/office/powerpoint/2010/main" val="4138461423"/>
      </p:ext>
    </p:extLst>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p:cNvSpPr>
          <p:nvPr>
            <p:ph type="title"/>
          </p:nvPr>
        </p:nvSpPr>
        <p:spPr>
          <a:prstGeom prst="rect">
            <a:avLst/>
          </a:prstGeom>
        </p:spPr>
        <p:txBody>
          <a:bodyPr/>
          <a:lstStyle/>
          <a:p>
            <a:r>
              <a:rPr lang="en-US" dirty="0" smtClean="0"/>
              <a:t>Prototype</a:t>
            </a:r>
            <a:r>
              <a:rPr lang="zh-CN" altLang="en-US" dirty="0" smtClean="0"/>
              <a:t> </a:t>
            </a:r>
            <a:r>
              <a:rPr lang="en-US" altLang="zh-CN" dirty="0" smtClean="0"/>
              <a:t>Systems</a:t>
            </a:r>
            <a:endParaRPr dirty="0"/>
          </a:p>
        </p:txBody>
      </p:sp>
      <p:sp>
        <p:nvSpPr>
          <p:cNvPr id="864" name="Shape 86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171</a:t>
            </a:fld>
            <a:endParaRPr/>
          </a:p>
        </p:txBody>
      </p:sp>
      <p:pic>
        <p:nvPicPr>
          <p:cNvPr id="865" name="teaser.png"/>
          <p:cNvPicPr>
            <a:picLocks/>
          </p:cNvPicPr>
          <p:nvPr/>
        </p:nvPicPr>
        <p:blipFill>
          <a:blip r:embed="rId3">
            <a:extLst/>
          </a:blip>
          <a:stretch>
            <a:fillRect/>
          </a:stretch>
        </p:blipFill>
        <p:spPr>
          <a:xfrm>
            <a:off x="69584" y="1338983"/>
            <a:ext cx="8927805" cy="4682025"/>
          </a:xfrm>
          <a:prstGeom prst="rect">
            <a:avLst/>
          </a:prstGeom>
          <a:ln w="12700">
            <a:miter lim="400000"/>
          </a:ln>
        </p:spPr>
      </p:pic>
      <p:pic>
        <p:nvPicPr>
          <p:cNvPr id="866" name="Screen Shot 2015-05-14 at 8.25.16 PM.png"/>
          <p:cNvPicPr>
            <a:picLocks noChangeAspect="1"/>
          </p:cNvPicPr>
          <p:nvPr/>
        </p:nvPicPr>
        <p:blipFill>
          <a:blip r:embed="rId4">
            <a:extLst/>
          </a:blip>
          <a:stretch>
            <a:fillRect/>
          </a:stretch>
        </p:blipFill>
        <p:spPr>
          <a:xfrm>
            <a:off x="6018125" y="8685"/>
            <a:ext cx="3117783" cy="1251054"/>
          </a:xfrm>
          <a:prstGeom prst="rect">
            <a:avLst/>
          </a:prstGeom>
          <a:ln w="12700">
            <a:solidFill>
              <a:srgbClr val="FF9300"/>
            </a:solidFill>
            <a:bevel/>
          </a:ln>
        </p:spPr>
      </p:pic>
      <p:sp>
        <p:nvSpPr>
          <p:cNvPr id="867" name="Shape 867"/>
          <p:cNvSpPr/>
          <p:nvPr/>
        </p:nvSpPr>
        <p:spPr>
          <a:xfrm>
            <a:off x="851012" y="5975558"/>
            <a:ext cx="3926605"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solidFill>
                  <a:srgbClr val="FF2600"/>
                </a:solidFill>
              </a:defRPr>
            </a:pPr>
            <a:r>
              <a:rPr dirty="0"/>
              <a:t>prototype: </a:t>
            </a:r>
            <a:r>
              <a:rPr u="sng" dirty="0">
                <a:solidFill>
                  <a:srgbClr val="009999"/>
                </a:solidFill>
                <a:uFill>
                  <a:solidFill>
                    <a:srgbClr val="009999"/>
                  </a:solidFill>
                </a:uFill>
                <a:hlinkClick r:id="rId5"/>
              </a:rPr>
              <a:t>http://team-net-work.org</a:t>
            </a:r>
          </a:p>
        </p:txBody>
      </p:sp>
      <p:sp>
        <p:nvSpPr>
          <p:cNvPr id="2" name="Rectangle 1"/>
          <p:cNvSpPr/>
          <p:nvPr/>
        </p:nvSpPr>
        <p:spPr>
          <a:xfrm>
            <a:off x="8092" y="6326391"/>
            <a:ext cx="9135908" cy="523220"/>
          </a:xfrm>
          <a:prstGeom prst="rect">
            <a:avLst/>
          </a:prstGeom>
          <a:solidFill>
            <a:schemeClr val="tx1"/>
          </a:solidFill>
        </p:spPr>
        <p:txBody>
          <a:bodyPr wrap="square">
            <a:spAutoFit/>
          </a:bodyPr>
          <a:lstStyle/>
          <a:p>
            <a:pPr marL="285750" indent="-285750">
              <a:buFont typeface="Arial"/>
              <a:buChar char="•"/>
            </a:pPr>
            <a:r>
              <a:rPr lang="en-US" sz="1400" dirty="0">
                <a:solidFill>
                  <a:schemeClr val="bg1"/>
                </a:solidFill>
                <a:latin typeface="Arial" panose="020B0604020202020204" pitchFamily="34" charset="0"/>
                <a:cs typeface="Arial" panose="020B0604020202020204" pitchFamily="34" charset="0"/>
              </a:rPr>
              <a:t>Nan Cao, Yu-Ru Lin, </a:t>
            </a:r>
            <a:r>
              <a:rPr lang="en-US" sz="1400" dirty="0" err="1">
                <a:solidFill>
                  <a:schemeClr val="bg1"/>
                </a:solidFill>
                <a:latin typeface="Arial" panose="020B0604020202020204" pitchFamily="34" charset="0"/>
                <a:cs typeface="Arial" panose="020B0604020202020204" pitchFamily="34" charset="0"/>
              </a:rPr>
              <a:t>Liangyue</a:t>
            </a:r>
            <a:r>
              <a:rPr lang="en-US" sz="1400" dirty="0">
                <a:solidFill>
                  <a:schemeClr val="bg1"/>
                </a:solidFill>
                <a:latin typeface="Arial" panose="020B0604020202020204" pitchFamily="34" charset="0"/>
                <a:cs typeface="Arial" panose="020B0604020202020204" pitchFamily="34" charset="0"/>
              </a:rPr>
              <a:t> Li, Hanghang </a:t>
            </a:r>
            <a:r>
              <a:rPr lang="en-US" sz="1400" dirty="0" err="1">
                <a:solidFill>
                  <a:schemeClr val="bg1"/>
                </a:solidFill>
                <a:latin typeface="Arial" panose="020B0604020202020204" pitchFamily="34" charset="0"/>
                <a:cs typeface="Arial" panose="020B0604020202020204" pitchFamily="34" charset="0"/>
              </a:rPr>
              <a:t>Tong.”g</a:t>
            </a:r>
            <a:r>
              <a:rPr lang="en-US" sz="1400" dirty="0">
                <a:solidFill>
                  <a:schemeClr val="bg1"/>
                </a:solidFill>
                <a:latin typeface="Arial" panose="020B0604020202020204" pitchFamily="34" charset="0"/>
                <a:cs typeface="Arial" panose="020B0604020202020204" pitchFamily="34" charset="0"/>
              </a:rPr>
              <a:t>-Miner: Interactive Visual Group Mining on Multivariate Graphs”, ACM </a:t>
            </a:r>
            <a:r>
              <a:rPr lang="en-US" sz="1400" b="1" dirty="0">
                <a:solidFill>
                  <a:schemeClr val="bg1"/>
                </a:solidFill>
                <a:latin typeface="Arial" panose="020B0604020202020204" pitchFamily="34" charset="0"/>
                <a:cs typeface="Arial" panose="020B0604020202020204" pitchFamily="34" charset="0"/>
              </a:rPr>
              <a:t>CHI</a:t>
            </a:r>
            <a:r>
              <a:rPr lang="en-US" sz="1400" dirty="0">
                <a:solidFill>
                  <a:schemeClr val="bg1"/>
                </a:solidFill>
                <a:latin typeface="Arial" panose="020B0604020202020204" pitchFamily="34" charset="0"/>
                <a:cs typeface="Arial" panose="020B0604020202020204" pitchFamily="34" charset="0"/>
              </a:rPr>
              <a:t> 2015.</a:t>
            </a:r>
          </a:p>
        </p:txBody>
      </p:sp>
    </p:spTree>
    <p:extLst>
      <p:ext uri="{BB962C8B-B14F-4D97-AF65-F5344CB8AC3E}">
        <p14:creationId xmlns:p14="http://schemas.microsoft.com/office/powerpoint/2010/main" val="4195888756"/>
      </p:ext>
    </p:extLst>
  </p:cSld>
  <p:clrMapOvr>
    <a:masterClrMapping/>
  </p:clrMapOvr>
  <p:transition spd="slow"/>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p:cNvSpPr>
          <p:nvPr>
            <p:ph type="title"/>
          </p:nvPr>
        </p:nvSpPr>
        <p:spPr>
          <a:prstGeom prst="rect">
            <a:avLst/>
          </a:prstGeom>
        </p:spPr>
        <p:txBody>
          <a:bodyPr/>
          <a:lstStyle/>
          <a:p>
            <a:r>
              <a:t>User Studies</a:t>
            </a:r>
          </a:p>
        </p:txBody>
      </p:sp>
      <p:sp>
        <p:nvSpPr>
          <p:cNvPr id="878" name="Shape 87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172</a:t>
            </a:fld>
            <a:endParaRPr/>
          </a:p>
        </p:txBody>
      </p:sp>
      <p:sp>
        <p:nvSpPr>
          <p:cNvPr id="880" name="Shape 880"/>
          <p:cNvSpPr/>
          <p:nvPr/>
        </p:nvSpPr>
        <p:spPr>
          <a:xfrm>
            <a:off x="0" y="5386918"/>
            <a:ext cx="9143999" cy="954107"/>
          </a:xfrm>
          <a:prstGeom prst="rect">
            <a:avLst/>
          </a:prstGeom>
          <a:solidFill>
            <a:srgbClr val="FFFF66"/>
          </a:solidFill>
          <a:ln w="63500">
            <a:noFill/>
            <a:bevel/>
          </a:ln>
          <a:extLst>
            <a:ext uri="{C572A759-6A51-4108-AA02-DFA0A04FC94B}">
              <ma14:wrappingTextBoxFlag xmlns:ma14="http://schemas.microsoft.com/office/mac/drawingml/2011/main" val="1"/>
            </a:ext>
          </a:extLst>
        </p:spPr>
        <p:txBody>
          <a:bodyPr wrap="square" lIns="45719" rIns="45719">
            <a:spAutoFit/>
          </a:bodyPr>
          <a:lstStyle/>
          <a:p>
            <a:pPr algn="ctr">
              <a:defRPr sz="2400" b="1">
                <a:solidFill>
                  <a:srgbClr val="0433FF"/>
                </a:solidFill>
              </a:defRPr>
            </a:pPr>
            <a:r>
              <a:rPr sz="2800" dirty="0"/>
              <a:t>Our method achieves the best average recall</a:t>
            </a:r>
            <a:r>
              <a:rPr sz="2800" dirty="0" smtClean="0"/>
              <a:t>,</a:t>
            </a:r>
            <a:r>
              <a:rPr lang="zh-CN" altLang="en-US" sz="2800" dirty="0" smtClean="0"/>
              <a:t> </a:t>
            </a:r>
            <a:r>
              <a:rPr sz="2800" dirty="0" smtClean="0"/>
              <a:t>precision </a:t>
            </a:r>
            <a:r>
              <a:rPr sz="2800" dirty="0"/>
              <a:t>and R@1</a:t>
            </a:r>
          </a:p>
        </p:txBody>
      </p:sp>
      <p:pic>
        <p:nvPicPr>
          <p:cNvPr id="2" name="Picture 1"/>
          <p:cNvPicPr>
            <a:picLocks noChangeAspect="1"/>
          </p:cNvPicPr>
          <p:nvPr/>
        </p:nvPicPr>
        <p:blipFill>
          <a:blip r:embed="rId3"/>
          <a:stretch>
            <a:fillRect/>
          </a:stretch>
        </p:blipFill>
        <p:spPr>
          <a:xfrm>
            <a:off x="1422526" y="1467396"/>
            <a:ext cx="6400800" cy="3747714"/>
          </a:xfrm>
          <a:prstGeom prst="rect">
            <a:avLst/>
          </a:prstGeom>
        </p:spPr>
      </p:pic>
      <p:sp>
        <p:nvSpPr>
          <p:cNvPr id="6" name="TextBox 5"/>
          <p:cNvSpPr txBox="1"/>
          <p:nvPr/>
        </p:nvSpPr>
        <p:spPr>
          <a:xfrm>
            <a:off x="0" y="6404233"/>
            <a:ext cx="9144000" cy="461665"/>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L. </a:t>
            </a:r>
            <a:r>
              <a:rPr lang="en-US" sz="1200" dirty="0">
                <a:solidFill>
                  <a:schemeClr val="bg1"/>
                </a:solidFill>
                <a:latin typeface="Arial" panose="020B0604020202020204" pitchFamily="34" charset="0"/>
                <a:cs typeface="Arial" panose="020B0604020202020204" pitchFamily="34" charset="0"/>
              </a:rPr>
              <a:t>Li, </a:t>
            </a:r>
            <a:r>
              <a:rPr lang="en-US" sz="1200" dirty="0" smtClean="0">
                <a:solidFill>
                  <a:schemeClr val="bg1"/>
                </a:solidFill>
                <a:latin typeface="Arial" panose="020B0604020202020204" pitchFamily="34" charset="0"/>
                <a:cs typeface="Arial" panose="020B0604020202020204" pitchFamily="34" charset="0"/>
              </a:rPr>
              <a:t>H. </a:t>
            </a:r>
            <a:r>
              <a:rPr lang="en-US" sz="1200" dirty="0">
                <a:solidFill>
                  <a:schemeClr val="bg1"/>
                </a:solidFill>
                <a:latin typeface="Arial" panose="020B0604020202020204" pitchFamily="34" charset="0"/>
                <a:cs typeface="Arial" panose="020B0604020202020204" pitchFamily="34" charset="0"/>
              </a:rPr>
              <a:t>Tong, </a:t>
            </a:r>
            <a:r>
              <a:rPr lang="en-US" sz="1200" dirty="0" smtClean="0">
                <a:solidFill>
                  <a:schemeClr val="bg1"/>
                </a:solidFill>
                <a:latin typeface="Arial" panose="020B0604020202020204" pitchFamily="34" charset="0"/>
                <a:cs typeface="Arial" panose="020B0604020202020204" pitchFamily="34" charset="0"/>
              </a:rPr>
              <a:t>N. </a:t>
            </a:r>
            <a:r>
              <a:rPr lang="en-US" sz="1200" dirty="0">
                <a:solidFill>
                  <a:schemeClr val="bg1"/>
                </a:solidFill>
                <a:latin typeface="Arial" panose="020B0604020202020204" pitchFamily="34" charset="0"/>
                <a:cs typeface="Arial" panose="020B0604020202020204" pitchFamily="34" charset="0"/>
              </a:rPr>
              <a:t>Cao, </a:t>
            </a:r>
            <a:r>
              <a:rPr lang="en-US" sz="1200" dirty="0" smtClean="0">
                <a:solidFill>
                  <a:schemeClr val="bg1"/>
                </a:solidFill>
                <a:latin typeface="Arial" panose="020B0604020202020204" pitchFamily="34" charset="0"/>
                <a:cs typeface="Arial" panose="020B0604020202020204" pitchFamily="34" charset="0"/>
              </a:rPr>
              <a:t>K. </a:t>
            </a:r>
            <a:r>
              <a:rPr lang="en-US" sz="1200" dirty="0">
                <a:solidFill>
                  <a:schemeClr val="bg1"/>
                </a:solidFill>
                <a:latin typeface="Arial" panose="020B0604020202020204" pitchFamily="34" charset="0"/>
                <a:cs typeface="Arial" panose="020B0604020202020204" pitchFamily="34" charset="0"/>
              </a:rPr>
              <a:t>Ehrlich, </a:t>
            </a:r>
            <a:r>
              <a:rPr lang="en-US" sz="1200" dirty="0" smtClean="0">
                <a:solidFill>
                  <a:schemeClr val="bg1"/>
                </a:solidFill>
                <a:latin typeface="Arial" panose="020B0604020202020204" pitchFamily="34" charset="0"/>
                <a:cs typeface="Arial" panose="020B0604020202020204" pitchFamily="34" charset="0"/>
              </a:rPr>
              <a:t>Y.-R. </a:t>
            </a:r>
            <a:r>
              <a:rPr lang="en-US" sz="1200" dirty="0">
                <a:solidFill>
                  <a:schemeClr val="bg1"/>
                </a:solidFill>
                <a:latin typeface="Arial" panose="020B0604020202020204" pitchFamily="34" charset="0"/>
                <a:cs typeface="Arial" panose="020B0604020202020204" pitchFamily="34" charset="0"/>
              </a:rPr>
              <a:t>Lin and </a:t>
            </a:r>
            <a:r>
              <a:rPr lang="en-US" sz="1200" dirty="0" smtClean="0">
                <a:solidFill>
                  <a:schemeClr val="bg1"/>
                </a:solidFill>
                <a:latin typeface="Arial" panose="020B0604020202020204" pitchFamily="34" charset="0"/>
                <a:cs typeface="Arial" panose="020B0604020202020204" pitchFamily="34" charset="0"/>
              </a:rPr>
              <a:t>N. </a:t>
            </a:r>
            <a:r>
              <a:rPr lang="en-US" sz="1200" dirty="0" err="1" smtClean="0">
                <a:solidFill>
                  <a:schemeClr val="bg1"/>
                </a:solidFill>
                <a:latin typeface="Arial" panose="020B0604020202020204" pitchFamily="34" charset="0"/>
                <a:cs typeface="Arial" panose="020B0604020202020204" pitchFamily="34" charset="0"/>
              </a:rPr>
              <a:t>Buchler</a:t>
            </a:r>
            <a:r>
              <a:rPr lang="en-US" sz="1200" dirty="0" smtClean="0">
                <a:solidFill>
                  <a:schemeClr val="bg1"/>
                </a:solidFill>
                <a:latin typeface="Arial" panose="020B0604020202020204" pitchFamily="34" charset="0"/>
                <a:cs typeface="Arial" panose="020B0604020202020204" pitchFamily="34" charset="0"/>
              </a:rPr>
              <a:t>: Replacing </a:t>
            </a:r>
            <a:r>
              <a:rPr lang="en-US" sz="1200" dirty="0">
                <a:solidFill>
                  <a:schemeClr val="bg1"/>
                </a:solidFill>
                <a:latin typeface="Arial" panose="020B0604020202020204" pitchFamily="34" charset="0"/>
                <a:cs typeface="Arial" panose="020B0604020202020204" pitchFamily="34" charset="0"/>
              </a:rPr>
              <a:t>the Irreplaceable: Fast Algorithms for Team Member </a:t>
            </a:r>
            <a:r>
              <a:rPr lang="en-US" sz="1200" dirty="0" smtClean="0">
                <a:solidFill>
                  <a:schemeClr val="bg1"/>
                </a:solidFill>
                <a:latin typeface="Arial" panose="020B0604020202020204" pitchFamily="34" charset="0"/>
                <a:cs typeface="Arial" panose="020B0604020202020204" pitchFamily="34" charset="0"/>
              </a:rPr>
              <a:t>Recommendation,</a:t>
            </a:r>
            <a:r>
              <a:rPr lang="en-US" sz="1200" dirty="0">
                <a:solidFill>
                  <a:schemeClr val="bg1"/>
                </a:solidFill>
                <a:latin typeface="Arial" panose="020B0604020202020204" pitchFamily="34" charset="0"/>
                <a:cs typeface="Arial" panose="020B0604020202020204" pitchFamily="34" charset="0"/>
              </a:rPr>
              <a:t> WWW </a:t>
            </a:r>
            <a:r>
              <a:rPr lang="en-US" sz="1200" dirty="0" smtClean="0">
                <a:solidFill>
                  <a:schemeClr val="bg1"/>
                </a:solidFill>
                <a:latin typeface="Arial" panose="020B0604020202020204" pitchFamily="34" charset="0"/>
                <a:cs typeface="Arial" panose="020B0604020202020204" pitchFamily="34" charset="0"/>
              </a:rPr>
              <a:t>2015</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247701"/>
      </p:ext>
    </p:extLst>
  </p:cSld>
  <p:clrMapOvr>
    <a:masterClrMapping/>
  </p:clrMapOvr>
  <p:transition spd="slow"/>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2602" y="1143670"/>
            <a:ext cx="6858000" cy="4049138"/>
          </a:xfrm>
          <a:prstGeom prst="rect">
            <a:avLst/>
          </a:prstGeom>
        </p:spPr>
      </p:pic>
      <p:sp>
        <p:nvSpPr>
          <p:cNvPr id="886" name="Shape 886"/>
          <p:cNvSpPr>
            <a:spLocks noGrp="1"/>
          </p:cNvSpPr>
          <p:nvPr>
            <p:ph type="title"/>
          </p:nvPr>
        </p:nvSpPr>
        <p:spPr>
          <a:xfrm>
            <a:off x="0" y="0"/>
            <a:ext cx="9125977" cy="1025526"/>
          </a:xfrm>
          <a:prstGeom prst="rect">
            <a:avLst/>
          </a:prstGeom>
        </p:spPr>
        <p:txBody>
          <a:bodyPr/>
          <a:lstStyle/>
          <a:p>
            <a:pPr algn="ctr"/>
            <a:r>
              <a:rPr lang="en-US" sz="3600" dirty="0" smtClean="0"/>
              <a:t>Application in </a:t>
            </a:r>
            <a:r>
              <a:rPr sz="3600" dirty="0" smtClean="0"/>
              <a:t>Author </a:t>
            </a:r>
            <a:r>
              <a:rPr sz="3600" dirty="0"/>
              <a:t>Alias Prediction</a:t>
            </a:r>
          </a:p>
        </p:txBody>
      </p:sp>
      <p:sp>
        <p:nvSpPr>
          <p:cNvPr id="890" name="Shape 890"/>
          <p:cNvSpPr/>
          <p:nvPr/>
        </p:nvSpPr>
        <p:spPr>
          <a:xfrm>
            <a:off x="4220804" y="761439"/>
            <a:ext cx="1492707"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2600"/>
                </a:solidFill>
              </a:defRPr>
            </a:lvl1pPr>
          </a:lstStyle>
          <a:p>
            <a:r>
              <a:t>proposed</a:t>
            </a:r>
          </a:p>
        </p:txBody>
      </p:sp>
      <p:sp>
        <p:nvSpPr>
          <p:cNvPr id="891" name="Shape 891"/>
          <p:cNvSpPr/>
          <p:nvPr/>
        </p:nvSpPr>
        <p:spPr>
          <a:xfrm>
            <a:off x="4817447" y="1121971"/>
            <a:ext cx="178376" cy="408310"/>
          </a:xfrm>
          <a:prstGeom prst="line">
            <a:avLst/>
          </a:prstGeom>
          <a:ln w="381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
        <p:nvSpPr>
          <p:cNvPr id="892" name="Shape 892"/>
          <p:cNvSpPr/>
          <p:nvPr/>
        </p:nvSpPr>
        <p:spPr>
          <a:xfrm>
            <a:off x="7808514" y="2372825"/>
            <a:ext cx="1317463" cy="11507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solidFill>
                  <a:srgbClr val="FF2600"/>
                </a:solidFill>
              </a:defRPr>
            </a:pPr>
            <a:r>
              <a:t>alternative</a:t>
            </a:r>
          </a:p>
          <a:p>
            <a:pPr>
              <a:defRPr b="1">
                <a:solidFill>
                  <a:srgbClr val="FF2600"/>
                </a:solidFill>
              </a:defRPr>
            </a:pPr>
            <a:r>
              <a:t>ways to </a:t>
            </a:r>
          </a:p>
          <a:p>
            <a:pPr>
              <a:defRPr b="1">
                <a:solidFill>
                  <a:srgbClr val="FF2600"/>
                </a:solidFill>
              </a:defRPr>
            </a:pPr>
            <a:r>
              <a:t>combine</a:t>
            </a:r>
          </a:p>
          <a:p>
            <a:pPr>
              <a:defRPr b="1">
                <a:solidFill>
                  <a:srgbClr val="FF2600"/>
                </a:solidFill>
              </a:defRPr>
            </a:pPr>
            <a:r>
              <a:t>skill+graph</a:t>
            </a:r>
          </a:p>
        </p:txBody>
      </p:sp>
      <p:pic>
        <p:nvPicPr>
          <p:cNvPr id="893" name="pasted-image.pdf"/>
          <p:cNvPicPr>
            <a:picLocks/>
          </p:cNvPicPr>
          <p:nvPr/>
        </p:nvPicPr>
        <p:blipFill>
          <a:blip r:embed="rId4">
            <a:extLst/>
          </a:blip>
          <a:stretch>
            <a:fillRect/>
          </a:stretch>
        </p:blipFill>
        <p:spPr>
          <a:xfrm>
            <a:off x="7592562" y="2377413"/>
            <a:ext cx="297027" cy="1205707"/>
          </a:xfrm>
          <a:prstGeom prst="rect">
            <a:avLst/>
          </a:prstGeom>
          <a:ln w="12700">
            <a:miter lim="400000"/>
          </a:ln>
        </p:spPr>
      </p:pic>
      <p:sp>
        <p:nvSpPr>
          <p:cNvPr id="3" name="Rectangle 2"/>
          <p:cNvSpPr/>
          <p:nvPr/>
        </p:nvSpPr>
        <p:spPr>
          <a:xfrm>
            <a:off x="-1" y="5893235"/>
            <a:ext cx="8137937" cy="461665"/>
          </a:xfrm>
          <a:prstGeom prst="rect">
            <a:avLst/>
          </a:prstGeom>
        </p:spPr>
        <p:txBody>
          <a:bodyPr wrap="square">
            <a:spAutoFit/>
          </a:bodyPr>
          <a:lstStyle/>
          <a:p>
            <a:r>
              <a:rPr lang="en-US" sz="2400" dirty="0"/>
              <a:t>Author </a:t>
            </a:r>
            <a:r>
              <a:rPr lang="en-US" sz="2400" dirty="0" smtClean="0"/>
              <a:t>Alias</a:t>
            </a:r>
            <a:r>
              <a:rPr lang="en-US" altLang="zh-CN" sz="2400" dirty="0" smtClean="0"/>
              <a:t>:</a:t>
            </a:r>
            <a:r>
              <a:rPr lang="zh-CN" altLang="en-US" sz="2400" dirty="0" smtClean="0"/>
              <a:t> </a:t>
            </a:r>
            <a:r>
              <a:rPr lang="en-US" sz="2400" i="1" dirty="0" smtClean="0"/>
              <a:t>Alexander </a:t>
            </a:r>
            <a:r>
              <a:rPr lang="en-US" sz="2400" i="1" dirty="0"/>
              <a:t>J. </a:t>
            </a:r>
            <a:r>
              <a:rPr lang="en-US" sz="2400" i="1" dirty="0" err="1"/>
              <a:t>Smola</a:t>
            </a:r>
            <a:r>
              <a:rPr lang="en-US" sz="2400" dirty="0"/>
              <a:t> vs. </a:t>
            </a:r>
            <a:r>
              <a:rPr lang="en-US" sz="2400" i="1" dirty="0"/>
              <a:t>Alex J. </a:t>
            </a:r>
            <a:r>
              <a:rPr lang="en-US" sz="2400" i="1" dirty="0" err="1"/>
              <a:t>Smola</a:t>
            </a:r>
            <a:endParaRPr lang="en-US" sz="2400" i="1" dirty="0"/>
          </a:p>
        </p:txBody>
      </p:sp>
      <p:sp>
        <p:nvSpPr>
          <p:cNvPr id="4" name="TextBox 3"/>
          <p:cNvSpPr txBox="1"/>
          <p:nvPr/>
        </p:nvSpPr>
        <p:spPr>
          <a:xfrm>
            <a:off x="3814610" y="4939777"/>
            <a:ext cx="1103826"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Budget </a:t>
            </a:r>
            <a:r>
              <a:rPr kumimoji="0" lang="en-US" sz="2000" b="0" i="1" u="none" strike="noStrike" cap="none" spc="0" normalizeH="0" baseline="0" dirty="0" smtClean="0">
                <a:ln>
                  <a:noFill/>
                </a:ln>
                <a:solidFill>
                  <a:srgbClr val="000000"/>
                </a:solidFill>
                <a:effectLst/>
                <a:uFillTx/>
                <a:latin typeface="Arial"/>
                <a:ea typeface="Arial"/>
                <a:cs typeface="Arial"/>
                <a:sym typeface="Arial"/>
              </a:rPr>
              <a:t>k</a:t>
            </a:r>
            <a:endParaRPr kumimoji="0" lang="en-US" sz="2000" b="0" i="1" u="none" strike="noStrike" cap="none" spc="0" normalizeH="0" baseline="0" dirty="0">
              <a:ln>
                <a:noFill/>
              </a:ln>
              <a:solidFill>
                <a:srgbClr val="000000"/>
              </a:solidFill>
              <a:effectLst/>
              <a:uFillTx/>
              <a:latin typeface="Arial"/>
              <a:ea typeface="Arial"/>
              <a:cs typeface="Arial"/>
              <a:sym typeface="Arial"/>
            </a:endParaRPr>
          </a:p>
        </p:txBody>
      </p:sp>
      <p:sp>
        <p:nvSpPr>
          <p:cNvPr id="889" name="Shape 889"/>
          <p:cNvSpPr/>
          <p:nvPr/>
        </p:nvSpPr>
        <p:spPr>
          <a:xfrm>
            <a:off x="0" y="5287336"/>
            <a:ext cx="9144000" cy="523220"/>
          </a:xfrm>
          <a:prstGeom prst="rect">
            <a:avLst/>
          </a:prstGeom>
          <a:solidFill>
            <a:srgbClr val="FFFF66"/>
          </a:solidFill>
          <a:ln w="63500">
            <a:noFill/>
            <a:bevel/>
          </a:ln>
          <a:extLst>
            <a:ext uri="{C572A759-6A51-4108-AA02-DFA0A04FC94B}">
              <ma14:wrappingTextBoxFlag xmlns:ma14="http://schemas.microsoft.com/office/mac/drawingml/2011/main" val="1"/>
            </a:ext>
          </a:extLst>
        </p:spPr>
        <p:txBody>
          <a:bodyPr wrap="square" lIns="45719" rIns="45719">
            <a:spAutoFit/>
          </a:bodyPr>
          <a:lstStyle>
            <a:lvl1pPr>
              <a:defRPr sz="2400" b="1">
                <a:solidFill>
                  <a:srgbClr val="0433FF"/>
                </a:solidFill>
              </a:defRPr>
            </a:lvl1pPr>
          </a:lstStyle>
          <a:p>
            <a:pPr algn="ctr"/>
            <a:r>
              <a:rPr sz="2800"/>
              <a:t>Our method achieves the highest accuracy</a:t>
            </a:r>
          </a:p>
        </p:txBody>
      </p:sp>
      <p:sp>
        <p:nvSpPr>
          <p:cNvPr id="12" name="TextBox 11"/>
          <p:cNvSpPr txBox="1"/>
          <p:nvPr/>
        </p:nvSpPr>
        <p:spPr>
          <a:xfrm rot="16200000">
            <a:off x="-181220" y="2780212"/>
            <a:ext cx="2154242"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Average Accuracy</a:t>
            </a:r>
            <a:endParaRPr kumimoji="0" lang="en-US" sz="2000" b="0" i="1"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642186192"/>
      </p:ext>
    </p:extLst>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a:spLocks noGrp="1"/>
          </p:cNvSpPr>
          <p:nvPr>
            <p:ph type="title"/>
          </p:nvPr>
        </p:nvSpPr>
        <p:spPr>
          <a:prstGeom prst="rect">
            <a:avLst/>
          </a:prstGeom>
        </p:spPr>
        <p:txBody>
          <a:bodyPr/>
          <a:lstStyle/>
          <a:p>
            <a:r>
              <a:t>Speed-up by Pruning</a:t>
            </a:r>
          </a:p>
        </p:txBody>
      </p:sp>
      <p:sp>
        <p:nvSpPr>
          <p:cNvPr id="903" name="Shape 903"/>
          <p:cNvSpPr/>
          <p:nvPr/>
        </p:nvSpPr>
        <p:spPr>
          <a:xfrm>
            <a:off x="0" y="5303676"/>
            <a:ext cx="9136825" cy="523220"/>
          </a:xfrm>
          <a:prstGeom prst="rect">
            <a:avLst/>
          </a:prstGeom>
          <a:solidFill>
            <a:srgbClr val="FFFF66"/>
          </a:solidFill>
          <a:ln w="63500">
            <a:noFill/>
            <a:bevel/>
          </a:ln>
          <a:extLst>
            <a:ext uri="{C572A759-6A51-4108-AA02-DFA0A04FC94B}">
              <ma14:wrappingTextBoxFlag xmlns:ma14="http://schemas.microsoft.com/office/mac/drawingml/2011/main" val="1"/>
            </a:ext>
          </a:extLst>
        </p:spPr>
        <p:txBody>
          <a:bodyPr wrap="square" lIns="45719" rIns="45719">
            <a:spAutoFit/>
          </a:bodyPr>
          <a:lstStyle>
            <a:lvl1pPr>
              <a:defRPr sz="2400" b="1">
                <a:solidFill>
                  <a:srgbClr val="0433FF"/>
                </a:solidFill>
              </a:defRPr>
            </a:lvl1pPr>
          </a:lstStyle>
          <a:p>
            <a:pPr algn="ctr"/>
            <a:r>
              <a:rPr sz="2800"/>
              <a:t>Pruning has dramatic speed improvement</a:t>
            </a:r>
          </a:p>
        </p:txBody>
      </p:sp>
      <p:pic>
        <p:nvPicPr>
          <p:cNvPr id="904" name="Screen Shot 2015-05-14 at 8.34.55 PM.png"/>
          <p:cNvPicPr>
            <a:picLocks noChangeAspect="1"/>
          </p:cNvPicPr>
          <p:nvPr/>
        </p:nvPicPr>
        <p:blipFill>
          <a:blip r:embed="rId3">
            <a:extLst/>
          </a:blip>
          <a:stretch>
            <a:fillRect/>
          </a:stretch>
        </p:blipFill>
        <p:spPr>
          <a:xfrm>
            <a:off x="6275436" y="-2462"/>
            <a:ext cx="2861390" cy="1160024"/>
          </a:xfrm>
          <a:prstGeom prst="rect">
            <a:avLst/>
          </a:prstGeom>
          <a:ln w="12700">
            <a:solidFill>
              <a:srgbClr val="FF9300"/>
            </a:solidFill>
            <a:bevel/>
          </a:ln>
        </p:spPr>
      </p:pic>
      <p:pic>
        <p:nvPicPr>
          <p:cNvPr id="2" name="Picture 1"/>
          <p:cNvPicPr>
            <a:picLocks noChangeAspect="1"/>
          </p:cNvPicPr>
          <p:nvPr/>
        </p:nvPicPr>
        <p:blipFill>
          <a:blip r:embed="rId4"/>
          <a:stretch>
            <a:fillRect/>
          </a:stretch>
        </p:blipFill>
        <p:spPr>
          <a:xfrm>
            <a:off x="1299422" y="1345367"/>
            <a:ext cx="6858000" cy="3958309"/>
          </a:xfrm>
          <a:prstGeom prst="rect">
            <a:avLst/>
          </a:prstGeom>
        </p:spPr>
      </p:pic>
      <p:sp>
        <p:nvSpPr>
          <p:cNvPr id="3" name="Rectangle 2"/>
          <p:cNvSpPr/>
          <p:nvPr/>
        </p:nvSpPr>
        <p:spPr>
          <a:xfrm>
            <a:off x="1357086" y="2358571"/>
            <a:ext cx="304800" cy="2365495"/>
          </a:xfrm>
          <a:prstGeom prst="rect">
            <a:avLst/>
          </a:prstGeom>
          <a:solidFill>
            <a:schemeClr val="accent3">
              <a:lumOff val="44000"/>
            </a:schemeClr>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 name="TextBox 6"/>
          <p:cNvSpPr txBox="1"/>
          <p:nvPr/>
        </p:nvSpPr>
        <p:spPr>
          <a:xfrm rot="16200000">
            <a:off x="-202378" y="3124467"/>
            <a:ext cx="3118929"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Time in Second</a:t>
            </a:r>
            <a:r>
              <a:rPr kumimoji="0" lang="en-US" sz="2000" b="0" i="0" u="none" strike="noStrike" cap="none" spc="0" normalizeH="0" dirty="0" smtClean="0">
                <a:ln>
                  <a:noFill/>
                </a:ln>
                <a:solidFill>
                  <a:srgbClr val="000000"/>
                </a:solidFill>
                <a:effectLst/>
                <a:uFillTx/>
                <a:latin typeface="Arial"/>
                <a:ea typeface="Arial"/>
                <a:cs typeface="Arial"/>
                <a:sym typeface="Arial"/>
              </a:rPr>
              <a:t> (log scale)</a:t>
            </a:r>
            <a:endParaRPr kumimoji="0" lang="en-US" sz="2000" b="0" i="1"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770791996"/>
      </p:ext>
    </p:extLst>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p:cNvSpPr>
          <p:nvPr>
            <p:ph type="title"/>
          </p:nvPr>
        </p:nvSpPr>
        <p:spPr>
          <a:prstGeom prst="rect">
            <a:avLst/>
          </a:prstGeom>
        </p:spPr>
        <p:txBody>
          <a:bodyPr/>
          <a:lstStyle/>
          <a:p>
            <a:r>
              <a:t>Further Speed-up</a:t>
            </a:r>
          </a:p>
        </p:txBody>
      </p:sp>
      <p:sp>
        <p:nvSpPr>
          <p:cNvPr id="915" name="Shape 915"/>
          <p:cNvSpPr/>
          <p:nvPr/>
        </p:nvSpPr>
        <p:spPr>
          <a:xfrm>
            <a:off x="1567105" y="4821097"/>
            <a:ext cx="1910915"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0433FF"/>
                </a:solidFill>
              </a:defRPr>
            </a:lvl1pPr>
          </a:lstStyle>
          <a:p>
            <a:r>
              <a:t>Exact methods</a:t>
            </a:r>
          </a:p>
        </p:txBody>
      </p:sp>
      <p:sp>
        <p:nvSpPr>
          <p:cNvPr id="916" name="Shape 916"/>
          <p:cNvSpPr/>
          <p:nvPr/>
        </p:nvSpPr>
        <p:spPr>
          <a:xfrm>
            <a:off x="5859705" y="4821097"/>
            <a:ext cx="2785652"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0433FF"/>
                </a:solidFill>
              </a:defRPr>
            </a:lvl1pPr>
          </a:lstStyle>
          <a:p>
            <a:r>
              <a:t>Approximate methods</a:t>
            </a:r>
          </a:p>
        </p:txBody>
      </p:sp>
      <p:sp>
        <p:nvSpPr>
          <p:cNvPr id="917" name="Shape 917"/>
          <p:cNvSpPr/>
          <p:nvPr/>
        </p:nvSpPr>
        <p:spPr>
          <a:xfrm>
            <a:off x="4967" y="5436078"/>
            <a:ext cx="9122980" cy="523220"/>
          </a:xfrm>
          <a:prstGeom prst="rect">
            <a:avLst/>
          </a:prstGeom>
          <a:solidFill>
            <a:srgbClr val="FFFF66"/>
          </a:solidFill>
          <a:ln w="63500">
            <a:noFill/>
            <a:bevel/>
          </a:ln>
          <a:extLst>
            <a:ext uri="{C572A759-6A51-4108-AA02-DFA0A04FC94B}">
              <ma14:wrappingTextBoxFlag xmlns:ma14="http://schemas.microsoft.com/office/mac/drawingml/2011/main" val="1"/>
            </a:ext>
          </a:extLst>
        </p:spPr>
        <p:txBody>
          <a:bodyPr wrap="square" lIns="45719" rIns="45719">
            <a:spAutoFit/>
          </a:bodyPr>
          <a:lstStyle>
            <a:lvl1pPr>
              <a:defRPr sz="2400" b="1">
                <a:solidFill>
                  <a:srgbClr val="0433FF"/>
                </a:solidFill>
              </a:defRPr>
            </a:lvl1pPr>
          </a:lstStyle>
          <a:p>
            <a:pPr algn="ctr"/>
            <a:r>
              <a:rPr lang="en-US" sz="2800" dirty="0" smtClean="0"/>
              <a:t>Exploiting</a:t>
            </a:r>
            <a:r>
              <a:rPr lang="zh-CN" altLang="en-US" sz="2800" dirty="0" smtClean="0"/>
              <a:t> </a:t>
            </a:r>
            <a:r>
              <a:rPr lang="en-US" altLang="zh-CN" sz="2800" dirty="0" smtClean="0"/>
              <a:t>redundancy</a:t>
            </a:r>
            <a:r>
              <a:rPr lang="zh-CN" altLang="en-US" sz="2800" dirty="0" smtClean="0"/>
              <a:t> </a:t>
            </a:r>
            <a:r>
              <a:rPr lang="en-US" altLang="zh-CN" sz="2800" dirty="0" smtClean="0"/>
              <a:t>leads</a:t>
            </a:r>
            <a:r>
              <a:rPr lang="zh-CN" altLang="en-US" sz="2800" dirty="0" smtClean="0"/>
              <a:t> </a:t>
            </a:r>
            <a:r>
              <a:rPr lang="en-US" altLang="zh-CN" sz="2800" dirty="0" smtClean="0"/>
              <a:t>to</a:t>
            </a:r>
            <a:r>
              <a:rPr lang="zh-CN" altLang="en-US" sz="2800" dirty="0" smtClean="0"/>
              <a:t> </a:t>
            </a:r>
            <a:r>
              <a:rPr lang="en-US" altLang="zh-CN" sz="2800" dirty="0" smtClean="0"/>
              <a:t>additional</a:t>
            </a:r>
            <a:r>
              <a:rPr lang="zh-CN" altLang="en-US" sz="2800" dirty="0" smtClean="0"/>
              <a:t> </a:t>
            </a:r>
            <a:r>
              <a:rPr sz="2800" dirty="0" smtClean="0"/>
              <a:t>speed</a:t>
            </a:r>
            <a:r>
              <a:rPr lang="en-US" altLang="zh-CN" sz="2800" dirty="0" smtClean="0"/>
              <a:t>-up!</a:t>
            </a:r>
            <a:endParaRPr sz="2800" dirty="0"/>
          </a:p>
        </p:txBody>
      </p:sp>
      <p:pic>
        <p:nvPicPr>
          <p:cNvPr id="918" name="Screen Shot 2015-05-14 at 8.36.33 PM.png"/>
          <p:cNvPicPr>
            <a:picLocks noChangeAspect="1"/>
          </p:cNvPicPr>
          <p:nvPr/>
        </p:nvPicPr>
        <p:blipFill>
          <a:blip r:embed="rId3">
            <a:extLst/>
          </a:blip>
          <a:stretch>
            <a:fillRect/>
          </a:stretch>
        </p:blipFill>
        <p:spPr>
          <a:xfrm>
            <a:off x="5881757" y="17997"/>
            <a:ext cx="3246190" cy="1309867"/>
          </a:xfrm>
          <a:prstGeom prst="rect">
            <a:avLst/>
          </a:prstGeom>
          <a:ln w="12700">
            <a:solidFill>
              <a:srgbClr val="FF9300"/>
            </a:solidFill>
            <a:beve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67" y="1859202"/>
            <a:ext cx="4333020" cy="27432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887" y="1838147"/>
            <a:ext cx="4417500" cy="2743200"/>
          </a:xfrm>
          <a:prstGeom prst="rect">
            <a:avLst/>
          </a:prstGeom>
        </p:spPr>
      </p:pic>
      <p:sp>
        <p:nvSpPr>
          <p:cNvPr id="12" name="TextBox 11"/>
          <p:cNvSpPr txBox="1"/>
          <p:nvPr/>
        </p:nvSpPr>
        <p:spPr>
          <a:xfrm rot="16200000">
            <a:off x="-679999" y="3030748"/>
            <a:ext cx="1865380"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Time in Second</a:t>
            </a:r>
            <a:endParaRPr kumimoji="0" lang="en-US" sz="2000" b="0" i="1" u="none" strike="noStrike" cap="none" spc="0" normalizeH="0" baseline="0" dirty="0">
              <a:ln>
                <a:noFill/>
              </a:ln>
              <a:solidFill>
                <a:srgbClr val="000000"/>
              </a:solidFill>
              <a:effectLst/>
              <a:uFillTx/>
              <a:latin typeface="Arial"/>
              <a:ea typeface="Arial"/>
              <a:cs typeface="Arial"/>
              <a:sym typeface="Arial"/>
            </a:endParaRPr>
          </a:p>
        </p:txBody>
      </p:sp>
      <p:sp>
        <p:nvSpPr>
          <p:cNvPr id="13" name="TextBox 12"/>
          <p:cNvSpPr txBox="1"/>
          <p:nvPr/>
        </p:nvSpPr>
        <p:spPr>
          <a:xfrm rot="16200000">
            <a:off x="3653021" y="2964334"/>
            <a:ext cx="1865380"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Time in Second</a:t>
            </a:r>
            <a:endParaRPr kumimoji="0" lang="en-US" sz="2000" b="0" i="1" u="none" strike="noStrike" cap="none" spc="0" normalizeH="0" baseline="0" dirty="0">
              <a:ln>
                <a:noFill/>
              </a:ln>
              <a:solidFill>
                <a:srgbClr val="000000"/>
              </a:solidFill>
              <a:effectLst/>
              <a:uFillTx/>
              <a:latin typeface="Arial"/>
              <a:ea typeface="Arial"/>
              <a:cs typeface="Arial"/>
              <a:sym typeface="Arial"/>
            </a:endParaRPr>
          </a:p>
        </p:txBody>
      </p:sp>
      <p:sp>
        <p:nvSpPr>
          <p:cNvPr id="14" name="TextBox 13"/>
          <p:cNvSpPr txBox="1"/>
          <p:nvPr/>
        </p:nvSpPr>
        <p:spPr>
          <a:xfrm>
            <a:off x="1877450" y="4427431"/>
            <a:ext cx="1290223"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Team Size</a:t>
            </a:r>
            <a:endParaRPr kumimoji="0" lang="en-US" sz="2000" b="0" i="1" u="none" strike="noStrike" cap="none" spc="0" normalizeH="0" baseline="0" dirty="0">
              <a:ln>
                <a:noFill/>
              </a:ln>
              <a:solidFill>
                <a:srgbClr val="000000"/>
              </a:solidFill>
              <a:effectLst/>
              <a:uFillTx/>
              <a:latin typeface="Arial"/>
              <a:ea typeface="Arial"/>
              <a:cs typeface="Arial"/>
              <a:sym typeface="Arial"/>
            </a:endParaRPr>
          </a:p>
        </p:txBody>
      </p:sp>
      <p:sp>
        <p:nvSpPr>
          <p:cNvPr id="15" name="TextBox 14"/>
          <p:cNvSpPr txBox="1"/>
          <p:nvPr/>
        </p:nvSpPr>
        <p:spPr>
          <a:xfrm>
            <a:off x="6247893" y="4402855"/>
            <a:ext cx="1290223"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Team Size</a:t>
            </a:r>
            <a:endParaRPr kumimoji="0" lang="en-US" sz="2000" b="0" i="1"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660959985"/>
      </p:ext>
    </p:extLst>
  </p:cSld>
  <p:clrMapOvr>
    <a:masterClrMapping/>
  </p:clrMapOvr>
  <p:transition spd="slow"/>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Shape 925"/>
          <p:cNvSpPr>
            <a:spLocks noGrp="1"/>
          </p:cNvSpPr>
          <p:nvPr>
            <p:ph type="title"/>
          </p:nvPr>
        </p:nvSpPr>
        <p:spPr>
          <a:prstGeom prst="rect">
            <a:avLst/>
          </a:prstGeom>
        </p:spPr>
        <p:txBody>
          <a:bodyPr/>
          <a:lstStyle/>
          <a:p>
            <a:r>
              <a:t>Scalability</a:t>
            </a:r>
          </a:p>
        </p:txBody>
      </p:sp>
      <p:sp>
        <p:nvSpPr>
          <p:cNvPr id="929" name="Shape 929"/>
          <p:cNvSpPr/>
          <p:nvPr/>
        </p:nvSpPr>
        <p:spPr>
          <a:xfrm>
            <a:off x="855905" y="4685825"/>
            <a:ext cx="3011126"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0433FF"/>
                </a:solidFill>
              </a:defRPr>
            </a:lvl1pPr>
          </a:lstStyle>
          <a:p>
            <a:r>
              <a:rPr dirty="0"/>
              <a:t>TEAMREP-FAST-EXACT</a:t>
            </a:r>
          </a:p>
        </p:txBody>
      </p:sp>
      <p:sp>
        <p:nvSpPr>
          <p:cNvPr id="930" name="Shape 930"/>
          <p:cNvSpPr/>
          <p:nvPr/>
        </p:nvSpPr>
        <p:spPr>
          <a:xfrm>
            <a:off x="5466005" y="4685825"/>
            <a:ext cx="3222958"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0433FF"/>
                </a:solidFill>
              </a:defRPr>
            </a:lvl1pPr>
          </a:lstStyle>
          <a:p>
            <a:r>
              <a:t>TEAMREP-FAST-APPROX</a:t>
            </a:r>
          </a:p>
        </p:txBody>
      </p:sp>
      <p:sp>
        <p:nvSpPr>
          <p:cNvPr id="931" name="Shape 931"/>
          <p:cNvSpPr/>
          <p:nvPr/>
        </p:nvSpPr>
        <p:spPr>
          <a:xfrm>
            <a:off x="-1" y="5429728"/>
            <a:ext cx="9137735" cy="523220"/>
          </a:xfrm>
          <a:prstGeom prst="rect">
            <a:avLst/>
          </a:prstGeom>
          <a:solidFill>
            <a:srgbClr val="FFFF66"/>
          </a:solidFill>
          <a:ln w="63500">
            <a:noFill/>
            <a:bevel/>
          </a:ln>
          <a:extLst>
            <a:ext uri="{C572A759-6A51-4108-AA02-DFA0A04FC94B}">
              <ma14:wrappingTextBoxFlag xmlns:ma14="http://schemas.microsoft.com/office/mac/drawingml/2011/main" val="1"/>
            </a:ext>
          </a:extLst>
        </p:spPr>
        <p:txBody>
          <a:bodyPr wrap="square" lIns="45719" rIns="45719">
            <a:spAutoFit/>
          </a:bodyPr>
          <a:lstStyle>
            <a:lvl1pPr>
              <a:defRPr sz="2400" b="1">
                <a:solidFill>
                  <a:srgbClr val="0433FF"/>
                </a:solidFill>
              </a:defRPr>
            </a:lvl1pPr>
          </a:lstStyle>
          <a:p>
            <a:pPr algn="ctr"/>
            <a:r>
              <a:rPr sz="2800"/>
              <a:t>Our fast solutions scale sub-linearly</a:t>
            </a:r>
          </a:p>
        </p:txBody>
      </p:sp>
      <p:pic>
        <p:nvPicPr>
          <p:cNvPr id="932" name="Screen Shot 2015-05-14 at 8.37.49 PM.png"/>
          <p:cNvPicPr>
            <a:picLocks noChangeAspect="1"/>
          </p:cNvPicPr>
          <p:nvPr/>
        </p:nvPicPr>
        <p:blipFill>
          <a:blip r:embed="rId3">
            <a:extLst/>
          </a:blip>
          <a:stretch>
            <a:fillRect/>
          </a:stretch>
        </p:blipFill>
        <p:spPr>
          <a:xfrm>
            <a:off x="5570936" y="3727"/>
            <a:ext cx="3573181" cy="1479916"/>
          </a:xfrm>
          <a:prstGeom prst="rect">
            <a:avLst/>
          </a:prstGeom>
          <a:ln w="12700">
            <a:solidFill>
              <a:srgbClr val="FF9300"/>
            </a:solidFill>
            <a:beve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58" y="2073132"/>
            <a:ext cx="4175935" cy="24688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700" y="2073132"/>
            <a:ext cx="3890103" cy="2468880"/>
          </a:xfrm>
          <a:prstGeom prst="rect">
            <a:avLst/>
          </a:prstGeom>
        </p:spPr>
      </p:pic>
      <p:sp>
        <p:nvSpPr>
          <p:cNvPr id="12" name="TextBox 11"/>
          <p:cNvSpPr txBox="1"/>
          <p:nvPr/>
        </p:nvSpPr>
        <p:spPr>
          <a:xfrm rot="16200000">
            <a:off x="-679999" y="3030748"/>
            <a:ext cx="1865380"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Time in Second</a:t>
            </a:r>
            <a:endParaRPr kumimoji="0" lang="en-US" sz="2000" b="0" i="1" u="none" strike="noStrike" cap="none" spc="0" normalizeH="0" baseline="0" dirty="0">
              <a:ln>
                <a:noFill/>
              </a:ln>
              <a:solidFill>
                <a:srgbClr val="000000"/>
              </a:solidFill>
              <a:effectLst/>
              <a:uFillTx/>
              <a:latin typeface="Arial"/>
              <a:ea typeface="Arial"/>
              <a:cs typeface="Arial"/>
              <a:sym typeface="Arial"/>
            </a:endParaRPr>
          </a:p>
        </p:txBody>
      </p:sp>
      <p:sp>
        <p:nvSpPr>
          <p:cNvPr id="13" name="TextBox 12"/>
          <p:cNvSpPr txBox="1"/>
          <p:nvPr/>
        </p:nvSpPr>
        <p:spPr>
          <a:xfrm rot="16200000">
            <a:off x="4096024" y="3020916"/>
            <a:ext cx="1865380"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Time in Second</a:t>
            </a:r>
            <a:endParaRPr kumimoji="0" lang="en-US" sz="2000" b="0" i="1"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549936010"/>
      </p:ext>
    </p:extLst>
  </p:cSld>
  <p:clrMapOvr>
    <a:masterClrMapping/>
  </p:clrMapOvr>
  <p:transition spd="slow"/>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hape 938"/>
          <p:cNvSpPr>
            <a:spLocks noGrp="1"/>
          </p:cNvSpPr>
          <p:nvPr>
            <p:ph type="title"/>
          </p:nvPr>
        </p:nvSpPr>
        <p:spPr>
          <a:xfrm>
            <a:off x="1" y="0"/>
            <a:ext cx="9144000" cy="1025526"/>
          </a:xfrm>
          <a:prstGeom prst="rect">
            <a:avLst/>
          </a:prstGeom>
        </p:spPr>
        <p:txBody>
          <a:bodyPr/>
          <a:lstStyle/>
          <a:p>
            <a:pPr algn="ctr"/>
            <a:r>
              <a:rPr lang="en-US" sz="3600" dirty="0" smtClean="0"/>
              <a:t>Team</a:t>
            </a:r>
            <a:r>
              <a:rPr lang="zh-CN" altLang="en-US" sz="3600" dirty="0" smtClean="0"/>
              <a:t> </a:t>
            </a:r>
            <a:r>
              <a:rPr lang="en-US" altLang="zh-CN" sz="3600" dirty="0" smtClean="0"/>
              <a:t>Member</a:t>
            </a:r>
            <a:r>
              <a:rPr lang="zh-CN" altLang="en-US" sz="3600" dirty="0" smtClean="0"/>
              <a:t> </a:t>
            </a:r>
            <a:r>
              <a:rPr lang="en-US" altLang="zh-CN" sz="3600" dirty="0" smtClean="0"/>
              <a:t>Replacement</a:t>
            </a:r>
            <a:r>
              <a:rPr lang="zh-CN" altLang="en-US" sz="3600" dirty="0" smtClean="0"/>
              <a:t> </a:t>
            </a:r>
            <a:r>
              <a:rPr lang="en-US" altLang="zh-CN" sz="3600" dirty="0" smtClean="0"/>
              <a:t>-</a:t>
            </a:r>
            <a:r>
              <a:rPr lang="zh-CN" altLang="en-US" sz="3600" dirty="0" smtClean="0"/>
              <a:t> </a:t>
            </a:r>
            <a:r>
              <a:rPr lang="en-US" altLang="zh-CN" sz="3600" dirty="0" smtClean="0"/>
              <a:t>Summary</a:t>
            </a:r>
            <a:endParaRPr sz="3600" dirty="0"/>
          </a:p>
        </p:txBody>
      </p:sp>
      <p:sp>
        <p:nvSpPr>
          <p:cNvPr id="939" name="Shape 939"/>
          <p:cNvSpPr>
            <a:spLocks noGrp="1"/>
          </p:cNvSpPr>
          <p:nvPr>
            <p:ph type="body" idx="1"/>
          </p:nvPr>
        </p:nvSpPr>
        <p:spPr>
          <a:xfrm>
            <a:off x="447675" y="1030210"/>
            <a:ext cx="8530179" cy="5924550"/>
          </a:xfrm>
          <a:prstGeom prst="rect">
            <a:avLst/>
          </a:prstGeom>
        </p:spPr>
        <p:txBody>
          <a:bodyPr/>
          <a:lstStyle/>
          <a:p>
            <a:r>
              <a:rPr sz="3000" b="1" dirty="0">
                <a:solidFill>
                  <a:srgbClr val="0433FF"/>
                </a:solidFill>
              </a:rPr>
              <a:t>Problem Def</a:t>
            </a:r>
            <a:r>
              <a:rPr sz="3000" dirty="0"/>
              <a:t>: Team Member Replacement</a:t>
            </a:r>
          </a:p>
          <a:p>
            <a:r>
              <a:rPr sz="3000" b="1" dirty="0">
                <a:solidFill>
                  <a:srgbClr val="0433FF"/>
                </a:solidFill>
              </a:rPr>
              <a:t>Design Objectives</a:t>
            </a:r>
            <a:r>
              <a:rPr sz="3000" dirty="0"/>
              <a:t>: skill </a:t>
            </a:r>
            <a:r>
              <a:rPr lang="en-US" sz="3000" dirty="0" smtClean="0"/>
              <a:t>+</a:t>
            </a:r>
            <a:r>
              <a:rPr sz="3000" dirty="0" smtClean="0"/>
              <a:t> </a:t>
            </a:r>
            <a:r>
              <a:rPr sz="3000" dirty="0"/>
              <a:t>structural matching</a:t>
            </a:r>
          </a:p>
          <a:p>
            <a:r>
              <a:rPr sz="3000" b="1" dirty="0">
                <a:solidFill>
                  <a:srgbClr val="0433FF"/>
                </a:solidFill>
              </a:rPr>
              <a:t>Solutions</a:t>
            </a:r>
            <a:r>
              <a:rPr sz="3000" dirty="0"/>
              <a:t>: graph kernel and fast algorithms</a:t>
            </a:r>
          </a:p>
          <a:p>
            <a:r>
              <a:rPr lang="en-US" sz="3000" b="1" dirty="0" smtClean="0">
                <a:solidFill>
                  <a:srgbClr val="0433FF"/>
                </a:solidFill>
              </a:rPr>
              <a:t>Prototype </a:t>
            </a:r>
            <a:r>
              <a:rPr sz="3000" b="1" dirty="0" smtClean="0">
                <a:solidFill>
                  <a:srgbClr val="0433FF"/>
                </a:solidFill>
              </a:rPr>
              <a:t>Systems</a:t>
            </a:r>
            <a:r>
              <a:rPr sz="3000" b="1" dirty="0">
                <a:solidFill>
                  <a:srgbClr val="0433FF"/>
                </a:solidFill>
              </a:rPr>
              <a:t>:</a:t>
            </a:r>
            <a:r>
              <a:rPr sz="3000" b="1" dirty="0"/>
              <a:t> </a:t>
            </a:r>
            <a:r>
              <a:rPr sz="3000" u="sng" dirty="0">
                <a:solidFill>
                  <a:srgbClr val="009999"/>
                </a:solidFill>
                <a:uFill>
                  <a:solidFill>
                    <a:srgbClr val="009999"/>
                  </a:solidFill>
                </a:uFill>
                <a:hlinkClick r:id="rId3"/>
              </a:rPr>
              <a:t>http://team-net-work.org/</a:t>
            </a:r>
          </a:p>
        </p:txBody>
      </p:sp>
      <p:sp>
        <p:nvSpPr>
          <p:cNvPr id="940" name="Shape 94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177</a:t>
            </a:fld>
            <a:endParaRPr/>
          </a:p>
        </p:txBody>
      </p:sp>
      <p:pic>
        <p:nvPicPr>
          <p:cNvPr id="941" name="Picture 940"/>
          <p:cNvPicPr>
            <a:picLocks noChangeAspect="1"/>
          </p:cNvPicPr>
          <p:nvPr/>
        </p:nvPicPr>
        <p:blipFill>
          <a:blip r:embed="rId4">
            <a:extLst/>
          </a:blip>
          <a:stretch>
            <a:fillRect/>
          </a:stretch>
        </p:blipFill>
        <p:spPr>
          <a:xfrm>
            <a:off x="696991" y="3612653"/>
            <a:ext cx="7862997" cy="2743200"/>
          </a:xfrm>
          <a:prstGeom prst="rect">
            <a:avLst/>
          </a:prstGeom>
          <a:effectLst>
            <a:outerShdw blurRad="190500" dist="8455" dir="5400000" rotWithShape="0">
              <a:srgbClr val="000000"/>
            </a:outerShdw>
          </a:effectLst>
        </p:spPr>
      </p:pic>
      <p:sp>
        <p:nvSpPr>
          <p:cNvPr id="6" name="TextBox 5"/>
          <p:cNvSpPr txBox="1"/>
          <p:nvPr/>
        </p:nvSpPr>
        <p:spPr>
          <a:xfrm>
            <a:off x="0" y="6210713"/>
            <a:ext cx="9144000" cy="646331"/>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L. </a:t>
            </a:r>
            <a:r>
              <a:rPr lang="en-US" sz="1200" dirty="0">
                <a:solidFill>
                  <a:schemeClr val="bg1"/>
                </a:solidFill>
                <a:latin typeface="Arial" panose="020B0604020202020204" pitchFamily="34" charset="0"/>
                <a:cs typeface="Arial" panose="020B0604020202020204" pitchFamily="34" charset="0"/>
              </a:rPr>
              <a:t>Li, </a:t>
            </a:r>
            <a:r>
              <a:rPr lang="en-US" sz="1200" dirty="0" smtClean="0">
                <a:solidFill>
                  <a:schemeClr val="bg1"/>
                </a:solidFill>
                <a:latin typeface="Arial" panose="020B0604020202020204" pitchFamily="34" charset="0"/>
                <a:cs typeface="Arial" panose="020B0604020202020204" pitchFamily="34" charset="0"/>
              </a:rPr>
              <a:t>H. </a:t>
            </a:r>
            <a:r>
              <a:rPr lang="en-US" sz="1200" dirty="0">
                <a:solidFill>
                  <a:schemeClr val="bg1"/>
                </a:solidFill>
                <a:latin typeface="Arial" panose="020B0604020202020204" pitchFamily="34" charset="0"/>
                <a:cs typeface="Arial" panose="020B0604020202020204" pitchFamily="34" charset="0"/>
              </a:rPr>
              <a:t>Tong, </a:t>
            </a:r>
            <a:r>
              <a:rPr lang="en-US" sz="1200" dirty="0" smtClean="0">
                <a:solidFill>
                  <a:schemeClr val="bg1"/>
                </a:solidFill>
                <a:latin typeface="Arial" panose="020B0604020202020204" pitchFamily="34" charset="0"/>
                <a:cs typeface="Arial" panose="020B0604020202020204" pitchFamily="34" charset="0"/>
              </a:rPr>
              <a:t>N. </a:t>
            </a:r>
            <a:r>
              <a:rPr lang="en-US" sz="1200" dirty="0">
                <a:solidFill>
                  <a:schemeClr val="bg1"/>
                </a:solidFill>
                <a:latin typeface="Arial" panose="020B0604020202020204" pitchFamily="34" charset="0"/>
                <a:cs typeface="Arial" panose="020B0604020202020204" pitchFamily="34" charset="0"/>
              </a:rPr>
              <a:t>Cao, </a:t>
            </a:r>
            <a:r>
              <a:rPr lang="en-US" sz="1200" dirty="0" smtClean="0">
                <a:solidFill>
                  <a:schemeClr val="bg1"/>
                </a:solidFill>
                <a:latin typeface="Arial" panose="020B0604020202020204" pitchFamily="34" charset="0"/>
                <a:cs typeface="Arial" panose="020B0604020202020204" pitchFamily="34" charset="0"/>
              </a:rPr>
              <a:t>K. </a:t>
            </a:r>
            <a:r>
              <a:rPr lang="en-US" sz="1200" dirty="0">
                <a:solidFill>
                  <a:schemeClr val="bg1"/>
                </a:solidFill>
                <a:latin typeface="Arial" panose="020B0604020202020204" pitchFamily="34" charset="0"/>
                <a:cs typeface="Arial" panose="020B0604020202020204" pitchFamily="34" charset="0"/>
              </a:rPr>
              <a:t>Ehrlich, </a:t>
            </a:r>
            <a:r>
              <a:rPr lang="en-US" sz="1200" dirty="0" smtClean="0">
                <a:solidFill>
                  <a:schemeClr val="bg1"/>
                </a:solidFill>
                <a:latin typeface="Arial" panose="020B0604020202020204" pitchFamily="34" charset="0"/>
                <a:cs typeface="Arial" panose="020B0604020202020204" pitchFamily="34" charset="0"/>
              </a:rPr>
              <a:t>Y.-R. </a:t>
            </a:r>
            <a:r>
              <a:rPr lang="en-US" sz="1200" dirty="0">
                <a:solidFill>
                  <a:schemeClr val="bg1"/>
                </a:solidFill>
                <a:latin typeface="Arial" panose="020B0604020202020204" pitchFamily="34" charset="0"/>
                <a:cs typeface="Arial" panose="020B0604020202020204" pitchFamily="34" charset="0"/>
              </a:rPr>
              <a:t>Lin and </a:t>
            </a:r>
            <a:r>
              <a:rPr lang="en-US" sz="1200" dirty="0" smtClean="0">
                <a:solidFill>
                  <a:schemeClr val="bg1"/>
                </a:solidFill>
                <a:latin typeface="Arial" panose="020B0604020202020204" pitchFamily="34" charset="0"/>
                <a:cs typeface="Arial" panose="020B0604020202020204" pitchFamily="34" charset="0"/>
              </a:rPr>
              <a:t>N. </a:t>
            </a:r>
            <a:r>
              <a:rPr lang="en-US" sz="1200" dirty="0" err="1" smtClean="0">
                <a:solidFill>
                  <a:schemeClr val="bg1"/>
                </a:solidFill>
                <a:latin typeface="Arial" panose="020B0604020202020204" pitchFamily="34" charset="0"/>
                <a:cs typeface="Arial" panose="020B0604020202020204" pitchFamily="34" charset="0"/>
              </a:rPr>
              <a:t>Buchler</a:t>
            </a:r>
            <a:r>
              <a:rPr lang="en-US" sz="1200" dirty="0" smtClean="0">
                <a:solidFill>
                  <a:schemeClr val="bg1"/>
                </a:solidFill>
                <a:latin typeface="Arial" panose="020B0604020202020204" pitchFamily="34" charset="0"/>
                <a:cs typeface="Arial" panose="020B0604020202020204" pitchFamily="34" charset="0"/>
              </a:rPr>
              <a:t>: Replacing </a:t>
            </a:r>
            <a:r>
              <a:rPr lang="en-US" sz="1200" dirty="0">
                <a:solidFill>
                  <a:schemeClr val="bg1"/>
                </a:solidFill>
                <a:latin typeface="Arial" panose="020B0604020202020204" pitchFamily="34" charset="0"/>
                <a:cs typeface="Arial" panose="020B0604020202020204" pitchFamily="34" charset="0"/>
              </a:rPr>
              <a:t>the Irreplaceable: Fast Algorithms for Team Member </a:t>
            </a:r>
            <a:r>
              <a:rPr lang="en-US" sz="1200" dirty="0" smtClean="0">
                <a:solidFill>
                  <a:schemeClr val="bg1"/>
                </a:solidFill>
                <a:latin typeface="Arial" panose="020B0604020202020204" pitchFamily="34" charset="0"/>
                <a:cs typeface="Arial" panose="020B0604020202020204" pitchFamily="34" charset="0"/>
              </a:rPr>
              <a:t>Recommendation,</a:t>
            </a:r>
            <a:r>
              <a:rPr lang="en-US" sz="1200" dirty="0">
                <a:solidFill>
                  <a:schemeClr val="bg1"/>
                </a:solidFill>
                <a:latin typeface="Arial" panose="020B0604020202020204" pitchFamily="34" charset="0"/>
                <a:cs typeface="Arial" panose="020B0604020202020204" pitchFamily="34" charset="0"/>
              </a:rPr>
              <a:t> WWW 2015</a:t>
            </a:r>
          </a:p>
          <a:p>
            <a:pPr marL="285750" indent="-2857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N. </a:t>
            </a:r>
            <a:r>
              <a:rPr lang="en-US" sz="1200" dirty="0">
                <a:solidFill>
                  <a:schemeClr val="bg1"/>
                </a:solidFill>
                <a:latin typeface="Arial" panose="020B0604020202020204" pitchFamily="34" charset="0"/>
                <a:cs typeface="Arial" panose="020B0604020202020204" pitchFamily="34" charset="0"/>
              </a:rPr>
              <a:t>Cao, </a:t>
            </a:r>
            <a:r>
              <a:rPr lang="en-US" sz="1200" dirty="0" smtClean="0">
                <a:solidFill>
                  <a:schemeClr val="bg1"/>
                </a:solidFill>
                <a:latin typeface="Arial" panose="020B0604020202020204" pitchFamily="34" charset="0"/>
                <a:cs typeface="Arial" panose="020B0604020202020204" pitchFamily="34" charset="0"/>
              </a:rPr>
              <a:t>Y.-R. </a:t>
            </a:r>
            <a:r>
              <a:rPr lang="en-US" sz="1200" dirty="0">
                <a:solidFill>
                  <a:schemeClr val="bg1"/>
                </a:solidFill>
                <a:latin typeface="Arial" panose="020B0604020202020204" pitchFamily="34" charset="0"/>
                <a:cs typeface="Arial" panose="020B0604020202020204" pitchFamily="34" charset="0"/>
              </a:rPr>
              <a:t>Lin, </a:t>
            </a:r>
            <a:r>
              <a:rPr lang="en-US" sz="1200" dirty="0" smtClean="0">
                <a:solidFill>
                  <a:schemeClr val="bg1"/>
                </a:solidFill>
                <a:latin typeface="Arial" panose="020B0604020202020204" pitchFamily="34" charset="0"/>
                <a:cs typeface="Arial" panose="020B0604020202020204" pitchFamily="34" charset="0"/>
              </a:rPr>
              <a:t>L. </a:t>
            </a:r>
            <a:r>
              <a:rPr lang="en-US" sz="1200" dirty="0">
                <a:solidFill>
                  <a:schemeClr val="bg1"/>
                </a:solidFill>
                <a:latin typeface="Arial" panose="020B0604020202020204" pitchFamily="34" charset="0"/>
                <a:cs typeface="Arial" panose="020B0604020202020204" pitchFamily="34" charset="0"/>
              </a:rPr>
              <a:t>Li, </a:t>
            </a:r>
            <a:r>
              <a:rPr lang="en-US" sz="1200" dirty="0" smtClean="0">
                <a:solidFill>
                  <a:schemeClr val="bg1"/>
                </a:solidFill>
                <a:latin typeface="Arial" panose="020B0604020202020204" pitchFamily="34" charset="0"/>
                <a:cs typeface="Arial" panose="020B0604020202020204" pitchFamily="34" charset="0"/>
              </a:rPr>
              <a:t>H. Tong: g-Miner</a:t>
            </a:r>
            <a:r>
              <a:rPr lang="en-US" sz="1200" dirty="0">
                <a:solidFill>
                  <a:schemeClr val="bg1"/>
                </a:solidFill>
                <a:latin typeface="Arial" panose="020B0604020202020204" pitchFamily="34" charset="0"/>
                <a:cs typeface="Arial" panose="020B0604020202020204" pitchFamily="34" charset="0"/>
              </a:rPr>
              <a:t>: Interactive Visual Group Mining on Multivariate </a:t>
            </a:r>
            <a:r>
              <a:rPr lang="en-US" sz="1200" dirty="0" smtClean="0">
                <a:solidFill>
                  <a:schemeClr val="bg1"/>
                </a:solidFill>
                <a:latin typeface="Arial" panose="020B0604020202020204" pitchFamily="34" charset="0"/>
                <a:cs typeface="Arial" panose="020B0604020202020204" pitchFamily="34" charset="0"/>
              </a:rPr>
              <a:t>Graphs,</a:t>
            </a:r>
            <a:r>
              <a:rPr lang="en-US" sz="1200" dirty="0">
                <a:solidFill>
                  <a:schemeClr val="bg1"/>
                </a:solidFill>
                <a:latin typeface="Arial" panose="020B0604020202020204" pitchFamily="34" charset="0"/>
                <a:cs typeface="Arial" panose="020B0604020202020204" pitchFamily="34" charset="0"/>
              </a:rPr>
              <a:t> ACM CHI </a:t>
            </a:r>
            <a:r>
              <a:rPr lang="en-US" sz="1200" dirty="0" smtClean="0">
                <a:solidFill>
                  <a:schemeClr val="bg1"/>
                </a:solidFill>
                <a:latin typeface="Arial" panose="020B0604020202020204" pitchFamily="34" charset="0"/>
                <a:cs typeface="Arial" panose="020B0604020202020204" pitchFamily="34" charset="0"/>
              </a:rPr>
              <a:t>2015</a:t>
            </a:r>
          </a:p>
        </p:txBody>
      </p:sp>
    </p:spTree>
    <p:extLst>
      <p:ext uri="{BB962C8B-B14F-4D97-AF65-F5344CB8AC3E}">
        <p14:creationId xmlns:p14="http://schemas.microsoft.com/office/powerpoint/2010/main" val="910411563"/>
      </p:ext>
    </p:extLst>
  </p:cSld>
  <p:clrMapOvr>
    <a:masterClrMapping/>
  </p:clrMapOvr>
  <p:transition spd="slow"/>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025526"/>
          </a:xfrm>
        </p:spPr>
        <p:txBody>
          <a:bodyPr/>
          <a:lstStyle/>
          <a:p>
            <a:pPr algn="ctr"/>
            <a:r>
              <a:rPr lang="en-US" dirty="0" smtClean="0"/>
              <a:t>Beyond Team Member Replacement</a:t>
            </a:r>
            <a:endParaRPr lang="en-US" dirty="0"/>
          </a:p>
        </p:txBody>
      </p:sp>
      <p:sp>
        <p:nvSpPr>
          <p:cNvPr id="3" name="Text Placeholder 2"/>
          <p:cNvSpPr>
            <a:spLocks noGrp="1"/>
          </p:cNvSpPr>
          <p:nvPr>
            <p:ph type="body" idx="1"/>
          </p:nvPr>
        </p:nvSpPr>
        <p:spPr/>
        <p:txBody>
          <a:bodyPr/>
          <a:lstStyle/>
          <a:p>
            <a:r>
              <a:rPr lang="en-US" sz="2800" b="1" dirty="0" smtClean="0"/>
              <a:t>Team Shrinkage</a:t>
            </a:r>
            <a:r>
              <a:rPr lang="zh-CN" altLang="en-US" sz="2800" dirty="0" smtClean="0"/>
              <a:t> </a:t>
            </a:r>
            <a:endParaRPr lang="en-US" altLang="zh-CN" sz="2800" dirty="0" smtClean="0"/>
          </a:p>
          <a:p>
            <a:pPr lvl="1"/>
            <a:r>
              <a:rPr lang="en-US" altLang="zh-CN" sz="2000" dirty="0" smtClean="0"/>
              <a:t>If </a:t>
            </a:r>
            <a:r>
              <a:rPr lang="en-US" altLang="zh-CN" sz="2000" dirty="0"/>
              <a:t>we need to reduce </a:t>
            </a:r>
            <a:r>
              <a:rPr lang="en-US" altLang="zh-CN" sz="2000" dirty="0" smtClean="0"/>
              <a:t>the</a:t>
            </a:r>
            <a:r>
              <a:rPr lang="zh-CN" altLang="en-US" sz="2000" dirty="0" smtClean="0"/>
              <a:t> </a:t>
            </a:r>
            <a:r>
              <a:rPr lang="en-US" altLang="zh-CN" sz="2000" dirty="0" smtClean="0"/>
              <a:t>size </a:t>
            </a:r>
            <a:r>
              <a:rPr lang="en-US" altLang="zh-CN" sz="2000" dirty="0"/>
              <a:t>of an existing team (e.g., for the purpose of cost reduction), who shall leave the </a:t>
            </a:r>
            <a:r>
              <a:rPr lang="en-US" altLang="zh-CN" sz="2000" dirty="0" smtClean="0"/>
              <a:t>team?</a:t>
            </a:r>
            <a:endParaRPr lang="en-US" sz="2000" dirty="0" smtClean="0"/>
          </a:p>
          <a:p>
            <a:r>
              <a:rPr lang="en-US" sz="2800" b="1" dirty="0" smtClean="0"/>
              <a:t>Team Expansion</a:t>
            </a:r>
          </a:p>
          <a:p>
            <a:pPr lvl="1"/>
            <a:r>
              <a:rPr lang="en-US" sz="2000" dirty="0" smtClean="0"/>
              <a:t>If </a:t>
            </a:r>
            <a:r>
              <a:rPr lang="en-US" sz="2000" dirty="0"/>
              <a:t>the team leader perceives the need to enhance certain </a:t>
            </a:r>
            <a:r>
              <a:rPr lang="en-US" sz="2000" dirty="0" smtClean="0"/>
              <a:t>expertise</a:t>
            </a:r>
            <a:r>
              <a:rPr lang="zh-CN" altLang="en-US" sz="2000" dirty="0" smtClean="0"/>
              <a:t> </a:t>
            </a:r>
            <a:r>
              <a:rPr lang="en-US" sz="2000" dirty="0" smtClean="0"/>
              <a:t>of </a:t>
            </a:r>
            <a:r>
              <a:rPr lang="en-US" sz="2000" dirty="0"/>
              <a:t>the entire team, who shall we bring into the </a:t>
            </a:r>
            <a:r>
              <a:rPr lang="en-US" sz="2000" dirty="0" smtClean="0"/>
              <a:t>team</a:t>
            </a:r>
            <a:r>
              <a:rPr lang="en-US" altLang="zh-CN" sz="2000" dirty="0" smtClean="0"/>
              <a:t>?</a:t>
            </a:r>
            <a:r>
              <a:rPr lang="zh-CN" altLang="en-US" sz="2000" dirty="0" smtClean="0"/>
              <a:t> </a:t>
            </a:r>
            <a:endParaRPr lang="en-US" sz="2000" dirty="0" smtClean="0"/>
          </a:p>
          <a:p>
            <a:r>
              <a:rPr lang="en-US" sz="2800" b="1" dirty="0" smtClean="0"/>
              <a:t>Team Conflict Resolution</a:t>
            </a:r>
          </a:p>
          <a:p>
            <a:pPr lvl="1"/>
            <a:r>
              <a:rPr lang="en-US" sz="2000" dirty="0" smtClean="0"/>
              <a:t>If </a:t>
            </a:r>
            <a:r>
              <a:rPr lang="en-US" sz="2000" dirty="0"/>
              <a:t>the team leader sees a conflict between certain team members, how shall we resolve </a:t>
            </a:r>
            <a:r>
              <a:rPr lang="en-US" sz="2000" dirty="0" smtClean="0"/>
              <a:t>it</a:t>
            </a:r>
            <a:r>
              <a:rPr lang="en-US" altLang="zh-CN" sz="2000" dirty="0" smtClean="0"/>
              <a:t>?</a:t>
            </a:r>
            <a:endParaRPr lang="en-US" sz="2000" dirty="0"/>
          </a:p>
        </p:txBody>
      </p:sp>
      <p:sp>
        <p:nvSpPr>
          <p:cNvPr id="4" name="Rectangle 3"/>
          <p:cNvSpPr/>
          <p:nvPr/>
        </p:nvSpPr>
        <p:spPr>
          <a:xfrm>
            <a:off x="0" y="5557011"/>
            <a:ext cx="9144000" cy="830995"/>
          </a:xfrm>
          <a:prstGeom prst="rect">
            <a:avLst/>
          </a:prstGeom>
          <a:solidFill>
            <a:srgbClr val="FFFF66"/>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400" hangingPunct="0"/>
            <a:r>
              <a:rPr lang="en-US" altLang="zh-CN" sz="2400" dirty="0" smtClean="0">
                <a:solidFill>
                  <a:srgbClr val="FF0000"/>
                </a:solidFill>
              </a:rPr>
              <a:t>Key</a:t>
            </a:r>
            <a:r>
              <a:rPr lang="zh-CN" altLang="en-US" sz="2400" dirty="0" smtClean="0">
                <a:solidFill>
                  <a:srgbClr val="FF0000"/>
                </a:solidFill>
              </a:rPr>
              <a:t> </a:t>
            </a:r>
            <a:r>
              <a:rPr lang="en-US" altLang="zh-CN" sz="2400" dirty="0" smtClean="0">
                <a:solidFill>
                  <a:srgbClr val="FF0000"/>
                </a:solidFill>
              </a:rPr>
              <a:t>Idea:</a:t>
            </a:r>
            <a:r>
              <a:rPr lang="zh-CN" altLang="en-US" sz="2400" dirty="0" smtClean="0">
                <a:solidFill>
                  <a:srgbClr val="FF0000"/>
                </a:solidFill>
              </a:rPr>
              <a:t> </a:t>
            </a:r>
            <a:r>
              <a:rPr lang="en-US" altLang="zh-CN" sz="2400" dirty="0" smtClean="0">
                <a:solidFill>
                  <a:srgbClr val="FF0000"/>
                </a:solidFill>
              </a:rPr>
              <a:t>Solve</a:t>
            </a:r>
            <a:r>
              <a:rPr lang="zh-CN" altLang="en-US" sz="2400" dirty="0">
                <a:solidFill>
                  <a:srgbClr val="FF0000"/>
                </a:solidFill>
              </a:rPr>
              <a:t> </a:t>
            </a:r>
            <a:r>
              <a:rPr lang="en-US" altLang="zh-CN" sz="2400" dirty="0" smtClean="0">
                <a:solidFill>
                  <a:srgbClr val="FF0000"/>
                </a:solidFill>
              </a:rPr>
              <a:t>all</a:t>
            </a:r>
            <a:r>
              <a:rPr lang="zh-CN" altLang="en-US" sz="2400" dirty="0" smtClean="0">
                <a:solidFill>
                  <a:srgbClr val="FF0000"/>
                </a:solidFill>
              </a:rPr>
              <a:t> </a:t>
            </a:r>
            <a:r>
              <a:rPr lang="en-US" altLang="zh-CN" sz="2400" dirty="0" smtClean="0">
                <a:solidFill>
                  <a:srgbClr val="FF0000"/>
                </a:solidFill>
              </a:rPr>
              <a:t>these</a:t>
            </a:r>
            <a:r>
              <a:rPr lang="zh-CN" altLang="en-US" sz="2400" dirty="0" smtClean="0">
                <a:solidFill>
                  <a:srgbClr val="FF0000"/>
                </a:solidFill>
              </a:rPr>
              <a:t> </a:t>
            </a:r>
            <a:r>
              <a:rPr lang="en-US" altLang="zh-CN" sz="2400" dirty="0" smtClean="0">
                <a:solidFill>
                  <a:srgbClr val="FF0000"/>
                </a:solidFill>
              </a:rPr>
              <a:t>team</a:t>
            </a:r>
            <a:r>
              <a:rPr lang="zh-CN" altLang="en-US" sz="2400" dirty="0" smtClean="0">
                <a:solidFill>
                  <a:srgbClr val="FF0000"/>
                </a:solidFill>
              </a:rPr>
              <a:t> </a:t>
            </a:r>
            <a:r>
              <a:rPr lang="en-US" altLang="zh-CN" sz="2400" dirty="0" smtClean="0">
                <a:solidFill>
                  <a:srgbClr val="FF0000"/>
                </a:solidFill>
              </a:rPr>
              <a:t>enhancement</a:t>
            </a:r>
            <a:r>
              <a:rPr lang="zh-CN" altLang="en-US" sz="2400" dirty="0" smtClean="0">
                <a:solidFill>
                  <a:srgbClr val="FF0000"/>
                </a:solidFill>
              </a:rPr>
              <a:t> </a:t>
            </a:r>
            <a:r>
              <a:rPr lang="en-US" altLang="zh-CN" sz="2400" dirty="0" smtClean="0">
                <a:solidFill>
                  <a:srgbClr val="FF0000"/>
                </a:solidFill>
              </a:rPr>
              <a:t>scenarios</a:t>
            </a:r>
            <a:r>
              <a:rPr lang="zh-CN" altLang="en-US" sz="2400" dirty="0" smtClean="0">
                <a:solidFill>
                  <a:srgbClr val="FF0000"/>
                </a:solidFill>
              </a:rPr>
              <a:t> </a:t>
            </a:r>
            <a:r>
              <a:rPr lang="en-US" altLang="zh-CN" sz="2400" dirty="0" smtClean="0">
                <a:solidFill>
                  <a:srgbClr val="FF0000"/>
                </a:solidFill>
              </a:rPr>
              <a:t>by</a:t>
            </a:r>
            <a:r>
              <a:rPr lang="zh-CN" altLang="en-US" sz="2400" dirty="0" smtClean="0">
                <a:solidFill>
                  <a:srgbClr val="FF0000"/>
                </a:solidFill>
              </a:rPr>
              <a:t> </a:t>
            </a:r>
            <a:r>
              <a:rPr lang="en-US" altLang="zh-CN" sz="2400" dirty="0" smtClean="0">
                <a:solidFill>
                  <a:srgbClr val="FF0000"/>
                </a:solidFill>
              </a:rPr>
              <a:t>team</a:t>
            </a:r>
            <a:r>
              <a:rPr lang="zh-CN" altLang="en-US" sz="2400" dirty="0" smtClean="0">
                <a:solidFill>
                  <a:srgbClr val="FF0000"/>
                </a:solidFill>
              </a:rPr>
              <a:t> </a:t>
            </a:r>
            <a:r>
              <a:rPr lang="en-US" altLang="zh-CN" sz="2400" dirty="0" smtClean="0">
                <a:solidFill>
                  <a:srgbClr val="FF0000"/>
                </a:solidFill>
              </a:rPr>
              <a:t>member</a:t>
            </a:r>
            <a:r>
              <a:rPr lang="zh-CN" altLang="en-US" sz="2400" dirty="0" smtClean="0">
                <a:solidFill>
                  <a:srgbClr val="FF0000"/>
                </a:solidFill>
              </a:rPr>
              <a:t> </a:t>
            </a:r>
            <a:r>
              <a:rPr lang="en-US" altLang="zh-CN" sz="2400" dirty="0" smtClean="0">
                <a:solidFill>
                  <a:srgbClr val="FF0000"/>
                </a:solidFill>
              </a:rPr>
              <a:t>replacement</a:t>
            </a:r>
            <a:r>
              <a:rPr lang="zh-CN" altLang="en-US" sz="2400" dirty="0" smtClean="0">
                <a:solidFill>
                  <a:srgbClr val="FF0000"/>
                </a:solidFill>
              </a:rPr>
              <a:t> </a:t>
            </a:r>
            <a:r>
              <a:rPr lang="en-US" altLang="zh-CN" sz="2400" dirty="0" smtClean="0">
                <a:solidFill>
                  <a:srgbClr val="FF0000"/>
                </a:solidFill>
              </a:rPr>
              <a:t>!</a:t>
            </a:r>
            <a:endParaRPr lang="en-US" altLang="zh-CN" sz="2400" dirty="0">
              <a:solidFill>
                <a:srgbClr val="FF0000"/>
              </a:solidFill>
            </a:endParaRPr>
          </a:p>
        </p:txBody>
      </p:sp>
      <p:sp>
        <p:nvSpPr>
          <p:cNvPr id="5" name="Rectangle 4"/>
          <p:cNvSpPr/>
          <p:nvPr/>
        </p:nvSpPr>
        <p:spPr>
          <a:xfrm>
            <a:off x="8092" y="6326391"/>
            <a:ext cx="9135908" cy="523220"/>
          </a:xfrm>
          <a:prstGeom prst="rect">
            <a:avLst/>
          </a:prstGeom>
          <a:solidFill>
            <a:schemeClr val="tx1"/>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L. Li, H. Tong, N. Cao, K. Ehrlich, Y.-R. Lin and N. </a:t>
            </a:r>
            <a:r>
              <a:rPr lang="en-US" sz="1400" dirty="0" err="1">
                <a:solidFill>
                  <a:schemeClr val="bg1"/>
                </a:solidFill>
                <a:latin typeface="Arial" panose="020B0604020202020204" pitchFamily="34" charset="0"/>
                <a:cs typeface="Arial" panose="020B0604020202020204" pitchFamily="34" charset="0"/>
              </a:rPr>
              <a:t>Buchler</a:t>
            </a:r>
            <a:r>
              <a:rPr lang="en-US" sz="1400" dirty="0">
                <a:solidFill>
                  <a:schemeClr val="bg1"/>
                </a:solidFill>
                <a:latin typeface="Arial" panose="020B0604020202020204" pitchFamily="34" charset="0"/>
                <a:cs typeface="Arial" panose="020B0604020202020204" pitchFamily="34" charset="0"/>
              </a:rPr>
              <a:t>: Enhancing Team Composition in Professional Networks: Problem Definitions and Fast Solutions, </a:t>
            </a:r>
            <a:r>
              <a:rPr lang="en-US" sz="1400" dirty="0" smtClean="0">
                <a:solidFill>
                  <a:schemeClr val="bg1"/>
                </a:solidFill>
                <a:latin typeface="Arial" panose="020B0604020202020204" pitchFamily="34" charset="0"/>
                <a:cs typeface="Arial" panose="020B0604020202020204" pitchFamily="34" charset="0"/>
              </a:rPr>
              <a:t>TKDE, 2016</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462873"/>
      </p:ext>
    </p:extLst>
  </p:cSld>
  <p:clrMapOvr>
    <a:masterClrMapping/>
  </p:clrMapOvr>
  <p:transition spd="med"/>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Expansion</a:t>
            </a:r>
            <a:endParaRPr lang="en-US" dirty="0"/>
          </a:p>
        </p:txBody>
      </p:sp>
      <p:grpSp>
        <p:nvGrpSpPr>
          <p:cNvPr id="4" name="Group 330"/>
          <p:cNvGrpSpPr/>
          <p:nvPr/>
        </p:nvGrpSpPr>
        <p:grpSpPr>
          <a:xfrm>
            <a:off x="3617950" y="2164092"/>
            <a:ext cx="4446478" cy="2465668"/>
            <a:chOff x="104415" y="427797"/>
            <a:chExt cx="4446476" cy="2465667"/>
          </a:xfrm>
        </p:grpSpPr>
        <p:grpSp>
          <p:nvGrpSpPr>
            <p:cNvPr id="5" name="Group 324"/>
            <p:cNvGrpSpPr/>
            <p:nvPr/>
          </p:nvGrpSpPr>
          <p:grpSpPr>
            <a:xfrm>
              <a:off x="937305" y="427797"/>
              <a:ext cx="3613586" cy="2465667"/>
              <a:chOff x="0" y="0"/>
              <a:chExt cx="3613585" cy="2465666"/>
            </a:xfrm>
          </p:grpSpPr>
          <p:pic>
            <p:nvPicPr>
              <p:cNvPr id="11" name="Screen Shot 2015-05-08 at 1.25.40 PM.png"/>
              <p:cNvPicPr>
                <a:picLocks/>
              </p:cNvPicPr>
              <p:nvPr/>
            </p:nvPicPr>
            <p:blipFill>
              <a:blip r:embed="rId3">
                <a:extLst/>
              </a:blip>
              <a:srcRect l="4537" b="322"/>
              <a:stretch>
                <a:fillRect/>
              </a:stretch>
            </p:blipFill>
            <p:spPr>
              <a:xfrm>
                <a:off x="0" y="0"/>
                <a:ext cx="3544821" cy="2422002"/>
              </a:xfrm>
              <a:prstGeom prst="rect">
                <a:avLst/>
              </a:prstGeom>
              <a:ln w="12700" cap="flat">
                <a:noFill/>
                <a:miter lim="400000"/>
              </a:ln>
              <a:effectLst/>
            </p:spPr>
          </p:pic>
          <p:sp>
            <p:nvSpPr>
              <p:cNvPr id="12" name="Shape 323"/>
              <p:cNvSpPr/>
              <p:nvPr/>
            </p:nvSpPr>
            <p:spPr>
              <a:xfrm>
                <a:off x="3351338" y="1613995"/>
                <a:ext cx="262248" cy="851672"/>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sp>
          <p:nvSpPr>
            <p:cNvPr id="6" name="Shape 325"/>
            <p:cNvSpPr/>
            <p:nvPr/>
          </p:nvSpPr>
          <p:spPr>
            <a:xfrm>
              <a:off x="425399" y="674853"/>
              <a:ext cx="808996" cy="4028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200" b="1">
                  <a:solidFill>
                    <a:srgbClr val="0433FF"/>
                  </a:solidFill>
                </a:defRPr>
              </a:lvl1pPr>
            </a:lstStyle>
            <a:p>
              <a:r>
                <a:t>Team</a:t>
              </a:r>
            </a:p>
          </p:txBody>
        </p:sp>
        <p:sp>
          <p:nvSpPr>
            <p:cNvPr id="10" name="Shape 329"/>
            <p:cNvSpPr/>
            <p:nvPr/>
          </p:nvSpPr>
          <p:spPr>
            <a:xfrm rot="2042457">
              <a:off x="104415" y="812758"/>
              <a:ext cx="3330086" cy="1392466"/>
            </a:xfrm>
            <a:prstGeom prst="ellipse">
              <a:avLst/>
            </a:prstGeom>
            <a:noFill/>
            <a:ln w="63500" cap="flat">
              <a:solidFill>
                <a:srgbClr val="0433FF"/>
              </a:solidFill>
              <a:custDash>
                <a:ds d="200000" sp="200000"/>
              </a:custDash>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pic>
        <p:nvPicPr>
          <p:cNvPr id="16" name="Picture 15"/>
          <p:cNvPicPr>
            <a:picLocks noChangeAspect="1"/>
          </p:cNvPicPr>
          <p:nvPr/>
        </p:nvPicPr>
        <p:blipFill>
          <a:blip r:embed="rId4"/>
          <a:stretch>
            <a:fillRect/>
          </a:stretch>
        </p:blipFill>
        <p:spPr>
          <a:xfrm>
            <a:off x="1209011" y="2415546"/>
            <a:ext cx="796872" cy="796872"/>
          </a:xfrm>
          <a:prstGeom prst="rect">
            <a:avLst/>
          </a:prstGeom>
        </p:spPr>
      </p:pic>
      <p:cxnSp>
        <p:nvCxnSpPr>
          <p:cNvPr id="18" name="Straight Connector 17"/>
          <p:cNvCxnSpPr>
            <a:stCxn id="16" idx="3"/>
          </p:cNvCxnSpPr>
          <p:nvPr/>
        </p:nvCxnSpPr>
        <p:spPr>
          <a:xfrm flipV="1">
            <a:off x="2005883" y="2552700"/>
            <a:ext cx="3061417" cy="261282"/>
          </a:xfrm>
          <a:prstGeom prst="line">
            <a:avLst/>
          </a:prstGeom>
          <a:noFill/>
          <a:ln w="57150" cap="flat">
            <a:solidFill>
              <a:schemeClr val="tx2"/>
            </a:solidFill>
            <a:prstDash val="sysDot"/>
            <a:bevel/>
          </a:ln>
          <a:effectLst/>
          <a:sp3d/>
        </p:spPr>
        <p:style>
          <a:lnRef idx="0">
            <a:scrgbClr r="0" g="0" b="0"/>
          </a:lnRef>
          <a:fillRef idx="0">
            <a:scrgbClr r="0" g="0" b="0"/>
          </a:fillRef>
          <a:effectRef idx="0">
            <a:scrgbClr r="0" g="0" b="0"/>
          </a:effectRef>
          <a:fontRef idx="none"/>
        </p:style>
      </p:cxnSp>
      <p:cxnSp>
        <p:nvCxnSpPr>
          <p:cNvPr id="19" name="Straight Connector 18"/>
          <p:cNvCxnSpPr/>
          <p:nvPr/>
        </p:nvCxnSpPr>
        <p:spPr>
          <a:xfrm>
            <a:off x="2005882" y="2813982"/>
            <a:ext cx="3277111" cy="896958"/>
          </a:xfrm>
          <a:prstGeom prst="line">
            <a:avLst/>
          </a:prstGeom>
          <a:noFill/>
          <a:ln w="57150" cap="flat">
            <a:solidFill>
              <a:schemeClr val="tx2"/>
            </a:solidFill>
            <a:prstDash val="sysDot"/>
            <a:bevel/>
          </a:ln>
          <a:effectLst/>
          <a:sp3d/>
        </p:spPr>
        <p:style>
          <a:lnRef idx="0">
            <a:scrgbClr r="0" g="0" b="0"/>
          </a:lnRef>
          <a:fillRef idx="0">
            <a:scrgbClr r="0" g="0" b="0"/>
          </a:fillRef>
          <a:effectRef idx="0">
            <a:scrgbClr r="0" g="0" b="0"/>
          </a:effectRef>
          <a:fontRef idx="none"/>
        </p:style>
      </p:cxnSp>
      <p:cxnSp>
        <p:nvCxnSpPr>
          <p:cNvPr id="22" name="Straight Connector 21"/>
          <p:cNvCxnSpPr/>
          <p:nvPr/>
        </p:nvCxnSpPr>
        <p:spPr>
          <a:xfrm>
            <a:off x="2005882" y="2803081"/>
            <a:ext cx="2555005" cy="398436"/>
          </a:xfrm>
          <a:prstGeom prst="line">
            <a:avLst/>
          </a:prstGeom>
          <a:noFill/>
          <a:ln w="57150" cap="flat">
            <a:solidFill>
              <a:schemeClr val="tx2"/>
            </a:solidFill>
            <a:prstDash val="sysDot"/>
            <a:bevel/>
          </a:ln>
          <a:effectLst/>
          <a:sp3d/>
        </p:spPr>
        <p:style>
          <a:lnRef idx="0">
            <a:scrgbClr r="0" g="0" b="0"/>
          </a:lnRef>
          <a:fillRef idx="0">
            <a:scrgbClr r="0" g="0" b="0"/>
          </a:fillRef>
          <a:effectRef idx="0">
            <a:scrgbClr r="0" g="0" b="0"/>
          </a:effectRef>
          <a:fontRef idx="none"/>
        </p:style>
      </p:cxnSp>
      <p:sp>
        <p:nvSpPr>
          <p:cNvPr id="24" name="TextBox 23"/>
          <p:cNvSpPr txBox="1"/>
          <p:nvPr/>
        </p:nvSpPr>
        <p:spPr>
          <a:xfrm>
            <a:off x="849154" y="3436603"/>
            <a:ext cx="178984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Virtual node</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25" name="Rectangle 24"/>
          <p:cNvSpPr/>
          <p:nvPr/>
        </p:nvSpPr>
        <p:spPr>
          <a:xfrm>
            <a:off x="8092" y="6326391"/>
            <a:ext cx="9135908" cy="523220"/>
          </a:xfrm>
          <a:prstGeom prst="rect">
            <a:avLst/>
          </a:prstGeom>
          <a:solidFill>
            <a:schemeClr val="tx1"/>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L. Li, H. Tong, N. Cao, K. Ehrlich, Y.-R. Lin and N. </a:t>
            </a:r>
            <a:r>
              <a:rPr lang="en-US" sz="1400" dirty="0" err="1">
                <a:solidFill>
                  <a:schemeClr val="bg1"/>
                </a:solidFill>
                <a:latin typeface="Arial" panose="020B0604020202020204" pitchFamily="34" charset="0"/>
                <a:cs typeface="Arial" panose="020B0604020202020204" pitchFamily="34" charset="0"/>
              </a:rPr>
              <a:t>Buchler</a:t>
            </a:r>
            <a:r>
              <a:rPr lang="en-US" sz="1400" dirty="0">
                <a:solidFill>
                  <a:schemeClr val="bg1"/>
                </a:solidFill>
                <a:latin typeface="Arial" panose="020B0604020202020204" pitchFamily="34" charset="0"/>
                <a:cs typeface="Arial" panose="020B0604020202020204" pitchFamily="34" charset="0"/>
              </a:rPr>
              <a:t>: Enhancing Team Composition in Professional Networks: Problem Definitions and Fast Solutions, </a:t>
            </a:r>
            <a:r>
              <a:rPr lang="en-US" sz="1400" dirty="0" smtClean="0">
                <a:solidFill>
                  <a:schemeClr val="bg1"/>
                </a:solidFill>
                <a:latin typeface="Arial" panose="020B0604020202020204" pitchFamily="34" charset="0"/>
                <a:cs typeface="Arial" panose="020B0604020202020204" pitchFamily="34" charset="0"/>
              </a:rPr>
              <a:t>TKDE, 2016</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62066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Teams</a:t>
            </a:r>
            <a:endParaRPr lang="en-US" dirty="0"/>
          </a:p>
        </p:txBody>
      </p:sp>
      <p:sp>
        <p:nvSpPr>
          <p:cNvPr id="3" name="Text Placeholder 2"/>
          <p:cNvSpPr>
            <a:spLocks noGrp="1"/>
          </p:cNvSpPr>
          <p:nvPr>
            <p:ph type="body" idx="1"/>
          </p:nvPr>
        </p:nvSpPr>
        <p:spPr/>
        <p:txBody>
          <a:bodyPr/>
          <a:lstStyle/>
          <a:p>
            <a:r>
              <a:rPr lang="en-US" dirty="0" smtClean="0"/>
              <a:t>Does collective intelligence exist in virtual teams where face-to-face interaction is not available?  </a:t>
            </a:r>
            <a:endParaRPr lang="en-US" dirty="0"/>
          </a:p>
          <a:p>
            <a:pPr lvl="1"/>
            <a:r>
              <a:rPr lang="en-US" dirty="0" smtClean="0"/>
              <a:t>Multiplayer Online Battle Arena  (MOBA) </a:t>
            </a:r>
            <a:r>
              <a:rPr lang="en-US" dirty="0" smtClean="0"/>
              <a:t>teams</a:t>
            </a:r>
          </a:p>
          <a:p>
            <a:r>
              <a:rPr lang="en-US" dirty="0" smtClean="0"/>
              <a:t>Tacit coordination might be more critical</a:t>
            </a:r>
            <a:endParaRPr lang="en-US" dirty="0" smtClean="0"/>
          </a:p>
          <a:p>
            <a:pPr marL="0" indent="0">
              <a:buNone/>
            </a:pPr>
            <a:endParaRPr lang="en-US" i="1"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41609"/>
      </p:ext>
    </p:extLst>
  </p:cSld>
  <p:clrMapOvr>
    <a:masterClrMapping/>
  </p:clrMapOvr>
  <p:transition spd="med"/>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Expansion – Case Study	</a:t>
            </a:r>
            <a:endParaRPr lang="en-US" dirty="0"/>
          </a:p>
        </p:txBody>
      </p:sp>
      <p:sp>
        <p:nvSpPr>
          <p:cNvPr id="3" name="Text Placeholder 2"/>
          <p:cNvSpPr>
            <a:spLocks noGrp="1"/>
          </p:cNvSpPr>
          <p:nvPr>
            <p:ph type="body" idx="1"/>
          </p:nvPr>
        </p:nvSpPr>
        <p:spPr/>
        <p:txBody>
          <a:bodyPr/>
          <a:lstStyle/>
          <a:p>
            <a:r>
              <a:rPr lang="en-US" dirty="0" smtClean="0"/>
              <a:t>Expand the organizing committee of KDD 2013 by hiring some</a:t>
            </a:r>
          </a:p>
          <a:p>
            <a:pPr lvl="1"/>
            <a:r>
              <a:rPr lang="en-US" sz="2800" dirty="0" smtClean="0"/>
              <a:t>strong expertise in AI</a:t>
            </a:r>
          </a:p>
          <a:p>
            <a:pPr lvl="1"/>
            <a:r>
              <a:rPr lang="en-US" sz="2800" dirty="0" smtClean="0"/>
              <a:t>collaborated with as many existing committee members as possible</a:t>
            </a:r>
          </a:p>
          <a:p>
            <a:r>
              <a:rPr lang="en-US" dirty="0" smtClean="0"/>
              <a:t>Top five candidate:</a:t>
            </a:r>
          </a:p>
          <a:p>
            <a:pPr lvl="1"/>
            <a:r>
              <a:rPr lang="en-US" sz="2800" i="1" dirty="0" err="1" smtClean="0"/>
              <a:t>Qiang</a:t>
            </a:r>
            <a:r>
              <a:rPr lang="en-US" sz="2800" i="1" dirty="0" smtClean="0"/>
              <a:t> Yang, </a:t>
            </a:r>
            <a:r>
              <a:rPr lang="en-US" sz="2800" i="1" dirty="0" err="1" smtClean="0"/>
              <a:t>Zoubin</a:t>
            </a:r>
            <a:r>
              <a:rPr lang="en-US" sz="2800" i="1" dirty="0" smtClean="0"/>
              <a:t> </a:t>
            </a:r>
            <a:r>
              <a:rPr lang="en-US" sz="2800" i="1" dirty="0" err="1" smtClean="0"/>
              <a:t>Ghahramani</a:t>
            </a:r>
            <a:r>
              <a:rPr lang="en-US" sz="2800" i="1" dirty="0" smtClean="0"/>
              <a:t>, Eric </a:t>
            </a:r>
            <a:r>
              <a:rPr lang="en-US" sz="2800" i="1" dirty="0" err="1" smtClean="0"/>
              <a:t>Horvits</a:t>
            </a:r>
            <a:r>
              <a:rPr lang="en-US" sz="2800" i="1" dirty="0" smtClean="0"/>
              <a:t>, Thomas </a:t>
            </a:r>
            <a:r>
              <a:rPr lang="en-US" sz="2800" i="1" dirty="0" err="1" smtClean="0"/>
              <a:t>Dietteirich</a:t>
            </a:r>
            <a:r>
              <a:rPr lang="en-US" sz="2800" i="1" dirty="0" smtClean="0"/>
              <a:t>, Raymond J. Mooney</a:t>
            </a:r>
            <a:endParaRPr lang="en-US" sz="2800" i="1" dirty="0"/>
          </a:p>
        </p:txBody>
      </p:sp>
      <p:sp>
        <p:nvSpPr>
          <p:cNvPr id="4" name="Rectangle 3"/>
          <p:cNvSpPr/>
          <p:nvPr/>
        </p:nvSpPr>
        <p:spPr>
          <a:xfrm>
            <a:off x="8092" y="6326391"/>
            <a:ext cx="9135908" cy="523220"/>
          </a:xfrm>
          <a:prstGeom prst="rect">
            <a:avLst/>
          </a:prstGeom>
          <a:solidFill>
            <a:schemeClr val="tx1"/>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L. Li, H. Tong, N. Cao, K. Ehrlich, Y.-R. Lin and N. </a:t>
            </a:r>
            <a:r>
              <a:rPr lang="en-US" sz="1400" dirty="0" err="1">
                <a:solidFill>
                  <a:schemeClr val="bg1"/>
                </a:solidFill>
                <a:latin typeface="Arial" panose="020B0604020202020204" pitchFamily="34" charset="0"/>
                <a:cs typeface="Arial" panose="020B0604020202020204" pitchFamily="34" charset="0"/>
              </a:rPr>
              <a:t>Buchler</a:t>
            </a:r>
            <a:r>
              <a:rPr lang="en-US" sz="1400" dirty="0">
                <a:solidFill>
                  <a:schemeClr val="bg1"/>
                </a:solidFill>
                <a:latin typeface="Arial" panose="020B0604020202020204" pitchFamily="34" charset="0"/>
                <a:cs typeface="Arial" panose="020B0604020202020204" pitchFamily="34" charset="0"/>
              </a:rPr>
              <a:t>: Enhancing Team Composition in Professional Networks: Problem Definitions and Fast Solutions, </a:t>
            </a:r>
            <a:r>
              <a:rPr lang="en-US" sz="1400" dirty="0" smtClean="0">
                <a:solidFill>
                  <a:schemeClr val="bg1"/>
                </a:solidFill>
                <a:latin typeface="Arial" panose="020B0604020202020204" pitchFamily="34" charset="0"/>
                <a:cs typeface="Arial" panose="020B0604020202020204" pitchFamily="34" charset="0"/>
              </a:rPr>
              <a:t>TKDE, 2016</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997865"/>
      </p:ext>
    </p:extLst>
  </p:cSld>
  <p:clrMapOvr>
    <a:masterClrMapping/>
  </p:clrMapOvr>
  <p:transition spd="med"/>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Shrinkage</a:t>
            </a:r>
            <a:endParaRPr lang="en-US" dirty="0"/>
          </a:p>
        </p:txBody>
      </p:sp>
      <p:sp>
        <p:nvSpPr>
          <p:cNvPr id="3" name="Text Placeholder 2"/>
          <p:cNvSpPr>
            <a:spLocks noGrp="1"/>
          </p:cNvSpPr>
          <p:nvPr>
            <p:ph type="body" idx="1"/>
          </p:nvPr>
        </p:nvSpPr>
        <p:spPr/>
        <p:txBody>
          <a:bodyPr/>
          <a:lstStyle/>
          <a:p>
            <a:r>
              <a:rPr lang="en-US" dirty="0" smtClean="0"/>
              <a:t>Select teams with over 10 members and manually inject a “noisy” individual</a:t>
            </a:r>
          </a:p>
          <a:p>
            <a:pPr lvl="1"/>
            <a:r>
              <a:rPr lang="en-US" dirty="0" smtClean="0"/>
              <a:t>Connect to all team members w/ random weights</a:t>
            </a:r>
          </a:p>
          <a:p>
            <a:pPr lvl="1"/>
            <a:r>
              <a:rPr lang="en-US" dirty="0" smtClean="0"/>
              <a:t>Random skill vector</a:t>
            </a:r>
          </a:p>
          <a:p>
            <a:pPr lvl="1"/>
            <a:r>
              <a:rPr lang="en-US" dirty="0" smtClean="0"/>
              <a:t>“best” candidate to leave the team</a:t>
            </a:r>
            <a:endParaRPr lang="en-US" dirty="0"/>
          </a:p>
        </p:txBody>
      </p:sp>
      <p:sp>
        <p:nvSpPr>
          <p:cNvPr id="4" name="Rectangle 3"/>
          <p:cNvSpPr/>
          <p:nvPr/>
        </p:nvSpPr>
        <p:spPr>
          <a:xfrm>
            <a:off x="8092" y="6326391"/>
            <a:ext cx="9135908" cy="523220"/>
          </a:xfrm>
          <a:prstGeom prst="rect">
            <a:avLst/>
          </a:prstGeom>
          <a:solidFill>
            <a:schemeClr val="tx1"/>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L. Li, H. Tong, N. Cao, K. Ehrlich, Y.-R. Lin and N. </a:t>
            </a:r>
            <a:r>
              <a:rPr lang="en-US" sz="1400" dirty="0" err="1">
                <a:solidFill>
                  <a:schemeClr val="bg1"/>
                </a:solidFill>
                <a:latin typeface="Arial" panose="020B0604020202020204" pitchFamily="34" charset="0"/>
                <a:cs typeface="Arial" panose="020B0604020202020204" pitchFamily="34" charset="0"/>
              </a:rPr>
              <a:t>Buchler</a:t>
            </a:r>
            <a:r>
              <a:rPr lang="en-US" sz="1400" dirty="0">
                <a:solidFill>
                  <a:schemeClr val="bg1"/>
                </a:solidFill>
                <a:latin typeface="Arial" panose="020B0604020202020204" pitchFamily="34" charset="0"/>
                <a:cs typeface="Arial" panose="020B0604020202020204" pitchFamily="34" charset="0"/>
              </a:rPr>
              <a:t>: Enhancing Team Composition in Professional Networks: Problem Definitions and Fast Solutions, </a:t>
            </a:r>
            <a:r>
              <a:rPr lang="en-US" sz="1400" dirty="0" smtClean="0">
                <a:solidFill>
                  <a:schemeClr val="bg1"/>
                </a:solidFill>
                <a:latin typeface="Arial" panose="020B0604020202020204" pitchFamily="34" charset="0"/>
                <a:cs typeface="Arial" panose="020B0604020202020204" pitchFamily="34" charset="0"/>
              </a:rPr>
              <a:t>TKDE, 2016</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185785"/>
      </p:ext>
    </p:extLst>
  </p:cSld>
  <p:clrMapOvr>
    <a:masterClrMapping/>
  </p:clrMapOvr>
  <p:transition spd="med"/>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Shrinkage -- Results</a:t>
            </a:r>
            <a:endParaRPr lang="en-US" dirty="0"/>
          </a:p>
        </p:txBody>
      </p:sp>
      <p:pic>
        <p:nvPicPr>
          <p:cNvPr id="4" name="Picture 3"/>
          <p:cNvPicPr>
            <a:picLocks noChangeAspect="1"/>
          </p:cNvPicPr>
          <p:nvPr/>
        </p:nvPicPr>
        <p:blipFill>
          <a:blip r:embed="rId3"/>
          <a:stretch>
            <a:fillRect/>
          </a:stretch>
        </p:blipFill>
        <p:spPr>
          <a:xfrm>
            <a:off x="953452" y="1426844"/>
            <a:ext cx="6730189" cy="3747135"/>
          </a:xfrm>
          <a:prstGeom prst="rect">
            <a:avLst/>
          </a:prstGeom>
        </p:spPr>
      </p:pic>
      <p:sp>
        <p:nvSpPr>
          <p:cNvPr id="5" name="Rectangle 4"/>
          <p:cNvSpPr/>
          <p:nvPr/>
        </p:nvSpPr>
        <p:spPr>
          <a:xfrm>
            <a:off x="8092" y="6326391"/>
            <a:ext cx="9135908" cy="523220"/>
          </a:xfrm>
          <a:prstGeom prst="rect">
            <a:avLst/>
          </a:prstGeom>
          <a:solidFill>
            <a:schemeClr val="tx1"/>
          </a:solid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L. Li, H. Tong, N. Cao, K. Ehrlich, Y.-R. Lin and N. </a:t>
            </a:r>
            <a:r>
              <a:rPr lang="en-US" sz="1400" dirty="0" err="1">
                <a:solidFill>
                  <a:schemeClr val="bg1"/>
                </a:solidFill>
                <a:latin typeface="Arial" panose="020B0604020202020204" pitchFamily="34" charset="0"/>
                <a:cs typeface="Arial" panose="020B0604020202020204" pitchFamily="34" charset="0"/>
              </a:rPr>
              <a:t>Buchler</a:t>
            </a:r>
            <a:r>
              <a:rPr lang="en-US" sz="1400" dirty="0">
                <a:solidFill>
                  <a:schemeClr val="bg1"/>
                </a:solidFill>
                <a:latin typeface="Arial" panose="020B0604020202020204" pitchFamily="34" charset="0"/>
                <a:cs typeface="Arial" panose="020B0604020202020204" pitchFamily="34" charset="0"/>
              </a:rPr>
              <a:t>: Enhancing Team Composition in Professional Networks: Problem Definitions and Fast Solutions, </a:t>
            </a:r>
            <a:r>
              <a:rPr lang="en-US" sz="1400" dirty="0" smtClean="0">
                <a:solidFill>
                  <a:schemeClr val="bg1"/>
                </a:solidFill>
                <a:latin typeface="Arial" panose="020B0604020202020204" pitchFamily="34" charset="0"/>
                <a:cs typeface="Arial" panose="020B0604020202020204" pitchFamily="34" charset="0"/>
              </a:rPr>
              <a:t>TKDE, 2016</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606293"/>
      </p:ext>
    </p:extLst>
  </p:cSld>
  <p:clrMapOvr>
    <a:masterClrMapping/>
  </p:clrMapOvr>
  <p:transition spd="med"/>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Conflict Resolution</a:t>
            </a:r>
            <a:endParaRPr lang="en-US" dirty="0"/>
          </a:p>
        </p:txBody>
      </p:sp>
      <p:sp>
        <p:nvSpPr>
          <p:cNvPr id="3" name="Text Placeholder 2"/>
          <p:cNvSpPr>
            <a:spLocks noGrp="1"/>
          </p:cNvSpPr>
          <p:nvPr>
            <p:ph type="body" idx="1"/>
          </p:nvPr>
        </p:nvSpPr>
        <p:spPr/>
        <p:txBody>
          <a:bodyPr/>
          <a:lstStyle/>
          <a:p>
            <a:r>
              <a:rPr lang="en-US" dirty="0"/>
              <a:t>E.g., Bob has a conflict with </a:t>
            </a:r>
            <a:r>
              <a:rPr lang="en-US" dirty="0" smtClean="0"/>
              <a:t>Alice</a:t>
            </a:r>
            <a:endParaRPr lang="en-US" dirty="0"/>
          </a:p>
          <a:p>
            <a:pPr lvl="1"/>
            <a:r>
              <a:rPr lang="en-US" dirty="0" smtClean="0"/>
              <a:t>Replace either</a:t>
            </a:r>
          </a:p>
          <a:p>
            <a:pPr lvl="1"/>
            <a:r>
              <a:rPr lang="en-US" dirty="0" smtClean="0"/>
              <a:t>Remove either</a:t>
            </a:r>
            <a:endParaRPr lang="en-US" dirty="0"/>
          </a:p>
        </p:txBody>
      </p:sp>
      <p:pic>
        <p:nvPicPr>
          <p:cNvPr id="5" name="Picture 4"/>
          <p:cNvPicPr>
            <a:picLocks noChangeAspect="1"/>
          </p:cNvPicPr>
          <p:nvPr/>
        </p:nvPicPr>
        <p:blipFill>
          <a:blip r:embed="rId3"/>
          <a:stretch>
            <a:fillRect/>
          </a:stretch>
        </p:blipFill>
        <p:spPr>
          <a:xfrm>
            <a:off x="5403565" y="2523220"/>
            <a:ext cx="3740435" cy="4008095"/>
          </a:xfrm>
          <a:prstGeom prst="rect">
            <a:avLst/>
          </a:prstGeom>
        </p:spPr>
      </p:pic>
      <p:sp>
        <p:nvSpPr>
          <p:cNvPr id="6" name="TextBox 5"/>
          <p:cNvSpPr txBox="1"/>
          <p:nvPr/>
        </p:nvSpPr>
        <p:spPr>
          <a:xfrm>
            <a:off x="7051224" y="3898732"/>
            <a:ext cx="1166137" cy="461665"/>
          </a:xfrm>
          <a:prstGeom prst="rect">
            <a:avLst/>
          </a:prstGeom>
          <a:noFill/>
        </p:spPr>
        <p:txBody>
          <a:bodyPr wrap="square" rtlCol="0">
            <a:spAutoFit/>
          </a:bodyPr>
          <a:lstStyle/>
          <a:p>
            <a:r>
              <a:rPr lang="en-US" sz="2400" b="1" dirty="0" smtClean="0">
                <a:solidFill>
                  <a:srgbClr val="FF0000"/>
                </a:solidFill>
              </a:rPr>
              <a:t>Alice</a:t>
            </a:r>
            <a:endParaRPr lang="en-US" sz="2400" b="1" dirty="0">
              <a:solidFill>
                <a:srgbClr val="FF0000"/>
              </a:solidFill>
            </a:endParaRPr>
          </a:p>
        </p:txBody>
      </p:sp>
      <p:sp>
        <p:nvSpPr>
          <p:cNvPr id="7" name="TextBox 6"/>
          <p:cNvSpPr txBox="1"/>
          <p:nvPr/>
        </p:nvSpPr>
        <p:spPr>
          <a:xfrm>
            <a:off x="5439070" y="4455080"/>
            <a:ext cx="1166137" cy="461665"/>
          </a:xfrm>
          <a:prstGeom prst="rect">
            <a:avLst/>
          </a:prstGeom>
          <a:noFill/>
        </p:spPr>
        <p:txBody>
          <a:bodyPr wrap="square" rtlCol="0">
            <a:spAutoFit/>
          </a:bodyPr>
          <a:lstStyle/>
          <a:p>
            <a:r>
              <a:rPr lang="en-US" sz="2400" b="1" dirty="0" smtClean="0">
                <a:solidFill>
                  <a:srgbClr val="FF0000"/>
                </a:solidFill>
              </a:rPr>
              <a:t>Bob</a:t>
            </a:r>
            <a:endParaRPr lang="en-US" sz="2400" b="1" dirty="0">
              <a:solidFill>
                <a:srgbClr val="FF0000"/>
              </a:solidFill>
            </a:endParaRPr>
          </a:p>
        </p:txBody>
      </p:sp>
      <p:sp>
        <p:nvSpPr>
          <p:cNvPr id="8" name="TextBox 7"/>
          <p:cNvSpPr txBox="1"/>
          <p:nvPr/>
        </p:nvSpPr>
        <p:spPr>
          <a:xfrm>
            <a:off x="6399816" y="5626775"/>
            <a:ext cx="1166137" cy="461665"/>
          </a:xfrm>
          <a:prstGeom prst="rect">
            <a:avLst/>
          </a:prstGeom>
          <a:noFill/>
        </p:spPr>
        <p:txBody>
          <a:bodyPr wrap="square" rtlCol="0">
            <a:spAutoFit/>
          </a:bodyPr>
          <a:lstStyle/>
          <a:p>
            <a:r>
              <a:rPr lang="en-US" sz="2400" b="1" dirty="0" smtClean="0">
                <a:solidFill>
                  <a:srgbClr val="FF0000"/>
                </a:solidFill>
              </a:rPr>
              <a:t>Carol</a:t>
            </a:r>
            <a:endParaRPr lang="en-US" sz="2400" b="1" dirty="0">
              <a:solidFill>
                <a:srgbClr val="FF0000"/>
              </a:solidFill>
            </a:endParaRPr>
          </a:p>
        </p:txBody>
      </p:sp>
    </p:spTree>
    <p:extLst>
      <p:ext uri="{BB962C8B-B14F-4D97-AF65-F5344CB8AC3E}">
        <p14:creationId xmlns:p14="http://schemas.microsoft.com/office/powerpoint/2010/main" val="225267438"/>
      </p:ext>
    </p:extLst>
  </p:cSld>
  <p:clrMapOvr>
    <a:masterClrMapping/>
  </p:clrMapOvr>
  <p:transition spd="med"/>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Text Placeholder 2"/>
          <p:cNvSpPr>
            <a:spLocks noGrp="1"/>
          </p:cNvSpPr>
          <p:nvPr>
            <p:ph type="body" idx="1"/>
          </p:nvPr>
        </p:nvSpPr>
        <p:spPr>
          <a:xfrm>
            <a:off x="447675" y="1399745"/>
            <a:ext cx="8229600" cy="5637734"/>
          </a:xfrm>
        </p:spPr>
        <p:txBody>
          <a:bodyPr/>
          <a:lstStyle/>
          <a:p>
            <a:pPr>
              <a:buFont typeface="Wingdings" panose="05000000000000000000" pitchFamily="2" charset="2"/>
              <a:buChar char="§"/>
            </a:pPr>
            <a:r>
              <a:rPr lang="en-US" dirty="0" smtClean="0"/>
              <a:t>Motivations and Background</a:t>
            </a:r>
          </a:p>
          <a:p>
            <a:pPr>
              <a:buFont typeface="Wingdings" panose="05000000000000000000" pitchFamily="2" charset="2"/>
              <a:buChar char="§"/>
            </a:pPr>
            <a:r>
              <a:rPr lang="en-US" dirty="0" smtClean="0"/>
              <a:t>Part </a:t>
            </a:r>
            <a:r>
              <a:rPr lang="en-US" dirty="0"/>
              <a:t>I</a:t>
            </a:r>
            <a:r>
              <a:rPr lang="en-US" dirty="0" smtClean="0"/>
              <a:t>: Team Performance Characterization</a:t>
            </a:r>
          </a:p>
          <a:p>
            <a:pPr>
              <a:buFont typeface="Wingdings" panose="05000000000000000000" pitchFamily="2" charset="2"/>
              <a:buChar char="§"/>
            </a:pPr>
            <a:r>
              <a:rPr lang="en-US" dirty="0" smtClean="0"/>
              <a:t>Part II: Team Performance Prediction</a:t>
            </a:r>
          </a:p>
          <a:p>
            <a:r>
              <a:rPr lang="en-US" dirty="0" smtClean="0"/>
              <a:t>Part III: Team </a:t>
            </a:r>
            <a:r>
              <a:rPr lang="en-US" dirty="0"/>
              <a:t>Performance </a:t>
            </a:r>
            <a:r>
              <a:rPr lang="en-US" dirty="0" smtClean="0"/>
              <a:t>Optimization</a:t>
            </a:r>
          </a:p>
          <a:p>
            <a:r>
              <a:rPr lang="en-US" dirty="0" smtClean="0"/>
              <a:t>Part IV: Open Challenges</a:t>
            </a:r>
          </a:p>
          <a:p>
            <a:r>
              <a:rPr lang="en-US" dirty="0" smtClean="0"/>
              <a:t>Demo</a:t>
            </a:r>
          </a:p>
        </p:txBody>
      </p:sp>
      <p:sp>
        <p:nvSpPr>
          <p:cNvPr id="8" name="Right Arrow 7"/>
          <p:cNvSpPr/>
          <p:nvPr/>
        </p:nvSpPr>
        <p:spPr>
          <a:xfrm>
            <a:off x="0" y="4218612"/>
            <a:ext cx="747021" cy="429500"/>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92355"/>
      </p:ext>
    </p:extLst>
  </p:cSld>
  <p:clrMapOvr>
    <a:masterClrMapping/>
  </p:clrMapOvr>
  <p:transition spd="med"/>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Challenges	</a:t>
            </a:r>
            <a:endParaRPr lang="en-US" dirty="0"/>
          </a:p>
        </p:txBody>
      </p:sp>
      <p:sp>
        <p:nvSpPr>
          <p:cNvPr id="3" name="Text Placeholder 2"/>
          <p:cNvSpPr>
            <a:spLocks noGrp="1"/>
          </p:cNvSpPr>
          <p:nvPr>
            <p:ph type="body" idx="1"/>
          </p:nvPr>
        </p:nvSpPr>
        <p:spPr/>
        <p:txBody>
          <a:bodyPr/>
          <a:lstStyle/>
          <a:p>
            <a:r>
              <a:rPr lang="en-US" dirty="0" smtClean="0"/>
              <a:t>Prediction Explanation</a:t>
            </a:r>
          </a:p>
          <a:p>
            <a:r>
              <a:rPr lang="en-US" dirty="0" smtClean="0"/>
              <a:t>Optimization Explanation</a:t>
            </a:r>
          </a:p>
          <a:p>
            <a:r>
              <a:rPr lang="en-US" dirty="0" smtClean="0"/>
              <a:t>Multiple Teams Optimization</a:t>
            </a:r>
            <a:endParaRPr lang="en-US" dirty="0"/>
          </a:p>
        </p:txBody>
      </p:sp>
    </p:spTree>
    <p:extLst>
      <p:ext uri="{BB962C8B-B14F-4D97-AF65-F5344CB8AC3E}">
        <p14:creationId xmlns:p14="http://schemas.microsoft.com/office/powerpoint/2010/main" val="573575331"/>
      </p:ext>
    </p:extLst>
  </p:cSld>
  <p:clrMapOvr>
    <a:masterClrMapping/>
  </p:clrMapOvr>
  <p:transition spd="med"/>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Prediction Explanation</a:t>
            </a:r>
            <a:endParaRPr lang="en-US" dirty="0"/>
          </a:p>
        </p:txBody>
      </p:sp>
      <p:sp>
        <p:nvSpPr>
          <p:cNvPr id="3" name="Content Placeholder 2"/>
          <p:cNvSpPr>
            <a:spLocks noGrp="1"/>
          </p:cNvSpPr>
          <p:nvPr>
            <p:ph idx="1"/>
          </p:nvPr>
        </p:nvSpPr>
        <p:spPr>
          <a:xfrm>
            <a:off x="447675" y="1220268"/>
            <a:ext cx="8408942" cy="5106988"/>
          </a:xfrm>
        </p:spPr>
        <p:txBody>
          <a:bodyPr/>
          <a:lstStyle/>
          <a:p>
            <a:r>
              <a:rPr lang="en-US" b="1" dirty="0" smtClean="0"/>
              <a:t>Observations</a:t>
            </a:r>
            <a:r>
              <a:rPr lang="en-US" dirty="0" smtClean="0"/>
              <a:t>:</a:t>
            </a:r>
          </a:p>
          <a:p>
            <a:pPr lvl="1"/>
            <a:r>
              <a:rPr lang="en-US" sz="2800" dirty="0" smtClean="0"/>
              <a:t>Predictive models are mostly black-box or too complicated to understand reasons behind</a:t>
            </a:r>
          </a:p>
          <a:p>
            <a:pPr lvl="1"/>
            <a:r>
              <a:rPr lang="en-US" sz="2800" dirty="0" smtClean="0"/>
              <a:t>Interpretable models cannot achieve satisfactory prediction accuracy</a:t>
            </a:r>
          </a:p>
          <a:p>
            <a:r>
              <a:rPr lang="en-US" b="1" dirty="0" smtClean="0"/>
              <a:t>Goal</a:t>
            </a:r>
            <a:r>
              <a:rPr lang="en-US" dirty="0" smtClean="0"/>
              <a:t>: </a:t>
            </a:r>
          </a:p>
          <a:p>
            <a:pPr lvl="1"/>
            <a:r>
              <a:rPr lang="en-US" sz="2800" dirty="0" smtClean="0"/>
              <a:t>Provide explanations to performance prediction</a:t>
            </a:r>
          </a:p>
          <a:p>
            <a:pPr lvl="1"/>
            <a:r>
              <a:rPr lang="en-US" sz="2800" dirty="0" smtClean="0"/>
              <a:t>Assess trust of models</a:t>
            </a:r>
            <a:endParaRPr lang="en-US" sz="2800" dirty="0"/>
          </a:p>
        </p:txBody>
      </p:sp>
    </p:spTree>
    <p:extLst>
      <p:ext uri="{BB962C8B-B14F-4D97-AF65-F5344CB8AC3E}">
        <p14:creationId xmlns:p14="http://schemas.microsoft.com/office/powerpoint/2010/main" val="766477628"/>
      </p:ext>
    </p:extLst>
  </p:cSld>
  <p:clrMapOvr>
    <a:masterClrMapping/>
  </p:clrMapOvr>
  <p:transition spd="med"/>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70293" y="2328030"/>
            <a:ext cx="1165860" cy="267462"/>
          </a:xfrm>
          <a:prstGeom prst="rect">
            <a:avLst/>
          </a:prstGeom>
          <a:solidFill>
            <a:srgbClr val="FB8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1221059" y="2602523"/>
            <a:ext cx="803222" cy="266978"/>
          </a:xfrm>
          <a:prstGeom prst="rect">
            <a:avLst/>
          </a:prstGeom>
          <a:solidFill>
            <a:srgbClr val="277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2074542" y="2608738"/>
            <a:ext cx="493027" cy="266978"/>
          </a:xfrm>
          <a:prstGeom prst="rect">
            <a:avLst/>
          </a:prstGeom>
          <a:solidFill>
            <a:srgbClr val="277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a:off x="1202681" y="2061052"/>
            <a:ext cx="562000" cy="266978"/>
          </a:xfrm>
          <a:prstGeom prst="rect">
            <a:avLst/>
          </a:prstGeom>
          <a:solidFill>
            <a:srgbClr val="277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p:cNvSpPr/>
          <p:nvPr/>
        </p:nvSpPr>
        <p:spPr>
          <a:xfrm>
            <a:off x="3285188" y="2328030"/>
            <a:ext cx="750578" cy="267462"/>
          </a:xfrm>
          <a:prstGeom prst="rect">
            <a:avLst/>
          </a:prstGeom>
          <a:solidFill>
            <a:srgbClr val="FB8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2665592" y="2328031"/>
            <a:ext cx="184352" cy="266978"/>
          </a:xfrm>
          <a:prstGeom prst="rect">
            <a:avLst/>
          </a:prstGeom>
          <a:solidFill>
            <a:srgbClr val="277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p:cNvPicPr>
            <a:picLocks noChangeAspect="1"/>
          </p:cNvPicPr>
          <p:nvPr/>
        </p:nvPicPr>
        <p:blipFill rotWithShape="1">
          <a:blip r:embed="rId2">
            <a:extLst>
              <a:ext uri="{28A0092B-C50C-407E-A947-70E740481C1C}">
                <a14:useLocalDpi xmlns:a14="http://schemas.microsoft.com/office/drawing/2010/main" val="0"/>
              </a:ext>
            </a:extLst>
          </a:blip>
          <a:srcRect t="54266" b="30366"/>
          <a:stretch/>
        </p:blipFill>
        <p:spPr>
          <a:xfrm>
            <a:off x="4856829" y="3098311"/>
            <a:ext cx="2338911" cy="329081"/>
          </a:xfrm>
          <a:prstGeom prst="rect">
            <a:avLst/>
          </a:prstGeom>
        </p:spPr>
      </p:pic>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t="68752" b="17134"/>
          <a:stretch/>
        </p:blipFill>
        <p:spPr>
          <a:xfrm>
            <a:off x="4856829" y="3423411"/>
            <a:ext cx="2338911" cy="302224"/>
          </a:xfrm>
          <a:prstGeom prst="rect">
            <a:avLst/>
          </a:prstGeom>
        </p:spPr>
      </p:pic>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t="82558"/>
          <a:stretch/>
        </p:blipFill>
        <p:spPr>
          <a:xfrm>
            <a:off x="4856829" y="3695317"/>
            <a:ext cx="2338911" cy="373478"/>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11217" b="73081"/>
          <a:stretch/>
        </p:blipFill>
        <p:spPr>
          <a:xfrm>
            <a:off x="4856829" y="2149861"/>
            <a:ext cx="2338911" cy="336247"/>
          </a:xfrm>
          <a:prstGeom prst="rect">
            <a:avLst/>
          </a:prstGeom>
        </p:spPr>
      </p:pic>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t="27256" b="58831"/>
          <a:stretch/>
        </p:blipFill>
        <p:spPr>
          <a:xfrm>
            <a:off x="4856829" y="2478479"/>
            <a:ext cx="2338911" cy="297930"/>
          </a:xfrm>
          <a:prstGeom prst="rect">
            <a:avLst/>
          </a:prstGeom>
        </p:spPr>
      </p:pic>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t="39039" b="45409"/>
          <a:stretch/>
        </p:blipFill>
        <p:spPr>
          <a:xfrm>
            <a:off x="4856829" y="2771570"/>
            <a:ext cx="2338911" cy="333015"/>
          </a:xfrm>
          <a:prstGeom prst="rect">
            <a:avLst/>
          </a:prstGeom>
        </p:spPr>
      </p:pic>
      <p:sp>
        <p:nvSpPr>
          <p:cNvPr id="2" name="Title 1"/>
          <p:cNvSpPr>
            <a:spLocks noGrp="1"/>
          </p:cNvSpPr>
          <p:nvPr>
            <p:ph type="title"/>
          </p:nvPr>
        </p:nvSpPr>
        <p:spPr/>
        <p:txBody>
          <a:bodyPr/>
          <a:lstStyle/>
          <a:p>
            <a:r>
              <a:rPr lang="en-US" dirty="0" smtClean="0"/>
              <a:t>What an explanation looks like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74" y="4636713"/>
            <a:ext cx="2619374" cy="9553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667" y="4500001"/>
            <a:ext cx="942975" cy="1228725"/>
          </a:xfrm>
          <a:prstGeom prst="rect">
            <a:avLst/>
          </a:prstGeom>
        </p:spPr>
      </p:pic>
      <p:sp>
        <p:nvSpPr>
          <p:cNvPr id="8" name="Rounded Rectangular Callout 7"/>
          <p:cNvSpPr/>
          <p:nvPr/>
        </p:nvSpPr>
        <p:spPr>
          <a:xfrm>
            <a:off x="7601359" y="3663950"/>
            <a:ext cx="1234213" cy="823044"/>
          </a:xfrm>
          <a:prstGeom prst="wedgeRoundRectCallout">
            <a:avLst>
              <a:gd name="adj1" fmla="val -46255"/>
              <a:gd name="adj2" fmla="val 79132"/>
              <a:gd name="adj3" fmla="val 16667"/>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dirty="0"/>
              <a:t>Why did this happen? How do I fix it?</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87987"/>
          <a:stretch/>
        </p:blipFill>
        <p:spPr>
          <a:xfrm>
            <a:off x="4850578" y="1894092"/>
            <a:ext cx="2338911" cy="257230"/>
          </a:xfrm>
          <a:prstGeom prst="rect">
            <a:avLst/>
          </a:prstGeom>
        </p:spPr>
      </p:pic>
      <p:cxnSp>
        <p:nvCxnSpPr>
          <p:cNvPr id="14" name="Straight Arrow Connector 13"/>
          <p:cNvCxnSpPr/>
          <p:nvPr/>
        </p:nvCxnSpPr>
        <p:spPr>
          <a:xfrm>
            <a:off x="6261100" y="2711450"/>
            <a:ext cx="495300" cy="76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V="1">
            <a:off x="6172200" y="2901951"/>
            <a:ext cx="698500" cy="478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932213" y="2523252"/>
            <a:ext cx="2291012" cy="715581"/>
          </a:xfrm>
          <a:prstGeom prst="rect">
            <a:avLst/>
          </a:prstGeom>
          <a:noFill/>
        </p:spPr>
        <p:txBody>
          <a:bodyPr wrap="none" rtlCol="0">
            <a:spAutoFit/>
          </a:bodyPr>
          <a:lstStyle/>
          <a:p>
            <a:r>
              <a:rPr lang="en-US" sz="1350" dirty="0"/>
              <a:t>Appear in 21% of training </a:t>
            </a:r>
          </a:p>
          <a:p>
            <a:r>
              <a:rPr lang="en-US" sz="1350" dirty="0"/>
              <a:t>examples, almost always in</a:t>
            </a:r>
          </a:p>
          <a:p>
            <a:r>
              <a:rPr lang="en-US" sz="1350" dirty="0"/>
              <a:t>atheism</a:t>
            </a:r>
          </a:p>
        </p:txBody>
      </p:sp>
      <p:cxnSp>
        <p:nvCxnSpPr>
          <p:cNvPr id="18" name="Straight Arrow Connector 17"/>
          <p:cNvCxnSpPr/>
          <p:nvPr/>
        </p:nvCxnSpPr>
        <p:spPr>
          <a:xfrm>
            <a:off x="6102349" y="3294424"/>
            <a:ext cx="705701" cy="442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6826658" y="3140947"/>
            <a:ext cx="2425664" cy="507831"/>
          </a:xfrm>
          <a:prstGeom prst="rect">
            <a:avLst/>
          </a:prstGeom>
          <a:noFill/>
        </p:spPr>
        <p:txBody>
          <a:bodyPr wrap="none" rtlCol="0">
            <a:spAutoFit/>
          </a:bodyPr>
          <a:lstStyle/>
          <a:p>
            <a:r>
              <a:rPr lang="en-US" sz="1350" dirty="0"/>
              <a:t>Appears in 11% of training</a:t>
            </a:r>
          </a:p>
          <a:p>
            <a:r>
              <a:rPr lang="en-US" sz="1350" dirty="0"/>
              <a:t>examples, </a:t>
            </a:r>
            <a:r>
              <a:rPr lang="en-US" sz="1350" b="1" dirty="0"/>
              <a:t>always</a:t>
            </a:r>
            <a:r>
              <a:rPr lang="en-US" sz="1350" dirty="0"/>
              <a:t> in atheism</a:t>
            </a:r>
          </a:p>
        </p:txBody>
      </p:sp>
      <p:sp>
        <p:nvSpPr>
          <p:cNvPr id="37" name="Rectangle 36"/>
          <p:cNvSpPr/>
          <p:nvPr/>
        </p:nvSpPr>
        <p:spPr>
          <a:xfrm>
            <a:off x="1221059" y="3129119"/>
            <a:ext cx="1165860" cy="267462"/>
          </a:xfrm>
          <a:prstGeom prst="rect">
            <a:avLst/>
          </a:prstGeom>
          <a:solidFill>
            <a:srgbClr val="FB8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p:cNvSpPr txBox="1"/>
          <p:nvPr/>
        </p:nvSpPr>
        <p:spPr>
          <a:xfrm>
            <a:off x="496489" y="1998577"/>
            <a:ext cx="4506362" cy="1754326"/>
          </a:xfrm>
          <a:prstGeom prst="rect">
            <a:avLst/>
          </a:prstGeom>
          <a:noFill/>
        </p:spPr>
        <p:txBody>
          <a:bodyPr wrap="none" rtlCol="0">
            <a:spAutoFit/>
          </a:bodyPr>
          <a:lstStyle/>
          <a:p>
            <a:r>
              <a:rPr lang="en-US" dirty="0">
                <a:latin typeface="Helvetica Neue" charset="0"/>
                <a:ea typeface="Helvetica Neue" charset="0"/>
                <a:cs typeface="Helvetica Neue" charset="0"/>
              </a:rPr>
              <a:t>From: Keith Richards</a:t>
            </a:r>
          </a:p>
          <a:p>
            <a:r>
              <a:rPr lang="en-US" dirty="0">
                <a:latin typeface="Helvetica Neue" charset="0"/>
                <a:ea typeface="Helvetica Neue" charset="0"/>
                <a:cs typeface="Helvetica Neue" charset="0"/>
              </a:rPr>
              <a:t>Subject: Christianity is the answer</a:t>
            </a:r>
          </a:p>
          <a:p>
            <a:r>
              <a:rPr lang="en-US" dirty="0">
                <a:latin typeface="Helvetica Neue" charset="0"/>
                <a:ea typeface="Helvetica Neue" charset="0"/>
                <a:cs typeface="Helvetica Neue" charset="0"/>
              </a:rPr>
              <a:t>NTTP-Posting-Host: </a:t>
            </a:r>
            <a:r>
              <a:rPr lang="en-US" dirty="0" err="1">
                <a:latin typeface="Helvetica Neue" charset="0"/>
                <a:ea typeface="Helvetica Neue" charset="0"/>
                <a:cs typeface="Helvetica Neue" charset="0"/>
              </a:rPr>
              <a:t>x.x.com</a:t>
            </a:r>
            <a:endParaRPr lang="en-US" dirty="0">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a:p>
            <a:r>
              <a:rPr lang="en-US" dirty="0">
                <a:latin typeface="Helvetica Neue" charset="0"/>
                <a:ea typeface="Helvetica Neue" charset="0"/>
                <a:cs typeface="Helvetica Neue" charset="0"/>
              </a:rPr>
              <a:t>I think Christianity is the one true religion.</a:t>
            </a:r>
          </a:p>
          <a:p>
            <a:r>
              <a:rPr lang="en-US" dirty="0">
                <a:latin typeface="Helvetica Neue" charset="0"/>
                <a:ea typeface="Helvetica Neue" charset="0"/>
                <a:cs typeface="Helvetica Neue" charset="0"/>
              </a:rPr>
              <a:t>If you’d like to know more, send me a note</a:t>
            </a:r>
          </a:p>
        </p:txBody>
      </p:sp>
      <p:sp>
        <p:nvSpPr>
          <p:cNvPr id="41" name="Right Arrow 40"/>
          <p:cNvSpPr/>
          <p:nvPr/>
        </p:nvSpPr>
        <p:spPr>
          <a:xfrm rot="5400000">
            <a:off x="1963763" y="3921746"/>
            <a:ext cx="602864" cy="5961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350" dirty="0">
              <a:latin typeface="Museo Sans 100"/>
              <a:cs typeface="Museo Sans 100"/>
            </a:endParaRPr>
          </a:p>
        </p:txBody>
      </p:sp>
      <p:sp>
        <p:nvSpPr>
          <p:cNvPr id="42" name="TextBox 41"/>
          <p:cNvSpPr txBox="1"/>
          <p:nvPr/>
        </p:nvSpPr>
        <p:spPr>
          <a:xfrm>
            <a:off x="283115" y="4336720"/>
            <a:ext cx="7091039" cy="1599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rtlCol="0" anchor="ctr">
            <a:noAutofit/>
          </a:bodyPr>
          <a:lstStyle/>
          <a:p>
            <a:pPr algn="ctr"/>
            <a:r>
              <a:rPr lang="en-US" sz="2700" dirty="0">
                <a:latin typeface="Calibri" charset="0"/>
                <a:ea typeface="Calibri" charset="0"/>
                <a:cs typeface="Calibri" charset="0"/>
                <a:sym typeface="Wingdings"/>
              </a:rPr>
              <a:t></a:t>
            </a:r>
            <a:r>
              <a:rPr lang="en-US" sz="2700" dirty="0">
                <a:latin typeface="Calibri" charset="0"/>
                <a:ea typeface="Calibri" charset="0"/>
                <a:cs typeface="Calibri" charset="0"/>
              </a:rPr>
              <a:t> Will not generalize</a:t>
            </a:r>
          </a:p>
          <a:p>
            <a:pPr algn="ctr"/>
            <a:r>
              <a:rPr lang="en-US" sz="2700" dirty="0">
                <a:latin typeface="Calibri" charset="0"/>
                <a:ea typeface="Calibri" charset="0"/>
                <a:cs typeface="Calibri" charset="0"/>
                <a:sym typeface="Wingdings"/>
              </a:rPr>
              <a:t></a:t>
            </a:r>
            <a:r>
              <a:rPr lang="en-US" sz="2700" dirty="0">
                <a:latin typeface="Calibri" charset="0"/>
                <a:ea typeface="Calibri" charset="0"/>
                <a:cs typeface="Calibri" charset="0"/>
              </a:rPr>
              <a:t> Don’t trust this model!</a:t>
            </a:r>
          </a:p>
        </p:txBody>
      </p:sp>
      <p:sp>
        <p:nvSpPr>
          <p:cNvPr id="38" name="Rectangle 37"/>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097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up)">
                                      <p:cBhvr>
                                        <p:cTn id="8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33" grpId="0" animBg="1"/>
      <p:bldP spid="34" grpId="0" animBg="1"/>
      <p:bldP spid="35" grpId="0" animBg="1"/>
      <p:bldP spid="36" grpId="0" animBg="1"/>
      <p:bldP spid="8" grpId="0" animBg="1"/>
      <p:bldP spid="17" grpId="0"/>
      <p:bldP spid="19" grpId="0"/>
      <p:bldP spid="37" grpId="0" animBg="1"/>
      <p:bldP spid="20" grpId="0"/>
      <p:bldP spid="41" grpId="0" animBg="1"/>
      <p:bldP spid="4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554668" y="398070"/>
            <a:ext cx="8227457" cy="857250"/>
          </a:xfrm>
        </p:spPr>
        <p:txBody>
          <a:bodyPr/>
          <a:lstStyle/>
          <a:p>
            <a:r>
              <a:rPr lang="en-US" dirty="0" smtClean="0"/>
              <a:t>Three must-haves for a good explanation</a:t>
            </a:r>
            <a:endParaRPr lang="en-US" dirty="0"/>
          </a:p>
        </p:txBody>
      </p:sp>
      <p:graphicFrame>
        <p:nvGraphicFramePr>
          <p:cNvPr id="15" name="Content Placeholder 3"/>
          <p:cNvGraphicFramePr>
            <a:graphicFrameLocks noGrp="1"/>
          </p:cNvGraphicFramePr>
          <p:nvPr>
            <p:ph idx="1"/>
            <p:extLst>
              <p:ext uri="{D42A27DB-BD31-4B8C-83A1-F6EECF244321}">
                <p14:modId xmlns:p14="http://schemas.microsoft.com/office/powerpoint/2010/main" val="700000920"/>
              </p:ext>
            </p:extLst>
          </p:nvPr>
        </p:nvGraphicFramePr>
        <p:xfrm>
          <a:off x="490807" y="1775167"/>
          <a:ext cx="8227457" cy="1751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Group 15"/>
          <p:cNvGrpSpPr/>
          <p:nvPr/>
        </p:nvGrpSpPr>
        <p:grpSpPr>
          <a:xfrm>
            <a:off x="1637478" y="2824738"/>
            <a:ext cx="2567475" cy="2491389"/>
            <a:chOff x="4457044" y="1666842"/>
            <a:chExt cx="3423300" cy="3321852"/>
          </a:xfrm>
        </p:grpSpPr>
        <p:pic>
          <p:nvPicPr>
            <p:cNvPr id="17" name="Shape 238"/>
            <p:cNvPicPr preferRelativeResize="0"/>
            <p:nvPr/>
          </p:nvPicPr>
          <p:blipFill rotWithShape="1">
            <a:blip r:embed="rId7">
              <a:alphaModFix/>
            </a:blip>
            <a:srcRect t="21425" b="21425"/>
            <a:stretch/>
          </p:blipFill>
          <p:spPr>
            <a:xfrm>
              <a:off x="4457044" y="1666842"/>
              <a:ext cx="3423300" cy="2268815"/>
            </a:xfrm>
            <a:prstGeom prst="rect">
              <a:avLst/>
            </a:prstGeom>
            <a:noFill/>
            <a:ln>
              <a:noFill/>
            </a:ln>
          </p:spPr>
        </p:pic>
        <p:sp>
          <p:nvSpPr>
            <p:cNvPr id="18" name="TextBox 17"/>
            <p:cNvSpPr txBox="1"/>
            <p:nvPr/>
          </p:nvSpPr>
          <p:spPr>
            <a:xfrm>
              <a:off x="5738684" y="4074294"/>
              <a:ext cx="914400" cy="914400"/>
            </a:xfrm>
            <a:prstGeom prst="rect">
              <a:avLst/>
            </a:prstGeom>
          </p:spPr>
          <p:txBody>
            <a:bodyPr vert="horz" wrap="none" lIns="68580" tIns="34290" rIns="68580" bIns="34290" rtlCol="0" anchor="ctr">
              <a:noAutofit/>
            </a:bodyPr>
            <a:lstStyle/>
            <a:p>
              <a:pPr algn="ctr"/>
              <a:r>
                <a:rPr lang="en-US" sz="2700" dirty="0">
                  <a:latin typeface="Calibri" charset="0"/>
                  <a:ea typeface="Calibri" charset="0"/>
                  <a:cs typeface="Calibri" charset="0"/>
                </a:rPr>
                <a:t>Definitely </a:t>
              </a:r>
              <a:br>
                <a:rPr lang="en-US" sz="2700" dirty="0">
                  <a:latin typeface="Calibri" charset="0"/>
                  <a:ea typeface="Calibri" charset="0"/>
                  <a:cs typeface="Calibri" charset="0"/>
                </a:rPr>
              </a:br>
              <a:r>
                <a:rPr lang="en-US" sz="2700" dirty="0">
                  <a:latin typeface="Calibri" charset="0"/>
                  <a:ea typeface="Calibri" charset="0"/>
                  <a:cs typeface="Calibri" charset="0"/>
                </a:rPr>
                <a:t>not interpretable</a:t>
              </a:r>
            </a:p>
          </p:txBody>
        </p:sp>
      </p:grpSp>
      <p:grpSp>
        <p:nvGrpSpPr>
          <p:cNvPr id="19" name="Group 18"/>
          <p:cNvGrpSpPr/>
          <p:nvPr/>
        </p:nvGrpSpPr>
        <p:grpSpPr>
          <a:xfrm>
            <a:off x="4942371" y="2707619"/>
            <a:ext cx="1925235" cy="2608508"/>
            <a:chOff x="8731488" y="1510684"/>
            <a:chExt cx="2566980" cy="3478010"/>
          </a:xfrm>
        </p:grpSpPr>
        <p:pic>
          <p:nvPicPr>
            <p:cNvPr id="20" name="Shape 237"/>
            <p:cNvPicPr preferRelativeResize="0"/>
            <p:nvPr/>
          </p:nvPicPr>
          <p:blipFill rotWithShape="1">
            <a:blip r:embed="rId8">
              <a:alphaModFix/>
            </a:blip>
            <a:srcRect/>
            <a:stretch/>
          </p:blipFill>
          <p:spPr>
            <a:xfrm>
              <a:off x="8731488" y="1510684"/>
              <a:ext cx="2566980" cy="2424973"/>
            </a:xfrm>
            <a:prstGeom prst="rect">
              <a:avLst/>
            </a:prstGeom>
            <a:noFill/>
            <a:ln>
              <a:noFill/>
            </a:ln>
          </p:spPr>
        </p:pic>
        <p:sp>
          <p:nvSpPr>
            <p:cNvPr id="21" name="TextBox 20"/>
            <p:cNvSpPr txBox="1"/>
            <p:nvPr/>
          </p:nvSpPr>
          <p:spPr>
            <a:xfrm>
              <a:off x="9481681" y="4074294"/>
              <a:ext cx="914400" cy="914400"/>
            </a:xfrm>
            <a:prstGeom prst="rect">
              <a:avLst/>
            </a:prstGeom>
          </p:spPr>
          <p:txBody>
            <a:bodyPr vert="horz" wrap="none" lIns="68580" tIns="34290" rIns="68580" bIns="34290" rtlCol="0" anchor="ctr">
              <a:noAutofit/>
            </a:bodyPr>
            <a:lstStyle/>
            <a:p>
              <a:pPr algn="ctr"/>
              <a:r>
                <a:rPr lang="en-US" sz="2700" dirty="0">
                  <a:latin typeface="Calibri" charset="0"/>
                  <a:ea typeface="Calibri" charset="0"/>
                  <a:cs typeface="Calibri" charset="0"/>
                </a:rPr>
                <a:t>Potentially </a:t>
              </a:r>
              <a:br>
                <a:rPr lang="en-US" sz="2700" dirty="0">
                  <a:latin typeface="Calibri" charset="0"/>
                  <a:ea typeface="Calibri" charset="0"/>
                  <a:cs typeface="Calibri" charset="0"/>
                </a:rPr>
              </a:br>
              <a:r>
                <a:rPr lang="en-US" sz="2700" dirty="0">
                  <a:latin typeface="Calibri" charset="0"/>
                  <a:ea typeface="Calibri" charset="0"/>
                  <a:cs typeface="Calibri" charset="0"/>
                </a:rPr>
                <a:t>interpretable</a:t>
              </a:r>
            </a:p>
          </p:txBody>
        </p:sp>
      </p:grpSp>
      <p:sp>
        <p:nvSpPr>
          <p:cNvPr id="11" name="Rectangle 10"/>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383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nvPr>
        </p:nvGraphicFramePr>
        <p:xfrm>
          <a:off x="490807" y="1775167"/>
          <a:ext cx="8227457" cy="1751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1811236" y="2980081"/>
            <a:ext cx="3809772" cy="2732068"/>
            <a:chOff x="339442" y="1161593"/>
            <a:chExt cx="7765684" cy="5568933"/>
          </a:xfrm>
        </p:grpSpPr>
        <p:cxnSp>
          <p:nvCxnSpPr>
            <p:cNvPr id="6" name="Straight Arrow Connector 5"/>
            <p:cNvCxnSpPr/>
            <p:nvPr/>
          </p:nvCxnSpPr>
          <p:spPr>
            <a:xfrm flipV="1">
              <a:off x="1339241" y="1685636"/>
              <a:ext cx="0" cy="3983182"/>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327696" y="5671127"/>
              <a:ext cx="6255175"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339241" y="5518869"/>
              <a:ext cx="5957319" cy="846934"/>
            </a:xfrm>
            <a:prstGeom prst="rect">
              <a:avLst/>
            </a:prstGeom>
            <a:noFill/>
          </p:spPr>
          <p:txBody>
            <a:bodyPr wrap="square" rtlCol="0">
              <a:spAutoFit/>
            </a:bodyPr>
            <a:lstStyle/>
            <a:p>
              <a:pPr algn="ctr"/>
              <a:endParaRPr lang="en-US" sz="2100" dirty="0">
                <a:latin typeface="Calibri" charset="0"/>
                <a:ea typeface="Calibri" charset="0"/>
                <a:cs typeface="Calibri" charset="0"/>
              </a:endParaRPr>
            </a:p>
          </p:txBody>
        </p:sp>
        <p:sp>
          <p:nvSpPr>
            <p:cNvPr id="9" name="TextBox 8"/>
            <p:cNvSpPr txBox="1"/>
            <p:nvPr/>
          </p:nvSpPr>
          <p:spPr>
            <a:xfrm rot="16200000">
              <a:off x="-1130501" y="3227493"/>
              <a:ext cx="3786819" cy="846934"/>
            </a:xfrm>
            <a:prstGeom prst="rect">
              <a:avLst/>
            </a:prstGeom>
            <a:noFill/>
          </p:spPr>
          <p:txBody>
            <a:bodyPr wrap="square" rtlCol="0">
              <a:spAutoFit/>
            </a:bodyPr>
            <a:lstStyle/>
            <a:p>
              <a:pPr algn="ctr"/>
              <a:endParaRPr lang="en-US" sz="2100" dirty="0">
                <a:latin typeface="Calibri" charset="0"/>
                <a:ea typeface="Calibri" charset="0"/>
                <a:cs typeface="Calibri" charset="0"/>
              </a:endParaRPr>
            </a:p>
          </p:txBody>
        </p:sp>
        <p:sp>
          <p:nvSpPr>
            <p:cNvPr id="10" name="TextBox 9"/>
            <p:cNvSpPr txBox="1"/>
            <p:nvPr/>
          </p:nvSpPr>
          <p:spPr>
            <a:xfrm>
              <a:off x="7033738" y="5507177"/>
              <a:ext cx="1071388" cy="1223349"/>
            </a:xfrm>
            <a:prstGeom prst="rect">
              <a:avLst/>
            </a:prstGeom>
            <a:noFill/>
          </p:spPr>
          <p:txBody>
            <a:bodyPr wrap="square" rtlCol="0">
              <a:spAutoFit/>
            </a:bodyPr>
            <a:lstStyle/>
            <a:p>
              <a:pPr algn="ctr"/>
              <a:r>
                <a:rPr lang="en-US" sz="3300" dirty="0">
                  <a:latin typeface="Calibri" charset="0"/>
                  <a:ea typeface="Calibri" charset="0"/>
                  <a:cs typeface="Calibri" charset="0"/>
                </a:rPr>
                <a:t>x</a:t>
              </a:r>
            </a:p>
          </p:txBody>
        </p:sp>
        <p:sp>
          <p:nvSpPr>
            <p:cNvPr id="11" name="TextBox 10"/>
            <p:cNvSpPr txBox="1"/>
            <p:nvPr/>
          </p:nvSpPr>
          <p:spPr>
            <a:xfrm>
              <a:off x="417059" y="1161593"/>
              <a:ext cx="1071388" cy="1223349"/>
            </a:xfrm>
            <a:prstGeom prst="rect">
              <a:avLst/>
            </a:prstGeom>
            <a:noFill/>
          </p:spPr>
          <p:txBody>
            <a:bodyPr wrap="square" rtlCol="0">
              <a:spAutoFit/>
            </a:bodyPr>
            <a:lstStyle/>
            <a:p>
              <a:pPr algn="ctr"/>
              <a:r>
                <a:rPr lang="en-US" sz="3300" dirty="0">
                  <a:latin typeface="Calibri" charset="0"/>
                  <a:ea typeface="Calibri" charset="0"/>
                  <a:cs typeface="Calibri" charset="0"/>
                </a:rPr>
                <a:t>y</a:t>
              </a:r>
            </a:p>
          </p:txBody>
        </p:sp>
        <p:grpSp>
          <p:nvGrpSpPr>
            <p:cNvPr id="12" name="Group 11"/>
            <p:cNvGrpSpPr/>
            <p:nvPr/>
          </p:nvGrpSpPr>
          <p:grpSpPr>
            <a:xfrm>
              <a:off x="1429200" y="1552310"/>
              <a:ext cx="6081243" cy="3617525"/>
              <a:chOff x="2058389" y="2050068"/>
              <a:chExt cx="4863114" cy="2892895"/>
            </a:xfrm>
          </p:grpSpPr>
          <p:sp>
            <p:nvSpPr>
              <p:cNvPr id="14" name="Oval 13"/>
              <p:cNvSpPr/>
              <p:nvPr/>
            </p:nvSpPr>
            <p:spPr>
              <a:xfrm>
                <a:off x="2058389" y="4804417"/>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15" name="Oval 14"/>
              <p:cNvSpPr/>
              <p:nvPr/>
            </p:nvSpPr>
            <p:spPr>
              <a:xfrm>
                <a:off x="5901900" y="2050068"/>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16" name="Oval 15"/>
              <p:cNvSpPr/>
              <p:nvPr/>
            </p:nvSpPr>
            <p:spPr>
              <a:xfrm>
                <a:off x="6442954" y="2758637"/>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17" name="Oval 16"/>
              <p:cNvSpPr/>
              <p:nvPr/>
            </p:nvSpPr>
            <p:spPr>
              <a:xfrm>
                <a:off x="5179178" y="2381849"/>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18" name="Oval 17"/>
              <p:cNvSpPr/>
              <p:nvPr/>
            </p:nvSpPr>
            <p:spPr>
              <a:xfrm>
                <a:off x="4438874" y="3224080"/>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19" name="Oval 18"/>
              <p:cNvSpPr/>
              <p:nvPr/>
            </p:nvSpPr>
            <p:spPr>
              <a:xfrm>
                <a:off x="5049469" y="2809410"/>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20" name="Oval 19"/>
              <p:cNvSpPr/>
              <p:nvPr/>
            </p:nvSpPr>
            <p:spPr>
              <a:xfrm>
                <a:off x="4424134" y="3708400"/>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21" name="Oval 20"/>
              <p:cNvSpPr/>
              <p:nvPr/>
            </p:nvSpPr>
            <p:spPr>
              <a:xfrm>
                <a:off x="4095243" y="3846946"/>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22" name="Oval 21"/>
              <p:cNvSpPr/>
              <p:nvPr/>
            </p:nvSpPr>
            <p:spPr>
              <a:xfrm>
                <a:off x="6782960" y="2799541"/>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23" name="Oval 22"/>
              <p:cNvSpPr/>
              <p:nvPr/>
            </p:nvSpPr>
            <p:spPr>
              <a:xfrm>
                <a:off x="3667878" y="3912754"/>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24" name="Oval 23"/>
              <p:cNvSpPr/>
              <p:nvPr/>
            </p:nvSpPr>
            <p:spPr>
              <a:xfrm>
                <a:off x="2100047" y="4529282"/>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25" name="Oval 24"/>
              <p:cNvSpPr/>
              <p:nvPr/>
            </p:nvSpPr>
            <p:spPr>
              <a:xfrm>
                <a:off x="3613399" y="4403009"/>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26" name="Oval 25"/>
              <p:cNvSpPr/>
              <p:nvPr/>
            </p:nvSpPr>
            <p:spPr>
              <a:xfrm>
                <a:off x="2912834" y="4725205"/>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sp>
            <p:nvSpPr>
              <p:cNvPr id="27" name="Oval 26"/>
              <p:cNvSpPr/>
              <p:nvPr/>
            </p:nvSpPr>
            <p:spPr>
              <a:xfrm>
                <a:off x="2502754" y="4309275"/>
                <a:ext cx="138543" cy="13854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Calibri" charset="0"/>
                  <a:ea typeface="Calibri" charset="0"/>
                  <a:cs typeface="Calibri" charset="0"/>
                </a:endParaRPr>
              </a:p>
            </p:txBody>
          </p:sp>
        </p:grpSp>
      </p:grpSp>
      <p:grpSp>
        <p:nvGrpSpPr>
          <p:cNvPr id="28" name="Group 27"/>
          <p:cNvGrpSpPr/>
          <p:nvPr/>
        </p:nvGrpSpPr>
        <p:grpSpPr>
          <a:xfrm>
            <a:off x="2331792" y="3231277"/>
            <a:ext cx="4028362" cy="1741190"/>
            <a:chOff x="1400522" y="1673621"/>
            <a:chExt cx="8211249" cy="3549169"/>
          </a:xfrm>
        </p:grpSpPr>
        <p:sp>
          <p:nvSpPr>
            <p:cNvPr id="29" name="Freeform 28"/>
            <p:cNvSpPr/>
            <p:nvPr/>
          </p:nvSpPr>
          <p:spPr>
            <a:xfrm>
              <a:off x="1400522" y="1676774"/>
              <a:ext cx="6076146" cy="3546016"/>
            </a:xfrm>
            <a:custGeom>
              <a:avLst/>
              <a:gdLst>
                <a:gd name="connsiteX0" fmla="*/ 0 w 5499100"/>
                <a:gd name="connsiteY0" fmla="*/ 2303544 h 2303544"/>
                <a:gd name="connsiteX1" fmla="*/ 558800 w 5499100"/>
                <a:gd name="connsiteY1" fmla="*/ 1846344 h 2303544"/>
                <a:gd name="connsiteX2" fmla="*/ 1346200 w 5499100"/>
                <a:gd name="connsiteY2" fmla="*/ 2049544 h 2303544"/>
                <a:gd name="connsiteX3" fmla="*/ 2768600 w 5499100"/>
                <a:gd name="connsiteY3" fmla="*/ 1097044 h 2303544"/>
                <a:gd name="connsiteX4" fmla="*/ 4191000 w 5499100"/>
                <a:gd name="connsiteY4" fmla="*/ 4844 h 2303544"/>
                <a:gd name="connsiteX5" fmla="*/ 5499100 w 5499100"/>
                <a:gd name="connsiteY5" fmla="*/ 703344 h 230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9100" h="2303544">
                  <a:moveTo>
                    <a:pt x="0" y="2303544"/>
                  </a:moveTo>
                  <a:cubicBezTo>
                    <a:pt x="167216" y="2096110"/>
                    <a:pt x="334433" y="1888677"/>
                    <a:pt x="558800" y="1846344"/>
                  </a:cubicBezTo>
                  <a:cubicBezTo>
                    <a:pt x="783167" y="1804011"/>
                    <a:pt x="977900" y="2174427"/>
                    <a:pt x="1346200" y="2049544"/>
                  </a:cubicBezTo>
                  <a:cubicBezTo>
                    <a:pt x="1714500" y="1924661"/>
                    <a:pt x="2294467" y="1437827"/>
                    <a:pt x="2768600" y="1097044"/>
                  </a:cubicBezTo>
                  <a:cubicBezTo>
                    <a:pt x="3242733" y="756261"/>
                    <a:pt x="3735917" y="70461"/>
                    <a:pt x="4191000" y="4844"/>
                  </a:cubicBezTo>
                  <a:cubicBezTo>
                    <a:pt x="4646083" y="-60773"/>
                    <a:pt x="5249333" y="559411"/>
                    <a:pt x="5499100" y="703344"/>
                  </a:cubicBezTo>
                </a:path>
              </a:pathLst>
            </a:cu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latin typeface="Calibri" charset="0"/>
                <a:ea typeface="Calibri" charset="0"/>
                <a:cs typeface="Calibri" charset="0"/>
              </a:endParaRPr>
            </a:p>
          </p:txBody>
        </p:sp>
        <p:grpSp>
          <p:nvGrpSpPr>
            <p:cNvPr id="30" name="Group 29"/>
            <p:cNvGrpSpPr/>
            <p:nvPr/>
          </p:nvGrpSpPr>
          <p:grpSpPr>
            <a:xfrm>
              <a:off x="7055845" y="1673621"/>
              <a:ext cx="2555926" cy="914400"/>
              <a:chOff x="7055845" y="1673621"/>
              <a:chExt cx="2555926" cy="914400"/>
            </a:xfrm>
          </p:grpSpPr>
          <p:sp>
            <p:nvSpPr>
              <p:cNvPr id="31" name="TextBox 30"/>
              <p:cNvSpPr txBox="1"/>
              <p:nvPr/>
            </p:nvSpPr>
            <p:spPr>
              <a:xfrm>
                <a:off x="8697371" y="1673621"/>
                <a:ext cx="914400" cy="914400"/>
              </a:xfrm>
              <a:prstGeom prst="rect">
                <a:avLst/>
              </a:prstGeom>
            </p:spPr>
            <p:txBody>
              <a:bodyPr vert="horz" wrap="none" lIns="68580" tIns="34290" rIns="68580" bIns="34290" rtlCol="0" anchor="ctr">
                <a:noAutofit/>
              </a:bodyPr>
              <a:lstStyle/>
              <a:p>
                <a:pPr algn="ctr"/>
                <a:r>
                  <a:rPr lang="en-US" sz="2100" dirty="0">
                    <a:latin typeface="Calibri" charset="0"/>
                    <a:ea typeface="Calibri" charset="0"/>
                    <a:cs typeface="Calibri" charset="0"/>
                  </a:rPr>
                  <a:t>Learned </a:t>
                </a:r>
                <a:br>
                  <a:rPr lang="en-US" sz="2100" dirty="0">
                    <a:latin typeface="Calibri" charset="0"/>
                    <a:ea typeface="Calibri" charset="0"/>
                    <a:cs typeface="Calibri" charset="0"/>
                  </a:rPr>
                </a:br>
                <a:r>
                  <a:rPr lang="en-US" sz="2100" dirty="0">
                    <a:latin typeface="Calibri" charset="0"/>
                    <a:ea typeface="Calibri" charset="0"/>
                    <a:cs typeface="Calibri" charset="0"/>
                  </a:rPr>
                  <a:t>model</a:t>
                </a:r>
              </a:p>
            </p:txBody>
          </p:sp>
          <p:cxnSp>
            <p:nvCxnSpPr>
              <p:cNvPr id="32" name="Straight Arrow Connector 31"/>
              <p:cNvCxnSpPr/>
              <p:nvPr/>
            </p:nvCxnSpPr>
            <p:spPr>
              <a:xfrm flipH="1" flipV="1">
                <a:off x="7055845" y="2122803"/>
                <a:ext cx="1055878" cy="17645"/>
              </a:xfrm>
              <a:prstGeom prst="straightConnector1">
                <a:avLst/>
              </a:prstGeom>
              <a:ln w="5715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33" name="Group 32"/>
          <p:cNvGrpSpPr/>
          <p:nvPr/>
        </p:nvGrpSpPr>
        <p:grpSpPr>
          <a:xfrm>
            <a:off x="2456410" y="3879846"/>
            <a:ext cx="2908385" cy="954506"/>
            <a:chOff x="1654539" y="2995634"/>
            <a:chExt cx="5928332" cy="1945626"/>
          </a:xfrm>
        </p:grpSpPr>
        <p:cxnSp>
          <p:nvCxnSpPr>
            <p:cNvPr id="34" name="Straight Connector 33"/>
            <p:cNvCxnSpPr/>
            <p:nvPr/>
          </p:nvCxnSpPr>
          <p:spPr>
            <a:xfrm flipV="1">
              <a:off x="1654539" y="2995634"/>
              <a:ext cx="5928332" cy="803647"/>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627103" y="4026859"/>
              <a:ext cx="914400" cy="914401"/>
            </a:xfrm>
            <a:prstGeom prst="rect">
              <a:avLst/>
            </a:prstGeom>
          </p:spPr>
          <p:txBody>
            <a:bodyPr vert="horz" wrap="none" lIns="68580" tIns="34290" rIns="68580" bIns="34290" rtlCol="0" anchor="ctr">
              <a:noAutofit/>
            </a:bodyPr>
            <a:lstStyle/>
            <a:p>
              <a:pPr algn="ctr"/>
              <a:r>
                <a:rPr lang="en-US" sz="2100" b="1" dirty="0">
                  <a:latin typeface="Calibri" charset="0"/>
                  <a:ea typeface="Calibri" charset="0"/>
                  <a:cs typeface="Calibri" charset="0"/>
                </a:rPr>
                <a:t>Not faithful </a:t>
              </a:r>
            </a:p>
            <a:p>
              <a:pPr algn="ctr"/>
              <a:r>
                <a:rPr lang="en-US" sz="2100" b="1" dirty="0">
                  <a:latin typeface="Calibri" charset="0"/>
                  <a:ea typeface="Calibri" charset="0"/>
                  <a:cs typeface="Calibri" charset="0"/>
                </a:rPr>
                <a:t>to model</a:t>
              </a:r>
            </a:p>
          </p:txBody>
        </p:sp>
        <p:cxnSp>
          <p:nvCxnSpPr>
            <p:cNvPr id="36" name="Straight Arrow Connector 35"/>
            <p:cNvCxnSpPr/>
            <p:nvPr/>
          </p:nvCxnSpPr>
          <p:spPr>
            <a:xfrm flipH="1" flipV="1">
              <a:off x="5169496" y="3418220"/>
              <a:ext cx="461408" cy="803593"/>
            </a:xfrm>
            <a:prstGeom prst="straightConnector1">
              <a:avLst/>
            </a:prstGeom>
            <a:ln w="57150" cmpd="sng">
              <a:solidFill>
                <a:srgbClr val="FC5507"/>
              </a:solidFill>
              <a:tailEnd type="arrow"/>
            </a:ln>
          </p:spPr>
          <p:style>
            <a:lnRef idx="2">
              <a:schemeClr val="accent1"/>
            </a:lnRef>
            <a:fillRef idx="0">
              <a:schemeClr val="accent1"/>
            </a:fillRef>
            <a:effectRef idx="1">
              <a:schemeClr val="accent1"/>
            </a:effectRef>
            <a:fontRef idx="minor">
              <a:schemeClr val="tx1"/>
            </a:fontRef>
          </p:style>
        </p:cxnSp>
      </p:grpSp>
      <p:sp>
        <p:nvSpPr>
          <p:cNvPr id="37" name="Title 1"/>
          <p:cNvSpPr txBox="1">
            <a:spLocks/>
          </p:cNvSpPr>
          <p:nvPr/>
        </p:nvSpPr>
        <p:spPr>
          <a:xfrm>
            <a:off x="554668" y="398070"/>
            <a:ext cx="8227457" cy="857250"/>
          </a:xfrm>
          <a:prstGeom prst="rect">
            <a:avLst/>
          </a:prstGeom>
        </p:spPr>
        <p:txBody>
          <a:bodyPr/>
          <a:lstStyle>
            <a:lvl1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9pPr>
          </a:lstStyle>
          <a:p>
            <a:r>
              <a:rPr lang="en-US" kern="0" smtClean="0"/>
              <a:t>Three must-haves for a good explanation</a:t>
            </a:r>
            <a:endParaRPr lang="en-US" kern="0" dirty="0"/>
          </a:p>
        </p:txBody>
      </p:sp>
      <p:sp>
        <p:nvSpPr>
          <p:cNvPr id="38" name="Rectangle 37"/>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39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graphicEl>
                                              <a:dgm id="{0883BC5F-E928-7741-8185-2D9B2716C47D}"/>
                                            </p:graphicEl>
                                          </p:spTgt>
                                        </p:tgtEl>
                                        <p:attrNameLst>
                                          <p:attrName>style.visibility</p:attrName>
                                        </p:attrNameLst>
                                      </p:cBhvr>
                                      <p:to>
                                        <p:strVal val="visible"/>
                                      </p:to>
                                    </p:set>
                                    <p:animEffect transition="in" filter="wipe(left)">
                                      <p:cBhvr>
                                        <p:cTn id="7" dur="500"/>
                                        <p:tgtEl>
                                          <p:spTgt spid="4">
                                            <p:graphicEl>
                                              <a:dgm id="{0883BC5F-E928-7741-8185-2D9B2716C47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dgm id="{DBB179ED-CE76-3843-9A54-1574B597D2B5}"/>
                                            </p:graphicEl>
                                          </p:spTgt>
                                        </p:tgtEl>
                                        <p:attrNameLst>
                                          <p:attrName>style.visibility</p:attrName>
                                        </p:attrNameLst>
                                      </p:cBhvr>
                                      <p:to>
                                        <p:strVal val="visible"/>
                                      </p:to>
                                    </p:set>
                                    <p:animEffect transition="in" filter="wipe(left)">
                                      <p:cBhvr>
                                        <p:cTn id="11" dur="500"/>
                                        <p:tgtEl>
                                          <p:spTgt spid="4">
                                            <p:graphicEl>
                                              <a:dgm id="{DBB179ED-CE76-3843-9A54-1574B597D2B5}"/>
                                            </p:graphic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graphicEl>
                                              <a:dgm id="{0D010468-B47B-9947-A6AD-128718601E17}"/>
                                            </p:graphicEl>
                                          </p:spTgt>
                                        </p:tgtEl>
                                        <p:attrNameLst>
                                          <p:attrName>style.visibility</p:attrName>
                                        </p:attrNameLst>
                                      </p:cBhvr>
                                      <p:to>
                                        <p:strVal val="visible"/>
                                      </p:to>
                                    </p:set>
                                    <p:animEffect transition="in" filter="wipe(left)">
                                      <p:cBhvr>
                                        <p:cTn id="14" dur="500"/>
                                        <p:tgtEl>
                                          <p:spTgt spid="4">
                                            <p:graphicEl>
                                              <a:dgm id="{0D010468-B47B-9947-A6AD-128718601E17}"/>
                                            </p:graphic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graphicEl>
                                              <a:dgm id="{43FA1FA4-2D29-C541-871F-A83672FED4F0}"/>
                                            </p:graphicEl>
                                          </p:spTgt>
                                        </p:tgtEl>
                                        <p:attrNameLst>
                                          <p:attrName>style.visibility</p:attrName>
                                        </p:attrNameLst>
                                      </p:cBhvr>
                                      <p:to>
                                        <p:strVal val="visible"/>
                                      </p:to>
                                    </p:set>
                                    <p:animEffect transition="in" filter="wipe(left)">
                                      <p:cBhvr>
                                        <p:cTn id="17" dur="500"/>
                                        <p:tgtEl>
                                          <p:spTgt spid="4">
                                            <p:graphicEl>
                                              <a:dgm id="{43FA1FA4-2D29-C541-871F-A83672FED4F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League of Legends</a:t>
            </a:r>
            <a:endParaRPr lang="en-US" dirty="0"/>
          </a:p>
        </p:txBody>
      </p:sp>
      <p:sp>
        <p:nvSpPr>
          <p:cNvPr id="3" name="Text Placeholder 2"/>
          <p:cNvSpPr>
            <a:spLocks noGrp="1"/>
          </p:cNvSpPr>
          <p:nvPr>
            <p:ph type="body" idx="1"/>
          </p:nvPr>
        </p:nvSpPr>
        <p:spPr/>
        <p:txBody>
          <a:bodyPr/>
          <a:lstStyle/>
          <a:p>
            <a:r>
              <a:rPr lang="en-US" dirty="0" smtClean="0"/>
              <a:t>A match is between two five-person teams</a:t>
            </a:r>
          </a:p>
          <a:p>
            <a:r>
              <a:rPr lang="en-US" dirty="0" smtClean="0"/>
              <a:t>Matchmaking algorithms vs. self-organize</a:t>
            </a:r>
          </a:p>
          <a:p>
            <a:r>
              <a:rPr lang="en-US" dirty="0" smtClean="0"/>
              <a:t>A team’s goal is to destroy the opponent team’s base</a:t>
            </a:r>
            <a:endParaRPr lang="en-US" dirty="0"/>
          </a:p>
        </p:txBody>
      </p:sp>
      <p:pic>
        <p:nvPicPr>
          <p:cNvPr id="4"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783" y="0"/>
            <a:ext cx="1564217" cy="1173163"/>
          </a:xfrm>
          <a:prstGeom prst="rect">
            <a:avLst/>
          </a:prstGeom>
          <a:noFill/>
          <a:extLst>
            <a:ext uri="{909E8E84-426E-40DD-AFC4-6F175D3DCCD1}">
              <a14:hiddenFill xmlns:a14="http://schemas.microsoft.com/office/drawing/2010/main">
                <a:solidFill>
                  <a:srgbClr val="FFFFFF"/>
                </a:solidFill>
              </a14:hiddenFill>
            </a:ext>
          </a:extLst>
        </p:spPr>
      </p:pic>
      <p:sp>
        <p:nvSpPr>
          <p:cNvPr id="5"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9551938"/>
      </p:ext>
    </p:extLst>
  </p:cSld>
  <p:clrMapOvr>
    <a:masterClrMapping/>
  </p:clrMapOvr>
  <p:transition spd="med"/>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nvPr>
        </p:nvGraphicFramePr>
        <p:xfrm>
          <a:off x="490807" y="1775167"/>
          <a:ext cx="8227457" cy="1751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2034411" y="3954736"/>
            <a:ext cx="5103666" cy="1700837"/>
            <a:chOff x="2712548" y="4129981"/>
            <a:chExt cx="6804888" cy="2267782"/>
          </a:xfrm>
        </p:grpSpPr>
        <p:grpSp>
          <p:nvGrpSpPr>
            <p:cNvPr id="6" name="Group 5"/>
            <p:cNvGrpSpPr/>
            <p:nvPr/>
          </p:nvGrpSpPr>
          <p:grpSpPr>
            <a:xfrm>
              <a:off x="4358891" y="4129981"/>
              <a:ext cx="5158545" cy="2267782"/>
              <a:chOff x="2231532" y="3183021"/>
              <a:chExt cx="7740609" cy="3402900"/>
            </a:xfrm>
          </p:grpSpPr>
          <p:pic>
            <p:nvPicPr>
              <p:cNvPr id="8" name="Shape 80"/>
              <p:cNvPicPr preferRelativeResize="0"/>
              <p:nvPr/>
            </p:nvPicPr>
            <p:blipFill rotWithShape="1">
              <a:blip r:embed="rId7">
                <a:alphaModFix/>
              </a:blip>
              <a:srcRect t="23123"/>
              <a:stretch/>
            </p:blipFill>
            <p:spPr>
              <a:xfrm>
                <a:off x="2231532" y="3183021"/>
                <a:ext cx="7379981" cy="3402900"/>
              </a:xfrm>
              <a:prstGeom prst="rect">
                <a:avLst/>
              </a:prstGeom>
              <a:noFill/>
              <a:ln>
                <a:noFill/>
              </a:ln>
            </p:spPr>
          </p:pic>
          <p:sp>
            <p:nvSpPr>
              <p:cNvPr id="9" name="Rectangle 8"/>
              <p:cNvSpPr/>
              <p:nvPr/>
            </p:nvSpPr>
            <p:spPr>
              <a:xfrm>
                <a:off x="8341476" y="3433900"/>
                <a:ext cx="1630665" cy="51743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grpSp>
        <p:sp>
          <p:nvSpPr>
            <p:cNvPr id="7" name="TextBox 6"/>
            <p:cNvSpPr txBox="1"/>
            <p:nvPr/>
          </p:nvSpPr>
          <p:spPr>
            <a:xfrm>
              <a:off x="2712548" y="4782371"/>
              <a:ext cx="914400" cy="914400"/>
            </a:xfrm>
            <a:prstGeom prst="rect">
              <a:avLst/>
            </a:prstGeom>
          </p:spPr>
          <p:txBody>
            <a:bodyPr vert="horz" wrap="none" lIns="68580" tIns="34290" rIns="68580" bIns="34290" rtlCol="0" anchor="ctr">
              <a:noAutofit/>
            </a:bodyPr>
            <a:lstStyle/>
            <a:p>
              <a:pPr algn="ctr"/>
              <a:r>
                <a:rPr lang="en-US" sz="2700" dirty="0">
                  <a:latin typeface="Calibri" charset="0"/>
                  <a:ea typeface="Calibri" charset="0"/>
                  <a:cs typeface="Calibri" charset="0"/>
                </a:rPr>
                <a:t>Can explain </a:t>
              </a:r>
              <a:br>
                <a:rPr lang="en-US" sz="2700" dirty="0">
                  <a:latin typeface="Calibri" charset="0"/>
                  <a:ea typeface="Calibri" charset="0"/>
                  <a:cs typeface="Calibri" charset="0"/>
                </a:rPr>
              </a:br>
              <a:r>
                <a:rPr lang="en-US" sz="2700" dirty="0">
                  <a:latin typeface="Calibri" charset="0"/>
                  <a:ea typeface="Calibri" charset="0"/>
                  <a:cs typeface="Calibri" charset="0"/>
                </a:rPr>
                <a:t>this mess </a:t>
              </a:r>
              <a:r>
                <a:rPr lang="en-US" sz="2700" dirty="0">
                  <a:latin typeface="Calibri" charset="0"/>
                  <a:ea typeface="Calibri" charset="0"/>
                  <a:cs typeface="Calibri" charset="0"/>
                  <a:sym typeface="Wingdings"/>
                </a:rPr>
                <a:t></a:t>
              </a:r>
              <a:endParaRPr lang="en-US" sz="2700" dirty="0">
                <a:latin typeface="Calibri" charset="0"/>
                <a:ea typeface="Calibri" charset="0"/>
                <a:cs typeface="Calibri" charset="0"/>
              </a:endParaRPr>
            </a:p>
          </p:txBody>
        </p:sp>
      </p:grpSp>
      <p:sp>
        <p:nvSpPr>
          <p:cNvPr id="10" name="Title 1"/>
          <p:cNvSpPr txBox="1">
            <a:spLocks/>
          </p:cNvSpPr>
          <p:nvPr/>
        </p:nvSpPr>
        <p:spPr>
          <a:xfrm>
            <a:off x="554668" y="398070"/>
            <a:ext cx="8227457" cy="857250"/>
          </a:xfrm>
          <a:prstGeom prst="rect">
            <a:avLst/>
          </a:prstGeom>
        </p:spPr>
        <p:txBody>
          <a:bodyPr/>
          <a:lstStyle>
            <a:lvl1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4000" b="1" i="0" u="none" strike="noStrike" cap="none" spc="0" baseline="0">
                <a:ln>
                  <a:noFill/>
                </a:ln>
                <a:solidFill>
                  <a:srgbClr val="0D0D0D"/>
                </a:solidFill>
                <a:uFillTx/>
                <a:latin typeface="Arial"/>
                <a:ea typeface="Arial"/>
                <a:cs typeface="Arial"/>
                <a:sym typeface="Arial"/>
              </a:defRPr>
            </a:lvl9pPr>
          </a:lstStyle>
          <a:p>
            <a:r>
              <a:rPr lang="en-US" kern="0" smtClean="0"/>
              <a:t>Three must-haves for a good explanation</a:t>
            </a:r>
            <a:endParaRPr lang="en-US" kern="0" dirty="0"/>
          </a:p>
        </p:txBody>
      </p:sp>
      <p:sp>
        <p:nvSpPr>
          <p:cNvPr id="11" name="Rectangle 10"/>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80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graphicEl>
                                              <a:dgm id="{0D010468-B47B-9947-A6AD-128718601E17}"/>
                                            </p:graphicEl>
                                          </p:spTgt>
                                        </p:tgtEl>
                                        <p:attrNameLst>
                                          <p:attrName>style.visibility</p:attrName>
                                        </p:attrNameLst>
                                      </p:cBhvr>
                                      <p:to>
                                        <p:strVal val="visible"/>
                                      </p:to>
                                    </p:set>
                                    <p:animEffect transition="in" filter="wipe(left)">
                                      <p:cBhvr>
                                        <p:cTn id="7" dur="500"/>
                                        <p:tgtEl>
                                          <p:spTgt spid="4">
                                            <p:graphicEl>
                                              <a:dgm id="{0D010468-B47B-9947-A6AD-128718601E17}"/>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dgm id="{43FA1FA4-2D29-C541-871F-A83672FED4F0}"/>
                                            </p:graphicEl>
                                          </p:spTgt>
                                        </p:tgtEl>
                                        <p:attrNameLst>
                                          <p:attrName>style.visibility</p:attrName>
                                        </p:attrNameLst>
                                      </p:cBhvr>
                                      <p:to>
                                        <p:strVal val="visible"/>
                                      </p:to>
                                    </p:set>
                                    <p:animEffect transition="in" filter="wipe(left)">
                                      <p:cBhvr>
                                        <p:cTn id="11" dur="500"/>
                                        <p:tgtEl>
                                          <p:spTgt spid="4">
                                            <p:graphicEl>
                                              <a:dgm id="{43FA1FA4-2D29-C541-871F-A83672FED4F0}"/>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80" y="242597"/>
            <a:ext cx="7886700" cy="994172"/>
          </a:xfrm>
        </p:spPr>
        <p:txBody>
          <a:bodyPr/>
          <a:lstStyle/>
          <a:p>
            <a:r>
              <a:rPr lang="en-US" dirty="0" smtClean="0"/>
              <a:t>LIME – Key Ideas</a:t>
            </a:r>
            <a:endParaRPr lang="en-US" dirty="0"/>
          </a:p>
        </p:txBody>
      </p:sp>
      <p:sp>
        <p:nvSpPr>
          <p:cNvPr id="4" name="Content Placeholder 4"/>
          <p:cNvSpPr txBox="1">
            <a:spLocks/>
          </p:cNvSpPr>
          <p:nvPr/>
        </p:nvSpPr>
        <p:spPr>
          <a:xfrm>
            <a:off x="174849" y="1876858"/>
            <a:ext cx="4611308" cy="3394472"/>
          </a:xfrm>
          <a:prstGeom prst="rect">
            <a:avLst/>
          </a:prstGeom>
        </p:spPr>
        <p:txBody>
          <a:bodyPr/>
          <a:lstStyle>
            <a:lvl1pPr marL="342900" indent="-342900" algn="l" defTabSz="457200" rtl="0" eaLnBrk="1" latinLnBrk="0" hangingPunct="1">
              <a:spcBef>
                <a:spcPct val="20000"/>
              </a:spcBef>
              <a:buClr>
                <a:schemeClr val="accent5"/>
              </a:buClr>
              <a:buFont typeface="Arial"/>
              <a:buChar char="•"/>
              <a:defRPr sz="3200" kern="1200">
                <a:solidFill>
                  <a:schemeClr val="accent6"/>
                </a:solidFill>
                <a:latin typeface="Museo sans 300"/>
                <a:ea typeface="+mn-ea"/>
                <a:cs typeface="Museo sans 300"/>
              </a:defRPr>
            </a:lvl1pPr>
            <a:lvl2pPr marL="742950" indent="-285750" algn="l" defTabSz="457200" rtl="0" eaLnBrk="1" latinLnBrk="0" hangingPunct="1">
              <a:spcBef>
                <a:spcPct val="20000"/>
              </a:spcBef>
              <a:buClr>
                <a:schemeClr val="accent5"/>
              </a:buClr>
              <a:buFont typeface="Lucida Grande"/>
              <a:buChar char="-"/>
              <a:defRPr sz="2800" kern="1200">
                <a:solidFill>
                  <a:schemeClr val="accent6"/>
                </a:solidFill>
                <a:latin typeface="Museo sans 300"/>
                <a:ea typeface="+mn-ea"/>
                <a:cs typeface="Museo sans 300"/>
              </a:defRPr>
            </a:lvl2pPr>
            <a:lvl3pPr marL="1143000" indent="-228600" algn="l" defTabSz="457200" rtl="0" eaLnBrk="1" latinLnBrk="0" hangingPunct="1">
              <a:spcBef>
                <a:spcPct val="20000"/>
              </a:spcBef>
              <a:buClr>
                <a:schemeClr val="accent5"/>
              </a:buClr>
              <a:buFont typeface="Arial"/>
              <a:buChar char="•"/>
              <a:defRPr sz="2400" kern="1200">
                <a:solidFill>
                  <a:schemeClr val="accent6"/>
                </a:solidFill>
                <a:latin typeface="Museo sans 300"/>
                <a:ea typeface="+mn-ea"/>
                <a:cs typeface="Museo sans 300"/>
              </a:defRPr>
            </a:lvl3pPr>
            <a:lvl4pPr marL="1600200" indent="-228600" algn="l" defTabSz="457200" rtl="0" eaLnBrk="1" latinLnBrk="0" hangingPunct="1">
              <a:spcBef>
                <a:spcPct val="20000"/>
              </a:spcBef>
              <a:buClr>
                <a:schemeClr val="accent5"/>
              </a:buClr>
              <a:buSzPct val="60000"/>
              <a:buFont typeface="Lucida Grande"/>
              <a:buChar char="-"/>
              <a:defRPr sz="2000" kern="1200">
                <a:solidFill>
                  <a:schemeClr val="accent6"/>
                </a:solidFill>
                <a:latin typeface="Museo sans 300"/>
                <a:ea typeface="+mn-ea"/>
                <a:cs typeface="Museo sans 300"/>
              </a:defRPr>
            </a:lvl4pPr>
            <a:lvl5pPr marL="2057400" indent="-228600" algn="l" defTabSz="457200" rtl="0" eaLnBrk="1" latinLnBrk="0" hangingPunct="1">
              <a:spcBef>
                <a:spcPct val="20000"/>
              </a:spcBef>
              <a:buClr>
                <a:schemeClr val="accent5"/>
              </a:buClr>
              <a:buSzPct val="60000"/>
              <a:buFont typeface="Courier New"/>
              <a:buChar char="o"/>
              <a:defRPr sz="2000" kern="1200">
                <a:solidFill>
                  <a:schemeClr val="accent6"/>
                </a:solidFill>
                <a:latin typeface="Museo sans 300"/>
                <a:ea typeface="+mn-ea"/>
                <a:cs typeface="Museo sans 3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5763" indent="-385763">
              <a:buFont typeface="+mj-lt"/>
              <a:buAutoNum type="arabicPeriod"/>
            </a:pPr>
            <a:r>
              <a:rPr lang="en-US" sz="2400" dirty="0">
                <a:solidFill>
                  <a:schemeClr val="tx1"/>
                </a:solidFill>
                <a:latin typeface="+mn-lt"/>
                <a:ea typeface="Calibri" charset="0"/>
                <a:cs typeface="Calibri" charset="0"/>
              </a:rPr>
              <a:t>Pick a model class interpretable by humans</a:t>
            </a:r>
          </a:p>
          <a:p>
            <a:pPr marL="685800" lvl="1" indent="-385763"/>
            <a:r>
              <a:rPr lang="en-US" sz="2100" dirty="0">
                <a:solidFill>
                  <a:schemeClr val="tx1"/>
                </a:solidFill>
                <a:latin typeface="+mn-lt"/>
                <a:ea typeface="Calibri" charset="0"/>
                <a:cs typeface="Calibri" charset="0"/>
              </a:rPr>
              <a:t>Not globally faithful</a:t>
            </a:r>
            <a:r>
              <a:rPr lang="is-IS" sz="2100" dirty="0">
                <a:solidFill>
                  <a:schemeClr val="tx1"/>
                </a:solidFill>
                <a:latin typeface="+mn-lt"/>
                <a:ea typeface="Calibri" charset="0"/>
                <a:cs typeface="Calibri" charset="0"/>
              </a:rPr>
              <a:t>… </a:t>
            </a:r>
            <a:r>
              <a:rPr lang="is-IS" sz="2100" dirty="0">
                <a:solidFill>
                  <a:schemeClr val="tx1"/>
                </a:solidFill>
                <a:latin typeface="+mn-lt"/>
                <a:ea typeface="Calibri" charset="0"/>
                <a:cs typeface="Calibri" charset="0"/>
                <a:sym typeface="Wingdings"/>
              </a:rPr>
              <a:t></a:t>
            </a:r>
          </a:p>
          <a:p>
            <a:pPr marL="685800" lvl="1" indent="-385763"/>
            <a:endParaRPr lang="is-IS" sz="2100" dirty="0">
              <a:solidFill>
                <a:schemeClr val="tx1"/>
              </a:solidFill>
              <a:latin typeface="+mn-lt"/>
              <a:ea typeface="Calibri" charset="0"/>
              <a:cs typeface="Calibri" charset="0"/>
              <a:sym typeface="Wingdings"/>
            </a:endParaRPr>
          </a:p>
          <a:p>
            <a:pPr marL="685800" lvl="1" indent="-385763"/>
            <a:endParaRPr lang="is-IS" sz="2100" dirty="0">
              <a:solidFill>
                <a:schemeClr val="tx1"/>
              </a:solidFill>
              <a:latin typeface="+mn-lt"/>
              <a:ea typeface="Calibri" charset="0"/>
              <a:cs typeface="Calibri" charset="0"/>
              <a:sym typeface="Wingdings"/>
            </a:endParaRPr>
          </a:p>
          <a:p>
            <a:pPr marL="385763" indent="-385763">
              <a:buFont typeface="+mj-lt"/>
              <a:buAutoNum type="arabicPeriod"/>
            </a:pPr>
            <a:r>
              <a:rPr lang="is-IS" sz="2400" dirty="0">
                <a:solidFill>
                  <a:schemeClr val="tx1"/>
                </a:solidFill>
                <a:latin typeface="+mn-lt"/>
                <a:ea typeface="Calibri" charset="0"/>
                <a:cs typeface="Calibri" charset="0"/>
                <a:sym typeface="Wingdings"/>
              </a:rPr>
              <a:t>Locally approximate global (blackbox) model</a:t>
            </a:r>
          </a:p>
          <a:p>
            <a:pPr marL="685800" lvl="1" indent="-385763"/>
            <a:r>
              <a:rPr lang="is-IS" sz="2100" dirty="0">
                <a:solidFill>
                  <a:schemeClr val="tx1"/>
                </a:solidFill>
                <a:latin typeface="+mn-lt"/>
                <a:ea typeface="Calibri" charset="0"/>
                <a:cs typeface="Calibri" charset="0"/>
                <a:sym typeface="Wingdings"/>
              </a:rPr>
              <a:t>Simple model globally bad, </a:t>
            </a:r>
            <a:br>
              <a:rPr lang="is-IS" sz="2100" dirty="0">
                <a:solidFill>
                  <a:schemeClr val="tx1"/>
                </a:solidFill>
                <a:latin typeface="+mn-lt"/>
                <a:ea typeface="Calibri" charset="0"/>
                <a:cs typeface="Calibri" charset="0"/>
                <a:sym typeface="Wingdings"/>
              </a:rPr>
            </a:br>
            <a:r>
              <a:rPr lang="is-IS" sz="2100" dirty="0">
                <a:solidFill>
                  <a:schemeClr val="tx1"/>
                </a:solidFill>
                <a:latin typeface="+mn-lt"/>
                <a:ea typeface="Calibri" charset="0"/>
                <a:cs typeface="Calibri" charset="0"/>
                <a:sym typeface="Wingdings"/>
              </a:rPr>
              <a:t>but locally good</a:t>
            </a:r>
            <a:endParaRPr lang="en-US" sz="2100" dirty="0">
              <a:solidFill>
                <a:schemeClr val="tx1"/>
              </a:solidFill>
              <a:latin typeface="+mn-lt"/>
              <a:ea typeface="Calibri" charset="0"/>
              <a:cs typeface="Calibri" charset="0"/>
            </a:endParaRPr>
          </a:p>
        </p:txBody>
      </p:sp>
      <p:sp>
        <p:nvSpPr>
          <p:cNvPr id="5" name="TextBox 4"/>
          <p:cNvSpPr txBox="1"/>
          <p:nvPr/>
        </p:nvSpPr>
        <p:spPr>
          <a:xfrm>
            <a:off x="5221259" y="1950923"/>
            <a:ext cx="2681189" cy="940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rtlCol="0" anchor="ctr">
            <a:noAutofit/>
          </a:bodyPr>
          <a:lstStyle/>
          <a:p>
            <a:pPr algn="ctr"/>
            <a:r>
              <a:rPr lang="en-US" dirty="0">
                <a:latin typeface="Calibri" charset="0"/>
                <a:ea typeface="Calibri" charset="0"/>
                <a:cs typeface="Calibri" charset="0"/>
              </a:rPr>
              <a:t>Line, </a:t>
            </a:r>
          </a:p>
          <a:p>
            <a:pPr algn="ctr"/>
            <a:r>
              <a:rPr lang="en-US" dirty="0">
                <a:latin typeface="Calibri" charset="0"/>
                <a:ea typeface="Calibri" charset="0"/>
                <a:cs typeface="Calibri" charset="0"/>
              </a:rPr>
              <a:t>shallow decision tree, </a:t>
            </a:r>
          </a:p>
          <a:p>
            <a:pPr algn="ctr"/>
            <a:r>
              <a:rPr lang="en-US" dirty="0">
                <a:latin typeface="Calibri" charset="0"/>
                <a:ea typeface="Calibri" charset="0"/>
                <a:cs typeface="Calibri" charset="0"/>
              </a:rPr>
              <a:t>sparse features, </a:t>
            </a:r>
            <a:r>
              <a:rPr lang="is-IS" dirty="0">
                <a:latin typeface="Calibri" charset="0"/>
                <a:ea typeface="Calibri" charset="0"/>
                <a:cs typeface="Calibri" charset="0"/>
              </a:rPr>
              <a:t>… </a:t>
            </a:r>
            <a:endParaRPr lang="en-US" dirty="0">
              <a:latin typeface="Calibri" charset="0"/>
              <a:ea typeface="Calibri" charset="0"/>
              <a:cs typeface="Calibri" charset="0"/>
            </a:endParaRPr>
          </a:p>
        </p:txBody>
      </p:sp>
      <p:grpSp>
        <p:nvGrpSpPr>
          <p:cNvPr id="6" name="Group 5"/>
          <p:cNvGrpSpPr/>
          <p:nvPr/>
        </p:nvGrpSpPr>
        <p:grpSpPr>
          <a:xfrm>
            <a:off x="4597430" y="3281731"/>
            <a:ext cx="4398664" cy="2719018"/>
            <a:chOff x="523012" y="1274749"/>
            <a:chExt cx="7018811" cy="4338652"/>
          </a:xfrm>
        </p:grpSpPr>
        <p:sp>
          <p:nvSpPr>
            <p:cNvPr id="7" name="Rectangle 6"/>
            <p:cNvSpPr/>
            <p:nvPr/>
          </p:nvSpPr>
          <p:spPr>
            <a:xfrm>
              <a:off x="763749" y="1322896"/>
              <a:ext cx="6778074" cy="4025666"/>
            </a:xfrm>
            <a:prstGeom prst="rect">
              <a:avLst/>
            </a:prstGeom>
            <a:solidFill>
              <a:srgbClr val="4F81BD">
                <a:lumMod val="40000"/>
                <a:lumOff val="60000"/>
              </a:srgbClr>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8" name="Freeform 7"/>
            <p:cNvSpPr/>
            <p:nvPr/>
          </p:nvSpPr>
          <p:spPr>
            <a:xfrm>
              <a:off x="763749" y="1322894"/>
              <a:ext cx="6778074" cy="3977519"/>
            </a:xfrm>
            <a:custGeom>
              <a:avLst/>
              <a:gdLst>
                <a:gd name="connsiteX0" fmla="*/ 213209 w 3250698"/>
                <a:gd name="connsiteY0" fmla="*/ 282654 h 1930670"/>
                <a:gd name="connsiteX1" fmla="*/ 732754 w 3250698"/>
                <a:gd name="connsiteY1" fmla="*/ 467381 h 1930670"/>
                <a:gd name="connsiteX2" fmla="*/ 305573 w 3250698"/>
                <a:gd name="connsiteY2" fmla="*/ 1367927 h 1930670"/>
                <a:gd name="connsiteX3" fmla="*/ 825118 w 3250698"/>
                <a:gd name="connsiteY3" fmla="*/ 1621927 h 1930670"/>
                <a:gd name="connsiteX4" fmla="*/ 1067573 w 3250698"/>
                <a:gd name="connsiteY4" fmla="*/ 386563 h 1930670"/>
                <a:gd name="connsiteX5" fmla="*/ 1310027 w 3250698"/>
                <a:gd name="connsiteY5" fmla="*/ 363472 h 1930670"/>
                <a:gd name="connsiteX6" fmla="*/ 1864209 w 3250698"/>
                <a:gd name="connsiteY6" fmla="*/ 1748927 h 1930670"/>
                <a:gd name="connsiteX7" fmla="*/ 2372209 w 3250698"/>
                <a:gd name="connsiteY7" fmla="*/ 1125472 h 1930670"/>
                <a:gd name="connsiteX8" fmla="*/ 1806482 w 3250698"/>
                <a:gd name="connsiteY8" fmla="*/ 825290 h 1930670"/>
                <a:gd name="connsiteX9" fmla="*/ 2291391 w 3250698"/>
                <a:gd name="connsiteY9" fmla="*/ 340381 h 1930670"/>
                <a:gd name="connsiteX10" fmla="*/ 2683936 w 3250698"/>
                <a:gd name="connsiteY10" fmla="*/ 1829745 h 1930670"/>
                <a:gd name="connsiteX11" fmla="*/ 3030300 w 3250698"/>
                <a:gd name="connsiteY11" fmla="*/ 1610381 h 1930670"/>
                <a:gd name="connsiteX12" fmla="*/ 3030300 w 3250698"/>
                <a:gd name="connsiteY12" fmla="*/ 109472 h 1930670"/>
                <a:gd name="connsiteX13" fmla="*/ 236300 w 3250698"/>
                <a:gd name="connsiteY13" fmla="*/ 132563 h 1930670"/>
                <a:gd name="connsiteX14" fmla="*/ 213209 w 3250698"/>
                <a:gd name="connsiteY14" fmla="*/ 282654 h 19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0698" h="1930670">
                  <a:moveTo>
                    <a:pt x="213209" y="282654"/>
                  </a:moveTo>
                  <a:cubicBezTo>
                    <a:pt x="295951" y="338457"/>
                    <a:pt x="717360" y="286502"/>
                    <a:pt x="732754" y="467381"/>
                  </a:cubicBezTo>
                  <a:cubicBezTo>
                    <a:pt x="748148" y="648260"/>
                    <a:pt x="290179" y="1175503"/>
                    <a:pt x="305573" y="1367927"/>
                  </a:cubicBezTo>
                  <a:cubicBezTo>
                    <a:pt x="320967" y="1560351"/>
                    <a:pt x="698118" y="1785488"/>
                    <a:pt x="825118" y="1621927"/>
                  </a:cubicBezTo>
                  <a:cubicBezTo>
                    <a:pt x="952118" y="1458366"/>
                    <a:pt x="986755" y="596306"/>
                    <a:pt x="1067573" y="386563"/>
                  </a:cubicBezTo>
                  <a:cubicBezTo>
                    <a:pt x="1148391" y="176820"/>
                    <a:pt x="1177254" y="136411"/>
                    <a:pt x="1310027" y="363472"/>
                  </a:cubicBezTo>
                  <a:cubicBezTo>
                    <a:pt x="1442800" y="590533"/>
                    <a:pt x="1687179" y="1621927"/>
                    <a:pt x="1864209" y="1748927"/>
                  </a:cubicBezTo>
                  <a:cubicBezTo>
                    <a:pt x="2041239" y="1875927"/>
                    <a:pt x="2381830" y="1279412"/>
                    <a:pt x="2372209" y="1125472"/>
                  </a:cubicBezTo>
                  <a:cubicBezTo>
                    <a:pt x="2362588" y="971533"/>
                    <a:pt x="1819952" y="956139"/>
                    <a:pt x="1806482" y="825290"/>
                  </a:cubicBezTo>
                  <a:cubicBezTo>
                    <a:pt x="1793012" y="694442"/>
                    <a:pt x="2145149" y="172972"/>
                    <a:pt x="2291391" y="340381"/>
                  </a:cubicBezTo>
                  <a:cubicBezTo>
                    <a:pt x="2437633" y="507790"/>
                    <a:pt x="2560785" y="1618079"/>
                    <a:pt x="2683936" y="1829745"/>
                  </a:cubicBezTo>
                  <a:cubicBezTo>
                    <a:pt x="2807087" y="2041411"/>
                    <a:pt x="2972573" y="1897093"/>
                    <a:pt x="3030300" y="1610381"/>
                  </a:cubicBezTo>
                  <a:cubicBezTo>
                    <a:pt x="3088027" y="1323669"/>
                    <a:pt x="3495967" y="355775"/>
                    <a:pt x="3030300" y="109472"/>
                  </a:cubicBezTo>
                  <a:cubicBezTo>
                    <a:pt x="2564633" y="-136831"/>
                    <a:pt x="707739" y="105623"/>
                    <a:pt x="236300" y="132563"/>
                  </a:cubicBezTo>
                  <a:cubicBezTo>
                    <a:pt x="-235139" y="159502"/>
                    <a:pt x="130467" y="226851"/>
                    <a:pt x="213209" y="282654"/>
                  </a:cubicBezTo>
                  <a:close/>
                </a:path>
              </a:pathLst>
            </a:custGeom>
            <a:solidFill>
              <a:srgbClr val="C0504D">
                <a:lumMod val="20000"/>
                <a:lumOff val="80000"/>
              </a:srgbClr>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cxnSp>
          <p:nvCxnSpPr>
            <p:cNvPr id="9" name="Straight Connector 8"/>
            <p:cNvCxnSpPr/>
            <p:nvPr/>
          </p:nvCxnSpPr>
          <p:spPr>
            <a:xfrm>
              <a:off x="763749" y="1274749"/>
              <a:ext cx="0" cy="4338652"/>
            </a:xfrm>
            <a:prstGeom prst="line">
              <a:avLst/>
            </a:prstGeom>
            <a:solidFill>
              <a:sysClr val="window" lastClr="FFFFFF"/>
            </a:solidFill>
            <a:ln w="12700" cap="flat" cmpd="sng" algn="ctr">
              <a:solidFill>
                <a:sysClr val="windowText" lastClr="000000"/>
              </a:solidFill>
              <a:prstDash val="solid"/>
            </a:ln>
            <a:effectLst/>
          </p:spPr>
        </p:cxnSp>
        <p:cxnSp>
          <p:nvCxnSpPr>
            <p:cNvPr id="10" name="Straight Connector 9"/>
            <p:cNvCxnSpPr/>
            <p:nvPr/>
          </p:nvCxnSpPr>
          <p:spPr>
            <a:xfrm>
              <a:off x="523012" y="5348560"/>
              <a:ext cx="7018811" cy="2"/>
            </a:xfrm>
            <a:prstGeom prst="line">
              <a:avLst/>
            </a:prstGeom>
            <a:solidFill>
              <a:sysClr val="window" lastClr="FFFFFF"/>
            </a:solidFill>
            <a:ln w="12700" cap="flat" cmpd="sng" algn="ctr">
              <a:solidFill>
                <a:sysClr val="windowText" lastClr="000000"/>
              </a:solidFill>
              <a:prstDash val="solid"/>
            </a:ln>
            <a:effectLst/>
          </p:spPr>
        </p:cxnSp>
      </p:grpSp>
      <p:grpSp>
        <p:nvGrpSpPr>
          <p:cNvPr id="11" name="Group 10"/>
          <p:cNvGrpSpPr/>
          <p:nvPr/>
        </p:nvGrpSpPr>
        <p:grpSpPr>
          <a:xfrm>
            <a:off x="6047868" y="4102992"/>
            <a:ext cx="2877670" cy="1620067"/>
            <a:chOff x="8063823" y="4327655"/>
            <a:chExt cx="3836893" cy="2160089"/>
          </a:xfrm>
        </p:grpSpPr>
        <p:sp>
          <p:nvSpPr>
            <p:cNvPr id="12" name="TextBox 11"/>
            <p:cNvSpPr txBox="1"/>
            <p:nvPr/>
          </p:nvSpPr>
          <p:spPr>
            <a:xfrm>
              <a:off x="8764823" y="4327655"/>
              <a:ext cx="3135893" cy="2160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rtlCol="0" anchor="ctr">
              <a:noAutofit/>
            </a:bodyPr>
            <a:lstStyle/>
            <a:p>
              <a:pPr algn="ctr"/>
              <a:r>
                <a:rPr lang="en-US" dirty="0">
                  <a:latin typeface="Calibri" charset="0"/>
                  <a:ea typeface="Calibri" charset="0"/>
                  <a:cs typeface="Calibri" charset="0"/>
                </a:rPr>
                <a:t>Locally-faithful simple</a:t>
              </a:r>
              <a:br>
                <a:rPr lang="en-US" dirty="0">
                  <a:latin typeface="Calibri" charset="0"/>
                  <a:ea typeface="Calibri" charset="0"/>
                  <a:cs typeface="Calibri" charset="0"/>
                </a:rPr>
              </a:br>
              <a:r>
                <a:rPr lang="en-US" dirty="0">
                  <a:latin typeface="Calibri" charset="0"/>
                  <a:ea typeface="Calibri" charset="0"/>
                  <a:cs typeface="Calibri" charset="0"/>
                </a:rPr>
                <a:t>decision boundary  </a:t>
              </a:r>
              <a:br>
                <a:rPr lang="en-US" dirty="0">
                  <a:latin typeface="Calibri" charset="0"/>
                  <a:ea typeface="Calibri" charset="0"/>
                  <a:cs typeface="Calibri" charset="0"/>
                </a:rPr>
              </a:br>
              <a:r>
                <a:rPr lang="en-US" dirty="0">
                  <a:latin typeface="Calibri" charset="0"/>
                  <a:ea typeface="Calibri" charset="0"/>
                  <a:cs typeface="Calibri" charset="0"/>
                  <a:sym typeface="Wingdings"/>
                </a:rPr>
                <a:t></a:t>
              </a:r>
              <a:r>
                <a:rPr lang="en-US" dirty="0">
                  <a:latin typeface="Calibri" charset="0"/>
                  <a:ea typeface="Calibri" charset="0"/>
                  <a:cs typeface="Calibri" charset="0"/>
                </a:rPr>
                <a:t> </a:t>
              </a:r>
            </a:p>
            <a:p>
              <a:pPr algn="ctr"/>
              <a:r>
                <a:rPr lang="en-US" dirty="0">
                  <a:latin typeface="Calibri" charset="0"/>
                  <a:ea typeface="Calibri" charset="0"/>
                  <a:cs typeface="Calibri" charset="0"/>
                </a:rPr>
                <a:t>Good explanation </a:t>
              </a:r>
              <a:br>
                <a:rPr lang="en-US" dirty="0">
                  <a:latin typeface="Calibri" charset="0"/>
                  <a:ea typeface="Calibri" charset="0"/>
                  <a:cs typeface="Calibri" charset="0"/>
                </a:rPr>
              </a:br>
              <a:r>
                <a:rPr lang="en-US" dirty="0">
                  <a:latin typeface="Calibri" charset="0"/>
                  <a:ea typeface="Calibri" charset="0"/>
                  <a:cs typeface="Calibri" charset="0"/>
                </a:rPr>
                <a:t>for prediction</a:t>
              </a:r>
            </a:p>
          </p:txBody>
        </p:sp>
        <p:cxnSp>
          <p:nvCxnSpPr>
            <p:cNvPr id="13" name="Straight Arrow Connector 12"/>
            <p:cNvCxnSpPr/>
            <p:nvPr/>
          </p:nvCxnSpPr>
          <p:spPr>
            <a:xfrm flipH="1" flipV="1">
              <a:off x="8063823" y="5064610"/>
              <a:ext cx="701000" cy="343090"/>
            </a:xfrm>
            <a:prstGeom prst="straightConnector1">
              <a:avLst/>
            </a:prstGeom>
            <a:ln w="57150" cmpd="sng">
              <a:solidFill>
                <a:srgbClr val="B0007E"/>
              </a:solidFill>
              <a:tailEnd type="arrow"/>
            </a:ln>
          </p:spPr>
          <p:style>
            <a:lnRef idx="2">
              <a:schemeClr val="accent1"/>
            </a:lnRef>
            <a:fillRef idx="0">
              <a:schemeClr val="accent1"/>
            </a:fillRef>
            <a:effectRef idx="1">
              <a:schemeClr val="accent1"/>
            </a:effectRef>
            <a:fontRef idx="minor">
              <a:schemeClr val="tx1"/>
            </a:fontRef>
          </p:style>
        </p:cxnSp>
      </p:grpSp>
      <p:cxnSp>
        <p:nvCxnSpPr>
          <p:cNvPr id="14" name="Straight Connector 13"/>
          <p:cNvCxnSpPr/>
          <p:nvPr/>
        </p:nvCxnSpPr>
        <p:spPr>
          <a:xfrm flipV="1">
            <a:off x="5748061" y="3197476"/>
            <a:ext cx="560306" cy="2720954"/>
          </a:xfrm>
          <a:prstGeom prst="line">
            <a:avLst/>
          </a:prstGeom>
          <a:noFill/>
          <a:ln w="76200" cap="flat" cmpd="sng" algn="ctr">
            <a:solidFill>
              <a:schemeClr val="accent1"/>
            </a:solidFill>
            <a:prstDash val="dash"/>
          </a:ln>
          <a:effectLst/>
        </p:spPr>
      </p:cxnSp>
      <p:sp>
        <p:nvSpPr>
          <p:cNvPr id="15" name="Cross 14"/>
          <p:cNvSpPr/>
          <p:nvPr/>
        </p:nvSpPr>
        <p:spPr>
          <a:xfrm>
            <a:off x="5716328" y="4450724"/>
            <a:ext cx="331539" cy="331539"/>
          </a:xfrm>
          <a:prstGeom prst="plus">
            <a:avLst>
              <a:gd name="adj" fmla="val 44355"/>
            </a:avLst>
          </a:prstGeom>
          <a:solidFill>
            <a:srgbClr val="FF0000"/>
          </a:solidFill>
          <a:ln w="25400" cap="flat" cmpd="sng" algn="ctr">
            <a:solidFill>
              <a:srgbClr val="FF0000"/>
            </a:solid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16" name="Rectangle 15"/>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5289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wipe(left)">
                                      <p:cBhvr>
                                        <p:cTn id="16" dur="500"/>
                                        <p:tgtEl>
                                          <p:spTgt spid="4">
                                            <p:txEl>
                                              <p:pRg st="4" end="4"/>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wipe(left)">
                                      <p:cBhvr>
                                        <p:cTn id="19" dur="500"/>
                                        <p:tgtEl>
                                          <p:spTgt spid="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15"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34519" y="2300256"/>
            <a:ext cx="4252480" cy="2628655"/>
            <a:chOff x="6312691" y="1924008"/>
            <a:chExt cx="5669973" cy="3504873"/>
          </a:xfrm>
        </p:grpSpPr>
        <p:grpSp>
          <p:nvGrpSpPr>
            <p:cNvPr id="4" name="Group 3"/>
            <p:cNvGrpSpPr/>
            <p:nvPr/>
          </p:nvGrpSpPr>
          <p:grpSpPr>
            <a:xfrm>
              <a:off x="6312691" y="1924008"/>
              <a:ext cx="5669973" cy="3504873"/>
              <a:chOff x="6312691" y="1924008"/>
              <a:chExt cx="5669973" cy="3504873"/>
            </a:xfrm>
          </p:grpSpPr>
          <p:sp>
            <p:nvSpPr>
              <p:cNvPr id="6" name="Rectangle 5"/>
              <p:cNvSpPr/>
              <p:nvPr/>
            </p:nvSpPr>
            <p:spPr>
              <a:xfrm>
                <a:off x="6507164" y="1962903"/>
                <a:ext cx="5475499" cy="3252035"/>
              </a:xfrm>
              <a:prstGeom prst="rect">
                <a:avLst/>
              </a:prstGeom>
              <a:solidFill>
                <a:srgbClr val="4F81BD">
                  <a:lumMod val="40000"/>
                  <a:lumOff val="60000"/>
                </a:srgbClr>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7" name="Freeform 6"/>
              <p:cNvSpPr/>
              <p:nvPr/>
            </p:nvSpPr>
            <p:spPr>
              <a:xfrm>
                <a:off x="6507164" y="1962901"/>
                <a:ext cx="5475499" cy="3213140"/>
              </a:xfrm>
              <a:custGeom>
                <a:avLst/>
                <a:gdLst>
                  <a:gd name="connsiteX0" fmla="*/ 213209 w 3250698"/>
                  <a:gd name="connsiteY0" fmla="*/ 282654 h 1930670"/>
                  <a:gd name="connsiteX1" fmla="*/ 732754 w 3250698"/>
                  <a:gd name="connsiteY1" fmla="*/ 467381 h 1930670"/>
                  <a:gd name="connsiteX2" fmla="*/ 305573 w 3250698"/>
                  <a:gd name="connsiteY2" fmla="*/ 1367927 h 1930670"/>
                  <a:gd name="connsiteX3" fmla="*/ 825118 w 3250698"/>
                  <a:gd name="connsiteY3" fmla="*/ 1621927 h 1930670"/>
                  <a:gd name="connsiteX4" fmla="*/ 1067573 w 3250698"/>
                  <a:gd name="connsiteY4" fmla="*/ 386563 h 1930670"/>
                  <a:gd name="connsiteX5" fmla="*/ 1310027 w 3250698"/>
                  <a:gd name="connsiteY5" fmla="*/ 363472 h 1930670"/>
                  <a:gd name="connsiteX6" fmla="*/ 1864209 w 3250698"/>
                  <a:gd name="connsiteY6" fmla="*/ 1748927 h 1930670"/>
                  <a:gd name="connsiteX7" fmla="*/ 2372209 w 3250698"/>
                  <a:gd name="connsiteY7" fmla="*/ 1125472 h 1930670"/>
                  <a:gd name="connsiteX8" fmla="*/ 1806482 w 3250698"/>
                  <a:gd name="connsiteY8" fmla="*/ 825290 h 1930670"/>
                  <a:gd name="connsiteX9" fmla="*/ 2291391 w 3250698"/>
                  <a:gd name="connsiteY9" fmla="*/ 340381 h 1930670"/>
                  <a:gd name="connsiteX10" fmla="*/ 2683936 w 3250698"/>
                  <a:gd name="connsiteY10" fmla="*/ 1829745 h 1930670"/>
                  <a:gd name="connsiteX11" fmla="*/ 3030300 w 3250698"/>
                  <a:gd name="connsiteY11" fmla="*/ 1610381 h 1930670"/>
                  <a:gd name="connsiteX12" fmla="*/ 3030300 w 3250698"/>
                  <a:gd name="connsiteY12" fmla="*/ 109472 h 1930670"/>
                  <a:gd name="connsiteX13" fmla="*/ 236300 w 3250698"/>
                  <a:gd name="connsiteY13" fmla="*/ 132563 h 1930670"/>
                  <a:gd name="connsiteX14" fmla="*/ 213209 w 3250698"/>
                  <a:gd name="connsiteY14" fmla="*/ 282654 h 19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0698" h="1930670">
                    <a:moveTo>
                      <a:pt x="213209" y="282654"/>
                    </a:moveTo>
                    <a:cubicBezTo>
                      <a:pt x="295951" y="338457"/>
                      <a:pt x="717360" y="286502"/>
                      <a:pt x="732754" y="467381"/>
                    </a:cubicBezTo>
                    <a:cubicBezTo>
                      <a:pt x="748148" y="648260"/>
                      <a:pt x="290179" y="1175503"/>
                      <a:pt x="305573" y="1367927"/>
                    </a:cubicBezTo>
                    <a:cubicBezTo>
                      <a:pt x="320967" y="1560351"/>
                      <a:pt x="698118" y="1785488"/>
                      <a:pt x="825118" y="1621927"/>
                    </a:cubicBezTo>
                    <a:cubicBezTo>
                      <a:pt x="952118" y="1458366"/>
                      <a:pt x="986755" y="596306"/>
                      <a:pt x="1067573" y="386563"/>
                    </a:cubicBezTo>
                    <a:cubicBezTo>
                      <a:pt x="1148391" y="176820"/>
                      <a:pt x="1177254" y="136411"/>
                      <a:pt x="1310027" y="363472"/>
                    </a:cubicBezTo>
                    <a:cubicBezTo>
                      <a:pt x="1442800" y="590533"/>
                      <a:pt x="1687179" y="1621927"/>
                      <a:pt x="1864209" y="1748927"/>
                    </a:cubicBezTo>
                    <a:cubicBezTo>
                      <a:pt x="2041239" y="1875927"/>
                      <a:pt x="2381830" y="1279412"/>
                      <a:pt x="2372209" y="1125472"/>
                    </a:cubicBezTo>
                    <a:cubicBezTo>
                      <a:pt x="2362588" y="971533"/>
                      <a:pt x="1819952" y="956139"/>
                      <a:pt x="1806482" y="825290"/>
                    </a:cubicBezTo>
                    <a:cubicBezTo>
                      <a:pt x="1793012" y="694442"/>
                      <a:pt x="2145149" y="172972"/>
                      <a:pt x="2291391" y="340381"/>
                    </a:cubicBezTo>
                    <a:cubicBezTo>
                      <a:pt x="2437633" y="507790"/>
                      <a:pt x="2560785" y="1618079"/>
                      <a:pt x="2683936" y="1829745"/>
                    </a:cubicBezTo>
                    <a:cubicBezTo>
                      <a:pt x="2807087" y="2041411"/>
                      <a:pt x="2972573" y="1897093"/>
                      <a:pt x="3030300" y="1610381"/>
                    </a:cubicBezTo>
                    <a:cubicBezTo>
                      <a:pt x="3088027" y="1323669"/>
                      <a:pt x="3495967" y="355775"/>
                      <a:pt x="3030300" y="109472"/>
                    </a:cubicBezTo>
                    <a:cubicBezTo>
                      <a:pt x="2564633" y="-136831"/>
                      <a:pt x="707739" y="105623"/>
                      <a:pt x="236300" y="132563"/>
                    </a:cubicBezTo>
                    <a:cubicBezTo>
                      <a:pt x="-235139" y="159502"/>
                      <a:pt x="130467" y="226851"/>
                      <a:pt x="213209" y="282654"/>
                    </a:cubicBezTo>
                    <a:close/>
                  </a:path>
                </a:pathLst>
              </a:custGeom>
              <a:solidFill>
                <a:srgbClr val="C0504D">
                  <a:lumMod val="20000"/>
                  <a:lumOff val="80000"/>
                </a:srgbClr>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cxnSp>
            <p:nvCxnSpPr>
              <p:cNvPr id="8" name="Straight Connector 7"/>
              <p:cNvCxnSpPr/>
              <p:nvPr/>
            </p:nvCxnSpPr>
            <p:spPr>
              <a:xfrm>
                <a:off x="6507164" y="1924008"/>
                <a:ext cx="0" cy="3504873"/>
              </a:xfrm>
              <a:prstGeom prst="line">
                <a:avLst/>
              </a:prstGeom>
              <a:solidFill>
                <a:sysClr val="window" lastClr="FFFFFF"/>
              </a:solidFill>
              <a:ln w="12700" cap="flat" cmpd="sng" algn="ctr">
                <a:solidFill>
                  <a:sysClr val="windowText" lastClr="000000"/>
                </a:solidFill>
                <a:prstDash val="solid"/>
              </a:ln>
              <a:effectLst/>
            </p:spPr>
          </p:cxnSp>
          <p:cxnSp>
            <p:nvCxnSpPr>
              <p:cNvPr id="9" name="Straight Connector 8"/>
              <p:cNvCxnSpPr/>
              <p:nvPr/>
            </p:nvCxnSpPr>
            <p:spPr>
              <a:xfrm>
                <a:off x="6312691" y="5214936"/>
                <a:ext cx="5669973" cy="2"/>
              </a:xfrm>
              <a:prstGeom prst="line">
                <a:avLst/>
              </a:prstGeom>
              <a:solidFill>
                <a:sysClr val="window" lastClr="FFFFFF"/>
              </a:solidFill>
              <a:ln w="12700" cap="flat" cmpd="sng" algn="ctr">
                <a:solidFill>
                  <a:sysClr val="windowText" lastClr="000000"/>
                </a:solidFill>
                <a:prstDash val="solid"/>
              </a:ln>
              <a:effectLst/>
            </p:spPr>
          </p:cxnSp>
        </p:grpSp>
        <p:sp>
          <p:nvSpPr>
            <p:cNvPr id="5" name="Cross 4"/>
            <p:cNvSpPr/>
            <p:nvPr/>
          </p:nvSpPr>
          <p:spPr>
            <a:xfrm>
              <a:off x="7740566" y="3446558"/>
              <a:ext cx="357101" cy="357101"/>
            </a:xfrm>
            <a:prstGeom prst="plus">
              <a:avLst>
                <a:gd name="adj" fmla="val 44355"/>
              </a:avLst>
            </a:prstGeom>
            <a:solidFill>
              <a:srgbClr val="FF0000"/>
            </a:solidFill>
            <a:ln w="25400" cap="flat" cmpd="sng" algn="ctr">
              <a:solidFill>
                <a:srgbClr val="FF0000"/>
              </a:solidFill>
              <a:prstDash val="solid"/>
            </a:ln>
            <a:effectLst/>
          </p:spPr>
          <p:txBody>
            <a:bodyPr rtlCol="0" anchor="ctr"/>
            <a:lstStyle/>
            <a:p>
              <a:pPr algn="ctr" defTabSz="685800">
                <a:defRPr/>
              </a:pPr>
              <a:endParaRPr lang="en-US" sz="1350" kern="0">
                <a:solidFill>
                  <a:sysClr val="windowText" lastClr="000000"/>
                </a:solidFill>
                <a:latin typeface="Calibri"/>
              </a:endParaRPr>
            </a:p>
          </p:txBody>
        </p:sp>
      </p:grpSp>
      <p:sp>
        <p:nvSpPr>
          <p:cNvPr id="10" name="Title 4"/>
          <p:cNvSpPr txBox="1">
            <a:spLocks/>
          </p:cNvSpPr>
          <p:nvPr/>
        </p:nvSpPr>
        <p:spPr>
          <a:xfrm>
            <a:off x="93362" y="771062"/>
            <a:ext cx="9050638" cy="85725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cs typeface="Arial" panose="020B0604020202020204" pitchFamily="34" charset="0"/>
              </a:rPr>
              <a:t>Using LIME to explain a complex model’s prediction for input x</a:t>
            </a:r>
            <a:r>
              <a:rPr lang="en-US" sz="3300" baseline="-25000" dirty="0">
                <a:latin typeface="Arial" panose="020B0604020202020204" pitchFamily="34" charset="0"/>
                <a:cs typeface="Arial" panose="020B0604020202020204" pitchFamily="34" charset="0"/>
              </a:rPr>
              <a:t>i</a:t>
            </a:r>
            <a:endParaRPr lang="en-US" sz="3300" dirty="0">
              <a:latin typeface="Arial" panose="020B0604020202020204" pitchFamily="34" charset="0"/>
              <a:cs typeface="Arial" panose="020B0604020202020204" pitchFamily="34" charset="0"/>
            </a:endParaRPr>
          </a:p>
        </p:txBody>
      </p:sp>
      <p:sp>
        <p:nvSpPr>
          <p:cNvPr id="11" name="Content Placeholder 5"/>
          <p:cNvSpPr txBox="1">
            <a:spLocks/>
          </p:cNvSpPr>
          <p:nvPr/>
        </p:nvSpPr>
        <p:spPr>
          <a:xfrm>
            <a:off x="90980" y="2057405"/>
            <a:ext cx="4753976" cy="339447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85763" indent="-385763">
              <a:buFont typeface="+mj-lt"/>
              <a:buAutoNum type="arabicPeriod"/>
            </a:pPr>
            <a:r>
              <a:rPr lang="en-US" sz="2100" dirty="0">
                <a:cs typeface="Museo Sans 700"/>
              </a:rPr>
              <a:t>Sample</a:t>
            </a:r>
            <a:r>
              <a:rPr lang="en-US" sz="2100" dirty="0"/>
              <a:t> points around x</a:t>
            </a:r>
            <a:r>
              <a:rPr lang="en-US" sz="2100" baseline="-25000" dirty="0"/>
              <a:t>i</a:t>
            </a:r>
            <a:endParaRPr lang="en-US" sz="2100" dirty="0"/>
          </a:p>
          <a:p>
            <a:pPr marL="385763" indent="-385763">
              <a:buFont typeface="+mj-lt"/>
              <a:buAutoNum type="arabicPeriod"/>
            </a:pPr>
            <a:r>
              <a:rPr lang="en-US" sz="2100" dirty="0"/>
              <a:t>Use </a:t>
            </a:r>
            <a:r>
              <a:rPr lang="en-US" sz="2100" dirty="0">
                <a:cs typeface="Museo Sans 700"/>
              </a:rPr>
              <a:t>complex model</a:t>
            </a:r>
            <a:r>
              <a:rPr lang="en-US" sz="2100" dirty="0"/>
              <a:t> to predict labels for each sample</a:t>
            </a:r>
          </a:p>
          <a:p>
            <a:pPr marL="385763" indent="-385763">
              <a:buFont typeface="+mj-lt"/>
              <a:buAutoNum type="arabicPeriod"/>
            </a:pPr>
            <a:r>
              <a:rPr lang="en-US" sz="2100" dirty="0">
                <a:cs typeface="Museo Sans 700"/>
              </a:rPr>
              <a:t>Weigh samples </a:t>
            </a:r>
            <a:r>
              <a:rPr lang="en-US" sz="2100" dirty="0"/>
              <a:t>according </a:t>
            </a:r>
            <a:br>
              <a:rPr lang="en-US" sz="2100" dirty="0"/>
            </a:br>
            <a:r>
              <a:rPr lang="en-US" sz="2100" dirty="0"/>
              <a:t>to distance to x</a:t>
            </a:r>
            <a:r>
              <a:rPr lang="en-US" sz="2100" baseline="-25000" dirty="0"/>
              <a:t>i</a:t>
            </a:r>
            <a:endParaRPr lang="en-US" sz="2100" dirty="0"/>
          </a:p>
          <a:p>
            <a:pPr marL="385763" indent="-385763">
              <a:buFont typeface="+mj-lt"/>
              <a:buAutoNum type="arabicPeriod"/>
            </a:pPr>
            <a:r>
              <a:rPr lang="en-US" sz="2100" dirty="0"/>
              <a:t>Learn new </a:t>
            </a:r>
            <a:r>
              <a:rPr lang="en-US" sz="2100" dirty="0">
                <a:cs typeface="Museo Sans 700"/>
              </a:rPr>
              <a:t>simple model</a:t>
            </a:r>
            <a:r>
              <a:rPr lang="en-US" sz="2100" dirty="0"/>
              <a:t> </a:t>
            </a:r>
            <a:br>
              <a:rPr lang="en-US" sz="2100" dirty="0"/>
            </a:br>
            <a:r>
              <a:rPr lang="en-US" sz="2100" dirty="0"/>
              <a:t>on weighted samples</a:t>
            </a:r>
          </a:p>
          <a:p>
            <a:pPr marL="385763" indent="-385763">
              <a:buFont typeface="+mj-lt"/>
              <a:buAutoNum type="arabicPeriod"/>
            </a:pPr>
            <a:r>
              <a:rPr lang="en-US" sz="2100" dirty="0"/>
              <a:t>Use simple model to </a:t>
            </a:r>
            <a:r>
              <a:rPr lang="en-US" sz="2100" dirty="0">
                <a:cs typeface="Museo Sans 700"/>
              </a:rPr>
              <a:t>explain</a:t>
            </a:r>
          </a:p>
          <a:p>
            <a:endParaRPr lang="en-US" sz="2100" dirty="0"/>
          </a:p>
        </p:txBody>
      </p:sp>
      <p:cxnSp>
        <p:nvCxnSpPr>
          <p:cNvPr id="12" name="Straight Connector 11"/>
          <p:cNvCxnSpPr/>
          <p:nvPr/>
        </p:nvCxnSpPr>
        <p:spPr>
          <a:xfrm flipV="1">
            <a:off x="5881420" y="2164424"/>
            <a:ext cx="478264" cy="2764487"/>
          </a:xfrm>
          <a:prstGeom prst="line">
            <a:avLst/>
          </a:prstGeom>
          <a:noFill/>
          <a:ln w="76200" cap="flat" cmpd="sng" algn="ctr">
            <a:solidFill>
              <a:schemeClr val="accent1"/>
            </a:solidFill>
            <a:prstDash val="dash"/>
          </a:ln>
          <a:effectLst/>
        </p:spPr>
      </p:cxnSp>
      <p:grpSp>
        <p:nvGrpSpPr>
          <p:cNvPr id="13" name="Group 12"/>
          <p:cNvGrpSpPr/>
          <p:nvPr/>
        </p:nvGrpSpPr>
        <p:grpSpPr>
          <a:xfrm>
            <a:off x="4961855" y="2678994"/>
            <a:ext cx="3866960" cy="2051835"/>
            <a:chOff x="6615807" y="2428992"/>
            <a:chExt cx="5155946" cy="2735780"/>
          </a:xfrm>
        </p:grpSpPr>
        <p:grpSp>
          <p:nvGrpSpPr>
            <p:cNvPr id="14" name="Group 13"/>
            <p:cNvGrpSpPr/>
            <p:nvPr/>
          </p:nvGrpSpPr>
          <p:grpSpPr>
            <a:xfrm>
              <a:off x="7442510" y="2428992"/>
              <a:ext cx="4329243" cy="1963002"/>
              <a:chOff x="1921606" y="1899864"/>
              <a:chExt cx="5359133" cy="2429983"/>
            </a:xfrm>
          </p:grpSpPr>
          <p:sp>
            <p:nvSpPr>
              <p:cNvPr id="27" name="Cross 26"/>
              <p:cNvSpPr/>
              <p:nvPr/>
            </p:nvSpPr>
            <p:spPr>
              <a:xfrm>
                <a:off x="2352591" y="2702874"/>
                <a:ext cx="370737" cy="370737"/>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28" name="Cross 27"/>
              <p:cNvSpPr/>
              <p:nvPr/>
            </p:nvSpPr>
            <p:spPr>
              <a:xfrm>
                <a:off x="2174441" y="3654595"/>
                <a:ext cx="370737" cy="370737"/>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29" name="Cross 28"/>
              <p:cNvSpPr/>
              <p:nvPr/>
            </p:nvSpPr>
            <p:spPr>
              <a:xfrm>
                <a:off x="1921606" y="3064592"/>
                <a:ext cx="370737" cy="370737"/>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30" name="Cross 29"/>
              <p:cNvSpPr/>
              <p:nvPr/>
            </p:nvSpPr>
            <p:spPr>
              <a:xfrm>
                <a:off x="7185410" y="2270601"/>
                <a:ext cx="95329" cy="95329"/>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31" name="Cross 30"/>
              <p:cNvSpPr/>
              <p:nvPr/>
            </p:nvSpPr>
            <p:spPr>
              <a:xfrm>
                <a:off x="6901981" y="4234518"/>
                <a:ext cx="95329" cy="95329"/>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32" name="Cross 31"/>
              <p:cNvSpPr/>
              <p:nvPr/>
            </p:nvSpPr>
            <p:spPr>
              <a:xfrm>
                <a:off x="2363821" y="1899864"/>
                <a:ext cx="181357" cy="181357"/>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33" name="Cross 32"/>
              <p:cNvSpPr/>
              <p:nvPr/>
            </p:nvSpPr>
            <p:spPr>
              <a:xfrm>
                <a:off x="2723328" y="1946602"/>
                <a:ext cx="181357" cy="181357"/>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34" name="Cross 33"/>
              <p:cNvSpPr/>
              <p:nvPr/>
            </p:nvSpPr>
            <p:spPr>
              <a:xfrm>
                <a:off x="5218708" y="3722633"/>
                <a:ext cx="185369" cy="185369"/>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35" name="Cross 34"/>
              <p:cNvSpPr/>
              <p:nvPr/>
            </p:nvSpPr>
            <p:spPr>
              <a:xfrm>
                <a:off x="2458308" y="2177916"/>
                <a:ext cx="185369" cy="185369"/>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grpSp>
        <p:grpSp>
          <p:nvGrpSpPr>
            <p:cNvPr id="15" name="Group 14"/>
            <p:cNvGrpSpPr/>
            <p:nvPr/>
          </p:nvGrpSpPr>
          <p:grpSpPr>
            <a:xfrm>
              <a:off x="6615807" y="2540001"/>
              <a:ext cx="4225894" cy="2624771"/>
              <a:chOff x="898237" y="2037281"/>
              <a:chExt cx="5231199" cy="3249182"/>
            </a:xfrm>
          </p:grpSpPr>
          <p:sp>
            <p:nvSpPr>
              <p:cNvPr id="16" name="Oval 15"/>
              <p:cNvSpPr/>
              <p:nvPr/>
            </p:nvSpPr>
            <p:spPr>
              <a:xfrm>
                <a:off x="3019420" y="2598300"/>
                <a:ext cx="370737" cy="370737"/>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17" name="Oval 16"/>
              <p:cNvSpPr/>
              <p:nvPr/>
            </p:nvSpPr>
            <p:spPr>
              <a:xfrm>
                <a:off x="3029475" y="3059298"/>
                <a:ext cx="370737" cy="370737"/>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18" name="Oval 17"/>
              <p:cNvSpPr/>
              <p:nvPr/>
            </p:nvSpPr>
            <p:spPr>
              <a:xfrm>
                <a:off x="2935837" y="3537266"/>
                <a:ext cx="370737" cy="370737"/>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19" name="Oval 18"/>
              <p:cNvSpPr/>
              <p:nvPr/>
            </p:nvSpPr>
            <p:spPr>
              <a:xfrm>
                <a:off x="2807725" y="4036665"/>
                <a:ext cx="290536" cy="290536"/>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20" name="Oval 19"/>
              <p:cNvSpPr/>
              <p:nvPr/>
            </p:nvSpPr>
            <p:spPr>
              <a:xfrm>
                <a:off x="5716335" y="4873363"/>
                <a:ext cx="95329" cy="95329"/>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21" name="Oval 20"/>
              <p:cNvSpPr/>
              <p:nvPr/>
            </p:nvSpPr>
            <p:spPr>
              <a:xfrm>
                <a:off x="6034107" y="5191134"/>
                <a:ext cx="95329" cy="95329"/>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22" name="Oval 21"/>
              <p:cNvSpPr/>
              <p:nvPr/>
            </p:nvSpPr>
            <p:spPr>
              <a:xfrm>
                <a:off x="898237" y="2037281"/>
                <a:ext cx="95329" cy="95329"/>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23" name="Oval 22"/>
              <p:cNvSpPr/>
              <p:nvPr/>
            </p:nvSpPr>
            <p:spPr>
              <a:xfrm>
                <a:off x="3624343" y="4025331"/>
                <a:ext cx="185369" cy="185369"/>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24" name="Oval 23"/>
              <p:cNvSpPr/>
              <p:nvPr/>
            </p:nvSpPr>
            <p:spPr>
              <a:xfrm>
                <a:off x="3315052" y="4141832"/>
                <a:ext cx="185369" cy="185369"/>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25" name="Oval 24"/>
              <p:cNvSpPr/>
              <p:nvPr/>
            </p:nvSpPr>
            <p:spPr>
              <a:xfrm>
                <a:off x="3849429" y="3722635"/>
                <a:ext cx="185369" cy="185369"/>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26" name="Oval 25"/>
              <p:cNvSpPr/>
              <p:nvPr/>
            </p:nvSpPr>
            <p:spPr>
              <a:xfrm>
                <a:off x="1216008" y="2355053"/>
                <a:ext cx="95329" cy="95329"/>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grpSp>
      </p:grpSp>
      <p:grpSp>
        <p:nvGrpSpPr>
          <p:cNvPr id="36" name="Group 35"/>
          <p:cNvGrpSpPr/>
          <p:nvPr/>
        </p:nvGrpSpPr>
        <p:grpSpPr>
          <a:xfrm>
            <a:off x="4871102" y="2589353"/>
            <a:ext cx="4147503" cy="2320447"/>
            <a:chOff x="6494802" y="2309470"/>
            <a:chExt cx="5530004" cy="3093929"/>
          </a:xfrm>
        </p:grpSpPr>
        <p:sp>
          <p:nvSpPr>
            <p:cNvPr id="37" name="Multiply 36"/>
            <p:cNvSpPr/>
            <p:nvPr/>
          </p:nvSpPr>
          <p:spPr>
            <a:xfrm>
              <a:off x="8039883" y="4041210"/>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Multiply 37"/>
            <p:cNvSpPr/>
            <p:nvPr/>
          </p:nvSpPr>
          <p:spPr>
            <a:xfrm>
              <a:off x="8457832" y="4115569"/>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Multiply 38"/>
            <p:cNvSpPr/>
            <p:nvPr/>
          </p:nvSpPr>
          <p:spPr>
            <a:xfrm>
              <a:off x="8171024" y="3655556"/>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Multiply 39"/>
            <p:cNvSpPr/>
            <p:nvPr/>
          </p:nvSpPr>
          <p:spPr>
            <a:xfrm>
              <a:off x="8230474" y="3275046"/>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Multiply 40"/>
            <p:cNvSpPr/>
            <p:nvPr/>
          </p:nvSpPr>
          <p:spPr>
            <a:xfrm>
              <a:off x="8228565" y="2883812"/>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Multiply 41"/>
            <p:cNvSpPr/>
            <p:nvPr/>
          </p:nvSpPr>
          <p:spPr>
            <a:xfrm>
              <a:off x="8717917" y="4019353"/>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Multiply 42"/>
            <p:cNvSpPr/>
            <p:nvPr/>
          </p:nvSpPr>
          <p:spPr>
            <a:xfrm>
              <a:off x="8876841" y="3791995"/>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Multiply 43"/>
            <p:cNvSpPr/>
            <p:nvPr/>
          </p:nvSpPr>
          <p:spPr>
            <a:xfrm>
              <a:off x="10386984" y="4702001"/>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Multiply 44"/>
            <p:cNvSpPr/>
            <p:nvPr/>
          </p:nvSpPr>
          <p:spPr>
            <a:xfrm>
              <a:off x="10670027" y="4948682"/>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Multiply 45"/>
            <p:cNvSpPr/>
            <p:nvPr/>
          </p:nvSpPr>
          <p:spPr>
            <a:xfrm>
              <a:off x="6494802" y="2397632"/>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Multiply 46"/>
            <p:cNvSpPr/>
            <p:nvPr/>
          </p:nvSpPr>
          <p:spPr>
            <a:xfrm>
              <a:off x="6755826" y="2667486"/>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Multiply 47"/>
            <p:cNvSpPr/>
            <p:nvPr/>
          </p:nvSpPr>
          <p:spPr>
            <a:xfrm>
              <a:off x="7943666" y="2312642"/>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Multiply 48"/>
            <p:cNvSpPr/>
            <p:nvPr/>
          </p:nvSpPr>
          <p:spPr>
            <a:xfrm>
              <a:off x="7642950" y="2309470"/>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Multiply 49"/>
            <p:cNvSpPr/>
            <p:nvPr/>
          </p:nvSpPr>
          <p:spPr>
            <a:xfrm>
              <a:off x="7773848" y="2586050"/>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Multiply 50"/>
            <p:cNvSpPr/>
            <p:nvPr/>
          </p:nvSpPr>
          <p:spPr>
            <a:xfrm>
              <a:off x="7703622" y="3024526"/>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Multiply 51"/>
            <p:cNvSpPr/>
            <p:nvPr/>
          </p:nvSpPr>
          <p:spPr>
            <a:xfrm>
              <a:off x="7379794" y="3297010"/>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Multiply 52"/>
            <p:cNvSpPr/>
            <p:nvPr/>
          </p:nvSpPr>
          <p:spPr>
            <a:xfrm>
              <a:off x="7576095" y="3765034"/>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Multiply 53"/>
            <p:cNvSpPr/>
            <p:nvPr/>
          </p:nvSpPr>
          <p:spPr>
            <a:xfrm>
              <a:off x="9946124" y="3791995"/>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Multiply 54"/>
            <p:cNvSpPr/>
            <p:nvPr/>
          </p:nvSpPr>
          <p:spPr>
            <a:xfrm>
              <a:off x="11570089" y="2597805"/>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Multiply 55"/>
            <p:cNvSpPr/>
            <p:nvPr/>
          </p:nvSpPr>
          <p:spPr>
            <a:xfrm>
              <a:off x="11311820" y="4235993"/>
              <a:ext cx="454717" cy="4547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7" name="Group 56"/>
          <p:cNvGrpSpPr/>
          <p:nvPr/>
        </p:nvGrpSpPr>
        <p:grpSpPr>
          <a:xfrm>
            <a:off x="4938337" y="2655474"/>
            <a:ext cx="4012827" cy="2209461"/>
            <a:chOff x="6584449" y="2397632"/>
            <a:chExt cx="5350436" cy="2945948"/>
          </a:xfrm>
        </p:grpSpPr>
        <p:grpSp>
          <p:nvGrpSpPr>
            <p:cNvPr id="58" name="Group 57"/>
            <p:cNvGrpSpPr/>
            <p:nvPr/>
          </p:nvGrpSpPr>
          <p:grpSpPr>
            <a:xfrm>
              <a:off x="7379794" y="2397632"/>
              <a:ext cx="4555091" cy="2188849"/>
              <a:chOff x="1921606" y="1899864"/>
              <a:chExt cx="5638708" cy="2709558"/>
            </a:xfrm>
          </p:grpSpPr>
          <p:sp>
            <p:nvSpPr>
              <p:cNvPr id="71" name="Cross 70"/>
              <p:cNvSpPr/>
              <p:nvPr/>
            </p:nvSpPr>
            <p:spPr>
              <a:xfrm>
                <a:off x="2352591" y="2702874"/>
                <a:ext cx="374904" cy="374904"/>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72" name="Cross 71"/>
              <p:cNvSpPr/>
              <p:nvPr/>
            </p:nvSpPr>
            <p:spPr>
              <a:xfrm>
                <a:off x="2174441" y="3654595"/>
                <a:ext cx="374904" cy="374904"/>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73" name="Cross 72"/>
              <p:cNvSpPr/>
              <p:nvPr/>
            </p:nvSpPr>
            <p:spPr>
              <a:xfrm>
                <a:off x="1921606" y="3064592"/>
                <a:ext cx="374904" cy="374904"/>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74" name="Cross 73"/>
              <p:cNvSpPr/>
              <p:nvPr/>
            </p:nvSpPr>
            <p:spPr>
              <a:xfrm>
                <a:off x="7185410" y="2270601"/>
                <a:ext cx="374904" cy="374904"/>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75" name="Cross 74"/>
              <p:cNvSpPr/>
              <p:nvPr/>
            </p:nvSpPr>
            <p:spPr>
              <a:xfrm>
                <a:off x="6901981" y="4234518"/>
                <a:ext cx="374904" cy="374904"/>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76" name="Cross 75"/>
              <p:cNvSpPr/>
              <p:nvPr/>
            </p:nvSpPr>
            <p:spPr>
              <a:xfrm>
                <a:off x="2363821" y="1899864"/>
                <a:ext cx="374904" cy="374904"/>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77" name="Cross 76"/>
              <p:cNvSpPr/>
              <p:nvPr/>
            </p:nvSpPr>
            <p:spPr>
              <a:xfrm>
                <a:off x="2723328" y="1946602"/>
                <a:ext cx="374904" cy="374904"/>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78" name="Cross 77"/>
              <p:cNvSpPr/>
              <p:nvPr/>
            </p:nvSpPr>
            <p:spPr>
              <a:xfrm>
                <a:off x="5218708" y="3722633"/>
                <a:ext cx="374904" cy="374904"/>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sp>
            <p:nvSpPr>
              <p:cNvPr id="79" name="Cross 78"/>
              <p:cNvSpPr/>
              <p:nvPr/>
            </p:nvSpPr>
            <p:spPr>
              <a:xfrm>
                <a:off x="2458308" y="2177916"/>
                <a:ext cx="374904" cy="374904"/>
              </a:xfrm>
              <a:prstGeom prst="plus">
                <a:avLst>
                  <a:gd name="adj" fmla="val 44355"/>
                </a:avLst>
              </a:prstGeom>
              <a:solidFill>
                <a:srgbClr val="C0504D"/>
              </a:solidFill>
              <a:ln w="25400" cap="flat" cmpd="sng" algn="ctr">
                <a:noFill/>
                <a:prstDash val="solid"/>
              </a:ln>
              <a:effectLst/>
            </p:spPr>
            <p:txBody>
              <a:bodyPr rtlCol="0" anchor="ctr"/>
              <a:lstStyle/>
              <a:p>
                <a:pPr algn="ctr" defTabSz="685800">
                  <a:defRPr/>
                </a:pPr>
                <a:endParaRPr lang="en-US" sz="1350" kern="0">
                  <a:solidFill>
                    <a:sysClr val="windowText" lastClr="000000"/>
                  </a:solidFill>
                  <a:latin typeface="Calibri"/>
                </a:endParaRPr>
              </a:p>
            </p:txBody>
          </p:sp>
        </p:grpSp>
        <p:grpSp>
          <p:nvGrpSpPr>
            <p:cNvPr id="59" name="Group 58"/>
            <p:cNvGrpSpPr/>
            <p:nvPr/>
          </p:nvGrpSpPr>
          <p:grpSpPr>
            <a:xfrm>
              <a:off x="6584449" y="2492961"/>
              <a:ext cx="4451742" cy="2850619"/>
              <a:chOff x="898237" y="2037281"/>
              <a:chExt cx="5510774" cy="3528757"/>
            </a:xfrm>
          </p:grpSpPr>
          <p:sp>
            <p:nvSpPr>
              <p:cNvPr id="60" name="Oval 59"/>
              <p:cNvSpPr/>
              <p:nvPr/>
            </p:nvSpPr>
            <p:spPr>
              <a:xfrm>
                <a:off x="3019420" y="2598300"/>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61" name="Oval 60"/>
              <p:cNvSpPr/>
              <p:nvPr/>
            </p:nvSpPr>
            <p:spPr>
              <a:xfrm>
                <a:off x="3029475" y="3059298"/>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62" name="Oval 61"/>
              <p:cNvSpPr/>
              <p:nvPr/>
            </p:nvSpPr>
            <p:spPr>
              <a:xfrm>
                <a:off x="2935837" y="3537266"/>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63" name="Oval 62"/>
              <p:cNvSpPr/>
              <p:nvPr/>
            </p:nvSpPr>
            <p:spPr>
              <a:xfrm>
                <a:off x="2807725" y="4036665"/>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64" name="Oval 63"/>
              <p:cNvSpPr/>
              <p:nvPr/>
            </p:nvSpPr>
            <p:spPr>
              <a:xfrm>
                <a:off x="5716335" y="4873363"/>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65" name="Oval 64"/>
              <p:cNvSpPr/>
              <p:nvPr/>
            </p:nvSpPr>
            <p:spPr>
              <a:xfrm>
                <a:off x="6034107" y="5191134"/>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66" name="Oval 65"/>
              <p:cNvSpPr/>
              <p:nvPr/>
            </p:nvSpPr>
            <p:spPr>
              <a:xfrm>
                <a:off x="898237" y="2037281"/>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67" name="Oval 66"/>
              <p:cNvSpPr/>
              <p:nvPr/>
            </p:nvSpPr>
            <p:spPr>
              <a:xfrm>
                <a:off x="3624343" y="4025331"/>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68" name="Oval 67"/>
              <p:cNvSpPr/>
              <p:nvPr/>
            </p:nvSpPr>
            <p:spPr>
              <a:xfrm>
                <a:off x="3315052" y="4141832"/>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69" name="Oval 68"/>
              <p:cNvSpPr/>
              <p:nvPr/>
            </p:nvSpPr>
            <p:spPr>
              <a:xfrm>
                <a:off x="3849429" y="3722635"/>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sp>
            <p:nvSpPr>
              <p:cNvPr id="70" name="Oval 69"/>
              <p:cNvSpPr/>
              <p:nvPr/>
            </p:nvSpPr>
            <p:spPr>
              <a:xfrm>
                <a:off x="1216008" y="2355053"/>
                <a:ext cx="374904" cy="374904"/>
              </a:xfrm>
              <a:prstGeom prst="ellipse">
                <a:avLst/>
              </a:prstGeom>
              <a:solidFill>
                <a:srgbClr val="1F497D"/>
              </a:soli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Calibri"/>
                </a:endParaRPr>
              </a:p>
            </p:txBody>
          </p:sp>
        </p:grpSp>
      </p:grpSp>
      <p:sp>
        <p:nvSpPr>
          <p:cNvPr id="80" name="Freeform 79"/>
          <p:cNvSpPr/>
          <p:nvPr/>
        </p:nvSpPr>
        <p:spPr>
          <a:xfrm>
            <a:off x="2445997" y="5020267"/>
            <a:ext cx="3316207" cy="608234"/>
          </a:xfrm>
          <a:custGeom>
            <a:avLst/>
            <a:gdLst>
              <a:gd name="connsiteX0" fmla="*/ 0 w 4421609"/>
              <a:gd name="connsiteY0" fmla="*/ 125439 h 810979"/>
              <a:gd name="connsiteX1" fmla="*/ 893730 w 4421609"/>
              <a:gd name="connsiteY1" fmla="*/ 689916 h 810979"/>
              <a:gd name="connsiteX2" fmla="*/ 2947740 w 4421609"/>
              <a:gd name="connsiteY2" fmla="*/ 752635 h 810979"/>
              <a:gd name="connsiteX3" fmla="*/ 4421609 w 4421609"/>
              <a:gd name="connsiteY3" fmla="*/ 0 h 810979"/>
            </a:gdLst>
            <a:ahLst/>
            <a:cxnLst>
              <a:cxn ang="0">
                <a:pos x="connsiteX0" y="connsiteY0"/>
              </a:cxn>
              <a:cxn ang="0">
                <a:pos x="connsiteX1" y="connsiteY1"/>
              </a:cxn>
              <a:cxn ang="0">
                <a:pos x="connsiteX2" y="connsiteY2"/>
              </a:cxn>
              <a:cxn ang="0">
                <a:pos x="connsiteX3" y="connsiteY3"/>
              </a:cxn>
            </a:cxnLst>
            <a:rect l="l" t="t" r="r" b="b"/>
            <a:pathLst>
              <a:path w="4421609" h="810979">
                <a:moveTo>
                  <a:pt x="0" y="125439"/>
                </a:moveTo>
                <a:cubicBezTo>
                  <a:pt x="201220" y="355411"/>
                  <a:pt x="402440" y="585383"/>
                  <a:pt x="893730" y="689916"/>
                </a:cubicBezTo>
                <a:cubicBezTo>
                  <a:pt x="1385020" y="794449"/>
                  <a:pt x="2359760" y="867621"/>
                  <a:pt x="2947740" y="752635"/>
                </a:cubicBezTo>
                <a:cubicBezTo>
                  <a:pt x="3535720" y="637649"/>
                  <a:pt x="4421609" y="0"/>
                  <a:pt x="4421609" y="0"/>
                </a:cubicBezTo>
              </a:path>
            </a:pathLst>
          </a:custGeom>
          <a:ln w="76200" cmpd="sng">
            <a:solidFill>
              <a:srgbClr val="B0007E"/>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81" name="Rectangle 80"/>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99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ipe(left)">
                                      <p:cBhvr>
                                        <p:cTn id="16" dur="500"/>
                                        <p:tgtEl>
                                          <p:spTgt spid="11">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xit" presetSubtype="0" fill="hold" nodeType="withEffect">
                                  <p:stCondLst>
                                    <p:cond delay="0"/>
                                  </p:stCondLst>
                                  <p:childTnLst>
                                    <p:animEffect transition="out" filter="fade">
                                      <p:cBhvr>
                                        <p:cTn id="22" dur="500"/>
                                        <p:tgtEl>
                                          <p:spTgt spid="36"/>
                                        </p:tgtEl>
                                      </p:cBhvr>
                                    </p:animEffect>
                                    <p:set>
                                      <p:cBhvr>
                                        <p:cTn id="23" dur="1" fill="hold">
                                          <p:stCondLst>
                                            <p:cond delay="499"/>
                                          </p:stCondLst>
                                        </p:cTn>
                                        <p:tgtEl>
                                          <p:spTgt spid="3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wipe(left)">
                                      <p:cBhvr>
                                        <p:cTn id="28" dur="500"/>
                                        <p:tgtEl>
                                          <p:spTgt spid="11">
                                            <p:txEl>
                                              <p:pRg st="2" end="2"/>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xit" presetSubtype="0" fill="hold" nodeType="withEffect">
                                  <p:stCondLst>
                                    <p:cond delay="0"/>
                                  </p:stCondLst>
                                  <p:childTnLst>
                                    <p:animEffect transition="out" filter="fade">
                                      <p:cBhvr>
                                        <p:cTn id="34" dur="500"/>
                                        <p:tgtEl>
                                          <p:spTgt spid="57"/>
                                        </p:tgtEl>
                                      </p:cBhvr>
                                    </p:animEffect>
                                    <p:set>
                                      <p:cBhvr>
                                        <p:cTn id="35" dur="1" fill="hold">
                                          <p:stCondLst>
                                            <p:cond delay="499"/>
                                          </p:stCondLst>
                                        </p:cTn>
                                        <p:tgtEl>
                                          <p:spTgt spid="5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xEl>
                                              <p:pRg st="3" end="3"/>
                                            </p:txEl>
                                          </p:spTgt>
                                        </p:tgtEl>
                                        <p:attrNameLst>
                                          <p:attrName>style.visibility</p:attrName>
                                        </p:attrNameLst>
                                      </p:cBhvr>
                                      <p:to>
                                        <p:strVal val="visible"/>
                                      </p:to>
                                    </p:set>
                                    <p:animEffect transition="in" filter="wipe(left)">
                                      <p:cBhvr>
                                        <p:cTn id="40" dur="500"/>
                                        <p:tgtEl>
                                          <p:spTgt spid="11">
                                            <p:txEl>
                                              <p:pRg st="3" end="3"/>
                                            </p:txEl>
                                          </p:spTgt>
                                        </p:tgtEl>
                                      </p:cBhvr>
                                    </p:animEffect>
                                  </p:childTnLst>
                                </p:cTn>
                              </p:par>
                            </p:childTnLst>
                          </p:cTn>
                        </p:par>
                        <p:par>
                          <p:cTn id="41" fill="hold">
                            <p:stCondLst>
                              <p:cond delay="500"/>
                            </p:stCondLst>
                            <p:childTnLst>
                              <p:par>
                                <p:cTn id="42" presetID="22" presetClass="entr" presetSubtype="4"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xEl>
                                              <p:pRg st="4" end="4"/>
                                            </p:txEl>
                                          </p:spTgt>
                                        </p:tgtEl>
                                        <p:attrNameLst>
                                          <p:attrName>style.visibility</p:attrName>
                                        </p:attrNameLst>
                                      </p:cBhvr>
                                      <p:to>
                                        <p:strVal val="visible"/>
                                      </p:to>
                                    </p:set>
                                    <p:animEffect transition="in" filter="wipe(left)">
                                      <p:cBhvr>
                                        <p:cTn id="49" dur="500"/>
                                        <p:tgtEl>
                                          <p:spTgt spid="11">
                                            <p:txEl>
                                              <p:pRg st="4" end="4"/>
                                            </p:tx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wipe(left)">
                                      <p:cBhvr>
                                        <p:cTn id="5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8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Interpretable representations</a:t>
            </a:r>
            <a:endParaRPr lang="en-US" dirty="0"/>
          </a:p>
        </p:txBody>
      </p:sp>
      <p:grpSp>
        <p:nvGrpSpPr>
          <p:cNvPr id="7" name="Group 6"/>
          <p:cNvGrpSpPr/>
          <p:nvPr/>
        </p:nvGrpSpPr>
        <p:grpSpPr>
          <a:xfrm>
            <a:off x="402570" y="2125266"/>
            <a:ext cx="3519356" cy="3636168"/>
            <a:chOff x="205740" y="1690688"/>
            <a:chExt cx="4692475" cy="4848224"/>
          </a:xfrm>
        </p:grpSpPr>
        <p:grpSp>
          <p:nvGrpSpPr>
            <p:cNvPr id="5" name="Group 4"/>
            <p:cNvGrpSpPr/>
            <p:nvPr/>
          </p:nvGrpSpPr>
          <p:grpSpPr>
            <a:xfrm>
              <a:off x="499434" y="2029501"/>
              <a:ext cx="4398781" cy="4028358"/>
              <a:chOff x="838200" y="2113280"/>
              <a:chExt cx="4398781" cy="4028358"/>
            </a:xfrm>
          </p:grpSpPr>
          <p:grpSp>
            <p:nvGrpSpPr>
              <p:cNvPr id="40" name="Group 39"/>
              <p:cNvGrpSpPr/>
              <p:nvPr/>
            </p:nvGrpSpPr>
            <p:grpSpPr>
              <a:xfrm>
                <a:off x="838200" y="2113280"/>
                <a:ext cx="4398781" cy="1727200"/>
                <a:chOff x="838200" y="2113280"/>
                <a:chExt cx="4398781" cy="1727200"/>
              </a:xfrm>
            </p:grpSpPr>
            <p:sp>
              <p:nvSpPr>
                <p:cNvPr id="32" name="Shape 283"/>
                <p:cNvSpPr txBox="1"/>
                <p:nvPr/>
              </p:nvSpPr>
              <p:spPr>
                <a:xfrm>
                  <a:off x="838200" y="2113280"/>
                  <a:ext cx="4390133" cy="1337556"/>
                </a:xfrm>
                <a:prstGeom prst="rect">
                  <a:avLst/>
                </a:prstGeom>
                <a:noFill/>
                <a:ln>
                  <a:noFill/>
                </a:ln>
              </p:spPr>
              <p:txBody>
                <a:bodyPr lIns="68569" tIns="68569" rIns="68569" bIns="68569" anchor="t" anchorCtr="0">
                  <a:noAutofit/>
                </a:bodyPr>
                <a:lstStyle/>
                <a:p>
                  <a:r>
                    <a:rPr lang="en" sz="2700" dirty="0"/>
                    <a:t>x (</a:t>
                  </a:r>
                  <a:r>
                    <a:rPr lang="en" sz="2700" dirty="0" err="1"/>
                    <a:t>embeddings</a:t>
                  </a:r>
                  <a:r>
                    <a:rPr lang="en" sz="2700" dirty="0"/>
                    <a:t>)</a:t>
                  </a:r>
                </a:p>
              </p:txBody>
            </p:sp>
            <p:sp>
              <p:nvSpPr>
                <p:cNvPr id="33" name="Shape 284"/>
                <p:cNvSpPr/>
                <p:nvPr/>
              </p:nvSpPr>
              <p:spPr>
                <a:xfrm>
                  <a:off x="838200" y="3124023"/>
                  <a:ext cx="716378" cy="716378"/>
                </a:xfrm>
                <a:prstGeom prst="rect">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r>
                    <a:rPr lang="en" sz="1350"/>
                    <a:t>0.5</a:t>
                  </a:r>
                </a:p>
              </p:txBody>
            </p:sp>
            <p:sp>
              <p:nvSpPr>
                <p:cNvPr id="34" name="Shape 285"/>
                <p:cNvSpPr/>
                <p:nvPr/>
              </p:nvSpPr>
              <p:spPr>
                <a:xfrm>
                  <a:off x="1554578" y="3124023"/>
                  <a:ext cx="716378" cy="716378"/>
                </a:xfrm>
                <a:prstGeom prst="rect">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r>
                    <a:rPr lang="en" sz="1350"/>
                    <a:t>0.3</a:t>
                  </a:r>
                </a:p>
              </p:txBody>
            </p:sp>
            <p:sp>
              <p:nvSpPr>
                <p:cNvPr id="35" name="Shape 286"/>
                <p:cNvSpPr/>
                <p:nvPr/>
              </p:nvSpPr>
              <p:spPr>
                <a:xfrm>
                  <a:off x="2270955" y="3124023"/>
                  <a:ext cx="716378" cy="716378"/>
                </a:xfrm>
                <a:prstGeom prst="rect">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r>
                    <a:rPr lang="en" sz="1350"/>
                    <a:t>1.3</a:t>
                  </a:r>
                </a:p>
              </p:txBody>
            </p:sp>
            <p:sp>
              <p:nvSpPr>
                <p:cNvPr id="36" name="Shape 287"/>
                <p:cNvSpPr/>
                <p:nvPr/>
              </p:nvSpPr>
              <p:spPr>
                <a:xfrm>
                  <a:off x="2987333" y="3124102"/>
                  <a:ext cx="716378" cy="716378"/>
                </a:xfrm>
                <a:prstGeom prst="rect">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r>
                    <a:rPr lang="en" sz="1350"/>
                    <a:t>4.4</a:t>
                  </a:r>
                </a:p>
              </p:txBody>
            </p:sp>
            <p:sp>
              <p:nvSpPr>
                <p:cNvPr id="37" name="Shape 288"/>
                <p:cNvSpPr/>
                <p:nvPr/>
              </p:nvSpPr>
              <p:spPr>
                <a:xfrm>
                  <a:off x="3703710" y="3124023"/>
                  <a:ext cx="716378" cy="716378"/>
                </a:xfrm>
                <a:prstGeom prst="rect">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r>
                    <a:rPr lang="en" sz="1350"/>
                    <a:t>1.1</a:t>
                  </a:r>
                </a:p>
              </p:txBody>
            </p:sp>
            <p:sp>
              <p:nvSpPr>
                <p:cNvPr id="38" name="Shape 289"/>
                <p:cNvSpPr txBox="1"/>
                <p:nvPr/>
              </p:nvSpPr>
              <p:spPr>
                <a:xfrm>
                  <a:off x="4520603" y="3124102"/>
                  <a:ext cx="716378" cy="716378"/>
                </a:xfrm>
                <a:prstGeom prst="rect">
                  <a:avLst/>
                </a:prstGeom>
                <a:noFill/>
                <a:ln>
                  <a:noFill/>
                </a:ln>
              </p:spPr>
              <p:txBody>
                <a:bodyPr lIns="68569" tIns="68569" rIns="68569" bIns="68569" anchor="t" anchorCtr="0">
                  <a:noAutofit/>
                </a:bodyPr>
                <a:lstStyle/>
                <a:p>
                  <a:r>
                    <a:rPr lang="en" sz="1350"/>
                    <a:t>...</a:t>
                  </a:r>
                </a:p>
              </p:txBody>
            </p:sp>
          </p:gr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r="76114"/>
              <a:stretch/>
            </p:blipFill>
            <p:spPr>
              <a:xfrm>
                <a:off x="1648533" y="4110990"/>
                <a:ext cx="1713630" cy="2030648"/>
              </a:xfrm>
              <a:prstGeom prst="rect">
                <a:avLst/>
              </a:prstGeom>
            </p:spPr>
          </p:pic>
        </p:grpSp>
        <p:sp>
          <p:nvSpPr>
            <p:cNvPr id="6" name="Rectangle 5"/>
            <p:cNvSpPr/>
            <p:nvPr/>
          </p:nvSpPr>
          <p:spPr>
            <a:xfrm>
              <a:off x="205740" y="1690688"/>
              <a:ext cx="4692475" cy="4848224"/>
            </a:xfrm>
            <a:prstGeom prst="rec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grpSp>
      <p:pic>
        <p:nvPicPr>
          <p:cNvPr id="22"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8499" r="2272" b="30306"/>
          <a:stretch/>
        </p:blipFill>
        <p:spPr>
          <a:xfrm>
            <a:off x="6710543" y="3805654"/>
            <a:ext cx="727787" cy="1220280"/>
          </a:xfrm>
        </p:spPr>
      </p:pic>
      <p:pic>
        <p:nvPicPr>
          <p:cNvPr id="23"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87363" t="78700" r="6247" b="11708"/>
          <a:stretch/>
        </p:blipFill>
        <p:spPr>
          <a:xfrm>
            <a:off x="6822509" y="5178334"/>
            <a:ext cx="503853" cy="167951"/>
          </a:xfrm>
          <a:prstGeom prst="rect">
            <a:avLst/>
          </a:prstGeom>
        </p:spPr>
      </p:pic>
      <p:cxnSp>
        <p:nvCxnSpPr>
          <p:cNvPr id="26" name="Straight Arrow Connector 25"/>
          <p:cNvCxnSpPr/>
          <p:nvPr/>
        </p:nvCxnSpPr>
        <p:spPr>
          <a:xfrm flipH="1">
            <a:off x="5911995" y="3762321"/>
            <a:ext cx="464158" cy="9478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1" name="Group 40"/>
          <p:cNvGrpSpPr/>
          <p:nvPr/>
        </p:nvGrpSpPr>
        <p:grpSpPr>
          <a:xfrm>
            <a:off x="5911995" y="2484758"/>
            <a:ext cx="4881964" cy="1155567"/>
            <a:chOff x="7884160" y="2113280"/>
            <a:chExt cx="6509285" cy="1540756"/>
          </a:xfrm>
        </p:grpSpPr>
        <p:sp>
          <p:nvSpPr>
            <p:cNvPr id="31" name="Shape 282"/>
            <p:cNvSpPr txBox="1"/>
            <p:nvPr/>
          </p:nvSpPr>
          <p:spPr>
            <a:xfrm>
              <a:off x="8501537" y="2113280"/>
              <a:ext cx="5891908" cy="1337556"/>
            </a:xfrm>
            <a:prstGeom prst="rect">
              <a:avLst/>
            </a:prstGeom>
            <a:noFill/>
            <a:ln>
              <a:noFill/>
            </a:ln>
          </p:spPr>
          <p:txBody>
            <a:bodyPr lIns="68569" tIns="68569" rIns="68569" bIns="68569" anchor="t" anchorCtr="0">
              <a:noAutofit/>
            </a:bodyPr>
            <a:lstStyle/>
            <a:p>
              <a:r>
                <a:rPr lang="en" sz="2700" dirty="0"/>
                <a:t>x' (words)</a:t>
              </a:r>
            </a:p>
          </p:txBody>
        </p:sp>
        <p:sp>
          <p:nvSpPr>
            <p:cNvPr id="39" name="Shape 290"/>
            <p:cNvSpPr txBox="1"/>
            <p:nvPr/>
          </p:nvSpPr>
          <p:spPr>
            <a:xfrm>
              <a:off x="7884160" y="3024539"/>
              <a:ext cx="3523340" cy="629497"/>
            </a:xfrm>
            <a:prstGeom prst="rect">
              <a:avLst/>
            </a:prstGeom>
            <a:ln/>
          </p:spPr>
          <p:style>
            <a:lnRef idx="2">
              <a:schemeClr val="dk1"/>
            </a:lnRef>
            <a:fillRef idx="1">
              <a:schemeClr val="lt1"/>
            </a:fillRef>
            <a:effectRef idx="0">
              <a:schemeClr val="dk1"/>
            </a:effectRef>
            <a:fontRef idx="minor">
              <a:schemeClr val="dk1"/>
            </a:fontRef>
          </p:style>
          <p:txBody>
            <a:bodyPr lIns="68569" tIns="68569" rIns="68569" bIns="68569" anchor="t" anchorCtr="0">
              <a:noAutofit/>
            </a:bodyPr>
            <a:lstStyle/>
            <a:p>
              <a:pPr algn="ctr"/>
              <a:r>
                <a:rPr lang="en" sz="1875" dirty="0"/>
                <a:t>This is a horrible movie.</a:t>
              </a:r>
            </a:p>
          </p:txBody>
        </p:sp>
      </p:grpSp>
      <p:sp>
        <p:nvSpPr>
          <p:cNvPr id="49" name="Rectangle 48"/>
          <p:cNvSpPr/>
          <p:nvPr/>
        </p:nvSpPr>
        <p:spPr>
          <a:xfrm>
            <a:off x="5281591" y="2125266"/>
            <a:ext cx="3519356" cy="3636168"/>
          </a:xfrm>
          <a:prstGeom prst="rec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8" name="Rectangle 7"/>
          <p:cNvSpPr/>
          <p:nvPr/>
        </p:nvSpPr>
        <p:spPr>
          <a:xfrm>
            <a:off x="2771971" y="5194373"/>
            <a:ext cx="6028975" cy="548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50" dirty="0">
                <a:solidFill>
                  <a:schemeClr val="tx1"/>
                </a:solidFill>
              </a:rPr>
              <a:t>This is what we perturb, and this is what </a:t>
            </a:r>
            <a:r>
              <a:rPr lang="en-US" sz="1950" dirty="0" smtClean="0">
                <a:solidFill>
                  <a:schemeClr val="tx1"/>
                </a:solidFill>
              </a:rPr>
              <a:t>we </a:t>
            </a:r>
            <a:r>
              <a:rPr lang="en-US" sz="1950" dirty="0">
                <a:solidFill>
                  <a:schemeClr val="tx1"/>
                </a:solidFill>
              </a:rPr>
              <a:t>use </a:t>
            </a:r>
          </a:p>
          <a:p>
            <a:r>
              <a:rPr lang="en-US" sz="1950" dirty="0">
                <a:solidFill>
                  <a:schemeClr val="tx1"/>
                </a:solidFill>
              </a:rPr>
              <a:t>in the interpretable approximation</a:t>
            </a:r>
          </a:p>
          <a:p>
            <a:endParaRPr lang="en-US" sz="1950" dirty="0">
              <a:solidFill>
                <a:schemeClr val="tx1"/>
              </a:solidFill>
            </a:endParaRPr>
          </a:p>
        </p:txBody>
      </p:sp>
      <p:sp>
        <p:nvSpPr>
          <p:cNvPr id="24" name="Rectangle 23"/>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6117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8"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Interpretable representation: images</a:t>
            </a:r>
            <a:endParaRPr lang="en-US" dirty="0"/>
          </a:p>
        </p:txBody>
      </p:sp>
      <p:grpSp>
        <p:nvGrpSpPr>
          <p:cNvPr id="5" name="Group 4"/>
          <p:cNvGrpSpPr/>
          <p:nvPr/>
        </p:nvGrpSpPr>
        <p:grpSpPr>
          <a:xfrm>
            <a:off x="4800600" y="2125266"/>
            <a:ext cx="4343400" cy="3636168"/>
            <a:chOff x="6400800" y="1690688"/>
            <a:chExt cx="5791200" cy="4848224"/>
          </a:xfrm>
        </p:grpSpPr>
        <p:sp>
          <p:nvSpPr>
            <p:cNvPr id="7" name="Shape 296"/>
            <p:cNvSpPr txBox="1"/>
            <p:nvPr/>
          </p:nvSpPr>
          <p:spPr>
            <a:xfrm>
              <a:off x="6583850" y="1708924"/>
              <a:ext cx="5608150" cy="843000"/>
            </a:xfrm>
            <a:prstGeom prst="rect">
              <a:avLst/>
            </a:prstGeom>
            <a:noFill/>
            <a:ln>
              <a:noFill/>
            </a:ln>
          </p:spPr>
          <p:txBody>
            <a:bodyPr lIns="68569" tIns="68569" rIns="68569" bIns="68569" anchor="t" anchorCtr="0">
              <a:noAutofit/>
            </a:bodyPr>
            <a:lstStyle/>
            <a:p>
              <a:r>
                <a:rPr lang="en" sz="2700" dirty="0"/>
                <a:t>x' (</a:t>
              </a:r>
              <a:r>
                <a:rPr lang="en-US" sz="2700" dirty="0"/>
                <a:t>contiguous </a:t>
              </a:r>
              <a:r>
                <a:rPr lang="en" sz="2700" dirty="0" err="1"/>
                <a:t>superpixels</a:t>
              </a:r>
              <a:r>
                <a:rPr lang="en" sz="2700" dirty="0"/>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4004" y="2450891"/>
              <a:ext cx="2382078" cy="2345431"/>
            </a:xfrm>
            <a:prstGeom prst="rect">
              <a:avLst/>
            </a:prstGeom>
          </p:spPr>
        </p:pic>
        <p:sp>
          <p:nvSpPr>
            <p:cNvPr id="12" name="Rectangle 11"/>
            <p:cNvSpPr/>
            <p:nvPr/>
          </p:nvSpPr>
          <p:spPr>
            <a:xfrm>
              <a:off x="6400800" y="1690688"/>
              <a:ext cx="5254441" cy="4848224"/>
            </a:xfrm>
            <a:prstGeom prst="rec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grpSp>
      <p:grpSp>
        <p:nvGrpSpPr>
          <p:cNvPr id="4" name="Group 3"/>
          <p:cNvGrpSpPr/>
          <p:nvPr/>
        </p:nvGrpSpPr>
        <p:grpSpPr>
          <a:xfrm>
            <a:off x="402570" y="2125266"/>
            <a:ext cx="3940831" cy="3649845"/>
            <a:chOff x="536759" y="1690688"/>
            <a:chExt cx="5254441" cy="4866460"/>
          </a:xfrm>
        </p:grpSpPr>
        <p:sp>
          <p:nvSpPr>
            <p:cNvPr id="8" name="Shape 297"/>
            <p:cNvSpPr txBox="1"/>
            <p:nvPr/>
          </p:nvSpPr>
          <p:spPr>
            <a:xfrm>
              <a:off x="590680" y="1708924"/>
              <a:ext cx="5200520" cy="1400035"/>
            </a:xfrm>
            <a:prstGeom prst="rect">
              <a:avLst/>
            </a:prstGeom>
            <a:noFill/>
            <a:ln>
              <a:noFill/>
            </a:ln>
          </p:spPr>
          <p:txBody>
            <a:bodyPr lIns="68569" tIns="68569" rIns="68569" bIns="68569" anchor="t" anchorCtr="0">
              <a:noAutofit/>
            </a:bodyPr>
            <a:lstStyle/>
            <a:p>
              <a:r>
                <a:rPr lang="en" sz="2700" dirty="0"/>
                <a:t>x (3 color channels  </a:t>
              </a:r>
              <a:r>
                <a:rPr lang="en-US" sz="2700" dirty="0"/>
                <a:t>/ </a:t>
              </a:r>
              <a:r>
                <a:rPr lang="en" sz="2700" dirty="0"/>
                <a:t>pixel)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940" y="2470770"/>
              <a:ext cx="2382078" cy="2345431"/>
            </a:xfrm>
            <a:prstGeom prst="rect">
              <a:avLst/>
            </a:prstGeom>
          </p:spPr>
        </p:pic>
        <p:sp>
          <p:nvSpPr>
            <p:cNvPr id="11" name="Rectangle 10"/>
            <p:cNvSpPr/>
            <p:nvPr/>
          </p:nvSpPr>
          <p:spPr>
            <a:xfrm>
              <a:off x="536759" y="1690688"/>
              <a:ext cx="5254441" cy="4848224"/>
            </a:xfrm>
            <a:prstGeom prst="rec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76114"/>
            <a:stretch/>
          </p:blipFill>
          <p:spPr>
            <a:xfrm>
              <a:off x="2307164" y="4526500"/>
              <a:ext cx="1713630" cy="2030648"/>
            </a:xfrm>
            <a:prstGeom prst="rect">
              <a:avLst/>
            </a:prstGeom>
          </p:spPr>
        </p:pic>
      </p:grpSp>
      <p:pic>
        <p:nvPicPr>
          <p:cNvPr id="1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88499" r="2272" b="30306"/>
          <a:stretch/>
        </p:blipFill>
        <p:spPr>
          <a:xfrm>
            <a:off x="6502389" y="4267310"/>
            <a:ext cx="727787" cy="1220280"/>
          </a:xfrm>
        </p:spPr>
      </p:pic>
      <p:pic>
        <p:nvPicPr>
          <p:cNvPr id="15"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87363" t="78700" r="6247" b="11708"/>
          <a:stretch/>
        </p:blipFill>
        <p:spPr>
          <a:xfrm>
            <a:off x="6628696" y="5491417"/>
            <a:ext cx="503853" cy="167951"/>
          </a:xfrm>
          <a:prstGeom prst="rect">
            <a:avLst/>
          </a:prstGeom>
        </p:spPr>
      </p:pic>
      <p:sp>
        <p:nvSpPr>
          <p:cNvPr id="16" name="Rectangle 15"/>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267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 Google’s Inception NN</a:t>
            </a:r>
            <a:endParaRPr lang="en-US" dirty="0"/>
          </a:p>
        </p:txBody>
      </p:sp>
      <p:pic>
        <p:nvPicPr>
          <p:cNvPr id="4" name="Shape 357"/>
          <p:cNvPicPr preferRelativeResize="0">
            <a:picLocks noChangeAspect="1"/>
          </p:cNvPicPr>
          <p:nvPr/>
        </p:nvPicPr>
        <p:blipFill rotWithShape="1">
          <a:blip r:embed="rId2">
            <a:alphaModFix/>
          </a:blip>
          <a:srcRect t="-1" r="73356" b="34078"/>
          <a:stretch/>
        </p:blipFill>
        <p:spPr>
          <a:xfrm>
            <a:off x="3576963" y="1899260"/>
            <a:ext cx="1844802" cy="1776372"/>
          </a:xfrm>
          <a:prstGeom prst="rect">
            <a:avLst/>
          </a:prstGeom>
          <a:noFill/>
          <a:ln>
            <a:noFill/>
          </a:ln>
        </p:spPr>
      </p:pic>
      <p:pic>
        <p:nvPicPr>
          <p:cNvPr id="7" name="Shape 357"/>
          <p:cNvPicPr preferRelativeResize="0">
            <a:picLocks noChangeAspect="1"/>
          </p:cNvPicPr>
          <p:nvPr/>
        </p:nvPicPr>
        <p:blipFill rotWithShape="1">
          <a:blip r:embed="rId2">
            <a:alphaModFix/>
          </a:blip>
          <a:srcRect l="50000" r="25288" b="32048"/>
          <a:stretch/>
        </p:blipFill>
        <p:spPr>
          <a:xfrm>
            <a:off x="3807333" y="4268631"/>
            <a:ext cx="1529334" cy="1636610"/>
          </a:xfrm>
          <a:prstGeom prst="rect">
            <a:avLst/>
          </a:prstGeom>
          <a:noFill/>
          <a:ln>
            <a:noFill/>
          </a:ln>
        </p:spPr>
      </p:pic>
      <p:pic>
        <p:nvPicPr>
          <p:cNvPr id="8" name="Shape 357"/>
          <p:cNvPicPr preferRelativeResize="0">
            <a:picLocks noChangeAspect="1"/>
          </p:cNvPicPr>
          <p:nvPr/>
        </p:nvPicPr>
        <p:blipFill rotWithShape="1">
          <a:blip r:embed="rId2">
            <a:alphaModFix/>
          </a:blip>
          <a:srcRect l="74723" t="4392" b="32771"/>
          <a:stretch/>
        </p:blipFill>
        <p:spPr>
          <a:xfrm>
            <a:off x="7157941" y="4347167"/>
            <a:ext cx="1529334" cy="1479537"/>
          </a:xfrm>
          <a:prstGeom prst="rect">
            <a:avLst/>
          </a:prstGeom>
          <a:noFill/>
          <a:ln>
            <a:noFill/>
          </a:ln>
        </p:spPr>
      </p:pic>
      <p:pic>
        <p:nvPicPr>
          <p:cNvPr id="9" name="Shape 357"/>
          <p:cNvPicPr preferRelativeResize="0">
            <a:picLocks noChangeAspect="1"/>
          </p:cNvPicPr>
          <p:nvPr/>
        </p:nvPicPr>
        <p:blipFill rotWithShape="1">
          <a:blip r:embed="rId2">
            <a:alphaModFix/>
          </a:blip>
          <a:srcRect l="25980" r="49654" b="34270"/>
          <a:stretch/>
        </p:blipFill>
        <p:spPr>
          <a:xfrm>
            <a:off x="518591" y="4284168"/>
            <a:ext cx="1529334" cy="1605535"/>
          </a:xfrm>
          <a:prstGeom prst="rect">
            <a:avLst/>
          </a:prstGeom>
          <a:noFill/>
          <a:ln>
            <a:noFill/>
          </a:ln>
        </p:spPr>
      </p:pic>
      <p:grpSp>
        <p:nvGrpSpPr>
          <p:cNvPr id="20" name="Group 19"/>
          <p:cNvGrpSpPr/>
          <p:nvPr/>
        </p:nvGrpSpPr>
        <p:grpSpPr>
          <a:xfrm>
            <a:off x="6923506" y="3701888"/>
            <a:ext cx="2101858" cy="671226"/>
            <a:chOff x="9231341" y="3837352"/>
            <a:chExt cx="2802477" cy="894967"/>
          </a:xfrm>
        </p:grpSpPr>
        <p:pic>
          <p:nvPicPr>
            <p:cNvPr id="11" name="Picture 10"/>
            <p:cNvPicPr>
              <a:picLocks noChangeAspect="1"/>
            </p:cNvPicPr>
            <p:nvPr/>
          </p:nvPicPr>
          <p:blipFill>
            <a:blip r:embed="rId3"/>
            <a:stretch>
              <a:fillRect/>
            </a:stretch>
          </p:blipFill>
          <p:spPr>
            <a:xfrm>
              <a:off x="9905659" y="3837352"/>
              <a:ext cx="652584" cy="853857"/>
            </a:xfrm>
            <a:prstGeom prst="rect">
              <a:avLst/>
            </a:prstGeom>
          </p:spPr>
        </p:pic>
        <p:sp>
          <p:nvSpPr>
            <p:cNvPr id="14" name="Rectangle 13"/>
            <p:cNvSpPr/>
            <p:nvPr/>
          </p:nvSpPr>
          <p:spPr>
            <a:xfrm>
              <a:off x="9231341" y="4239877"/>
              <a:ext cx="2802477" cy="492442"/>
            </a:xfrm>
            <a:prstGeom prst="rect">
              <a:avLst/>
            </a:prstGeom>
          </p:spPr>
          <p:txBody>
            <a:bodyPr wrap="none">
              <a:spAutoFit/>
            </a:bodyPr>
            <a:lstStyle/>
            <a:p>
              <a:pPr lvl="0" algn="ctr"/>
              <a:r>
                <a:rPr lang="en-US" dirty="0"/>
                <a:t>P(           </a:t>
              </a:r>
              <a:r>
                <a:rPr lang="en" dirty="0"/>
                <a:t>)  </a:t>
              </a:r>
              <a:r>
                <a:rPr lang="en-US" dirty="0"/>
                <a:t>= 0.21</a:t>
              </a:r>
              <a:r>
                <a:rPr lang="en" dirty="0"/>
                <a:t>  </a:t>
              </a:r>
            </a:p>
          </p:txBody>
        </p:sp>
      </p:grpSp>
      <p:grpSp>
        <p:nvGrpSpPr>
          <p:cNvPr id="19" name="Group 18"/>
          <p:cNvGrpSpPr/>
          <p:nvPr/>
        </p:nvGrpSpPr>
        <p:grpSpPr>
          <a:xfrm>
            <a:off x="3592667" y="3828777"/>
            <a:ext cx="2230099" cy="544338"/>
            <a:chOff x="4770345" y="3996203"/>
            <a:chExt cx="2973464" cy="725784"/>
          </a:xfrm>
        </p:grpSpPr>
        <p:pic>
          <p:nvPicPr>
            <p:cNvPr id="10" name="Picture 9"/>
            <p:cNvPicPr>
              <a:picLocks noChangeAspect="1"/>
            </p:cNvPicPr>
            <p:nvPr/>
          </p:nvPicPr>
          <p:blipFill>
            <a:blip r:embed="rId4"/>
            <a:stretch>
              <a:fillRect/>
            </a:stretch>
          </p:blipFill>
          <p:spPr>
            <a:xfrm rot="5400000">
              <a:off x="5890958" y="3493802"/>
              <a:ext cx="631651" cy="1636453"/>
            </a:xfrm>
            <a:prstGeom prst="rect">
              <a:avLst/>
            </a:prstGeom>
          </p:spPr>
        </p:pic>
        <p:sp>
          <p:nvSpPr>
            <p:cNvPr id="16" name="Rectangle 15"/>
            <p:cNvSpPr/>
            <p:nvPr/>
          </p:nvSpPr>
          <p:spPr>
            <a:xfrm>
              <a:off x="4770345" y="4229544"/>
              <a:ext cx="2973464" cy="492443"/>
            </a:xfrm>
            <a:prstGeom prst="rect">
              <a:avLst/>
            </a:prstGeom>
          </p:spPr>
          <p:txBody>
            <a:bodyPr wrap="none">
              <a:spAutoFit/>
            </a:bodyPr>
            <a:lstStyle/>
            <a:p>
              <a:pPr lvl="0" algn="ctr"/>
              <a:r>
                <a:rPr lang="en-US" dirty="0"/>
                <a:t>P(             </a:t>
              </a:r>
              <a:r>
                <a:rPr lang="en" dirty="0"/>
                <a:t>)  </a:t>
              </a:r>
              <a:r>
                <a:rPr lang="en-US" dirty="0"/>
                <a:t>= 0.24</a:t>
              </a:r>
              <a:r>
                <a:rPr lang="en" dirty="0"/>
                <a:t>  </a:t>
              </a:r>
            </a:p>
          </p:txBody>
        </p:sp>
      </p:grpSp>
      <p:grpSp>
        <p:nvGrpSpPr>
          <p:cNvPr id="18" name="Group 17"/>
          <p:cNvGrpSpPr/>
          <p:nvPr/>
        </p:nvGrpSpPr>
        <p:grpSpPr>
          <a:xfrm>
            <a:off x="322694" y="3818489"/>
            <a:ext cx="2230099" cy="531540"/>
            <a:chOff x="708554" y="4062838"/>
            <a:chExt cx="2973464" cy="708720"/>
          </a:xfrm>
        </p:grpSpPr>
        <p:pic>
          <p:nvPicPr>
            <p:cNvPr id="5" name="Picture 4"/>
            <p:cNvPicPr>
              <a:picLocks noChangeAspect="1"/>
            </p:cNvPicPr>
            <p:nvPr/>
          </p:nvPicPr>
          <p:blipFill>
            <a:blip r:embed="rId5"/>
            <a:stretch>
              <a:fillRect/>
            </a:stretch>
          </p:blipFill>
          <p:spPr>
            <a:xfrm rot="869507">
              <a:off x="1399031" y="4062838"/>
              <a:ext cx="1497297" cy="708720"/>
            </a:xfrm>
            <a:prstGeom prst="rect">
              <a:avLst/>
            </a:prstGeom>
          </p:spPr>
        </p:pic>
        <p:sp>
          <p:nvSpPr>
            <p:cNvPr id="17" name="Rectangle 16"/>
            <p:cNvSpPr/>
            <p:nvPr/>
          </p:nvSpPr>
          <p:spPr>
            <a:xfrm>
              <a:off x="708554" y="4242798"/>
              <a:ext cx="2973464" cy="492443"/>
            </a:xfrm>
            <a:prstGeom prst="rect">
              <a:avLst/>
            </a:prstGeom>
          </p:spPr>
          <p:txBody>
            <a:bodyPr wrap="none">
              <a:spAutoFit/>
            </a:bodyPr>
            <a:lstStyle/>
            <a:p>
              <a:pPr lvl="0" algn="ctr"/>
              <a:r>
                <a:rPr lang="en-US" dirty="0"/>
                <a:t>P(             </a:t>
              </a:r>
              <a:r>
                <a:rPr lang="en" dirty="0"/>
                <a:t>)  </a:t>
              </a:r>
              <a:r>
                <a:rPr lang="en-US" dirty="0"/>
                <a:t>= 0.32</a:t>
              </a:r>
              <a:r>
                <a:rPr lang="en" dirty="0"/>
                <a:t>  </a:t>
              </a:r>
            </a:p>
          </p:txBody>
        </p:sp>
      </p:grpSp>
      <p:sp>
        <p:nvSpPr>
          <p:cNvPr id="21" name="Rectangle 20"/>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5359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Fixing bad classifiers</a:t>
            </a:r>
            <a:endParaRPr lang="en-US" dirty="0"/>
          </a:p>
        </p:txBody>
      </p:sp>
      <p:grpSp>
        <p:nvGrpSpPr>
          <p:cNvPr id="11" name="Group 10"/>
          <p:cNvGrpSpPr/>
          <p:nvPr/>
        </p:nvGrpSpPr>
        <p:grpSpPr>
          <a:xfrm>
            <a:off x="1094983" y="2219029"/>
            <a:ext cx="1896738" cy="1094121"/>
            <a:chOff x="1638301" y="1690689"/>
            <a:chExt cx="2528984" cy="1996290"/>
          </a:xfrm>
        </p:grpSpPr>
        <p:pic>
          <p:nvPicPr>
            <p:cNvPr id="5" name="Picture 4"/>
            <p:cNvPicPr>
              <a:picLocks noChangeAspect="1"/>
            </p:cNvPicPr>
            <p:nvPr/>
          </p:nvPicPr>
          <p:blipFill>
            <a:blip r:embed="rId2"/>
            <a:stretch>
              <a:fillRect/>
            </a:stretch>
          </p:blipFill>
          <p:spPr>
            <a:xfrm>
              <a:off x="2010572" y="2312453"/>
              <a:ext cx="1349938" cy="1374526"/>
            </a:xfrm>
            <a:prstGeom prst="rect">
              <a:avLst/>
            </a:prstGeom>
          </p:spPr>
        </p:pic>
        <p:sp>
          <p:nvSpPr>
            <p:cNvPr id="6" name="Rectangle 5"/>
            <p:cNvSpPr/>
            <p:nvPr/>
          </p:nvSpPr>
          <p:spPr>
            <a:xfrm>
              <a:off x="1638301" y="1690689"/>
              <a:ext cx="2165177" cy="185147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1638301" y="1828752"/>
              <a:ext cx="2528984" cy="547518"/>
            </a:xfrm>
            <a:prstGeom prst="rect">
              <a:avLst/>
            </a:prstGeom>
            <a:noFill/>
          </p:spPr>
          <p:txBody>
            <a:bodyPr wrap="none" rtlCol="0">
              <a:spAutoFit/>
            </a:bodyPr>
            <a:lstStyle/>
            <a:p>
              <a:r>
                <a:rPr lang="en-US" sz="1350"/>
                <a:t>20 newsgroups - Train</a:t>
              </a:r>
            </a:p>
          </p:txBody>
        </p:sp>
      </p:grpSp>
      <p:pic>
        <p:nvPicPr>
          <p:cNvPr id="8" name="Picture 7"/>
          <p:cNvPicPr>
            <a:picLocks noChangeAspect="1"/>
          </p:cNvPicPr>
          <p:nvPr/>
        </p:nvPicPr>
        <p:blipFill rotWithShape="1">
          <a:blip r:embed="rId3"/>
          <a:srcRect l="51223" t="20637"/>
          <a:stretch/>
        </p:blipFill>
        <p:spPr>
          <a:xfrm>
            <a:off x="3282229" y="2396117"/>
            <a:ext cx="1090106" cy="834461"/>
          </a:xfrm>
          <a:prstGeom prst="rect">
            <a:avLst/>
          </a:prstGeom>
        </p:spPr>
      </p:pic>
      <p:pic>
        <p:nvPicPr>
          <p:cNvPr id="23" name="Picture 22"/>
          <p:cNvPicPr>
            <a:picLocks noChangeAspect="1"/>
          </p:cNvPicPr>
          <p:nvPr/>
        </p:nvPicPr>
        <p:blipFill>
          <a:blip r:embed="rId4"/>
          <a:stretch>
            <a:fillRect/>
          </a:stretch>
        </p:blipFill>
        <p:spPr>
          <a:xfrm>
            <a:off x="1919717" y="3928500"/>
            <a:ext cx="851807" cy="601640"/>
          </a:xfrm>
          <a:prstGeom prst="rect">
            <a:avLst/>
          </a:prstGeom>
        </p:spPr>
      </p:pic>
      <p:grpSp>
        <p:nvGrpSpPr>
          <p:cNvPr id="38" name="Group 37"/>
          <p:cNvGrpSpPr/>
          <p:nvPr/>
        </p:nvGrpSpPr>
        <p:grpSpPr>
          <a:xfrm>
            <a:off x="4997043" y="3038318"/>
            <a:ext cx="1790875" cy="1137155"/>
            <a:chOff x="1638301" y="1690689"/>
            <a:chExt cx="2387833" cy="1996290"/>
          </a:xfrm>
        </p:grpSpPr>
        <p:pic>
          <p:nvPicPr>
            <p:cNvPr id="39" name="Picture 38"/>
            <p:cNvPicPr>
              <a:picLocks noChangeAspect="1"/>
            </p:cNvPicPr>
            <p:nvPr/>
          </p:nvPicPr>
          <p:blipFill>
            <a:blip r:embed="rId2"/>
            <a:stretch>
              <a:fillRect/>
            </a:stretch>
          </p:blipFill>
          <p:spPr>
            <a:xfrm>
              <a:off x="2010572" y="2312453"/>
              <a:ext cx="1349938" cy="1374526"/>
            </a:xfrm>
            <a:prstGeom prst="rect">
              <a:avLst/>
            </a:prstGeom>
          </p:spPr>
        </p:pic>
        <p:sp>
          <p:nvSpPr>
            <p:cNvPr id="40" name="Rectangle 39"/>
            <p:cNvSpPr/>
            <p:nvPr/>
          </p:nvSpPr>
          <p:spPr>
            <a:xfrm>
              <a:off x="1638301" y="1690689"/>
              <a:ext cx="2165177" cy="185147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TextBox 40"/>
            <p:cNvSpPr txBox="1"/>
            <p:nvPr/>
          </p:nvSpPr>
          <p:spPr>
            <a:xfrm>
              <a:off x="1638301" y="1828751"/>
              <a:ext cx="2387833" cy="526798"/>
            </a:xfrm>
            <a:prstGeom prst="rect">
              <a:avLst/>
            </a:prstGeom>
            <a:noFill/>
          </p:spPr>
          <p:txBody>
            <a:bodyPr wrap="none" rtlCol="0">
              <a:spAutoFit/>
            </a:bodyPr>
            <a:lstStyle/>
            <a:p>
              <a:r>
                <a:rPr lang="en-US" sz="1350" dirty="0"/>
                <a:t>20 newsgroups - test</a:t>
              </a:r>
            </a:p>
          </p:txBody>
        </p:sp>
      </p:grpSp>
      <p:grpSp>
        <p:nvGrpSpPr>
          <p:cNvPr id="49" name="Group 48"/>
          <p:cNvGrpSpPr/>
          <p:nvPr/>
        </p:nvGrpSpPr>
        <p:grpSpPr>
          <a:xfrm>
            <a:off x="7070276" y="2175425"/>
            <a:ext cx="1954381" cy="1355939"/>
            <a:chOff x="6445423" y="4033823"/>
            <a:chExt cx="2605840" cy="2348682"/>
          </a:xfrm>
        </p:grpSpPr>
        <p:pic>
          <p:nvPicPr>
            <p:cNvPr id="44" name="Picture 43"/>
            <p:cNvPicPr>
              <a:picLocks noChangeAspect="1"/>
            </p:cNvPicPr>
            <p:nvPr/>
          </p:nvPicPr>
          <p:blipFill>
            <a:blip r:embed="rId5"/>
            <a:stretch>
              <a:fillRect/>
            </a:stretch>
          </p:blipFill>
          <p:spPr>
            <a:xfrm>
              <a:off x="6799487" y="4733142"/>
              <a:ext cx="1811113" cy="1476754"/>
            </a:xfrm>
            <a:prstGeom prst="rect">
              <a:avLst/>
            </a:prstGeom>
          </p:spPr>
        </p:pic>
        <p:grpSp>
          <p:nvGrpSpPr>
            <p:cNvPr id="45" name="Group 44"/>
            <p:cNvGrpSpPr/>
            <p:nvPr/>
          </p:nvGrpSpPr>
          <p:grpSpPr>
            <a:xfrm>
              <a:off x="6445423" y="4033823"/>
              <a:ext cx="2605840" cy="2348682"/>
              <a:chOff x="1638301" y="1690689"/>
              <a:chExt cx="2347374" cy="1851478"/>
            </a:xfrm>
          </p:grpSpPr>
          <p:sp>
            <p:nvSpPr>
              <p:cNvPr id="47" name="Rectangle 46"/>
              <p:cNvSpPr/>
              <p:nvPr/>
            </p:nvSpPr>
            <p:spPr>
              <a:xfrm>
                <a:off x="1638301" y="1690689"/>
                <a:ext cx="2165177" cy="185147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TextBox 47"/>
              <p:cNvSpPr txBox="1"/>
              <p:nvPr/>
            </p:nvSpPr>
            <p:spPr>
              <a:xfrm>
                <a:off x="1638301" y="1828752"/>
                <a:ext cx="2347374" cy="409749"/>
              </a:xfrm>
              <a:prstGeom prst="rect">
                <a:avLst/>
              </a:prstGeom>
              <a:noFill/>
            </p:spPr>
            <p:txBody>
              <a:bodyPr wrap="none" rtlCol="0">
                <a:spAutoFit/>
              </a:bodyPr>
              <a:lstStyle/>
              <a:p>
                <a:r>
                  <a:rPr lang="en-US" sz="1350" dirty="0"/>
                  <a:t>Hidden religion dataset</a:t>
                </a:r>
              </a:p>
            </p:txBody>
          </p:sp>
        </p:grpSp>
      </p:grpSp>
      <p:grpSp>
        <p:nvGrpSpPr>
          <p:cNvPr id="60" name="Group 59"/>
          <p:cNvGrpSpPr/>
          <p:nvPr/>
        </p:nvGrpSpPr>
        <p:grpSpPr>
          <a:xfrm>
            <a:off x="2787916" y="2774856"/>
            <a:ext cx="521297" cy="328978"/>
            <a:chOff x="3749877" y="2155371"/>
            <a:chExt cx="695062" cy="438637"/>
          </a:xfrm>
        </p:grpSpPr>
        <p:cxnSp>
          <p:nvCxnSpPr>
            <p:cNvPr id="58" name="Straight Arrow Connector 57"/>
            <p:cNvCxnSpPr/>
            <p:nvPr/>
          </p:nvCxnSpPr>
          <p:spPr>
            <a:xfrm>
              <a:off x="3751287" y="2155371"/>
              <a:ext cx="519105" cy="9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749877" y="2193899"/>
              <a:ext cx="695062" cy="400109"/>
            </a:xfrm>
            <a:prstGeom prst="rect">
              <a:avLst/>
            </a:prstGeom>
            <a:noFill/>
          </p:spPr>
          <p:txBody>
            <a:bodyPr wrap="none" rtlCol="0">
              <a:spAutoFit/>
            </a:bodyPr>
            <a:lstStyle/>
            <a:p>
              <a:r>
                <a:rPr lang="en-US" sz="1350" dirty="0"/>
                <a:t>train</a:t>
              </a:r>
            </a:p>
          </p:txBody>
        </p:sp>
      </p:grpSp>
      <p:cxnSp>
        <p:nvCxnSpPr>
          <p:cNvPr id="76" name="Straight Arrow Connector 75"/>
          <p:cNvCxnSpPr/>
          <p:nvPr/>
        </p:nvCxnSpPr>
        <p:spPr>
          <a:xfrm>
            <a:off x="4347676" y="2803754"/>
            <a:ext cx="566309" cy="298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rot="1349677">
            <a:off x="4217463" y="2916156"/>
            <a:ext cx="704039" cy="300082"/>
          </a:xfrm>
          <a:prstGeom prst="rect">
            <a:avLst/>
          </a:prstGeom>
          <a:noFill/>
        </p:spPr>
        <p:txBody>
          <a:bodyPr wrap="none" rtlCol="0">
            <a:spAutoFit/>
          </a:bodyPr>
          <a:lstStyle/>
          <a:p>
            <a:r>
              <a:rPr lang="en-US" sz="1350" dirty="0"/>
              <a:t>predict</a:t>
            </a:r>
          </a:p>
        </p:txBody>
      </p:sp>
      <p:pic>
        <p:nvPicPr>
          <p:cNvPr id="78" name="Picture 77"/>
          <p:cNvPicPr>
            <a:picLocks noChangeAspect="1"/>
          </p:cNvPicPr>
          <p:nvPr/>
        </p:nvPicPr>
        <p:blipFill>
          <a:blip r:embed="rId6"/>
          <a:stretch>
            <a:fillRect/>
          </a:stretch>
        </p:blipFill>
        <p:spPr>
          <a:xfrm>
            <a:off x="2718866" y="4679329"/>
            <a:ext cx="1566661" cy="1075774"/>
          </a:xfrm>
          <a:prstGeom prst="rect">
            <a:avLst/>
          </a:prstGeom>
        </p:spPr>
      </p:pic>
      <p:cxnSp>
        <p:nvCxnSpPr>
          <p:cNvPr id="83" name="Straight Arrow Connector 82"/>
          <p:cNvCxnSpPr/>
          <p:nvPr/>
        </p:nvCxnSpPr>
        <p:spPr>
          <a:xfrm flipH="1">
            <a:off x="4414470" y="4475894"/>
            <a:ext cx="441563" cy="406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rot="21491454">
            <a:off x="4085095" y="4300982"/>
            <a:ext cx="752129" cy="300082"/>
          </a:xfrm>
          <a:prstGeom prst="rect">
            <a:avLst/>
          </a:prstGeom>
          <a:noFill/>
        </p:spPr>
        <p:txBody>
          <a:bodyPr wrap="none" rtlCol="0">
            <a:spAutoFit/>
          </a:bodyPr>
          <a:lstStyle/>
          <a:p>
            <a:r>
              <a:rPr lang="en-US" sz="1350" dirty="0"/>
              <a:t>Explain</a:t>
            </a:r>
          </a:p>
        </p:txBody>
      </p:sp>
      <p:sp>
        <p:nvSpPr>
          <p:cNvPr id="91" name="TextBox 90"/>
          <p:cNvSpPr txBox="1"/>
          <p:nvPr/>
        </p:nvSpPr>
        <p:spPr>
          <a:xfrm>
            <a:off x="4204894" y="3106509"/>
            <a:ext cx="184731" cy="300082"/>
          </a:xfrm>
          <a:prstGeom prst="rect">
            <a:avLst/>
          </a:prstGeom>
          <a:noFill/>
        </p:spPr>
        <p:txBody>
          <a:bodyPr wrap="none" rtlCol="0">
            <a:spAutoFit/>
          </a:bodyPr>
          <a:lstStyle/>
          <a:p>
            <a:endParaRPr lang="en-US" sz="1350" dirty="0"/>
          </a:p>
        </p:txBody>
      </p:sp>
      <p:cxnSp>
        <p:nvCxnSpPr>
          <p:cNvPr id="61" name="Straight Arrow Connector 60"/>
          <p:cNvCxnSpPr/>
          <p:nvPr/>
        </p:nvCxnSpPr>
        <p:spPr>
          <a:xfrm flipH="1" flipV="1">
            <a:off x="2386640" y="3495005"/>
            <a:ext cx="630564" cy="948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808347" y="3192782"/>
            <a:ext cx="2177456" cy="692497"/>
          </a:xfrm>
          <a:prstGeom prst="rect">
            <a:avLst/>
          </a:prstGeom>
          <a:noFill/>
        </p:spPr>
        <p:txBody>
          <a:bodyPr wrap="none" lIns="68580" tIns="34290" rIns="68580" bIns="34290">
            <a:spAutoFit/>
          </a:bodyPr>
          <a:lstStyle/>
          <a:p>
            <a:pPr algn="ctr"/>
            <a:r>
              <a:rPr lang="en-US" sz="4050">
                <a:ln w="0"/>
                <a:effectLst>
                  <a:outerShdw blurRad="38100" dist="19050" dir="2700000" algn="tl" rotWithShape="0">
                    <a:schemeClr val="dk1">
                      <a:alpha val="40000"/>
                    </a:schemeClr>
                  </a:outerShdw>
                </a:effectLst>
              </a:rPr>
              <a:t>REPEAT</a:t>
            </a:r>
          </a:p>
        </p:txBody>
      </p:sp>
      <p:grpSp>
        <p:nvGrpSpPr>
          <p:cNvPr id="65" name="Group 64"/>
          <p:cNvGrpSpPr/>
          <p:nvPr/>
        </p:nvGrpSpPr>
        <p:grpSpPr>
          <a:xfrm>
            <a:off x="4353269" y="2621909"/>
            <a:ext cx="2520557" cy="339553"/>
            <a:chOff x="3751287" y="2155371"/>
            <a:chExt cx="3360742" cy="452737"/>
          </a:xfrm>
        </p:grpSpPr>
        <p:cxnSp>
          <p:nvCxnSpPr>
            <p:cNvPr id="66" name="Straight Arrow Connector 65"/>
            <p:cNvCxnSpPr/>
            <p:nvPr/>
          </p:nvCxnSpPr>
          <p:spPr>
            <a:xfrm>
              <a:off x="3751287" y="2155371"/>
              <a:ext cx="3360742" cy="38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976877" y="2207999"/>
              <a:ext cx="1143902" cy="400109"/>
            </a:xfrm>
            <a:prstGeom prst="rect">
              <a:avLst/>
            </a:prstGeom>
            <a:noFill/>
          </p:spPr>
          <p:txBody>
            <a:bodyPr wrap="none" rtlCol="0">
              <a:spAutoFit/>
            </a:bodyPr>
            <a:lstStyle/>
            <a:p>
              <a:r>
                <a:rPr lang="en-US" sz="1350" dirty="0"/>
                <a:t>Evaluate</a:t>
              </a:r>
            </a:p>
          </p:txBody>
        </p:sp>
      </p:grpSp>
      <p:sp>
        <p:nvSpPr>
          <p:cNvPr id="68" name="Shape 475"/>
          <p:cNvSpPr txBox="1"/>
          <p:nvPr/>
        </p:nvSpPr>
        <p:spPr>
          <a:xfrm>
            <a:off x="6993954" y="3581524"/>
            <a:ext cx="2379780" cy="394850"/>
          </a:xfrm>
          <a:prstGeom prst="rect">
            <a:avLst/>
          </a:prstGeom>
          <a:noFill/>
          <a:ln>
            <a:noFill/>
          </a:ln>
        </p:spPr>
        <p:txBody>
          <a:bodyPr lIns="68569" tIns="68569" rIns="68569" bIns="68569" anchor="t" anchorCtr="0">
            <a:noAutofit/>
          </a:bodyPr>
          <a:lstStyle/>
          <a:p>
            <a:r>
              <a:rPr lang="en-US" dirty="0" err="1"/>
              <a:t>Turkers</a:t>
            </a:r>
            <a:r>
              <a:rPr lang="en-US" dirty="0"/>
              <a:t> don’t know about this dataset</a:t>
            </a:r>
            <a:endParaRPr lang="en" dirty="0"/>
          </a:p>
        </p:txBody>
      </p:sp>
      <p:sp>
        <p:nvSpPr>
          <p:cNvPr id="34" name="Rectangle 33"/>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4259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4" grpId="0"/>
      <p:bldP spid="15" grpId="0"/>
      <p:bldP spid="68"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Fixing bad classifiers</a:t>
            </a:r>
          </a:p>
        </p:txBody>
      </p:sp>
      <p:sp>
        <p:nvSpPr>
          <p:cNvPr id="3" name="Content Placeholder 2"/>
          <p:cNvSpPr>
            <a:spLocks noGrp="1"/>
          </p:cNvSpPr>
          <p:nvPr>
            <p:ph idx="1"/>
          </p:nvPr>
        </p:nvSpPr>
        <p:spPr/>
        <p:txBody>
          <a:bodyPr/>
          <a:lstStyle/>
          <a:p>
            <a:pPr lvl="0"/>
            <a:r>
              <a:rPr lang="en" dirty="0" err="1" smtClean="0"/>
              <a:t>Turkers</a:t>
            </a:r>
            <a:r>
              <a:rPr lang="en" dirty="0" smtClean="0"/>
              <a:t> click on 'useless' words for the task in each round</a:t>
            </a:r>
          </a:p>
        </p:txBody>
      </p:sp>
      <p:pic>
        <p:nvPicPr>
          <p:cNvPr id="4" name="Shape 465"/>
          <p:cNvPicPr preferRelativeResize="0"/>
          <p:nvPr/>
        </p:nvPicPr>
        <p:blipFill>
          <a:blip r:embed="rId2">
            <a:alphaModFix/>
          </a:blip>
          <a:stretch>
            <a:fillRect/>
          </a:stretch>
        </p:blipFill>
        <p:spPr>
          <a:xfrm>
            <a:off x="2207503" y="2593975"/>
            <a:ext cx="5637660" cy="3216275"/>
          </a:xfrm>
          <a:prstGeom prst="rect">
            <a:avLst/>
          </a:prstGeom>
          <a:noFill/>
          <a:ln>
            <a:noFill/>
          </a:ln>
        </p:spPr>
      </p:pic>
      <p:sp>
        <p:nvSpPr>
          <p:cNvPr id="6" name="Rectangle 5"/>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1613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Fixing bad classifiers</a:t>
            </a:r>
            <a:endParaRPr lang="en-US" dirty="0"/>
          </a:p>
        </p:txBody>
      </p:sp>
      <p:graphicFrame>
        <p:nvGraphicFramePr>
          <p:cNvPr id="4" name="Content Placeholder 3"/>
          <p:cNvGraphicFramePr>
            <a:graphicFrameLocks/>
          </p:cNvGraphicFramePr>
          <p:nvPr>
            <p:extLst/>
          </p:nvPr>
        </p:nvGraphicFramePr>
        <p:xfrm>
          <a:off x="490538" y="2057401"/>
          <a:ext cx="6822758"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153940" y="3276043"/>
            <a:ext cx="2786340" cy="392415"/>
          </a:xfrm>
          <a:prstGeom prst="rect">
            <a:avLst/>
          </a:prstGeom>
          <a:noFill/>
        </p:spPr>
        <p:txBody>
          <a:bodyPr wrap="none" rtlCol="0">
            <a:spAutoFit/>
          </a:bodyPr>
          <a:lstStyle/>
          <a:p>
            <a:r>
              <a:rPr lang="en-US" sz="1950" dirty="0">
                <a:latin typeface="Museo Sans 100"/>
                <a:cs typeface="Museo Sans 100"/>
              </a:rPr>
              <a:t>Accuracy on hidden set</a:t>
            </a:r>
          </a:p>
        </p:txBody>
      </p:sp>
      <p:sp>
        <p:nvSpPr>
          <p:cNvPr id="6" name="TextBox 5"/>
          <p:cNvSpPr txBox="1"/>
          <p:nvPr/>
        </p:nvSpPr>
        <p:spPr>
          <a:xfrm>
            <a:off x="6487770" y="4106334"/>
            <a:ext cx="2032801" cy="323165"/>
          </a:xfrm>
          <a:prstGeom prst="rect">
            <a:avLst/>
          </a:prstGeom>
          <a:noFill/>
        </p:spPr>
        <p:txBody>
          <a:bodyPr wrap="none" rtlCol="0">
            <a:spAutoFit/>
          </a:bodyPr>
          <a:lstStyle/>
          <a:p>
            <a:r>
              <a:rPr lang="en-US" sz="1500" dirty="0">
                <a:latin typeface="Calibri" charset="0"/>
                <a:ea typeface="Calibri" charset="0"/>
                <a:cs typeface="Calibri" charset="0"/>
              </a:rPr>
              <a:t>Train on 20 newsgroups</a:t>
            </a:r>
          </a:p>
        </p:txBody>
      </p:sp>
      <p:sp>
        <p:nvSpPr>
          <p:cNvPr id="7" name="TextBox 6"/>
          <p:cNvSpPr txBox="1"/>
          <p:nvPr/>
        </p:nvSpPr>
        <p:spPr>
          <a:xfrm>
            <a:off x="6465545" y="3003550"/>
            <a:ext cx="1964127" cy="553998"/>
          </a:xfrm>
          <a:prstGeom prst="rect">
            <a:avLst/>
          </a:prstGeom>
          <a:noFill/>
        </p:spPr>
        <p:txBody>
          <a:bodyPr wrap="none" rtlCol="0">
            <a:spAutoFit/>
          </a:bodyPr>
          <a:lstStyle/>
          <a:p>
            <a:r>
              <a:rPr lang="en-US" sz="1500" dirty="0">
                <a:latin typeface="Calibri" charset="0"/>
                <a:ea typeface="Calibri" charset="0"/>
                <a:cs typeface="Calibri" charset="0"/>
              </a:rPr>
              <a:t>Train on hand-cleaned </a:t>
            </a:r>
          </a:p>
          <a:p>
            <a:r>
              <a:rPr lang="en-US" sz="1500" dirty="0">
                <a:latin typeface="Calibri" charset="0"/>
                <a:ea typeface="Calibri" charset="0"/>
                <a:cs typeface="Calibri" charset="0"/>
              </a:rPr>
              <a:t>     20 newsgroups</a:t>
            </a:r>
          </a:p>
        </p:txBody>
      </p:sp>
      <p:sp>
        <p:nvSpPr>
          <p:cNvPr id="8" name="TextBox 7"/>
          <p:cNvSpPr txBox="1"/>
          <p:nvPr/>
        </p:nvSpPr>
        <p:spPr>
          <a:xfrm>
            <a:off x="6410806" y="2139862"/>
            <a:ext cx="2032801" cy="553998"/>
          </a:xfrm>
          <a:prstGeom prst="rect">
            <a:avLst/>
          </a:prstGeom>
          <a:noFill/>
        </p:spPr>
        <p:txBody>
          <a:bodyPr wrap="none" rtlCol="0">
            <a:spAutoFit/>
          </a:bodyPr>
          <a:lstStyle/>
          <a:p>
            <a:r>
              <a:rPr lang="en-US" sz="1500" dirty="0">
                <a:latin typeface="Calibri" charset="0"/>
                <a:ea typeface="Calibri" charset="0"/>
                <a:cs typeface="Calibri" charset="0"/>
              </a:rPr>
              <a:t>Train on 20 newsgroups</a:t>
            </a:r>
          </a:p>
          <a:p>
            <a:r>
              <a:rPr lang="en-US" sz="1500" dirty="0" err="1">
                <a:latin typeface="Calibri" charset="0"/>
                <a:ea typeface="Calibri" charset="0"/>
                <a:cs typeface="Calibri" charset="0"/>
              </a:rPr>
              <a:t>turkers</a:t>
            </a:r>
            <a:r>
              <a:rPr lang="en-US" sz="1500" dirty="0">
                <a:latin typeface="Calibri" charset="0"/>
                <a:ea typeface="Calibri" charset="0"/>
                <a:cs typeface="Calibri" charset="0"/>
              </a:rPr>
              <a:t> clean data</a:t>
            </a:r>
          </a:p>
        </p:txBody>
      </p:sp>
      <p:sp>
        <p:nvSpPr>
          <p:cNvPr id="9" name="Rectangle 8"/>
          <p:cNvSpPr/>
          <p:nvPr/>
        </p:nvSpPr>
        <p:spPr>
          <a:xfrm>
            <a:off x="1029117" y="4985189"/>
            <a:ext cx="6568828" cy="466683"/>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0" name="TextBox 9"/>
          <p:cNvSpPr txBox="1"/>
          <p:nvPr/>
        </p:nvSpPr>
        <p:spPr>
          <a:xfrm>
            <a:off x="912340" y="1561111"/>
            <a:ext cx="5253490"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3000" dirty="0">
                <a:latin typeface="Calibri" charset="0"/>
                <a:ea typeface="Calibri" charset="0"/>
                <a:cs typeface="Calibri" charset="0"/>
              </a:rPr>
              <a:t>Mechanical </a:t>
            </a:r>
            <a:r>
              <a:rPr lang="en-US" sz="3000" dirty="0" err="1">
                <a:latin typeface="Calibri" charset="0"/>
                <a:ea typeface="Calibri" charset="0"/>
                <a:cs typeface="Calibri" charset="0"/>
              </a:rPr>
              <a:t>Turkers</a:t>
            </a:r>
            <a:r>
              <a:rPr lang="en-US" sz="3000" dirty="0">
                <a:latin typeface="Calibri" charset="0"/>
                <a:ea typeface="Calibri" charset="0"/>
                <a:cs typeface="Calibri" charset="0"/>
              </a:rPr>
              <a:t> can do </a:t>
            </a:r>
          </a:p>
          <a:p>
            <a:pPr algn="ctr"/>
            <a:r>
              <a:rPr lang="en-US" sz="3000" dirty="0">
                <a:latin typeface="Calibri" charset="0"/>
                <a:ea typeface="Calibri" charset="0"/>
                <a:cs typeface="Calibri" charset="0"/>
              </a:rPr>
              <a:t>‘feature engineering’ really well!</a:t>
            </a:r>
          </a:p>
        </p:txBody>
      </p:sp>
      <p:sp>
        <p:nvSpPr>
          <p:cNvPr id="11" name="Rectangle 10"/>
          <p:cNvSpPr/>
          <p:nvPr/>
        </p:nvSpPr>
        <p:spPr>
          <a:xfrm>
            <a:off x="8092" y="6150556"/>
            <a:ext cx="9135908" cy="738664"/>
          </a:xfrm>
          <a:prstGeom prst="rect">
            <a:avLst/>
          </a:prstGeom>
          <a:solidFill>
            <a:schemeClr val="tx1"/>
          </a:solidFill>
        </p:spPr>
        <p:txBody>
          <a:bodyPr wrap="square">
            <a:spAutoFit/>
          </a:bodyPr>
          <a:lstStyle/>
          <a:p>
            <a:r>
              <a:rPr lang="pt-BR" sz="1400" dirty="0">
                <a:solidFill>
                  <a:schemeClr val="bg1"/>
                </a:solidFill>
                <a:latin typeface="Arial" panose="020B0604020202020204" pitchFamily="34" charset="0"/>
                <a:cs typeface="Arial" panose="020B0604020202020204" pitchFamily="34" charset="0"/>
              </a:rPr>
              <a:t>Marco Tulio Ribeiro, Sameer Singh, Carlos Guestrin</a:t>
            </a:r>
            <a:r>
              <a:rPr lang="pt-BR" sz="1400" dirty="0" smtClean="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"Why Should I Trust You?": Explaining the Predictions of Any </a:t>
            </a:r>
            <a:r>
              <a:rPr lang="en-US" sz="1400" dirty="0" smtClean="0">
                <a:solidFill>
                  <a:schemeClr val="bg1"/>
                </a:solidFill>
                <a:latin typeface="Arial" panose="020B0604020202020204" pitchFamily="34" charset="0"/>
                <a:cs typeface="Arial" panose="020B0604020202020204" pitchFamily="34" charset="0"/>
              </a:rPr>
              <a:t>Classifier. KDD, 2016.</a:t>
            </a:r>
          </a:p>
          <a:p>
            <a:r>
              <a:rPr lang="en-US" sz="1400" dirty="0" smtClean="0">
                <a:solidFill>
                  <a:schemeClr val="bg1"/>
                </a:solidFill>
                <a:latin typeface="Arial" panose="020B0604020202020204" pitchFamily="34" charset="0"/>
                <a:cs typeface="Arial" panose="020B0604020202020204" pitchFamily="34" charset="0"/>
              </a:rPr>
              <a:t>Slides credit: Marco </a:t>
            </a:r>
            <a:r>
              <a:rPr lang="en-US" sz="1400" dirty="0" err="1" smtClean="0">
                <a:solidFill>
                  <a:schemeClr val="bg1"/>
                </a:solidFill>
                <a:latin typeface="Arial" panose="020B0604020202020204" pitchFamily="34" charset="0"/>
                <a:cs typeface="Arial" panose="020B0604020202020204" pitchFamily="34" charset="0"/>
              </a:rPr>
              <a:t>Tulio</a:t>
            </a:r>
            <a:r>
              <a:rPr lang="en-US" sz="1400" dirty="0" smtClean="0">
                <a:solidFill>
                  <a:schemeClr val="bg1"/>
                </a:solidFill>
                <a:latin typeface="Arial" panose="020B0604020202020204" pitchFamily="34" charset="0"/>
                <a:cs typeface="Arial" panose="020B0604020202020204" pitchFamily="34" charset="0"/>
              </a:rPr>
              <a:t> Ribeiro.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5515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4" dur="500"/>
                                        <p:tgtEl>
                                          <p:spTgt spid="4">
                                            <p:graphicEl>
                                              <a:chart seriesIdx="1" categoryIdx="-4" bldStep="series"/>
                                            </p:graphicEl>
                                          </p:spTgt>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23" dur="500"/>
                                        <p:tgtEl>
                                          <p:spTgt spid="4">
                                            <p:graphicEl>
                                              <a:chart seriesIdx="2" categoryIdx="-4" bldStep="series"/>
                                            </p:graphic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 nodeType="clickEffect">
                                  <p:stCondLst>
                                    <p:cond delay="0"/>
                                  </p:stCondLst>
                                  <p:childTnLst>
                                    <p:set>
                                      <p:cBhvr>
                                        <p:cTn id="3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37" dur="500"/>
                                        <p:tgtEl>
                                          <p:spTgt spid="4">
                                            <p:graphicEl>
                                              <a:chart seriesIdx="0" categoryIdx="-4" bldStep="series"/>
                                            </p:graphic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Graphic spid="4" grpId="1">
        <p:bldSub>
          <a:bldChart bld="series"/>
        </p:bldSub>
      </p:bldGraphic>
      <p:bldP spid="5" grpId="0"/>
      <p:bldP spid="6" grpId="0"/>
      <p:bldP spid="7" grpId="0"/>
      <p:bldP spid="8" grpId="0"/>
      <p:bldP spid="9" grpId="0" animBg="1"/>
      <p:bldP spid="10"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 through examples</a:t>
            </a:r>
            <a:endParaRPr lang="en-US" dirty="0"/>
          </a:p>
        </p:txBody>
      </p:sp>
      <p:sp>
        <p:nvSpPr>
          <p:cNvPr id="3" name="Text Placeholder 2"/>
          <p:cNvSpPr>
            <a:spLocks noGrp="1"/>
          </p:cNvSpPr>
          <p:nvPr>
            <p:ph type="body" idx="1"/>
          </p:nvPr>
        </p:nvSpPr>
        <p:spPr/>
        <p:txBody>
          <a:bodyPr/>
          <a:lstStyle/>
          <a:p>
            <a:r>
              <a:rPr lang="en-US" dirty="0" smtClean="0"/>
              <a:t>Consider the following learning task</a:t>
            </a:r>
          </a:p>
          <a:p>
            <a:endParaRPr lang="en-US" dirty="0"/>
          </a:p>
          <a:p>
            <a:endParaRPr lang="en-US" dirty="0" smtClean="0"/>
          </a:p>
          <a:p>
            <a:endParaRPr lang="en-US" dirty="0"/>
          </a:p>
          <a:p>
            <a:r>
              <a:rPr lang="en-US" dirty="0" err="1" smtClean="0"/>
              <a:t>Upweighting</a:t>
            </a:r>
            <a:r>
              <a:rPr lang="en-US" dirty="0" smtClean="0"/>
              <a:t> a training example</a:t>
            </a:r>
          </a:p>
          <a:p>
            <a:pPr marL="457200" lvl="1" indent="0">
              <a:buNone/>
            </a:pPr>
            <a:endParaRPr lang="en-US" dirty="0"/>
          </a:p>
        </p:txBody>
      </p:sp>
      <p:pic>
        <p:nvPicPr>
          <p:cNvPr id="4" name="Picture 3"/>
          <p:cNvPicPr>
            <a:picLocks noChangeAspect="1"/>
          </p:cNvPicPr>
          <p:nvPr/>
        </p:nvPicPr>
        <p:blipFill>
          <a:blip r:embed="rId2"/>
          <a:stretch>
            <a:fillRect/>
          </a:stretch>
        </p:blipFill>
        <p:spPr>
          <a:xfrm>
            <a:off x="609600" y="1838325"/>
            <a:ext cx="8067675" cy="1885950"/>
          </a:xfrm>
          <a:prstGeom prst="rect">
            <a:avLst/>
          </a:prstGeom>
        </p:spPr>
      </p:pic>
      <p:pic>
        <p:nvPicPr>
          <p:cNvPr id="5" name="Picture 4"/>
          <p:cNvPicPr>
            <a:picLocks noChangeAspect="1"/>
          </p:cNvPicPr>
          <p:nvPr/>
        </p:nvPicPr>
        <p:blipFill>
          <a:blip r:embed="rId3"/>
          <a:stretch>
            <a:fillRect/>
          </a:stretch>
        </p:blipFill>
        <p:spPr>
          <a:xfrm>
            <a:off x="576262" y="4552950"/>
            <a:ext cx="8134350" cy="1104900"/>
          </a:xfrm>
          <a:prstGeom prst="rect">
            <a:avLst/>
          </a:prstGeom>
        </p:spPr>
      </p:pic>
      <p:sp>
        <p:nvSpPr>
          <p:cNvPr id="6" name="Rectangle 5"/>
          <p:cNvSpPr/>
          <p:nvPr/>
        </p:nvSpPr>
        <p:spPr>
          <a:xfrm>
            <a:off x="8092" y="6550223"/>
            <a:ext cx="9135908" cy="307777"/>
          </a:xfrm>
          <a:prstGeom prst="rect">
            <a:avLst/>
          </a:prstGeom>
          <a:solidFill>
            <a:schemeClr val="tx1"/>
          </a:solidFill>
        </p:spPr>
        <p:txBody>
          <a:bodyPr wrap="square">
            <a:spAutoFit/>
          </a:bodyPr>
          <a:lstStyle/>
          <a:p>
            <a:r>
              <a:rPr lang="en-US" sz="1400" dirty="0" err="1">
                <a:solidFill>
                  <a:schemeClr val="bg1"/>
                </a:solidFill>
                <a:latin typeface="Arial" panose="020B0604020202020204" pitchFamily="34" charset="0"/>
                <a:cs typeface="Arial" panose="020B0604020202020204" pitchFamily="34" charset="0"/>
              </a:rPr>
              <a:t>Koh</a:t>
            </a:r>
            <a:r>
              <a:rPr lang="en-US" sz="1400" dirty="0">
                <a:solidFill>
                  <a:schemeClr val="bg1"/>
                </a:solidFill>
                <a:latin typeface="Arial" panose="020B0604020202020204" pitchFamily="34" charset="0"/>
                <a:cs typeface="Arial" panose="020B0604020202020204" pitchFamily="34" charset="0"/>
              </a:rPr>
              <a:t> PW and Liang </a:t>
            </a:r>
            <a:r>
              <a:rPr lang="en-US" sz="1400" dirty="0" smtClean="0">
                <a:solidFill>
                  <a:schemeClr val="bg1"/>
                </a:solidFill>
                <a:latin typeface="Arial" panose="020B0604020202020204" pitchFamily="34" charset="0"/>
                <a:cs typeface="Arial" panose="020B0604020202020204" pitchFamily="34" charset="0"/>
              </a:rPr>
              <a:t>Percy Liang</a:t>
            </a:r>
            <a:r>
              <a:rPr lang="en-US" sz="1400" dirty="0">
                <a:solidFill>
                  <a:schemeClr val="bg1"/>
                </a:solidFill>
                <a:latin typeface="Arial" panose="020B0604020202020204" pitchFamily="34" charset="0"/>
                <a:cs typeface="Arial" panose="020B0604020202020204" pitchFamily="34" charset="0"/>
              </a:rPr>
              <a:t>. Understanding black-box predictions via influence </a:t>
            </a:r>
            <a:r>
              <a:rPr lang="en-US" sz="1400" dirty="0" smtClean="0">
                <a:solidFill>
                  <a:schemeClr val="bg1"/>
                </a:solidFill>
                <a:latin typeface="Arial" panose="020B0604020202020204" pitchFamily="34" charset="0"/>
                <a:cs typeface="Arial" panose="020B0604020202020204" pitchFamily="34" charset="0"/>
              </a:rPr>
              <a:t>functions. ICML, 2017.</a:t>
            </a:r>
          </a:p>
        </p:txBody>
      </p:sp>
    </p:spTree>
    <p:extLst>
      <p:ext uri="{BB962C8B-B14F-4D97-AF65-F5344CB8AC3E}">
        <p14:creationId xmlns:p14="http://schemas.microsoft.com/office/powerpoint/2010/main" val="56113037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r>
              <a:rPr lang="en-US" smtClean="0"/>
              <a:t>- </a:t>
            </a:r>
            <a:fld id="{5702A24C-C4CD-4510-A1DD-CEB556D2535A}" type="slidenum">
              <a:rPr lang="en-US" smtClean="0"/>
              <a:pPr>
                <a:defRPr/>
              </a:pPr>
              <a:t>2</a:t>
            </a:fld>
            <a:r>
              <a:rPr lang="en-US" smtClean="0"/>
              <a:t> -</a:t>
            </a:r>
            <a:endParaRPr lang="en-US"/>
          </a:p>
        </p:txBody>
      </p:sp>
      <p:sp>
        <p:nvSpPr>
          <p:cNvPr id="7" name="TextBox 6"/>
          <p:cNvSpPr txBox="1"/>
          <p:nvPr/>
        </p:nvSpPr>
        <p:spPr>
          <a:xfrm>
            <a:off x="206477" y="2499485"/>
            <a:ext cx="8937523" cy="1754326"/>
          </a:xfrm>
          <a:prstGeom prst="rect">
            <a:avLst/>
          </a:prstGeom>
          <a:noFill/>
        </p:spPr>
        <p:txBody>
          <a:bodyPr wrap="square" rtlCol="0">
            <a:spAutoFit/>
          </a:bodyPr>
          <a:lstStyle/>
          <a:p>
            <a:pPr algn="ctr"/>
            <a:r>
              <a:rPr lang="en-US" sz="3600" dirty="0" smtClean="0">
                <a:solidFill>
                  <a:srgbClr val="0000FF"/>
                </a:solidFill>
              </a:rPr>
              <a:t>Slides can be downloaded from:</a:t>
            </a:r>
          </a:p>
          <a:p>
            <a:r>
              <a:rPr lang="en-US" sz="3600" dirty="0">
                <a:hlinkClick r:id="rId2"/>
              </a:rPr>
              <a:t>http://www.public.asu.edu/~</a:t>
            </a:r>
            <a:r>
              <a:rPr lang="en-US" sz="3600" dirty="0" smtClean="0">
                <a:hlinkClick r:id="rId2"/>
              </a:rPr>
              <a:t>liangyue/team-tutorial.html</a:t>
            </a:r>
            <a:r>
              <a:rPr lang="en-US" sz="3600" dirty="0" smtClean="0"/>
              <a:t> </a:t>
            </a:r>
            <a:endParaRPr lang="en-US" sz="3600" dirty="0"/>
          </a:p>
        </p:txBody>
      </p:sp>
    </p:spTree>
    <p:extLst>
      <p:ext uri="{BB962C8B-B14F-4D97-AF65-F5344CB8AC3E}">
        <p14:creationId xmlns:p14="http://schemas.microsoft.com/office/powerpoint/2010/main" val="2225319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Hypotheses	</a:t>
            </a:r>
            <a:endParaRPr lang="en-US" dirty="0"/>
          </a:p>
        </p:txBody>
      </p:sp>
      <p:sp>
        <p:nvSpPr>
          <p:cNvPr id="3" name="Text Placeholder 2"/>
          <p:cNvSpPr>
            <a:spLocks noGrp="1"/>
          </p:cNvSpPr>
          <p:nvPr>
            <p:ph type="body" idx="1"/>
          </p:nvPr>
        </p:nvSpPr>
        <p:spPr/>
        <p:txBody>
          <a:bodyPr/>
          <a:lstStyle/>
          <a:p>
            <a:r>
              <a:rPr lang="en-US" b="1" dirty="0" smtClean="0"/>
              <a:t>H1</a:t>
            </a:r>
            <a:r>
              <a:rPr lang="en-US" dirty="0" smtClean="0"/>
              <a:t>: CI will predict team performance in League of Legends</a:t>
            </a:r>
          </a:p>
          <a:p>
            <a:r>
              <a:rPr lang="en-US" b="1" dirty="0" smtClean="0"/>
              <a:t>H2</a:t>
            </a:r>
            <a:r>
              <a:rPr lang="en-US" dirty="0" smtClean="0"/>
              <a:t>: social perceptiveness and proportion of woman will be positively associated with CI in League of Legends teams</a:t>
            </a:r>
          </a:p>
          <a:p>
            <a:r>
              <a:rPr lang="en-US" b="1" dirty="0" smtClean="0"/>
              <a:t>H3</a:t>
            </a:r>
            <a:r>
              <a:rPr lang="en-US" dirty="0" smtClean="0"/>
              <a:t>: CI will not be associated with equality of contribution to conversation or decision making in LOL teams. </a:t>
            </a:r>
            <a:endParaRPr lang="en-US"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700939"/>
      </p:ext>
    </p:extLst>
  </p:cSld>
  <p:clrMapOvr>
    <a:masterClrMapping/>
  </p:clrMapOvr>
  <p:transition spd="med"/>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 through examples</a:t>
            </a:r>
            <a:endParaRPr lang="en-US" dirty="0"/>
          </a:p>
        </p:txBody>
      </p:sp>
      <p:sp>
        <p:nvSpPr>
          <p:cNvPr id="3" name="Text Placeholder 2"/>
          <p:cNvSpPr>
            <a:spLocks noGrp="1"/>
          </p:cNvSpPr>
          <p:nvPr>
            <p:ph type="body" idx="1"/>
          </p:nvPr>
        </p:nvSpPr>
        <p:spPr/>
        <p:txBody>
          <a:bodyPr/>
          <a:lstStyle/>
          <a:p>
            <a:r>
              <a:rPr lang="en-US" dirty="0" smtClean="0"/>
              <a:t>Effect on the loss of a test example</a:t>
            </a:r>
          </a:p>
          <a:p>
            <a:endParaRPr lang="en-US" dirty="0"/>
          </a:p>
          <a:p>
            <a:endParaRPr lang="en-US" dirty="0" smtClean="0"/>
          </a:p>
          <a:p>
            <a:endParaRPr lang="en-US" dirty="0"/>
          </a:p>
        </p:txBody>
      </p:sp>
      <p:sp>
        <p:nvSpPr>
          <p:cNvPr id="6" name="Rectangle 5"/>
          <p:cNvSpPr/>
          <p:nvPr/>
        </p:nvSpPr>
        <p:spPr>
          <a:xfrm>
            <a:off x="8092" y="6550223"/>
            <a:ext cx="9135908" cy="307777"/>
          </a:xfrm>
          <a:prstGeom prst="rect">
            <a:avLst/>
          </a:prstGeom>
          <a:solidFill>
            <a:schemeClr val="tx1"/>
          </a:solidFill>
        </p:spPr>
        <p:txBody>
          <a:bodyPr wrap="square">
            <a:spAutoFit/>
          </a:bodyPr>
          <a:lstStyle/>
          <a:p>
            <a:r>
              <a:rPr lang="en-US" sz="1400" dirty="0" err="1">
                <a:solidFill>
                  <a:schemeClr val="bg1"/>
                </a:solidFill>
                <a:latin typeface="Arial" panose="020B0604020202020204" pitchFamily="34" charset="0"/>
                <a:cs typeface="Arial" panose="020B0604020202020204" pitchFamily="34" charset="0"/>
              </a:rPr>
              <a:t>Koh</a:t>
            </a:r>
            <a:r>
              <a:rPr lang="en-US" sz="1400" dirty="0">
                <a:solidFill>
                  <a:schemeClr val="bg1"/>
                </a:solidFill>
                <a:latin typeface="Arial" panose="020B0604020202020204" pitchFamily="34" charset="0"/>
                <a:cs typeface="Arial" panose="020B0604020202020204" pitchFamily="34" charset="0"/>
              </a:rPr>
              <a:t> PW and Liang </a:t>
            </a:r>
            <a:r>
              <a:rPr lang="en-US" sz="1400" dirty="0" smtClean="0">
                <a:solidFill>
                  <a:schemeClr val="bg1"/>
                </a:solidFill>
                <a:latin typeface="Arial" panose="020B0604020202020204" pitchFamily="34" charset="0"/>
                <a:cs typeface="Arial" panose="020B0604020202020204" pitchFamily="34" charset="0"/>
              </a:rPr>
              <a:t>Percy Liang</a:t>
            </a:r>
            <a:r>
              <a:rPr lang="en-US" sz="1400" dirty="0">
                <a:solidFill>
                  <a:schemeClr val="bg1"/>
                </a:solidFill>
                <a:latin typeface="Arial" panose="020B0604020202020204" pitchFamily="34" charset="0"/>
                <a:cs typeface="Arial" panose="020B0604020202020204" pitchFamily="34" charset="0"/>
              </a:rPr>
              <a:t>. Understanding black-box predictions via influence </a:t>
            </a:r>
            <a:r>
              <a:rPr lang="en-US" sz="1400" dirty="0" smtClean="0">
                <a:solidFill>
                  <a:schemeClr val="bg1"/>
                </a:solidFill>
                <a:latin typeface="Arial" panose="020B0604020202020204" pitchFamily="34" charset="0"/>
                <a:cs typeface="Arial" panose="020B0604020202020204" pitchFamily="34" charset="0"/>
              </a:rPr>
              <a:t>functions. ICML, 2017.</a:t>
            </a:r>
          </a:p>
        </p:txBody>
      </p:sp>
      <p:pic>
        <p:nvPicPr>
          <p:cNvPr id="7" name="Picture 6"/>
          <p:cNvPicPr>
            <a:picLocks noChangeAspect="1"/>
          </p:cNvPicPr>
          <p:nvPr/>
        </p:nvPicPr>
        <p:blipFill>
          <a:blip r:embed="rId2"/>
          <a:stretch>
            <a:fillRect/>
          </a:stretch>
        </p:blipFill>
        <p:spPr>
          <a:xfrm>
            <a:off x="350837" y="1895475"/>
            <a:ext cx="8420100" cy="2228850"/>
          </a:xfrm>
          <a:prstGeom prst="rect">
            <a:avLst/>
          </a:prstGeom>
        </p:spPr>
      </p:pic>
    </p:spTree>
    <p:extLst>
      <p:ext uri="{BB962C8B-B14F-4D97-AF65-F5344CB8AC3E}">
        <p14:creationId xmlns:p14="http://schemas.microsoft.com/office/powerpoint/2010/main" val="3986190474"/>
      </p:ext>
    </p:extLst>
  </p:cSld>
  <p:clrMapOvr>
    <a:masterClrMapping/>
  </p:clrMapOvr>
  <p:transition spd="med"/>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Model Behavior</a:t>
            </a:r>
            <a:endParaRPr lang="en-US" dirty="0"/>
          </a:p>
        </p:txBody>
      </p:sp>
      <p:pic>
        <p:nvPicPr>
          <p:cNvPr id="4" name="Picture 3"/>
          <p:cNvPicPr>
            <a:picLocks noChangeAspect="1"/>
          </p:cNvPicPr>
          <p:nvPr/>
        </p:nvPicPr>
        <p:blipFill>
          <a:blip r:embed="rId2"/>
          <a:stretch>
            <a:fillRect/>
          </a:stretch>
        </p:blipFill>
        <p:spPr>
          <a:xfrm>
            <a:off x="1546860" y="859971"/>
            <a:ext cx="6413182" cy="5497013"/>
          </a:xfrm>
          <a:prstGeom prst="rect">
            <a:avLst/>
          </a:prstGeom>
        </p:spPr>
      </p:pic>
      <p:sp>
        <p:nvSpPr>
          <p:cNvPr id="5" name="Rectangle 4"/>
          <p:cNvSpPr/>
          <p:nvPr/>
        </p:nvSpPr>
        <p:spPr>
          <a:xfrm>
            <a:off x="8092" y="6550223"/>
            <a:ext cx="9135908" cy="307777"/>
          </a:xfrm>
          <a:prstGeom prst="rect">
            <a:avLst/>
          </a:prstGeom>
          <a:solidFill>
            <a:schemeClr val="tx1"/>
          </a:solidFill>
        </p:spPr>
        <p:txBody>
          <a:bodyPr wrap="square">
            <a:spAutoFit/>
          </a:bodyPr>
          <a:lstStyle/>
          <a:p>
            <a:r>
              <a:rPr lang="en-US" sz="1400" dirty="0" err="1">
                <a:solidFill>
                  <a:schemeClr val="bg1"/>
                </a:solidFill>
                <a:latin typeface="Arial" panose="020B0604020202020204" pitchFamily="34" charset="0"/>
                <a:cs typeface="Arial" panose="020B0604020202020204" pitchFamily="34" charset="0"/>
              </a:rPr>
              <a:t>Koh</a:t>
            </a:r>
            <a:r>
              <a:rPr lang="en-US" sz="1400" dirty="0">
                <a:solidFill>
                  <a:schemeClr val="bg1"/>
                </a:solidFill>
                <a:latin typeface="Arial" panose="020B0604020202020204" pitchFamily="34" charset="0"/>
                <a:cs typeface="Arial" panose="020B0604020202020204" pitchFamily="34" charset="0"/>
              </a:rPr>
              <a:t> PW and Liang </a:t>
            </a:r>
            <a:r>
              <a:rPr lang="en-US" sz="1400" dirty="0" smtClean="0">
                <a:solidFill>
                  <a:schemeClr val="bg1"/>
                </a:solidFill>
                <a:latin typeface="Arial" panose="020B0604020202020204" pitchFamily="34" charset="0"/>
                <a:cs typeface="Arial" panose="020B0604020202020204" pitchFamily="34" charset="0"/>
              </a:rPr>
              <a:t>Percy Liang</a:t>
            </a:r>
            <a:r>
              <a:rPr lang="en-US" sz="1400" dirty="0">
                <a:solidFill>
                  <a:schemeClr val="bg1"/>
                </a:solidFill>
                <a:latin typeface="Arial" panose="020B0604020202020204" pitchFamily="34" charset="0"/>
                <a:cs typeface="Arial" panose="020B0604020202020204" pitchFamily="34" charset="0"/>
              </a:rPr>
              <a:t>. Understanding black-box predictions via influence </a:t>
            </a:r>
            <a:r>
              <a:rPr lang="en-US" sz="1400" dirty="0" smtClean="0">
                <a:solidFill>
                  <a:schemeClr val="bg1"/>
                </a:solidFill>
                <a:latin typeface="Arial" panose="020B0604020202020204" pitchFamily="34" charset="0"/>
                <a:cs typeface="Arial" panose="020B0604020202020204" pitchFamily="34" charset="0"/>
              </a:rPr>
              <a:t>functions. ICML, 2017.</a:t>
            </a:r>
          </a:p>
        </p:txBody>
      </p:sp>
    </p:spTree>
    <p:extLst>
      <p:ext uri="{BB962C8B-B14F-4D97-AF65-F5344CB8AC3E}">
        <p14:creationId xmlns:p14="http://schemas.microsoft.com/office/powerpoint/2010/main" val="1468499186"/>
      </p:ext>
    </p:extLst>
  </p:cSld>
  <p:clrMapOvr>
    <a:masterClrMapping/>
  </p:clrMapOvr>
  <p:transition spd="med"/>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Fixing Mislabeled Examples</a:t>
            </a:r>
            <a:endParaRPr lang="en-US" dirty="0"/>
          </a:p>
        </p:txBody>
      </p:sp>
      <p:pic>
        <p:nvPicPr>
          <p:cNvPr id="4" name="Picture 3"/>
          <p:cNvPicPr>
            <a:picLocks noChangeAspect="1"/>
          </p:cNvPicPr>
          <p:nvPr/>
        </p:nvPicPr>
        <p:blipFill>
          <a:blip r:embed="rId2"/>
          <a:stretch>
            <a:fillRect/>
          </a:stretch>
        </p:blipFill>
        <p:spPr>
          <a:xfrm>
            <a:off x="698499" y="1412557"/>
            <a:ext cx="7724775" cy="3895725"/>
          </a:xfrm>
          <a:prstGeom prst="rect">
            <a:avLst/>
          </a:prstGeom>
        </p:spPr>
      </p:pic>
      <p:sp>
        <p:nvSpPr>
          <p:cNvPr id="5" name="Rectangle 4"/>
          <p:cNvSpPr/>
          <p:nvPr/>
        </p:nvSpPr>
        <p:spPr>
          <a:xfrm>
            <a:off x="8092" y="6550223"/>
            <a:ext cx="9135908" cy="307777"/>
          </a:xfrm>
          <a:prstGeom prst="rect">
            <a:avLst/>
          </a:prstGeom>
          <a:solidFill>
            <a:schemeClr val="tx1"/>
          </a:solidFill>
        </p:spPr>
        <p:txBody>
          <a:bodyPr wrap="square">
            <a:spAutoFit/>
          </a:bodyPr>
          <a:lstStyle/>
          <a:p>
            <a:r>
              <a:rPr lang="en-US" sz="1400" dirty="0" err="1">
                <a:solidFill>
                  <a:schemeClr val="bg1"/>
                </a:solidFill>
                <a:latin typeface="Arial" panose="020B0604020202020204" pitchFamily="34" charset="0"/>
                <a:cs typeface="Arial" panose="020B0604020202020204" pitchFamily="34" charset="0"/>
              </a:rPr>
              <a:t>Koh</a:t>
            </a:r>
            <a:r>
              <a:rPr lang="en-US" sz="1400" dirty="0">
                <a:solidFill>
                  <a:schemeClr val="bg1"/>
                </a:solidFill>
                <a:latin typeface="Arial" panose="020B0604020202020204" pitchFamily="34" charset="0"/>
                <a:cs typeface="Arial" panose="020B0604020202020204" pitchFamily="34" charset="0"/>
              </a:rPr>
              <a:t> PW and Liang </a:t>
            </a:r>
            <a:r>
              <a:rPr lang="en-US" sz="1400" dirty="0" smtClean="0">
                <a:solidFill>
                  <a:schemeClr val="bg1"/>
                </a:solidFill>
                <a:latin typeface="Arial" panose="020B0604020202020204" pitchFamily="34" charset="0"/>
                <a:cs typeface="Arial" panose="020B0604020202020204" pitchFamily="34" charset="0"/>
              </a:rPr>
              <a:t>Percy Liang</a:t>
            </a:r>
            <a:r>
              <a:rPr lang="en-US" sz="1400" dirty="0">
                <a:solidFill>
                  <a:schemeClr val="bg1"/>
                </a:solidFill>
                <a:latin typeface="Arial" panose="020B0604020202020204" pitchFamily="34" charset="0"/>
                <a:cs typeface="Arial" panose="020B0604020202020204" pitchFamily="34" charset="0"/>
              </a:rPr>
              <a:t>. Understanding black-box predictions via influence </a:t>
            </a:r>
            <a:r>
              <a:rPr lang="en-US" sz="1400" dirty="0" smtClean="0">
                <a:solidFill>
                  <a:schemeClr val="bg1"/>
                </a:solidFill>
                <a:latin typeface="Arial" panose="020B0604020202020204" pitchFamily="34" charset="0"/>
                <a:cs typeface="Arial" panose="020B0604020202020204" pitchFamily="34" charset="0"/>
              </a:rPr>
              <a:t>functions. ICML, 2017.</a:t>
            </a:r>
          </a:p>
        </p:txBody>
      </p:sp>
    </p:spTree>
    <p:extLst>
      <p:ext uri="{BB962C8B-B14F-4D97-AF65-F5344CB8AC3E}">
        <p14:creationId xmlns:p14="http://schemas.microsoft.com/office/powerpoint/2010/main" val="206750516"/>
      </p:ext>
    </p:extLst>
  </p:cSld>
  <p:clrMapOvr>
    <a:masterClrMapping/>
  </p:clrMapOvr>
  <p:transition spd="med"/>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Optimization Explanation</a:t>
            </a:r>
            <a:endParaRPr lang="en-US" dirty="0"/>
          </a:p>
        </p:txBody>
      </p:sp>
      <p:sp>
        <p:nvSpPr>
          <p:cNvPr id="3" name="Content Placeholder 2"/>
          <p:cNvSpPr>
            <a:spLocks noGrp="1"/>
          </p:cNvSpPr>
          <p:nvPr>
            <p:ph idx="1"/>
          </p:nvPr>
        </p:nvSpPr>
        <p:spPr/>
        <p:txBody>
          <a:bodyPr/>
          <a:lstStyle/>
          <a:p>
            <a:r>
              <a:rPr lang="en-US" b="1" dirty="0" smtClean="0"/>
              <a:t>Observation: </a:t>
            </a:r>
            <a:r>
              <a:rPr lang="en-US" dirty="0" smtClean="0"/>
              <a:t>existing work focus on recommending candidates for optimization</a:t>
            </a:r>
          </a:p>
          <a:p>
            <a:r>
              <a:rPr lang="en-US" b="1" dirty="0" smtClean="0"/>
              <a:t>Goal</a:t>
            </a:r>
            <a:r>
              <a:rPr lang="en-US" dirty="0" smtClean="0"/>
              <a:t>: provide explanations for team optimization algorithms</a:t>
            </a:r>
          </a:p>
          <a:p>
            <a:pPr lvl="1"/>
            <a:r>
              <a:rPr lang="en-US" sz="2800" dirty="0" smtClean="0"/>
              <a:t>Convince the manager to make appropriate decisions</a:t>
            </a:r>
          </a:p>
          <a:p>
            <a:pPr lvl="1"/>
            <a:r>
              <a:rPr lang="en-US" sz="2800" dirty="0" smtClean="0"/>
              <a:t>Example explanations for replacement</a:t>
            </a:r>
          </a:p>
          <a:p>
            <a:pPr lvl="2"/>
            <a:r>
              <a:rPr lang="en-US" sz="2400" dirty="0" smtClean="0"/>
              <a:t>The candidate also participates in the key subtasks that the person leaving is involved in</a:t>
            </a:r>
            <a:endParaRPr lang="en-US" sz="2400" dirty="0"/>
          </a:p>
        </p:txBody>
      </p:sp>
    </p:spTree>
    <p:extLst>
      <p:ext uri="{BB962C8B-B14F-4D97-AF65-F5344CB8AC3E}">
        <p14:creationId xmlns:p14="http://schemas.microsoft.com/office/powerpoint/2010/main" val="728198162"/>
      </p:ext>
    </p:extLst>
  </p:cSld>
  <p:clrMapOvr>
    <a:masterClrMapping/>
  </p:clrMapOvr>
  <p:transition spd="med"/>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Teams Optimization	</a:t>
            </a:r>
            <a:endParaRPr lang="en-US" dirty="0"/>
          </a:p>
        </p:txBody>
      </p:sp>
      <p:sp>
        <p:nvSpPr>
          <p:cNvPr id="3" name="Text Placeholder 2"/>
          <p:cNvSpPr>
            <a:spLocks noGrp="1"/>
          </p:cNvSpPr>
          <p:nvPr>
            <p:ph type="body" idx="1"/>
          </p:nvPr>
        </p:nvSpPr>
        <p:spPr/>
        <p:txBody>
          <a:bodyPr/>
          <a:lstStyle/>
          <a:p>
            <a:r>
              <a:rPr lang="en-US" dirty="0" smtClean="0"/>
              <a:t>How </a:t>
            </a:r>
            <a:r>
              <a:rPr lang="en-US" dirty="0"/>
              <a:t>to optimally shrink one team while expanding another </a:t>
            </a:r>
            <a:r>
              <a:rPr lang="en-US" dirty="0" smtClean="0"/>
              <a:t>team?</a:t>
            </a:r>
          </a:p>
          <a:p>
            <a:r>
              <a:rPr lang="en-US" dirty="0" smtClean="0"/>
              <a:t>How to recruit a new player from several other teams?</a:t>
            </a:r>
            <a:r>
              <a:rPr lang="en-US" dirty="0"/>
              <a:t> </a:t>
            </a:r>
            <a:endParaRPr lang="en-US" dirty="0" smtClean="0"/>
          </a:p>
          <a:p>
            <a:r>
              <a:rPr lang="en-US" dirty="0" smtClean="0"/>
              <a:t>Enhance </a:t>
            </a:r>
            <a:r>
              <a:rPr lang="en-US" dirty="0"/>
              <a:t>all teams within an organization and/or form new teams by collectively imposing a series of team enhancement operations</a:t>
            </a:r>
          </a:p>
          <a:p>
            <a:endParaRPr lang="en-US" dirty="0"/>
          </a:p>
          <a:p>
            <a:endParaRPr lang="en-US" dirty="0"/>
          </a:p>
        </p:txBody>
      </p:sp>
    </p:spTree>
    <p:extLst>
      <p:ext uri="{BB962C8B-B14F-4D97-AF65-F5344CB8AC3E}">
        <p14:creationId xmlns:p14="http://schemas.microsoft.com/office/powerpoint/2010/main" val="3819892161"/>
      </p:ext>
    </p:extLst>
  </p:cSld>
  <p:clrMapOvr>
    <a:masterClrMapping/>
  </p:clrMapOvr>
  <p:transition spd="med"/>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endParaRPr lang="en-US" dirty="0"/>
          </a:p>
        </p:txBody>
      </p:sp>
      <p:sp>
        <p:nvSpPr>
          <p:cNvPr id="3" name="Text Placeholder 2"/>
          <p:cNvSpPr>
            <a:spLocks noGrp="1"/>
          </p:cNvSpPr>
          <p:nvPr>
            <p:ph type="body" idx="1"/>
          </p:nvPr>
        </p:nvSpPr>
        <p:spPr/>
        <p:txBody>
          <a:bodyPr/>
          <a:lstStyle/>
          <a:p>
            <a:r>
              <a:rPr lang="en-US" sz="2800" i="1" dirty="0" err="1" smtClean="0"/>
              <a:t>AMiner</a:t>
            </a:r>
            <a:r>
              <a:rPr lang="en-US" sz="2800" dirty="0"/>
              <a:t>: </a:t>
            </a:r>
            <a:r>
              <a:rPr lang="en-US" sz="2800" dirty="0">
                <a:hlinkClick r:id="rId2"/>
              </a:rPr>
              <a:t>https://</a:t>
            </a:r>
            <a:r>
              <a:rPr lang="en-US" sz="2800" dirty="0" smtClean="0">
                <a:hlinkClick r:id="rId2"/>
              </a:rPr>
              <a:t>aminer.org/data</a:t>
            </a:r>
            <a:endParaRPr lang="en-US" sz="2800" dirty="0" smtClean="0"/>
          </a:p>
          <a:p>
            <a:r>
              <a:rPr lang="en-US" sz="2800" i="1" dirty="0" smtClean="0"/>
              <a:t>Semantic Scholar</a:t>
            </a:r>
            <a:r>
              <a:rPr lang="en-US" sz="2800" dirty="0"/>
              <a:t>: http://labs.semanticscholar.org/corpus/</a:t>
            </a:r>
            <a:endParaRPr lang="en-US" sz="2800" dirty="0" smtClean="0"/>
          </a:p>
          <a:p>
            <a:r>
              <a:rPr lang="en-US" sz="2800" i="1" dirty="0" err="1"/>
              <a:t>MovieLens</a:t>
            </a:r>
            <a:r>
              <a:rPr lang="en-US" sz="2800" dirty="0" smtClean="0"/>
              <a:t>: https</a:t>
            </a:r>
            <a:r>
              <a:rPr lang="en-US" sz="2800" dirty="0"/>
              <a:t>://grouplens.org/datasets/movielens</a:t>
            </a:r>
            <a:r>
              <a:rPr lang="en-US" sz="2800" dirty="0" smtClean="0"/>
              <a:t>/ </a:t>
            </a:r>
          </a:p>
          <a:p>
            <a:r>
              <a:rPr lang="en-US" sz="2800" i="1" dirty="0" smtClean="0"/>
              <a:t>NBA</a:t>
            </a:r>
            <a:r>
              <a:rPr lang="en-US" sz="2800" dirty="0"/>
              <a:t>: </a:t>
            </a:r>
            <a:r>
              <a:rPr lang="en-US" sz="2800" dirty="0">
                <a:hlinkClick r:id="rId3"/>
              </a:rPr>
              <a:t>https://</a:t>
            </a:r>
            <a:r>
              <a:rPr lang="en-US" sz="2800" dirty="0" smtClean="0">
                <a:hlinkClick r:id="rId3"/>
              </a:rPr>
              <a:t>www.basketball-reference.com</a:t>
            </a:r>
            <a:endParaRPr lang="en-US" sz="2800" dirty="0" smtClean="0"/>
          </a:p>
          <a:p>
            <a:r>
              <a:rPr lang="en-US" sz="2800" i="1" dirty="0" err="1" smtClean="0"/>
              <a:t>Github</a:t>
            </a:r>
            <a:r>
              <a:rPr lang="en-US" sz="2800" dirty="0"/>
              <a:t>: https://www.githubarchive.org/</a:t>
            </a:r>
            <a:endParaRPr lang="en-US" sz="2800" dirty="0" smtClean="0"/>
          </a:p>
          <a:p>
            <a:pPr marL="0" indent="0">
              <a:buNone/>
            </a:pPr>
            <a:endParaRPr lang="en-US" dirty="0"/>
          </a:p>
        </p:txBody>
      </p:sp>
    </p:spTree>
    <p:extLst>
      <p:ext uri="{BB962C8B-B14F-4D97-AF65-F5344CB8AC3E}">
        <p14:creationId xmlns:p14="http://schemas.microsoft.com/office/powerpoint/2010/main" val="1724363385"/>
      </p:ext>
    </p:extLst>
  </p:cSld>
  <p:clrMapOvr>
    <a:masterClrMapping/>
  </p:clrMapOvr>
  <p:transition spd="med"/>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Text Placeholder 2"/>
          <p:cNvSpPr>
            <a:spLocks noGrp="1"/>
          </p:cNvSpPr>
          <p:nvPr>
            <p:ph type="body" idx="1"/>
          </p:nvPr>
        </p:nvSpPr>
        <p:spPr/>
        <p:txBody>
          <a:bodyPr/>
          <a:lstStyle/>
          <a:p>
            <a:r>
              <a:rPr lang="en-US" dirty="0"/>
              <a:t>Project Website: </a:t>
            </a:r>
            <a:r>
              <a:rPr lang="en-US" dirty="0">
                <a:hlinkClick r:id="rId2"/>
              </a:rPr>
              <a:t>http://team-net-work.org</a:t>
            </a:r>
            <a:r>
              <a:rPr lang="en-US" dirty="0" smtClean="0">
                <a:hlinkClick r:id="rId2"/>
              </a:rPr>
              <a:t>/</a:t>
            </a:r>
            <a:r>
              <a:rPr lang="en-US" dirty="0" smtClean="0"/>
              <a:t> for papers, code, slides</a:t>
            </a:r>
          </a:p>
          <a:p>
            <a:r>
              <a:rPr lang="en-US" dirty="0"/>
              <a:t>Prototype System: </a:t>
            </a:r>
            <a:r>
              <a:rPr lang="en-US" dirty="0">
                <a:hlinkClick r:id="rId3"/>
              </a:rPr>
              <a:t>http://</a:t>
            </a:r>
            <a:r>
              <a:rPr lang="en-US" dirty="0" smtClean="0">
                <a:hlinkClick r:id="rId3"/>
              </a:rPr>
              <a:t>team-net-work.org/system.html</a:t>
            </a:r>
            <a:endParaRPr lang="en-US" dirty="0" smtClean="0"/>
          </a:p>
          <a:p>
            <a:endParaRPr lang="en-US" dirty="0"/>
          </a:p>
        </p:txBody>
      </p:sp>
    </p:spTree>
    <p:extLst>
      <p:ext uri="{BB962C8B-B14F-4D97-AF65-F5344CB8AC3E}">
        <p14:creationId xmlns:p14="http://schemas.microsoft.com/office/powerpoint/2010/main" val="3807867627"/>
      </p:ext>
    </p:extLst>
  </p:cSld>
  <p:clrMapOvr>
    <a:masterClrMapping/>
  </p:clrMapOvr>
  <p:transition spd="med"/>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Text Placeholder 2"/>
          <p:cNvSpPr>
            <a:spLocks noGrp="1"/>
          </p:cNvSpPr>
          <p:nvPr>
            <p:ph type="body" idx="1"/>
          </p:nvPr>
        </p:nvSpPr>
        <p:spPr/>
        <p:txBody>
          <a:bodyPr/>
          <a:lstStyle/>
          <a:p>
            <a:r>
              <a:rPr lang="en-US" sz="1600" dirty="0" err="1">
                <a:latin typeface="Arial" panose="020B0604020202020204" pitchFamily="34" charset="0"/>
                <a:cs typeface="Arial" panose="020B0604020202020204" pitchFamily="34" charset="0"/>
              </a:rPr>
              <a:t>Wuchty</a:t>
            </a:r>
            <a:r>
              <a:rPr lang="en-US" sz="1600" dirty="0">
                <a:latin typeface="Arial" panose="020B0604020202020204" pitchFamily="34" charset="0"/>
                <a:cs typeface="Arial" panose="020B0604020202020204" pitchFamily="34" charset="0"/>
              </a:rPr>
              <a:t>, Stefan, Ben Jones, and Brian </a:t>
            </a:r>
            <a:r>
              <a:rPr lang="en-US" sz="1600" dirty="0" err="1">
                <a:latin typeface="Arial" panose="020B0604020202020204" pitchFamily="34" charset="0"/>
                <a:cs typeface="Arial" panose="020B0604020202020204" pitchFamily="34" charset="0"/>
              </a:rPr>
              <a:t>Uzzi</a:t>
            </a:r>
            <a:r>
              <a:rPr lang="en-US" sz="1600" dirty="0">
                <a:latin typeface="Arial" panose="020B0604020202020204" pitchFamily="34" charset="0"/>
                <a:cs typeface="Arial" panose="020B0604020202020204" pitchFamily="34" charset="0"/>
              </a:rPr>
              <a:t>. "The Increasing Dominance of Teams in the Production of Knowledge," Science, May 2007, 316:1036-1039</a:t>
            </a:r>
            <a:r>
              <a:rPr lang="en-US" sz="1600" dirty="0" smtClean="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Woolley, Anita Williams, et al. "Evidence for a collective intelligence factor in the performance of human groups." science 330.6004 (2010): </a:t>
            </a:r>
            <a:r>
              <a:rPr lang="en-US" sz="1600" dirty="0" smtClean="0">
                <a:latin typeface="Arial" panose="020B0604020202020204" pitchFamily="34" charset="0"/>
                <a:cs typeface="Arial" panose="020B0604020202020204" pitchFamily="34" charset="0"/>
              </a:rPr>
              <a:t>686-688</a:t>
            </a:r>
          </a:p>
          <a:p>
            <a:r>
              <a:rPr lang="en-US" sz="1600" dirty="0" err="1">
                <a:latin typeface="Arial" panose="020B0604020202020204" pitchFamily="34" charset="0"/>
                <a:cs typeface="Arial" panose="020B0604020202020204" pitchFamily="34" charset="0"/>
              </a:rPr>
              <a:t>Rui</a:t>
            </a:r>
            <a:r>
              <a:rPr lang="en-US" sz="1600" dirty="0">
                <a:latin typeface="Arial" panose="020B0604020202020204" pitchFamily="34" charset="0"/>
                <a:cs typeface="Arial" panose="020B0604020202020204" pitchFamily="34" charset="0"/>
              </a:rPr>
              <a:t> Yan, </a:t>
            </a:r>
            <a:r>
              <a:rPr lang="en-US" sz="1600" dirty="0" err="1">
                <a:latin typeface="Arial" panose="020B0604020202020204" pitchFamily="34" charset="0"/>
                <a:cs typeface="Arial" panose="020B0604020202020204" pitchFamily="34" charset="0"/>
              </a:rPr>
              <a:t>Jie</a:t>
            </a:r>
            <a:r>
              <a:rPr lang="en-US" sz="1600" dirty="0">
                <a:latin typeface="Arial" panose="020B0604020202020204" pitchFamily="34" charset="0"/>
                <a:cs typeface="Arial" panose="020B0604020202020204" pitchFamily="34" charset="0"/>
              </a:rPr>
              <a:t> Tang, </a:t>
            </a:r>
            <a:r>
              <a:rPr lang="en-US" sz="1600" dirty="0" err="1">
                <a:latin typeface="Arial" panose="020B0604020202020204" pitchFamily="34" charset="0"/>
                <a:cs typeface="Arial" panose="020B0604020202020204" pitchFamily="34" charset="0"/>
              </a:rPr>
              <a:t>Xiaobing</a:t>
            </a:r>
            <a:r>
              <a:rPr lang="en-US" sz="1600" dirty="0">
                <a:latin typeface="Arial" panose="020B0604020202020204" pitchFamily="34" charset="0"/>
                <a:cs typeface="Arial" panose="020B0604020202020204" pitchFamily="34" charset="0"/>
              </a:rPr>
              <a:t> Liu, </a:t>
            </a:r>
            <a:r>
              <a:rPr lang="en-US" sz="1600" dirty="0" err="1">
                <a:latin typeface="Arial" panose="020B0604020202020204" pitchFamily="34" charset="0"/>
                <a:cs typeface="Arial" panose="020B0604020202020204" pitchFamily="34" charset="0"/>
              </a:rPr>
              <a:t>Dongdong</a:t>
            </a:r>
            <a:r>
              <a:rPr lang="en-US" sz="1600" dirty="0">
                <a:latin typeface="Arial" panose="020B0604020202020204" pitchFamily="34" charset="0"/>
                <a:cs typeface="Arial" panose="020B0604020202020204" pitchFamily="34" charset="0"/>
              </a:rPr>
              <a:t> Shan, and </a:t>
            </a:r>
            <a:r>
              <a:rPr lang="en-US" sz="1600" dirty="0" err="1">
                <a:latin typeface="Arial" panose="020B0604020202020204" pitchFamily="34" charset="0"/>
                <a:cs typeface="Arial" panose="020B0604020202020204" pitchFamily="34" charset="0"/>
              </a:rPr>
              <a:t>Xiaoming</a:t>
            </a:r>
            <a:r>
              <a:rPr lang="en-US" sz="1600" dirty="0">
                <a:latin typeface="Arial" panose="020B0604020202020204" pitchFamily="34" charset="0"/>
                <a:cs typeface="Arial" panose="020B0604020202020204" pitchFamily="34" charset="0"/>
              </a:rPr>
              <a:t> Li. 2011. Citation count prediction: learning to estimate future citations for literature. CIKM, 2011</a:t>
            </a:r>
            <a:r>
              <a:rPr lang="en-US" sz="1600" dirty="0" smtClean="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D. Wang, C. Song, and A.-L. </a:t>
            </a:r>
            <a:r>
              <a:rPr lang="en-US" sz="1600" dirty="0" err="1">
                <a:latin typeface="Arial" panose="020B0604020202020204" pitchFamily="34" charset="0"/>
                <a:cs typeface="Arial" panose="020B0604020202020204" pitchFamily="34" charset="0"/>
              </a:rPr>
              <a:t>Barabasi</a:t>
            </a:r>
            <a:r>
              <a:rPr lang="en-US" sz="1600" dirty="0">
                <a:latin typeface="Arial" panose="020B0604020202020204" pitchFamily="34" charset="0"/>
                <a:cs typeface="Arial" panose="020B0604020202020204" pitchFamily="34" charset="0"/>
              </a:rPr>
              <a:t>. Quantifying long-term scientific impact. Science, 342(6154): 127-132, 2013.</a:t>
            </a:r>
          </a:p>
          <a:p>
            <a:r>
              <a:rPr lang="en-US" sz="1600" dirty="0">
                <a:latin typeface="Arial" panose="020B0604020202020204" pitchFamily="34" charset="0"/>
                <a:cs typeface="Arial" panose="020B0604020202020204" pitchFamily="34" charset="0"/>
              </a:rPr>
              <a:t>T. </a:t>
            </a:r>
            <a:r>
              <a:rPr lang="en-US" sz="1600" dirty="0" err="1">
                <a:latin typeface="Arial" panose="020B0604020202020204" pitchFamily="34" charset="0"/>
                <a:cs typeface="Arial" panose="020B0604020202020204" pitchFamily="34" charset="0"/>
              </a:rPr>
              <a:t>Lappas</a:t>
            </a:r>
            <a:r>
              <a:rPr lang="en-US" sz="1600" dirty="0">
                <a:latin typeface="Arial" panose="020B0604020202020204" pitchFamily="34" charset="0"/>
                <a:cs typeface="Arial" panose="020B0604020202020204" pitchFamily="34" charset="0"/>
              </a:rPr>
              <a:t>, K. Liu, and E. Terzi. Finding a team of experts in social networks. In KDD, pages 467–476, 2009</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 S. </a:t>
            </a:r>
            <a:r>
              <a:rPr lang="en-US" sz="1600" dirty="0" err="1">
                <a:latin typeface="Arial" panose="020B0604020202020204" pitchFamily="34" charset="0"/>
                <a:cs typeface="Arial" panose="020B0604020202020204" pitchFamily="34" charset="0"/>
              </a:rPr>
              <a:t>Rangapuram</a:t>
            </a:r>
            <a:r>
              <a:rPr lang="en-US" sz="1600" dirty="0">
                <a:latin typeface="Arial" panose="020B0604020202020204" pitchFamily="34" charset="0"/>
                <a:cs typeface="Arial" panose="020B0604020202020204" pitchFamily="34" charset="0"/>
              </a:rPr>
              <a:t>, T. Buhler, and M. Hein. Towards realistic team formation in social networks based on densest subgraphs. WWW 2013.</a:t>
            </a:r>
          </a:p>
          <a:p>
            <a:r>
              <a:rPr lang="en-US" sz="160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r>
              <a:rPr lang="en-US" sz="1600" dirty="0" smtClean="0">
                <a:latin typeface="Arial" panose="020B0604020202020204" pitchFamily="34" charset="0"/>
                <a:cs typeface="Arial" panose="020B0604020202020204" pitchFamily="34" charset="0"/>
              </a:rPr>
              <a:t>.</a:t>
            </a: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smtClean="0">
              <a:latin typeface="Calibri"/>
              <a:cs typeface="Calibri"/>
            </a:endParaRPr>
          </a:p>
          <a:p>
            <a:endParaRPr lang="en-US" dirty="0"/>
          </a:p>
        </p:txBody>
      </p:sp>
    </p:spTree>
    <p:extLst>
      <p:ext uri="{BB962C8B-B14F-4D97-AF65-F5344CB8AC3E}">
        <p14:creationId xmlns:p14="http://schemas.microsoft.com/office/powerpoint/2010/main" val="4187319109"/>
      </p:ext>
    </p:extLst>
  </p:cSld>
  <p:clrMapOvr>
    <a:masterClrMapping/>
  </p:clrMapOvr>
  <p:transition spd="med"/>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Text Placeholder 2"/>
          <p:cNvSpPr>
            <a:spLocks noGrp="1"/>
          </p:cNvSpPr>
          <p:nvPr>
            <p:ph type="body" idx="1"/>
          </p:nvPr>
        </p:nvSpPr>
        <p:spPr/>
        <p:txBody>
          <a:bodyPr/>
          <a:lstStyle/>
          <a:p>
            <a:r>
              <a:rPr lang="en-US" sz="1600" dirty="0" err="1">
                <a:latin typeface="Arial" panose="020B0604020202020204" pitchFamily="34" charset="0"/>
                <a:cs typeface="Arial" panose="020B0604020202020204" pitchFamily="34" charset="0"/>
              </a:rPr>
              <a:t>Duch</a:t>
            </a:r>
            <a:r>
              <a:rPr lang="en-US" sz="1600" dirty="0">
                <a:latin typeface="Arial" panose="020B0604020202020204" pitchFamily="34" charset="0"/>
                <a:cs typeface="Arial" panose="020B0604020202020204" pitchFamily="34" charset="0"/>
              </a:rPr>
              <a:t>, Jordi, Joshua S. </a:t>
            </a:r>
            <a:r>
              <a:rPr lang="en-US" sz="1600" dirty="0" err="1">
                <a:latin typeface="Arial" panose="020B0604020202020204" pitchFamily="34" charset="0"/>
                <a:cs typeface="Arial" panose="020B0604020202020204" pitchFamily="34" charset="0"/>
              </a:rPr>
              <a:t>Waitzman</a:t>
            </a:r>
            <a:r>
              <a:rPr lang="en-US" sz="1600" dirty="0">
                <a:latin typeface="Arial" panose="020B0604020202020204" pitchFamily="34" charset="0"/>
                <a:cs typeface="Arial" panose="020B0604020202020204" pitchFamily="34" charset="0"/>
              </a:rPr>
              <a:t>, and </a:t>
            </a:r>
            <a:r>
              <a:rPr lang="en-US" sz="1600" dirty="0" err="1">
                <a:latin typeface="Arial" panose="020B0604020202020204" pitchFamily="34" charset="0"/>
                <a:cs typeface="Arial" panose="020B0604020202020204" pitchFamily="34" charset="0"/>
              </a:rPr>
              <a:t>Luís</a:t>
            </a:r>
            <a:r>
              <a:rPr lang="en-US" sz="1600" dirty="0">
                <a:latin typeface="Arial" panose="020B0604020202020204" pitchFamily="34" charset="0"/>
                <a:cs typeface="Arial" panose="020B0604020202020204" pitchFamily="34" charset="0"/>
              </a:rPr>
              <a:t> A. </a:t>
            </a:r>
            <a:r>
              <a:rPr lang="en-US" sz="1600" dirty="0" err="1">
                <a:latin typeface="Arial" panose="020B0604020202020204" pitchFamily="34" charset="0"/>
                <a:cs typeface="Arial" panose="020B0604020202020204" pitchFamily="34" charset="0"/>
              </a:rPr>
              <a:t>Nunes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Amaral</a:t>
            </a:r>
            <a:r>
              <a:rPr lang="en-US" sz="1600" dirty="0">
                <a:latin typeface="Arial" panose="020B0604020202020204" pitchFamily="34" charset="0"/>
                <a:cs typeface="Arial" panose="020B0604020202020204" pitchFamily="34" charset="0"/>
              </a:rPr>
              <a:t>. "Quantifying the performance of individual players in a team activity." </a:t>
            </a:r>
            <a:r>
              <a:rPr lang="en-US" sz="1600" dirty="0" err="1">
                <a:latin typeface="Arial" panose="020B0604020202020204" pitchFamily="34" charset="0"/>
                <a:cs typeface="Arial" panose="020B0604020202020204" pitchFamily="34" charset="0"/>
              </a:rPr>
              <a:t>PloS</a:t>
            </a:r>
            <a:r>
              <a:rPr lang="en-US" sz="1600" dirty="0">
                <a:latin typeface="Arial" panose="020B0604020202020204" pitchFamily="34" charset="0"/>
                <a:cs typeface="Arial" panose="020B0604020202020204" pitchFamily="34" charset="0"/>
              </a:rPr>
              <a:t> one 5.6 (2010): e10937.</a:t>
            </a:r>
          </a:p>
          <a:p>
            <a:r>
              <a:rPr lang="en-US" sz="1600" dirty="0">
                <a:latin typeface="Arial" panose="020B0604020202020204" pitchFamily="34" charset="0"/>
                <a:cs typeface="Arial" panose="020B0604020202020204" pitchFamily="34" charset="0"/>
              </a:rPr>
              <a:t>F. </a:t>
            </a:r>
            <a:r>
              <a:rPr lang="en-US" sz="1600" dirty="0" err="1">
                <a:latin typeface="Arial" panose="020B0604020202020204" pitchFamily="34" charset="0"/>
                <a:cs typeface="Arial" panose="020B0604020202020204" pitchFamily="34" charset="0"/>
              </a:rPr>
              <a:t>Thung</a:t>
            </a:r>
            <a:r>
              <a:rPr lang="en-US" sz="1600" dirty="0">
                <a:latin typeface="Arial" panose="020B0604020202020204" pitchFamily="34" charset="0"/>
                <a:cs typeface="Arial" panose="020B0604020202020204" pitchFamily="34" charset="0"/>
              </a:rPr>
              <a:t>, T. F. </a:t>
            </a:r>
            <a:r>
              <a:rPr lang="en-US" sz="1600" dirty="0" err="1">
                <a:latin typeface="Arial" panose="020B0604020202020204" pitchFamily="34" charset="0"/>
                <a:cs typeface="Arial" panose="020B0604020202020204" pitchFamily="34" charset="0"/>
              </a:rPr>
              <a:t>Bissyande</a:t>
            </a:r>
            <a:r>
              <a:rPr lang="en-US" sz="1600" dirty="0">
                <a:latin typeface="Arial" panose="020B0604020202020204" pitchFamily="34" charset="0"/>
                <a:cs typeface="Arial" panose="020B0604020202020204" pitchFamily="34" charset="0"/>
              </a:rPr>
              <a:t>, D. Lo, and L. Jiang, Network Structure of Social Coding in GitHub. CSMR 2013</a:t>
            </a:r>
          </a:p>
          <a:p>
            <a:r>
              <a:rPr lang="en-US" sz="1600" dirty="0" err="1">
                <a:latin typeface="Arial" panose="020B0604020202020204" pitchFamily="34" charset="0"/>
                <a:cs typeface="Arial" panose="020B0604020202020204" pitchFamily="34" charset="0"/>
              </a:rPr>
              <a:t>Yuxiao</a:t>
            </a:r>
            <a:r>
              <a:rPr lang="en-US" sz="1600" dirty="0">
                <a:latin typeface="Arial" panose="020B0604020202020204" pitchFamily="34" charset="0"/>
                <a:cs typeface="Arial" panose="020B0604020202020204" pitchFamily="34" charset="0"/>
              </a:rPr>
              <a:t> Dong, Reid A. Johnson, and </a:t>
            </a:r>
            <a:r>
              <a:rPr lang="en-US" sz="1600" dirty="0" err="1">
                <a:latin typeface="Arial" panose="020B0604020202020204" pitchFamily="34" charset="0"/>
                <a:cs typeface="Arial" panose="020B0604020202020204" pitchFamily="34" charset="0"/>
              </a:rPr>
              <a:t>Nitesh</a:t>
            </a:r>
            <a:r>
              <a:rPr lang="en-US" sz="1600" dirty="0">
                <a:latin typeface="Arial" panose="020B0604020202020204" pitchFamily="34" charset="0"/>
                <a:cs typeface="Arial" panose="020B0604020202020204" pitchFamily="34" charset="0"/>
              </a:rPr>
              <a:t> V. Chawla. 2015. Will This Paper Increase Your h-index?: Scientific Impact Prediction. WSDM, 2015.</a:t>
            </a:r>
          </a:p>
          <a:p>
            <a:r>
              <a:rPr lang="en-US" sz="1600" dirty="0">
                <a:latin typeface="Arial" panose="020B0604020202020204" pitchFamily="34" charset="0"/>
                <a:cs typeface="Arial" panose="020B0604020202020204" pitchFamily="34" charset="0"/>
              </a:rPr>
              <a:t>L. Li, and H. Tong: The Child is Father of the Man: Foresee the Success at the Early Stage. KDD 2015: 655-664</a:t>
            </a:r>
          </a:p>
          <a:p>
            <a:r>
              <a:rPr lang="en-US" sz="1600" dirty="0">
                <a:latin typeface="Arial" panose="020B0604020202020204" pitchFamily="34" charset="0"/>
                <a:cs typeface="Arial" panose="020B0604020202020204" pitchFamily="34" charset="0"/>
              </a:rPr>
              <a:t>L. Li, H. Tong, J. Tang and W. Fan: “</a:t>
            </a:r>
            <a:r>
              <a:rPr lang="en-US" sz="1600" dirty="0" err="1">
                <a:latin typeface="Arial" panose="020B0604020202020204" pitchFamily="34" charset="0"/>
                <a:cs typeface="Arial" panose="020B0604020202020204" pitchFamily="34" charset="0"/>
              </a:rPr>
              <a:t>iPath</a:t>
            </a:r>
            <a:r>
              <a:rPr lang="en-US" sz="1600" dirty="0">
                <a:latin typeface="Arial" panose="020B0604020202020204" pitchFamily="34" charset="0"/>
                <a:cs typeface="Arial" panose="020B0604020202020204" pitchFamily="34" charset="0"/>
              </a:rPr>
              <a:t>: Forecasting the Pathway to Impact”. SDM 2016</a:t>
            </a:r>
          </a:p>
          <a:p>
            <a:r>
              <a:rPr lang="en-US" sz="1600" dirty="0">
                <a:latin typeface="Arial" panose="020B0604020202020204" pitchFamily="34" charset="0"/>
                <a:cs typeface="Arial" panose="020B0604020202020204" pitchFamily="34" charset="0"/>
              </a:rPr>
              <a:t>Liangyue Li, </a:t>
            </a:r>
            <a:r>
              <a:rPr lang="en-US" sz="1600" dirty="0" err="1">
                <a:latin typeface="Arial" panose="020B0604020202020204" pitchFamily="34" charset="0"/>
                <a:cs typeface="Arial" panose="020B0604020202020204" pitchFamily="34" charset="0"/>
              </a:rPr>
              <a:t>Hanghang</a:t>
            </a:r>
            <a:r>
              <a:rPr lang="en-US" sz="1600" dirty="0">
                <a:latin typeface="Arial" panose="020B0604020202020204" pitchFamily="34" charset="0"/>
                <a:cs typeface="Arial" panose="020B0604020202020204" pitchFamily="34" charset="0"/>
              </a:rPr>
              <a:t> Tong, Yong Wang, </a:t>
            </a:r>
            <a:r>
              <a:rPr lang="en-US" sz="1600" dirty="0" err="1">
                <a:latin typeface="Arial" panose="020B0604020202020204" pitchFamily="34" charset="0"/>
                <a:cs typeface="Arial" panose="020B0604020202020204" pitchFamily="34" charset="0"/>
              </a:rPr>
              <a:t>Conglei</a:t>
            </a:r>
            <a:r>
              <a:rPr lang="en-US" sz="1600" dirty="0">
                <a:latin typeface="Arial" panose="020B0604020202020204" pitchFamily="34" charset="0"/>
                <a:cs typeface="Arial" panose="020B0604020202020204" pitchFamily="34" charset="0"/>
              </a:rPr>
              <a:t> Shi, Nan Cao and </a:t>
            </a:r>
            <a:r>
              <a:rPr lang="en-US" sz="1600" dirty="0" err="1">
                <a:latin typeface="Arial" panose="020B0604020202020204" pitchFamily="34" charset="0"/>
                <a:cs typeface="Arial" panose="020B0604020202020204" pitchFamily="34" charset="0"/>
              </a:rPr>
              <a:t>Norbou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Buchler</a:t>
            </a:r>
            <a:r>
              <a:rPr lang="en-US" sz="1600" dirty="0">
                <a:latin typeface="Arial" panose="020B0604020202020204" pitchFamily="34" charset="0"/>
                <a:cs typeface="Arial" panose="020B0604020202020204" pitchFamily="34" charset="0"/>
              </a:rPr>
              <a:t>. Is the Whole Greater Than the Sum of Its Parts?  KDD, 2017.</a:t>
            </a:r>
          </a:p>
          <a:p>
            <a:r>
              <a:rPr lang="en-US" sz="1600" dirty="0" err="1">
                <a:latin typeface="Arial" panose="020B0604020202020204" pitchFamily="34" charset="0"/>
                <a:cs typeface="Arial" panose="020B0604020202020204" pitchFamily="34" charset="0"/>
              </a:rPr>
              <a:t>Aris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Anagnostopoulos</a:t>
            </a:r>
            <a:r>
              <a:rPr lang="en-US" sz="1600" dirty="0">
                <a:latin typeface="Arial" panose="020B0604020202020204" pitchFamily="34" charset="0"/>
                <a:cs typeface="Arial" panose="020B0604020202020204" pitchFamily="34" charset="0"/>
              </a:rPr>
              <a:t>, Luca </a:t>
            </a:r>
            <a:r>
              <a:rPr lang="en-US" sz="1600" dirty="0" err="1">
                <a:latin typeface="Arial" panose="020B0604020202020204" pitchFamily="34" charset="0"/>
                <a:cs typeface="Arial" panose="020B0604020202020204" pitchFamily="34" charset="0"/>
              </a:rPr>
              <a:t>Becchetti</a:t>
            </a:r>
            <a:r>
              <a:rPr lang="en-US" sz="1600" dirty="0">
                <a:latin typeface="Arial" panose="020B0604020202020204" pitchFamily="34" charset="0"/>
                <a:cs typeface="Arial" panose="020B0604020202020204" pitchFamily="34" charset="0"/>
              </a:rPr>
              <a:t>, Carlos Castillo, Aristides </a:t>
            </a:r>
            <a:r>
              <a:rPr lang="en-US" sz="1600" dirty="0" err="1">
                <a:latin typeface="Arial" panose="020B0604020202020204" pitchFamily="34" charset="0"/>
                <a:cs typeface="Arial" panose="020B0604020202020204" pitchFamily="34" charset="0"/>
              </a:rPr>
              <a:t>Gionis</a:t>
            </a:r>
            <a:r>
              <a:rPr lang="en-US" sz="1600" dirty="0">
                <a:latin typeface="Arial" panose="020B0604020202020204" pitchFamily="34" charset="0"/>
                <a:cs typeface="Arial" panose="020B0604020202020204" pitchFamily="34" charset="0"/>
              </a:rPr>
              <a:t>, and Stefano </a:t>
            </a:r>
            <a:r>
              <a:rPr lang="en-US" sz="1600" dirty="0" err="1">
                <a:latin typeface="Arial" panose="020B0604020202020204" pitchFamily="34" charset="0"/>
                <a:cs typeface="Arial" panose="020B0604020202020204" pitchFamily="34" charset="0"/>
              </a:rPr>
              <a:t>Leonardi</a:t>
            </a:r>
            <a:r>
              <a:rPr lang="en-US" sz="1600" dirty="0">
                <a:latin typeface="Arial" panose="020B0604020202020204" pitchFamily="34" charset="0"/>
                <a:cs typeface="Arial" panose="020B0604020202020204" pitchFamily="34" charset="0"/>
              </a:rPr>
              <a:t>. 2010. Power in unity: forming teams in large-scale community systems. CIKM, 2010. </a:t>
            </a: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smtClean="0">
              <a:latin typeface="Calibri"/>
              <a:cs typeface="Calibri"/>
            </a:endParaRPr>
          </a:p>
          <a:p>
            <a:endParaRPr lang="en-US" dirty="0"/>
          </a:p>
        </p:txBody>
      </p:sp>
    </p:spTree>
    <p:extLst>
      <p:ext uri="{BB962C8B-B14F-4D97-AF65-F5344CB8AC3E}">
        <p14:creationId xmlns:p14="http://schemas.microsoft.com/office/powerpoint/2010/main" val="3405933428"/>
      </p:ext>
    </p:extLst>
  </p:cSld>
  <p:clrMapOvr>
    <a:masterClrMapping/>
  </p:clrMapOvr>
  <p:transition spd="med"/>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Text Placeholder 2"/>
          <p:cNvSpPr>
            <a:spLocks noGrp="1"/>
          </p:cNvSpPr>
          <p:nvPr>
            <p:ph type="body" idx="1"/>
          </p:nvPr>
        </p:nvSpPr>
        <p:spPr/>
        <p:txBody>
          <a:bodyPr/>
          <a:lstStyle/>
          <a:p>
            <a:r>
              <a:rPr lang="en-US" sz="1600" dirty="0" err="1">
                <a:latin typeface="Arial" panose="020B0604020202020204" pitchFamily="34" charset="0"/>
                <a:cs typeface="Arial" panose="020B0604020202020204" pitchFamily="34" charset="0"/>
              </a:rPr>
              <a:t>Duch</a:t>
            </a:r>
            <a:r>
              <a:rPr lang="en-US" sz="1600" dirty="0">
                <a:latin typeface="Arial" panose="020B0604020202020204" pitchFamily="34" charset="0"/>
                <a:cs typeface="Arial" panose="020B0604020202020204" pitchFamily="34" charset="0"/>
              </a:rPr>
              <a:t>, Jordi, Joshua S. </a:t>
            </a:r>
            <a:r>
              <a:rPr lang="en-US" sz="1600" dirty="0" err="1">
                <a:latin typeface="Arial" panose="020B0604020202020204" pitchFamily="34" charset="0"/>
                <a:cs typeface="Arial" panose="020B0604020202020204" pitchFamily="34" charset="0"/>
              </a:rPr>
              <a:t>Waitzman</a:t>
            </a:r>
            <a:r>
              <a:rPr lang="en-US" sz="1600" dirty="0">
                <a:latin typeface="Arial" panose="020B0604020202020204" pitchFamily="34" charset="0"/>
                <a:cs typeface="Arial" panose="020B0604020202020204" pitchFamily="34" charset="0"/>
              </a:rPr>
              <a:t>, and </a:t>
            </a:r>
            <a:r>
              <a:rPr lang="en-US" sz="1600" dirty="0" err="1">
                <a:latin typeface="Arial" panose="020B0604020202020204" pitchFamily="34" charset="0"/>
                <a:cs typeface="Arial" panose="020B0604020202020204" pitchFamily="34" charset="0"/>
              </a:rPr>
              <a:t>Luís</a:t>
            </a:r>
            <a:r>
              <a:rPr lang="en-US" sz="1600" dirty="0">
                <a:latin typeface="Arial" panose="020B0604020202020204" pitchFamily="34" charset="0"/>
                <a:cs typeface="Arial" panose="020B0604020202020204" pitchFamily="34" charset="0"/>
              </a:rPr>
              <a:t> A. </a:t>
            </a:r>
            <a:r>
              <a:rPr lang="en-US" sz="1600" dirty="0" err="1">
                <a:latin typeface="Arial" panose="020B0604020202020204" pitchFamily="34" charset="0"/>
                <a:cs typeface="Arial" panose="020B0604020202020204" pitchFamily="34" charset="0"/>
              </a:rPr>
              <a:t>Nunes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Amaral</a:t>
            </a:r>
            <a:r>
              <a:rPr lang="en-US" sz="1600" dirty="0">
                <a:latin typeface="Arial" panose="020B0604020202020204" pitchFamily="34" charset="0"/>
                <a:cs typeface="Arial" panose="020B0604020202020204" pitchFamily="34" charset="0"/>
              </a:rPr>
              <a:t>. "Quantifying the performance of individual players in a team activity." </a:t>
            </a:r>
            <a:r>
              <a:rPr lang="en-US" sz="1600" dirty="0" err="1">
                <a:latin typeface="Arial" panose="020B0604020202020204" pitchFamily="34" charset="0"/>
                <a:cs typeface="Arial" panose="020B0604020202020204" pitchFamily="34" charset="0"/>
              </a:rPr>
              <a:t>PloS</a:t>
            </a:r>
            <a:r>
              <a:rPr lang="en-US" sz="1600" dirty="0">
                <a:latin typeface="Arial" panose="020B0604020202020204" pitchFamily="34" charset="0"/>
                <a:cs typeface="Arial" panose="020B0604020202020204" pitchFamily="34" charset="0"/>
              </a:rPr>
              <a:t> one 5.6 (2010): e10937.</a:t>
            </a:r>
          </a:p>
          <a:p>
            <a:r>
              <a:rPr lang="en-US" sz="1600" dirty="0" err="1">
                <a:latin typeface="Arial" panose="020B0604020202020204" pitchFamily="34" charset="0"/>
                <a:cs typeface="Arial" panose="020B0604020202020204" pitchFamily="34" charset="0"/>
              </a:rPr>
              <a:t>Aris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Anagnostopoulos</a:t>
            </a:r>
            <a:r>
              <a:rPr lang="en-US" sz="1600" dirty="0">
                <a:latin typeface="Arial" panose="020B0604020202020204" pitchFamily="34" charset="0"/>
                <a:cs typeface="Arial" panose="020B0604020202020204" pitchFamily="34" charset="0"/>
              </a:rPr>
              <a:t>, Luca </a:t>
            </a:r>
            <a:r>
              <a:rPr lang="en-US" sz="1600" dirty="0" err="1">
                <a:latin typeface="Arial" panose="020B0604020202020204" pitchFamily="34" charset="0"/>
                <a:cs typeface="Arial" panose="020B0604020202020204" pitchFamily="34" charset="0"/>
              </a:rPr>
              <a:t>Becchetti</a:t>
            </a:r>
            <a:r>
              <a:rPr lang="en-US" sz="1600" dirty="0">
                <a:latin typeface="Arial" panose="020B0604020202020204" pitchFamily="34" charset="0"/>
                <a:cs typeface="Arial" panose="020B0604020202020204" pitchFamily="34" charset="0"/>
              </a:rPr>
              <a:t>, Carlos Castillo, Aristides </a:t>
            </a:r>
            <a:r>
              <a:rPr lang="en-US" sz="1600" dirty="0" err="1">
                <a:latin typeface="Arial" panose="020B0604020202020204" pitchFamily="34" charset="0"/>
                <a:cs typeface="Arial" panose="020B0604020202020204" pitchFamily="34" charset="0"/>
              </a:rPr>
              <a:t>Gionis</a:t>
            </a:r>
            <a:r>
              <a:rPr lang="en-US" sz="1600" dirty="0">
                <a:latin typeface="Arial" panose="020B0604020202020204" pitchFamily="34" charset="0"/>
                <a:cs typeface="Arial" panose="020B0604020202020204" pitchFamily="34" charset="0"/>
              </a:rPr>
              <a:t>, and Stefano </a:t>
            </a:r>
            <a:r>
              <a:rPr lang="en-US" sz="1600" dirty="0" err="1">
                <a:latin typeface="Arial" panose="020B0604020202020204" pitchFamily="34" charset="0"/>
                <a:cs typeface="Arial" panose="020B0604020202020204" pitchFamily="34" charset="0"/>
              </a:rPr>
              <a:t>Leonardi</a:t>
            </a:r>
            <a:r>
              <a:rPr lang="en-US" sz="1600" dirty="0">
                <a:latin typeface="Arial" panose="020B0604020202020204" pitchFamily="34" charset="0"/>
                <a:cs typeface="Arial" panose="020B0604020202020204" pitchFamily="34" charset="0"/>
              </a:rPr>
              <a:t>. Online Team Formation in Social Networks. WWW, 2012. </a:t>
            </a:r>
          </a:p>
          <a:p>
            <a:r>
              <a:rPr lang="en-US" sz="1600" dirty="0" err="1">
                <a:latin typeface="Arial" panose="020B0604020202020204" pitchFamily="34" charset="0"/>
                <a:cs typeface="Arial" panose="020B0604020202020204" pitchFamily="34" charset="0"/>
              </a:rPr>
              <a:t>Syama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Sundar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Rangapuram</a:t>
            </a:r>
            <a:r>
              <a:rPr lang="en-US" sz="1600" dirty="0">
                <a:latin typeface="Arial" panose="020B0604020202020204" pitchFamily="34" charset="0"/>
                <a:cs typeface="Arial" panose="020B0604020202020204" pitchFamily="34" charset="0"/>
              </a:rPr>
              <a:t> , Thomas </a:t>
            </a:r>
            <a:r>
              <a:rPr lang="en-US" sz="1600" dirty="0" err="1">
                <a:latin typeface="Arial" panose="020B0604020202020204" pitchFamily="34" charset="0"/>
                <a:cs typeface="Arial" panose="020B0604020202020204" pitchFamily="34" charset="0"/>
              </a:rPr>
              <a:t>Bühler</a:t>
            </a:r>
            <a:r>
              <a:rPr lang="en-US" sz="1600" dirty="0">
                <a:latin typeface="Arial" panose="020B0604020202020204" pitchFamily="34" charset="0"/>
                <a:cs typeface="Arial" panose="020B0604020202020204" pitchFamily="34" charset="0"/>
              </a:rPr>
              <a:t> , Matthias Hein, Towards realistic team formation in social networks based on densest subgraphs. WWW, 2013.</a:t>
            </a:r>
          </a:p>
          <a:p>
            <a:r>
              <a:rPr lang="en-US" sz="1600" dirty="0">
                <a:latin typeface="Arial" panose="020B0604020202020204" pitchFamily="34" charset="0"/>
                <a:cs typeface="Arial" panose="020B0604020202020204" pitchFamily="34" charset="0"/>
              </a:rPr>
              <a:t>N. Cao, Y.-R. Lin, L. Li, H. Tong: g-Miner: Interactive Visual Group Mining on Multivariate Graphs, ACM CHI 2015</a:t>
            </a:r>
          </a:p>
          <a:p>
            <a:r>
              <a:rPr lang="en-US" sz="1600" dirty="0">
                <a:latin typeface="Arial" panose="020B0604020202020204" pitchFamily="34" charset="0"/>
                <a:cs typeface="Arial" panose="020B0604020202020204" pitchFamily="34" charset="0"/>
              </a:rPr>
              <a:t>L. Li, H. Tong, N. Cao, K. Ehrlich, Y.-R. Lin and N. </a:t>
            </a:r>
            <a:r>
              <a:rPr lang="en-US" sz="1600" dirty="0" err="1">
                <a:latin typeface="Arial" panose="020B0604020202020204" pitchFamily="34" charset="0"/>
                <a:cs typeface="Arial" panose="020B0604020202020204" pitchFamily="34" charset="0"/>
              </a:rPr>
              <a:t>Buchler</a:t>
            </a:r>
            <a:r>
              <a:rPr lang="en-US" sz="1600" dirty="0">
                <a:latin typeface="Arial" panose="020B0604020202020204" pitchFamily="34" charset="0"/>
                <a:cs typeface="Arial" panose="020B0604020202020204" pitchFamily="34" charset="0"/>
              </a:rPr>
              <a:t>: Enhancing Team Composition in Professional Networks: Problem Definitions and Fast Solutions, TKDE, 2016</a:t>
            </a:r>
          </a:p>
          <a:p>
            <a:r>
              <a:rPr lang="en-US" sz="1600" dirty="0">
                <a:latin typeface="Arial" panose="020B0604020202020204" pitchFamily="34" charset="0"/>
                <a:cs typeface="Arial" panose="020B0604020202020204" pitchFamily="34" charset="0"/>
              </a:rPr>
              <a:t>Marco </a:t>
            </a:r>
            <a:r>
              <a:rPr lang="en-US" sz="1600" dirty="0" err="1">
                <a:latin typeface="Arial" panose="020B0604020202020204" pitchFamily="34" charset="0"/>
                <a:cs typeface="Arial" panose="020B0604020202020204" pitchFamily="34" charset="0"/>
              </a:rPr>
              <a:t>Tulio</a:t>
            </a:r>
            <a:r>
              <a:rPr lang="en-US" sz="1600" dirty="0">
                <a:latin typeface="Arial" panose="020B0604020202020204" pitchFamily="34" charset="0"/>
                <a:cs typeface="Arial" panose="020B0604020202020204" pitchFamily="34" charset="0"/>
              </a:rPr>
              <a:t> Ribeiro, Sameer Singh, Carlos </a:t>
            </a:r>
            <a:r>
              <a:rPr lang="en-US" sz="1600" dirty="0" err="1">
                <a:latin typeface="Arial" panose="020B0604020202020204" pitchFamily="34" charset="0"/>
                <a:cs typeface="Arial" panose="020B0604020202020204" pitchFamily="34" charset="0"/>
              </a:rPr>
              <a:t>Guestrin</a:t>
            </a:r>
            <a:r>
              <a:rPr lang="en-US" sz="1600" dirty="0">
                <a:latin typeface="Arial" panose="020B0604020202020204" pitchFamily="34" charset="0"/>
                <a:cs typeface="Arial" panose="020B0604020202020204" pitchFamily="34" charset="0"/>
              </a:rPr>
              <a:t>. "Why Should I Trust You?": Explaining the Predictions of Any Classifier. KDD, 2016.</a:t>
            </a:r>
          </a:p>
          <a:p>
            <a:r>
              <a:rPr lang="en-US" sz="1600" dirty="0" err="1">
                <a:latin typeface="Arial" panose="020B0604020202020204" pitchFamily="34" charset="0"/>
                <a:cs typeface="Arial" panose="020B0604020202020204" pitchFamily="34" charset="0"/>
              </a:rPr>
              <a:t>Koh</a:t>
            </a:r>
            <a:r>
              <a:rPr lang="en-US" sz="1600" dirty="0">
                <a:latin typeface="Arial" panose="020B0604020202020204" pitchFamily="34" charset="0"/>
                <a:cs typeface="Arial" panose="020B0604020202020204" pitchFamily="34" charset="0"/>
              </a:rPr>
              <a:t> PW and Liang Percy Liang. Understanding black-box predictions via influence functions. ICML, 2017.</a:t>
            </a: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smtClean="0">
              <a:latin typeface="Calibri"/>
              <a:cs typeface="Calibri"/>
            </a:endParaRPr>
          </a:p>
          <a:p>
            <a:endParaRPr lang="en-US" dirty="0"/>
          </a:p>
        </p:txBody>
      </p:sp>
    </p:spTree>
    <p:extLst>
      <p:ext uri="{BB962C8B-B14F-4D97-AF65-F5344CB8AC3E}">
        <p14:creationId xmlns:p14="http://schemas.microsoft.com/office/powerpoint/2010/main" val="383853527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p:sp>
        <p:nvSpPr>
          <p:cNvPr id="3" name="Text Placeholder 2"/>
          <p:cNvSpPr>
            <a:spLocks noGrp="1"/>
          </p:cNvSpPr>
          <p:nvPr>
            <p:ph type="body" idx="1"/>
          </p:nvPr>
        </p:nvSpPr>
        <p:spPr/>
        <p:txBody>
          <a:bodyPr/>
          <a:lstStyle/>
          <a:p>
            <a:r>
              <a:rPr lang="en-US" dirty="0" smtClean="0"/>
              <a:t>Data for CI, game performance, team characteristics</a:t>
            </a:r>
          </a:p>
          <a:p>
            <a:pPr lvl="1"/>
            <a:r>
              <a:rPr lang="en-US" dirty="0" smtClean="0"/>
              <a:t>All team members individually completed a questionnaire (demographic, psychological variables, </a:t>
            </a:r>
            <a:r>
              <a:rPr lang="en-US" dirty="0" err="1" smtClean="0"/>
              <a:t>cognition,affect</a:t>
            </a:r>
            <a:r>
              <a:rPr lang="en-US" dirty="0" smtClean="0"/>
              <a:t>)</a:t>
            </a:r>
          </a:p>
          <a:p>
            <a:pPr lvl="1"/>
            <a:r>
              <a:rPr lang="en-US" dirty="0" smtClean="0"/>
              <a:t>Test of Collective Intelligence</a:t>
            </a:r>
          </a:p>
          <a:p>
            <a:pPr lvl="1"/>
            <a:r>
              <a:rPr lang="en-US" dirty="0" smtClean="0"/>
              <a:t>In game data (performance metrics, play history, statistics)</a:t>
            </a:r>
            <a:endParaRPr lang="en-US"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51083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a:t>
            </a:r>
            <a:endParaRPr lang="en-US" dirty="0"/>
          </a:p>
        </p:txBody>
      </p:sp>
      <p:sp>
        <p:nvSpPr>
          <p:cNvPr id="3" name="Text Placeholder 2"/>
          <p:cNvSpPr>
            <a:spLocks noGrp="1"/>
          </p:cNvSpPr>
          <p:nvPr>
            <p:ph type="body" idx="1"/>
          </p:nvPr>
        </p:nvSpPr>
        <p:spPr/>
        <p:txBody>
          <a:bodyPr/>
          <a:lstStyle/>
          <a:p>
            <a:r>
              <a:rPr lang="en-US" dirty="0" smtClean="0"/>
              <a:t>Research advertisement on official community board</a:t>
            </a:r>
          </a:p>
          <a:p>
            <a:r>
              <a:rPr lang="en-US" dirty="0" smtClean="0"/>
              <a:t>248 teams completed all components</a:t>
            </a:r>
          </a:p>
          <a:p>
            <a:r>
              <a:rPr lang="en-US" dirty="0" smtClean="0"/>
              <a:t>97% male, </a:t>
            </a:r>
            <a:r>
              <a:rPr lang="en-US" dirty="0" err="1" smtClean="0"/>
              <a:t>avg</a:t>
            </a:r>
            <a:r>
              <a:rPr lang="en-US" dirty="0" smtClean="0"/>
              <a:t> age is 22</a:t>
            </a:r>
          </a:p>
          <a:p>
            <a:r>
              <a:rPr lang="en-US" dirty="0" smtClean="0"/>
              <a:t>85% of the teams are all males</a:t>
            </a:r>
            <a:endParaRPr lang="en-US"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97633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Text Placeholder 2"/>
          <p:cNvSpPr>
            <a:spLocks noGrp="1"/>
          </p:cNvSpPr>
          <p:nvPr>
            <p:ph type="body" idx="1"/>
          </p:nvPr>
        </p:nvSpPr>
        <p:spPr/>
        <p:txBody>
          <a:bodyPr/>
          <a:lstStyle/>
          <a:p>
            <a:r>
              <a:rPr lang="en-US" dirty="0" smtClean="0"/>
              <a:t>CI factor analysis</a:t>
            </a:r>
          </a:p>
          <a:p>
            <a:pPr lvl="1"/>
            <a:r>
              <a:rPr lang="en-US" dirty="0" smtClean="0"/>
              <a:t>Factor analysis of scores on all tasks in TCI yielded one factor accounting for 28.28% of the variance</a:t>
            </a:r>
            <a:endParaRPr lang="en-US"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69098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H1:CI and Game Performance</a:t>
            </a:r>
            <a:endParaRPr lang="en-US" dirty="0"/>
          </a:p>
        </p:txBody>
      </p:sp>
      <p:pic>
        <p:nvPicPr>
          <p:cNvPr id="4" name="Picture 3"/>
          <p:cNvPicPr>
            <a:picLocks noChangeAspect="1"/>
          </p:cNvPicPr>
          <p:nvPr/>
        </p:nvPicPr>
        <p:blipFill>
          <a:blip r:embed="rId2"/>
          <a:stretch>
            <a:fillRect/>
          </a:stretch>
        </p:blipFill>
        <p:spPr>
          <a:xfrm>
            <a:off x="1350962" y="1025526"/>
            <a:ext cx="6543675" cy="5181600"/>
          </a:xfrm>
          <a:prstGeom prst="rect">
            <a:avLst/>
          </a:prstGeom>
        </p:spPr>
      </p:pic>
      <p:sp>
        <p:nvSpPr>
          <p:cNvPr id="5"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8564578"/>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H1:CI and Game Performance</a:t>
            </a:r>
            <a:endParaRPr lang="en-US" dirty="0"/>
          </a:p>
        </p:txBody>
      </p:sp>
      <p:pic>
        <p:nvPicPr>
          <p:cNvPr id="3" name="Picture 2"/>
          <p:cNvPicPr>
            <a:picLocks noChangeAspect="1"/>
          </p:cNvPicPr>
          <p:nvPr/>
        </p:nvPicPr>
        <p:blipFill>
          <a:blip r:embed="rId2"/>
          <a:stretch>
            <a:fillRect/>
          </a:stretch>
        </p:blipFill>
        <p:spPr>
          <a:xfrm>
            <a:off x="1536699" y="1093712"/>
            <a:ext cx="6048375" cy="4524375"/>
          </a:xfrm>
          <a:prstGeom prst="rect">
            <a:avLst/>
          </a:prstGeom>
        </p:spPr>
      </p:pic>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endParaRPr b="0" dirty="0">
              <a:latin typeface="Arial" panose="020B0604020202020204" pitchFamily="34" charset="0"/>
              <a:cs typeface="Arial" panose="020B0604020202020204" pitchFamily="34" charset="0"/>
            </a:endParaRPr>
          </a:p>
        </p:txBody>
      </p:sp>
      <p:sp>
        <p:nvSpPr>
          <p:cNvPr id="5" name="TextBox 4"/>
          <p:cNvSpPr txBox="1"/>
          <p:nvPr/>
        </p:nvSpPr>
        <p:spPr>
          <a:xfrm>
            <a:off x="4138448" y="5362851"/>
            <a:ext cx="1600200"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Highest</a:t>
            </a:r>
            <a:r>
              <a:rPr kumimoji="0" lang="en-US" sz="2000" b="0" i="0" u="none" strike="noStrike" cap="none" spc="0" normalizeH="0" dirty="0" smtClean="0">
                <a:ln>
                  <a:noFill/>
                </a:ln>
                <a:solidFill>
                  <a:srgbClr val="000000"/>
                </a:solidFill>
                <a:effectLst/>
                <a:uFillTx/>
                <a:latin typeface="Arial"/>
                <a:ea typeface="Arial"/>
                <a:cs typeface="Arial"/>
                <a:sym typeface="Arial"/>
              </a:rPr>
              <a:t> Tier</a:t>
            </a:r>
            <a:endParaRPr kumimoji="0" lang="en-US" sz="2000" b="0" i="0" u="none" strike="noStrike" cap="none" spc="0" normalizeH="0" baseline="0" dirty="0">
              <a:ln>
                <a:noFill/>
              </a:ln>
              <a:solidFill>
                <a:srgbClr val="000000"/>
              </a:solidFill>
              <a:effectLst/>
              <a:uFillTx/>
              <a:latin typeface="Arial"/>
              <a:ea typeface="Arial"/>
              <a:cs typeface="Arial"/>
              <a:sym typeface="Arial"/>
            </a:endParaRPr>
          </a:p>
        </p:txBody>
      </p:sp>
      <p:sp>
        <p:nvSpPr>
          <p:cNvPr id="6" name="TextBox 5"/>
          <p:cNvSpPr txBox="1"/>
          <p:nvPr/>
        </p:nvSpPr>
        <p:spPr>
          <a:xfrm rot="16200000">
            <a:off x="-771931" y="3077107"/>
            <a:ext cx="4884683" cy="338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Arial"/>
                <a:ea typeface="Arial"/>
                <a:cs typeface="Arial"/>
                <a:sym typeface="Arial"/>
              </a:rPr>
              <a:t>Estimated Marginal Means of Collective Intelligence</a:t>
            </a:r>
            <a:endParaRPr kumimoji="0" lang="en-US" sz="16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15140107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H2: Women, Social Perceptiveness and CI</a:t>
            </a:r>
            <a:endParaRPr lang="en-US" sz="3200" dirty="0"/>
          </a:p>
        </p:txBody>
      </p:sp>
      <p:sp>
        <p:nvSpPr>
          <p:cNvPr id="3" name="Text Placeholder 2"/>
          <p:cNvSpPr>
            <a:spLocks noGrp="1"/>
          </p:cNvSpPr>
          <p:nvPr>
            <p:ph type="body" idx="1"/>
          </p:nvPr>
        </p:nvSpPr>
        <p:spPr/>
        <p:txBody>
          <a:bodyPr/>
          <a:lstStyle/>
          <a:p>
            <a:r>
              <a:rPr lang="en-US" dirty="0" smtClean="0"/>
              <a:t>CI is positively correlated with the number of woman in the team (r=0.18, p=0.005)</a:t>
            </a:r>
          </a:p>
          <a:p>
            <a:r>
              <a:rPr lang="en-US" dirty="0" smtClean="0"/>
              <a:t>CI is positively correlated with social perceptiveness (r=0.14, p=0.03)</a:t>
            </a:r>
          </a:p>
          <a:p>
            <a:r>
              <a:rPr lang="en-US" dirty="0" smtClean="0"/>
              <a:t>But the proportion of woman and social perceptiveness are not correlated</a:t>
            </a:r>
          </a:p>
          <a:p>
            <a:r>
              <a:rPr lang="en-US" dirty="0" smtClean="0"/>
              <a:t>37 out of 248 teams have only one woman</a:t>
            </a:r>
            <a:endParaRPr lang="en-US"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17500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H3: Communication Processes and CI</a:t>
            </a:r>
            <a:endParaRPr lang="en-US" sz="3200" dirty="0"/>
          </a:p>
        </p:txBody>
      </p:sp>
      <p:sp>
        <p:nvSpPr>
          <p:cNvPr id="3" name="Text Placeholder 2"/>
          <p:cNvSpPr>
            <a:spLocks noGrp="1"/>
          </p:cNvSpPr>
          <p:nvPr>
            <p:ph type="body" idx="1"/>
          </p:nvPr>
        </p:nvSpPr>
        <p:spPr>
          <a:xfrm>
            <a:off x="447675" y="1220267"/>
            <a:ext cx="8464096" cy="5637734"/>
          </a:xfrm>
        </p:spPr>
        <p:txBody>
          <a:bodyPr/>
          <a:lstStyle/>
          <a:p>
            <a:r>
              <a:rPr lang="en-US" dirty="0" smtClean="0"/>
              <a:t>Standard deviation of chat lines and chat word count, is not significantly correlated with CI</a:t>
            </a:r>
          </a:p>
          <a:p>
            <a:r>
              <a:rPr lang="en-US" dirty="0" smtClean="0"/>
              <a:t>CI negatively correlates with </a:t>
            </a:r>
          </a:p>
          <a:p>
            <a:pPr lvl="1"/>
            <a:r>
              <a:rPr lang="en-US" sz="2800" dirty="0" smtClean="0"/>
              <a:t>perceived equality in decision making,</a:t>
            </a:r>
          </a:p>
          <a:p>
            <a:pPr lvl="1"/>
            <a:r>
              <a:rPr lang="en-US" sz="2800" dirty="0" smtClean="0"/>
              <a:t>frequency of game-specific communication</a:t>
            </a:r>
          </a:p>
          <a:p>
            <a:pPr lvl="1"/>
            <a:r>
              <a:rPr lang="en-US" sz="2800" dirty="0" smtClean="0"/>
              <a:t>strategy-related process </a:t>
            </a:r>
          </a:p>
          <a:p>
            <a:pPr lvl="1"/>
            <a:r>
              <a:rPr lang="en-US" sz="2800" dirty="0" smtClean="0"/>
              <a:t>team learning behavior</a:t>
            </a:r>
            <a:endParaRPr lang="en-US" sz="2800" dirty="0"/>
          </a:p>
        </p:txBody>
      </p:sp>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Kim, Young Ji, et al. "What Makes a Strong Team?: Using Collective Intelligence to Predict Team Performance in League of Legends." CSCW. 2017.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818441"/>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 Sports Teams</a:t>
            </a:r>
            <a:endParaRPr lang="en-US" dirty="0"/>
          </a:p>
        </p:txBody>
      </p:sp>
      <p:pic>
        <p:nvPicPr>
          <p:cNvPr id="4" name="Picture 3"/>
          <p:cNvPicPr>
            <a:picLocks noChangeAspect="1"/>
          </p:cNvPicPr>
          <p:nvPr/>
        </p:nvPicPr>
        <p:blipFill>
          <a:blip r:embed="rId3"/>
          <a:stretch>
            <a:fillRect/>
          </a:stretch>
        </p:blipFill>
        <p:spPr>
          <a:xfrm>
            <a:off x="0" y="883201"/>
            <a:ext cx="9144000" cy="3294729"/>
          </a:xfrm>
          <a:prstGeom prst="rect">
            <a:avLst/>
          </a:prstGeom>
        </p:spPr>
      </p:pic>
      <p:sp>
        <p:nvSpPr>
          <p:cNvPr id="5" name="TextBox 4"/>
          <p:cNvSpPr txBox="1"/>
          <p:nvPr/>
        </p:nvSpPr>
        <p:spPr>
          <a:xfrm>
            <a:off x="384629" y="4332514"/>
            <a:ext cx="8113485"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smtClean="0">
                <a:ln>
                  <a:noFill/>
                </a:ln>
                <a:solidFill>
                  <a:srgbClr val="FF0000"/>
                </a:solidFill>
                <a:effectLst/>
                <a:uFillTx/>
                <a:latin typeface="Arial"/>
                <a:ea typeface="Arial"/>
                <a:cs typeface="Arial"/>
                <a:sym typeface="Arial"/>
              </a:rPr>
              <a:t>Flow Network:</a:t>
            </a:r>
          </a:p>
          <a:p>
            <a:pPr marL="0" marR="0" indent="0" algn="l" defTabSz="914400" rtl="0" fontAlgn="auto" latinLnBrk="0" hangingPunct="0">
              <a:lnSpc>
                <a:spcPct val="100000"/>
              </a:lnSpc>
              <a:spcBef>
                <a:spcPts val="0"/>
              </a:spcBef>
              <a:spcAft>
                <a:spcPts val="0"/>
              </a:spcAft>
              <a:buClrTx/>
              <a:buSzTx/>
              <a:buFontTx/>
              <a:buNone/>
              <a:tabLst/>
            </a:pPr>
            <a:r>
              <a:rPr lang="en-US" sz="2800" dirty="0" smtClean="0">
                <a:solidFill>
                  <a:srgbClr val="000000"/>
                </a:solidFill>
                <a:latin typeface="Arial"/>
                <a:ea typeface="Arial"/>
                <a:cs typeface="Arial"/>
                <a:sym typeface="Arial"/>
              </a:rPr>
              <a:t>Node: players</a:t>
            </a:r>
          </a:p>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Arc weights: passing success</a:t>
            </a:r>
            <a:r>
              <a:rPr kumimoji="0" lang="en-US" sz="2800" b="0" i="0" u="none" strike="noStrike" cap="none" spc="0" normalizeH="0" dirty="0" smtClean="0">
                <a:ln>
                  <a:noFill/>
                </a:ln>
                <a:solidFill>
                  <a:srgbClr val="000000"/>
                </a:solidFill>
                <a:effectLst/>
                <a:uFillTx/>
                <a:latin typeface="Arial"/>
                <a:ea typeface="Arial"/>
                <a:cs typeface="Arial"/>
                <a:sym typeface="Arial"/>
              </a:rPr>
              <a:t> rate btw two players</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6"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err="1">
                <a:latin typeface="Arial" panose="020B0604020202020204" pitchFamily="34" charset="0"/>
                <a:cs typeface="Arial" panose="020B0604020202020204" pitchFamily="34" charset="0"/>
              </a:rPr>
              <a:t>Duch</a:t>
            </a:r>
            <a:r>
              <a:rPr lang="en-US" b="0" dirty="0">
                <a:latin typeface="Arial" panose="020B0604020202020204" pitchFamily="34" charset="0"/>
                <a:cs typeface="Arial" panose="020B0604020202020204" pitchFamily="34" charset="0"/>
              </a:rPr>
              <a:t>, Jordi, Joshua S. </a:t>
            </a:r>
            <a:r>
              <a:rPr lang="en-US" b="0" dirty="0" err="1">
                <a:latin typeface="Arial" panose="020B0604020202020204" pitchFamily="34" charset="0"/>
                <a:cs typeface="Arial" panose="020B0604020202020204" pitchFamily="34" charset="0"/>
              </a:rPr>
              <a:t>Waitzman</a:t>
            </a:r>
            <a:r>
              <a:rPr lang="en-US" b="0" dirty="0">
                <a:latin typeface="Arial" panose="020B0604020202020204" pitchFamily="34" charset="0"/>
                <a:cs typeface="Arial" panose="020B0604020202020204" pitchFamily="34" charset="0"/>
              </a:rPr>
              <a:t>, and </a:t>
            </a:r>
            <a:r>
              <a:rPr lang="en-US" b="0" dirty="0" err="1">
                <a:latin typeface="Arial" panose="020B0604020202020204" pitchFamily="34" charset="0"/>
                <a:cs typeface="Arial" panose="020B0604020202020204" pitchFamily="34" charset="0"/>
              </a:rPr>
              <a:t>Luís</a:t>
            </a:r>
            <a:r>
              <a:rPr lang="en-US" b="0" dirty="0">
                <a:latin typeface="Arial" panose="020B0604020202020204" pitchFamily="34" charset="0"/>
                <a:cs typeface="Arial" panose="020B0604020202020204" pitchFamily="34" charset="0"/>
              </a:rPr>
              <a:t> A. </a:t>
            </a:r>
            <a:r>
              <a:rPr lang="en-US" b="0" dirty="0" err="1">
                <a:latin typeface="Arial" panose="020B0604020202020204" pitchFamily="34" charset="0"/>
                <a:cs typeface="Arial" panose="020B0604020202020204" pitchFamily="34" charset="0"/>
              </a:rPr>
              <a:t>Nunes</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Amaral</a:t>
            </a:r>
            <a:r>
              <a:rPr lang="en-US" b="0" dirty="0">
                <a:latin typeface="Arial" panose="020B0604020202020204" pitchFamily="34" charset="0"/>
                <a:cs typeface="Arial" panose="020B0604020202020204" pitchFamily="34" charset="0"/>
              </a:rPr>
              <a:t>. "Quantifying the performance of individual players in a team activity." </a:t>
            </a:r>
            <a:r>
              <a:rPr lang="en-US" b="0" dirty="0" err="1">
                <a:latin typeface="Arial" panose="020B0604020202020204" pitchFamily="34" charset="0"/>
                <a:cs typeface="Arial" panose="020B0604020202020204" pitchFamily="34" charset="0"/>
              </a:rPr>
              <a:t>PloS</a:t>
            </a:r>
            <a:r>
              <a:rPr lang="en-US" b="0" dirty="0">
                <a:latin typeface="Arial" panose="020B0604020202020204" pitchFamily="34" charset="0"/>
                <a:cs typeface="Arial" panose="020B0604020202020204" pitchFamily="34" charset="0"/>
              </a:rPr>
              <a:t> one 5.6 (2010): e10937.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907901"/>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Performance</a:t>
            </a:r>
            <a:endParaRPr lang="en-US" dirty="0"/>
          </a:p>
        </p:txBody>
      </p:sp>
      <mc:AlternateContent xmlns:mc="http://schemas.openxmlformats.org/markup-compatibility/2006">
        <mc:Choice xmlns:a14="http://schemas.microsoft.com/office/drawing/2010/main" Requires="a14">
          <p:sp>
            <p:nvSpPr>
              <p:cNvPr id="3" name="Text Placeholder 2"/>
              <p:cNvSpPr>
                <a:spLocks noGrp="1"/>
              </p:cNvSpPr>
              <p:nvPr>
                <p:ph type="body" idx="1"/>
              </p:nvPr>
            </p:nvSpPr>
            <p:spPr/>
            <p:txBody>
              <a:bodyPr/>
              <a:lstStyle/>
              <a:p>
                <a:r>
                  <a:rPr lang="en-US" dirty="0" smtClean="0"/>
                  <a:t>Match performance of player </a:t>
                </a:r>
                <a14:m>
                  <m:oMath xmlns:m="http://schemas.openxmlformats.org/officeDocument/2006/math">
                    <m:sSubSup>
                      <m:sSubSupPr>
                        <m:ctrlPr>
                          <a:rPr lang="en-US" b="0" i="1" smtClean="0">
                            <a:latin typeface="Cambria Math" charset="0"/>
                          </a:rPr>
                        </m:ctrlPr>
                      </m:sSubSupPr>
                      <m:e>
                        <m:r>
                          <a:rPr lang="en-US" b="0" i="1" smtClean="0">
                            <a:latin typeface="Cambria Math" charset="0"/>
                          </a:rPr>
                          <m:t>𝜌</m:t>
                        </m:r>
                      </m:e>
                      <m:sub>
                        <m:r>
                          <a:rPr lang="en-US" b="0" i="1" smtClean="0">
                            <a:latin typeface="Cambria Math" charset="0"/>
                          </a:rPr>
                          <m:t>𝑖</m:t>
                        </m:r>
                      </m:sub>
                      <m:sup>
                        <m:r>
                          <a:rPr lang="en-US" b="0" i="1" smtClean="0">
                            <a:latin typeface="Cambria Math" charset="0"/>
                          </a:rPr>
                          <m:t>𝐴</m:t>
                        </m:r>
                      </m:sup>
                    </m:sSubSup>
                  </m:oMath>
                </a14:m>
                <a:r>
                  <a:rPr lang="en-US" dirty="0" smtClean="0"/>
                  <a:t>: normalized value of log of the player’s </a:t>
                </a:r>
                <a:r>
                  <a:rPr lang="en-US" dirty="0" err="1" smtClean="0"/>
                  <a:t>betweenness</a:t>
                </a:r>
                <a:r>
                  <a:rPr lang="en-US" dirty="0" smtClean="0"/>
                  <a:t> centrality </a:t>
                </a:r>
              </a:p>
              <a:p>
                <a:r>
                  <a:rPr lang="en-US" dirty="0" smtClean="0"/>
                  <a:t>Team performance: </a:t>
                </a:r>
                <a:r>
                  <a:rPr lang="en-US" dirty="0" err="1" smtClean="0"/>
                  <a:t>avg</a:t>
                </a:r>
                <a:r>
                  <a:rPr lang="en-US" dirty="0" smtClean="0"/>
                  <a:t> performance of the top k players </a:t>
                </a:r>
              </a:p>
              <a:p>
                <a:r>
                  <a:rPr lang="en-US" dirty="0" smtClean="0"/>
                  <a:t>Difference between two teams using this measure indicate winning probability</a:t>
                </a:r>
                <a:endParaRPr lang="en-US" dirty="0"/>
              </a:p>
            </p:txBody>
          </p:sp>
        </mc:Choice>
        <mc:Fallback>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2444" t="-324"/>
                </a:stretch>
              </a:blipFill>
            </p:spPr>
            <p:txBody>
              <a:bodyPr/>
              <a:lstStyle/>
              <a:p>
                <a:r>
                  <a:rPr lang="en-US">
                    <a:noFill/>
                  </a:rPr>
                  <a:t> </a:t>
                </a:r>
              </a:p>
            </p:txBody>
          </p:sp>
        </mc:Fallback>
      </mc:AlternateContent>
      <p:sp>
        <p:nvSpPr>
          <p:cNvPr id="4"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err="1">
                <a:latin typeface="Arial" panose="020B0604020202020204" pitchFamily="34" charset="0"/>
                <a:cs typeface="Arial" panose="020B0604020202020204" pitchFamily="34" charset="0"/>
              </a:rPr>
              <a:t>Duch</a:t>
            </a:r>
            <a:r>
              <a:rPr lang="en-US" b="0" dirty="0">
                <a:latin typeface="Arial" panose="020B0604020202020204" pitchFamily="34" charset="0"/>
                <a:cs typeface="Arial" panose="020B0604020202020204" pitchFamily="34" charset="0"/>
              </a:rPr>
              <a:t>, Jordi, Joshua S. </a:t>
            </a:r>
            <a:r>
              <a:rPr lang="en-US" b="0" dirty="0" err="1">
                <a:latin typeface="Arial" panose="020B0604020202020204" pitchFamily="34" charset="0"/>
                <a:cs typeface="Arial" panose="020B0604020202020204" pitchFamily="34" charset="0"/>
              </a:rPr>
              <a:t>Waitzman</a:t>
            </a:r>
            <a:r>
              <a:rPr lang="en-US" b="0" dirty="0">
                <a:latin typeface="Arial" panose="020B0604020202020204" pitchFamily="34" charset="0"/>
                <a:cs typeface="Arial" panose="020B0604020202020204" pitchFamily="34" charset="0"/>
              </a:rPr>
              <a:t>, and </a:t>
            </a:r>
            <a:r>
              <a:rPr lang="en-US" b="0" dirty="0" err="1">
                <a:latin typeface="Arial" panose="020B0604020202020204" pitchFamily="34" charset="0"/>
                <a:cs typeface="Arial" panose="020B0604020202020204" pitchFamily="34" charset="0"/>
              </a:rPr>
              <a:t>Luís</a:t>
            </a:r>
            <a:r>
              <a:rPr lang="en-US" b="0" dirty="0">
                <a:latin typeface="Arial" panose="020B0604020202020204" pitchFamily="34" charset="0"/>
                <a:cs typeface="Arial" panose="020B0604020202020204" pitchFamily="34" charset="0"/>
              </a:rPr>
              <a:t> A. </a:t>
            </a:r>
            <a:r>
              <a:rPr lang="en-US" b="0" dirty="0" err="1">
                <a:latin typeface="Arial" panose="020B0604020202020204" pitchFamily="34" charset="0"/>
                <a:cs typeface="Arial" panose="020B0604020202020204" pitchFamily="34" charset="0"/>
              </a:rPr>
              <a:t>Nunes</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Amaral</a:t>
            </a:r>
            <a:r>
              <a:rPr lang="en-US" b="0" dirty="0">
                <a:latin typeface="Arial" panose="020B0604020202020204" pitchFamily="34" charset="0"/>
                <a:cs typeface="Arial" panose="020B0604020202020204" pitchFamily="34" charset="0"/>
              </a:rPr>
              <a:t>. "Quantifying the performance of individual players in a team activity." </a:t>
            </a:r>
            <a:r>
              <a:rPr lang="en-US" b="0" dirty="0" err="1">
                <a:latin typeface="Arial" panose="020B0604020202020204" pitchFamily="34" charset="0"/>
                <a:cs typeface="Arial" panose="020B0604020202020204" pitchFamily="34" charset="0"/>
              </a:rPr>
              <a:t>PloS</a:t>
            </a:r>
            <a:r>
              <a:rPr lang="en-US" b="0" dirty="0">
                <a:latin typeface="Arial" panose="020B0604020202020204" pitchFamily="34" charset="0"/>
                <a:cs typeface="Arial" panose="020B0604020202020204" pitchFamily="34" charset="0"/>
              </a:rPr>
              <a:t> one 5.6 (2010): e10937.</a:t>
            </a:r>
            <a:endParaRPr b="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839" y="3696234"/>
            <a:ext cx="1884615" cy="7538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187" y="5545084"/>
            <a:ext cx="2057400" cy="698500"/>
          </a:xfrm>
          <a:prstGeom prst="rect">
            <a:avLst/>
          </a:prstGeom>
        </p:spPr>
      </p:pic>
    </p:spTree>
    <p:extLst>
      <p:ext uri="{BB962C8B-B14F-4D97-AF65-F5344CB8AC3E}">
        <p14:creationId xmlns:p14="http://schemas.microsoft.com/office/powerpoint/2010/main" val="1986096051"/>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 from Individuals to Teams</a:t>
            </a:r>
            <a:endParaRPr lang="en-US" dirty="0"/>
          </a:p>
        </p:txBody>
      </p:sp>
      <p:sp>
        <p:nvSpPr>
          <p:cNvPr id="4" name="Slide Number Placeholder 3"/>
          <p:cNvSpPr>
            <a:spLocks noGrp="1"/>
          </p:cNvSpPr>
          <p:nvPr>
            <p:ph type="sldNum" sz="quarter" idx="4"/>
          </p:nvPr>
        </p:nvSpPr>
        <p:spPr/>
        <p:txBody>
          <a:bodyPr/>
          <a:lstStyle/>
          <a:p>
            <a:pPr>
              <a:defRPr/>
            </a:pPr>
            <a:r>
              <a:rPr lang="en-US" smtClean="0"/>
              <a:t>- </a:t>
            </a:r>
            <a:fld id="{5702A24C-C4CD-4510-A1DD-CEB556D2535A}" type="slidenum">
              <a:rPr lang="en-US" smtClean="0"/>
              <a:pPr>
                <a:defRPr/>
              </a:pPr>
              <a:t>3</a:t>
            </a:fld>
            <a:r>
              <a:rPr lang="en-US" smtClean="0"/>
              <a:t> -</a:t>
            </a:r>
            <a:endParaRPr lang="en-US"/>
          </a:p>
        </p:txBody>
      </p:sp>
      <p:pic>
        <p:nvPicPr>
          <p:cNvPr id="5" name="Picture 4"/>
          <p:cNvPicPr>
            <a:picLocks noChangeAspect="1"/>
          </p:cNvPicPr>
          <p:nvPr/>
        </p:nvPicPr>
        <p:blipFill>
          <a:blip r:embed="rId3"/>
          <a:stretch>
            <a:fillRect/>
          </a:stretch>
        </p:blipFill>
        <p:spPr>
          <a:xfrm>
            <a:off x="0" y="913343"/>
            <a:ext cx="9144000" cy="3957277"/>
          </a:xfrm>
          <a:prstGeom prst="rect">
            <a:avLst/>
          </a:prstGeom>
        </p:spPr>
      </p:pic>
      <p:sp>
        <p:nvSpPr>
          <p:cNvPr id="6"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b="0" dirty="0" err="1">
                <a:latin typeface="Arial" panose="020B0604020202020204" pitchFamily="34" charset="0"/>
                <a:cs typeface="Arial" panose="020B0604020202020204" pitchFamily="34" charset="0"/>
              </a:rPr>
              <a:t>Wuchty</a:t>
            </a:r>
            <a:r>
              <a:rPr b="0" dirty="0">
                <a:latin typeface="Arial" panose="020B0604020202020204" pitchFamily="34" charset="0"/>
                <a:cs typeface="Arial" panose="020B0604020202020204" pitchFamily="34" charset="0"/>
              </a:rPr>
              <a:t>, Stefan, Ben Jones, and Brian </a:t>
            </a:r>
            <a:r>
              <a:rPr b="0" dirty="0" err="1">
                <a:latin typeface="Arial" panose="020B0604020202020204" pitchFamily="34" charset="0"/>
                <a:cs typeface="Arial" panose="020B0604020202020204" pitchFamily="34" charset="0"/>
              </a:rPr>
              <a:t>Uzzi</a:t>
            </a:r>
            <a:r>
              <a:rPr b="0" dirty="0">
                <a:latin typeface="Arial" panose="020B0604020202020204" pitchFamily="34" charset="0"/>
                <a:cs typeface="Arial" panose="020B0604020202020204" pitchFamily="34" charset="0"/>
              </a:rPr>
              <a:t>. "The Increasing Dominance of Teams in the Production of Knowledge," Science, May 2007, 316:1036-1039.</a:t>
            </a:r>
          </a:p>
        </p:txBody>
      </p:sp>
      <p:sp>
        <p:nvSpPr>
          <p:cNvPr id="7" name="Shape 319"/>
          <p:cNvSpPr/>
          <p:nvPr/>
        </p:nvSpPr>
        <p:spPr>
          <a:xfrm>
            <a:off x="342106" y="4872067"/>
            <a:ext cx="8859282" cy="10789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700"/>
              </a:spcBef>
              <a:buClr>
                <a:srgbClr val="C00000"/>
              </a:buClr>
              <a:buSzPct val="110000"/>
              <a:defRPr sz="3200">
                <a:solidFill>
                  <a:srgbClr val="0D0D0D"/>
                </a:solidFill>
              </a:defRPr>
            </a:pPr>
            <a:r>
              <a:rPr lang="en-US" sz="2800" dirty="0" smtClean="0">
                <a:solidFill>
                  <a:srgbClr val="0000FF"/>
                </a:solidFill>
              </a:rPr>
              <a:t>Teams increasingly dominate solo authors in the production of knowledge</a:t>
            </a:r>
            <a:endParaRPr sz="2800" dirty="0">
              <a:solidFill>
                <a:srgbClr val="0000FF"/>
              </a:solidFill>
            </a:endParaRPr>
          </a:p>
        </p:txBody>
      </p:sp>
    </p:spTree>
    <p:extLst>
      <p:ext uri="{BB962C8B-B14F-4D97-AF65-F5344CB8AC3E}">
        <p14:creationId xmlns:p14="http://schemas.microsoft.com/office/powerpoint/2010/main" val="2404627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4" name="Picture 3"/>
          <p:cNvPicPr>
            <a:picLocks noChangeAspect="1"/>
          </p:cNvPicPr>
          <p:nvPr/>
        </p:nvPicPr>
        <p:blipFill>
          <a:blip r:embed="rId2"/>
          <a:stretch>
            <a:fillRect/>
          </a:stretch>
        </p:blipFill>
        <p:spPr>
          <a:xfrm>
            <a:off x="166915" y="1138919"/>
            <a:ext cx="4648200" cy="3448050"/>
          </a:xfrm>
          <a:prstGeom prst="rect">
            <a:avLst/>
          </a:prstGeom>
        </p:spPr>
      </p:pic>
      <p:pic>
        <p:nvPicPr>
          <p:cNvPr id="5" name="Picture 4"/>
          <p:cNvPicPr>
            <a:picLocks noChangeAspect="1"/>
          </p:cNvPicPr>
          <p:nvPr/>
        </p:nvPicPr>
        <p:blipFill>
          <a:blip r:embed="rId3"/>
          <a:stretch>
            <a:fillRect/>
          </a:stretch>
        </p:blipFill>
        <p:spPr>
          <a:xfrm>
            <a:off x="4815115" y="1303567"/>
            <a:ext cx="4328885" cy="3118754"/>
          </a:xfrm>
          <a:prstGeom prst="rect">
            <a:avLst/>
          </a:prstGeom>
        </p:spPr>
      </p:pic>
      <p:sp>
        <p:nvSpPr>
          <p:cNvPr id="6"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err="1">
                <a:latin typeface="Arial" panose="020B0604020202020204" pitchFamily="34" charset="0"/>
                <a:cs typeface="Arial" panose="020B0604020202020204" pitchFamily="34" charset="0"/>
              </a:rPr>
              <a:t>Duch</a:t>
            </a:r>
            <a:r>
              <a:rPr lang="en-US" b="0" dirty="0">
                <a:latin typeface="Arial" panose="020B0604020202020204" pitchFamily="34" charset="0"/>
                <a:cs typeface="Arial" panose="020B0604020202020204" pitchFamily="34" charset="0"/>
              </a:rPr>
              <a:t>, Jordi, Joshua S. </a:t>
            </a:r>
            <a:r>
              <a:rPr lang="en-US" b="0" dirty="0" err="1">
                <a:latin typeface="Arial" panose="020B0604020202020204" pitchFamily="34" charset="0"/>
                <a:cs typeface="Arial" panose="020B0604020202020204" pitchFamily="34" charset="0"/>
              </a:rPr>
              <a:t>Waitzman</a:t>
            </a:r>
            <a:r>
              <a:rPr lang="en-US" b="0" dirty="0">
                <a:latin typeface="Arial" panose="020B0604020202020204" pitchFamily="34" charset="0"/>
                <a:cs typeface="Arial" panose="020B0604020202020204" pitchFamily="34" charset="0"/>
              </a:rPr>
              <a:t>, and </a:t>
            </a:r>
            <a:r>
              <a:rPr lang="en-US" b="0" dirty="0" err="1">
                <a:latin typeface="Arial" panose="020B0604020202020204" pitchFamily="34" charset="0"/>
                <a:cs typeface="Arial" panose="020B0604020202020204" pitchFamily="34" charset="0"/>
              </a:rPr>
              <a:t>Luís</a:t>
            </a:r>
            <a:r>
              <a:rPr lang="en-US" b="0" dirty="0">
                <a:latin typeface="Arial" panose="020B0604020202020204" pitchFamily="34" charset="0"/>
                <a:cs typeface="Arial" panose="020B0604020202020204" pitchFamily="34" charset="0"/>
              </a:rPr>
              <a:t> A. </a:t>
            </a:r>
            <a:r>
              <a:rPr lang="en-US" b="0" dirty="0" err="1">
                <a:latin typeface="Arial" panose="020B0604020202020204" pitchFamily="34" charset="0"/>
                <a:cs typeface="Arial" panose="020B0604020202020204" pitchFamily="34" charset="0"/>
              </a:rPr>
              <a:t>Nunes</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Amaral</a:t>
            </a:r>
            <a:r>
              <a:rPr lang="en-US" b="0" dirty="0">
                <a:latin typeface="Arial" panose="020B0604020202020204" pitchFamily="34" charset="0"/>
                <a:cs typeface="Arial" panose="020B0604020202020204" pitchFamily="34" charset="0"/>
              </a:rPr>
              <a:t>. "Quantifying the performance of individual players in a team activity." </a:t>
            </a:r>
            <a:r>
              <a:rPr lang="en-US" b="0" dirty="0" err="1">
                <a:latin typeface="Arial" panose="020B0604020202020204" pitchFamily="34" charset="0"/>
                <a:cs typeface="Arial" panose="020B0604020202020204" pitchFamily="34" charset="0"/>
              </a:rPr>
              <a:t>PloS</a:t>
            </a:r>
            <a:r>
              <a:rPr lang="en-US" b="0" dirty="0">
                <a:latin typeface="Arial" panose="020B0604020202020204" pitchFamily="34" charset="0"/>
                <a:cs typeface="Arial" panose="020B0604020202020204" pitchFamily="34" charset="0"/>
              </a:rPr>
              <a:t> one 5.6 (2010): e10937.</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688575"/>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Structure in </a:t>
            </a:r>
            <a:r>
              <a:rPr lang="en-US" dirty="0" err="1" smtClean="0"/>
              <a:t>Github</a:t>
            </a:r>
            <a:endParaRPr lang="en-US" dirty="0"/>
          </a:p>
        </p:txBody>
      </p:sp>
      <p:sp>
        <p:nvSpPr>
          <p:cNvPr id="3" name="Text Placeholder 2"/>
          <p:cNvSpPr>
            <a:spLocks noGrp="1"/>
          </p:cNvSpPr>
          <p:nvPr>
            <p:ph type="body" idx="1"/>
          </p:nvPr>
        </p:nvSpPr>
        <p:spPr/>
        <p:txBody>
          <a:bodyPr/>
          <a:lstStyle/>
          <a:p>
            <a:r>
              <a:rPr lang="en-US" dirty="0" smtClean="0"/>
              <a:t>Network Construction</a:t>
            </a:r>
          </a:p>
          <a:p>
            <a:pPr lvl="1"/>
            <a:r>
              <a:rPr lang="en-US" dirty="0" smtClean="0"/>
              <a:t>Project-project network: two projects are connected if they share at least one developer</a:t>
            </a:r>
          </a:p>
          <a:p>
            <a:pPr lvl="1"/>
            <a:r>
              <a:rPr lang="en-US" dirty="0" smtClean="0"/>
              <a:t>Developer-developer network: two developers are connected if they work together in at least one project</a:t>
            </a:r>
            <a:endParaRPr lang="en-US" dirty="0"/>
          </a:p>
        </p:txBody>
      </p:sp>
      <p:sp>
        <p:nvSpPr>
          <p:cNvPr id="4" name="Shape 261"/>
          <p:cNvSpPr/>
          <p:nvPr/>
        </p:nvSpPr>
        <p:spPr>
          <a:xfrm>
            <a:off x="-6729" y="6534129"/>
            <a:ext cx="9150729" cy="323871"/>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F. </a:t>
            </a:r>
            <a:r>
              <a:rPr lang="en-US" b="0" dirty="0" err="1">
                <a:latin typeface="Arial" panose="020B0604020202020204" pitchFamily="34" charset="0"/>
                <a:cs typeface="Arial" panose="020B0604020202020204" pitchFamily="34" charset="0"/>
              </a:rPr>
              <a:t>Thung</a:t>
            </a:r>
            <a:r>
              <a:rPr lang="en-US" b="0" dirty="0">
                <a:latin typeface="Arial" panose="020B0604020202020204" pitchFamily="34" charset="0"/>
                <a:cs typeface="Arial" panose="020B0604020202020204" pitchFamily="34" charset="0"/>
              </a:rPr>
              <a:t>, T. F. </a:t>
            </a:r>
            <a:r>
              <a:rPr lang="en-US" b="0" dirty="0" err="1">
                <a:latin typeface="Arial" panose="020B0604020202020204" pitchFamily="34" charset="0"/>
                <a:cs typeface="Arial" panose="020B0604020202020204" pitchFamily="34" charset="0"/>
              </a:rPr>
              <a:t>Bissyande</a:t>
            </a:r>
            <a:r>
              <a:rPr lang="en-US" b="0" dirty="0">
                <a:latin typeface="Arial" panose="020B0604020202020204" pitchFamily="34" charset="0"/>
                <a:cs typeface="Arial" panose="020B0604020202020204" pitchFamily="34" charset="0"/>
              </a:rPr>
              <a:t>, D. Lo, and L. Jiang, Network Structure of Social Coding in GitHub. CSMR </a:t>
            </a:r>
            <a:r>
              <a:rPr lang="en-US" b="0" dirty="0" smtClean="0">
                <a:latin typeface="Arial" panose="020B0604020202020204" pitchFamily="34" charset="0"/>
                <a:cs typeface="Arial" panose="020B0604020202020204" pitchFamily="34" charset="0"/>
              </a:rPr>
              <a:t>2013</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974300"/>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Github</a:t>
            </a:r>
            <a:r>
              <a:rPr lang="en-US" dirty="0" smtClean="0"/>
              <a:t> Data</a:t>
            </a:r>
            <a:endParaRPr lang="en-US" dirty="0"/>
          </a:p>
        </p:txBody>
      </p:sp>
      <p:sp>
        <p:nvSpPr>
          <p:cNvPr id="3" name="Text Placeholder 2"/>
          <p:cNvSpPr>
            <a:spLocks noGrp="1"/>
          </p:cNvSpPr>
          <p:nvPr>
            <p:ph type="body" idx="1"/>
          </p:nvPr>
        </p:nvSpPr>
        <p:spPr/>
        <p:txBody>
          <a:bodyPr/>
          <a:lstStyle/>
          <a:p>
            <a:r>
              <a:rPr lang="en-US" dirty="0" smtClean="0"/>
              <a:t>100,000 projects retrieved from GitHub API</a:t>
            </a:r>
          </a:p>
          <a:p>
            <a:r>
              <a:rPr lang="en-US" dirty="0" smtClean="0"/>
              <a:t>1,161,522 edges in the project-project network </a:t>
            </a:r>
          </a:p>
          <a:p>
            <a:r>
              <a:rPr lang="en-US" dirty="0" smtClean="0"/>
              <a:t>23,678,455 edges in the developer-developer network</a:t>
            </a:r>
            <a:endParaRPr lang="en-US" dirty="0"/>
          </a:p>
        </p:txBody>
      </p:sp>
      <p:sp>
        <p:nvSpPr>
          <p:cNvPr id="4" name="Shape 261"/>
          <p:cNvSpPr/>
          <p:nvPr/>
        </p:nvSpPr>
        <p:spPr>
          <a:xfrm>
            <a:off x="-6729" y="6534129"/>
            <a:ext cx="9150729" cy="323871"/>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F. </a:t>
            </a:r>
            <a:r>
              <a:rPr lang="en-US" b="0" dirty="0" err="1">
                <a:latin typeface="Arial" panose="020B0604020202020204" pitchFamily="34" charset="0"/>
                <a:cs typeface="Arial" panose="020B0604020202020204" pitchFamily="34" charset="0"/>
              </a:rPr>
              <a:t>Thung</a:t>
            </a:r>
            <a:r>
              <a:rPr lang="en-US" b="0" dirty="0">
                <a:latin typeface="Arial" panose="020B0604020202020204" pitchFamily="34" charset="0"/>
                <a:cs typeface="Arial" panose="020B0604020202020204" pitchFamily="34" charset="0"/>
              </a:rPr>
              <a:t>, T. F. </a:t>
            </a:r>
            <a:r>
              <a:rPr lang="en-US" b="0" dirty="0" err="1">
                <a:latin typeface="Arial" panose="020B0604020202020204" pitchFamily="34" charset="0"/>
                <a:cs typeface="Arial" panose="020B0604020202020204" pitchFamily="34" charset="0"/>
              </a:rPr>
              <a:t>Bissyande</a:t>
            </a:r>
            <a:r>
              <a:rPr lang="en-US" b="0" dirty="0">
                <a:latin typeface="Arial" panose="020B0604020202020204" pitchFamily="34" charset="0"/>
                <a:cs typeface="Arial" panose="020B0604020202020204" pitchFamily="34" charset="0"/>
              </a:rPr>
              <a:t>, D. Lo, and L. Jiang, Network Structure of Social Coding in GitHub. CSMR </a:t>
            </a:r>
            <a:r>
              <a:rPr lang="en-US" b="0" dirty="0" smtClean="0">
                <a:latin typeface="Arial" panose="020B0604020202020204" pitchFamily="34" charset="0"/>
                <a:cs typeface="Arial" panose="020B0604020202020204" pitchFamily="34" charset="0"/>
              </a:rPr>
              <a:t>2013</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792875"/>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Project-project network</a:t>
            </a:r>
            <a:endParaRPr lang="en-US" dirty="0"/>
          </a:p>
        </p:txBody>
      </p:sp>
      <p:pic>
        <p:nvPicPr>
          <p:cNvPr id="4" name="Picture 3"/>
          <p:cNvPicPr>
            <a:picLocks noChangeAspect="1"/>
          </p:cNvPicPr>
          <p:nvPr/>
        </p:nvPicPr>
        <p:blipFill>
          <a:blip r:embed="rId2"/>
          <a:stretch>
            <a:fillRect/>
          </a:stretch>
        </p:blipFill>
        <p:spPr>
          <a:xfrm>
            <a:off x="1824773" y="1025526"/>
            <a:ext cx="4457700" cy="2981325"/>
          </a:xfrm>
          <a:prstGeom prst="rect">
            <a:avLst/>
          </a:prstGeom>
        </p:spPr>
      </p:pic>
      <p:sp>
        <p:nvSpPr>
          <p:cNvPr id="5" name="TextBox 4"/>
          <p:cNvSpPr txBox="1"/>
          <p:nvPr/>
        </p:nvSpPr>
        <p:spPr>
          <a:xfrm>
            <a:off x="1037771" y="4308901"/>
            <a:ext cx="7329715"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The diameter</a:t>
            </a:r>
            <a:r>
              <a:rPr kumimoji="0" lang="en-US" sz="2400" b="0" i="0" u="none" strike="noStrike" cap="none" spc="0" normalizeH="0" dirty="0" smtClean="0">
                <a:ln>
                  <a:noFill/>
                </a:ln>
                <a:solidFill>
                  <a:srgbClr val="000000"/>
                </a:solidFill>
                <a:effectLst/>
                <a:uFillTx/>
                <a:latin typeface="Arial"/>
                <a:ea typeface="Arial"/>
                <a:cs typeface="Arial"/>
                <a:sym typeface="Arial"/>
              </a:rPr>
              <a:t> of the largest connected component: 9</a:t>
            </a:r>
          </a:p>
          <a:p>
            <a:pPr marL="0" marR="0" indent="0" algn="l" defTabSz="914400" rtl="0" fontAlgn="auto" latinLnBrk="0" hangingPunct="0">
              <a:lnSpc>
                <a:spcPct val="100000"/>
              </a:lnSpc>
              <a:spcBef>
                <a:spcPts val="0"/>
              </a:spcBef>
              <a:spcAft>
                <a:spcPts val="0"/>
              </a:spcAft>
              <a:buClrTx/>
              <a:buSzTx/>
              <a:buFontTx/>
              <a:buNone/>
              <a:tabLst/>
            </a:pPr>
            <a:r>
              <a:rPr lang="en-US" sz="2400" baseline="0" dirty="0" err="1" smtClean="0">
                <a:solidFill>
                  <a:srgbClr val="000000"/>
                </a:solidFill>
                <a:latin typeface="Arial"/>
                <a:ea typeface="Arial"/>
                <a:cs typeface="Arial"/>
                <a:sym typeface="Arial"/>
              </a:rPr>
              <a:t>Avg</a:t>
            </a:r>
            <a:r>
              <a:rPr lang="en-US" sz="2400" dirty="0" smtClean="0">
                <a:solidFill>
                  <a:srgbClr val="000000"/>
                </a:solidFill>
                <a:latin typeface="Arial"/>
                <a:ea typeface="Arial"/>
                <a:cs typeface="Arial"/>
                <a:sym typeface="Arial"/>
              </a:rPr>
              <a:t> shortest path: 3.7</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6" name="Shape 261"/>
          <p:cNvSpPr/>
          <p:nvPr/>
        </p:nvSpPr>
        <p:spPr>
          <a:xfrm>
            <a:off x="-6729" y="6534129"/>
            <a:ext cx="9150729" cy="323871"/>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F. </a:t>
            </a:r>
            <a:r>
              <a:rPr lang="en-US" b="0" dirty="0" err="1">
                <a:latin typeface="Arial" panose="020B0604020202020204" pitchFamily="34" charset="0"/>
                <a:cs typeface="Arial" panose="020B0604020202020204" pitchFamily="34" charset="0"/>
              </a:rPr>
              <a:t>Thung</a:t>
            </a:r>
            <a:r>
              <a:rPr lang="en-US" b="0" dirty="0">
                <a:latin typeface="Arial" panose="020B0604020202020204" pitchFamily="34" charset="0"/>
                <a:cs typeface="Arial" panose="020B0604020202020204" pitchFamily="34" charset="0"/>
              </a:rPr>
              <a:t>, T. F. </a:t>
            </a:r>
            <a:r>
              <a:rPr lang="en-US" b="0" dirty="0" err="1">
                <a:latin typeface="Arial" panose="020B0604020202020204" pitchFamily="34" charset="0"/>
                <a:cs typeface="Arial" panose="020B0604020202020204" pitchFamily="34" charset="0"/>
              </a:rPr>
              <a:t>Bissyande</a:t>
            </a:r>
            <a:r>
              <a:rPr lang="en-US" b="0" dirty="0">
                <a:latin typeface="Arial" panose="020B0604020202020204" pitchFamily="34" charset="0"/>
                <a:cs typeface="Arial" panose="020B0604020202020204" pitchFamily="34" charset="0"/>
              </a:rPr>
              <a:t>, D. Lo, and L. Jiang, Network Structure of Social Coding in GitHub. CSMR </a:t>
            </a:r>
            <a:r>
              <a:rPr lang="en-US" b="0" dirty="0" smtClean="0">
                <a:latin typeface="Arial" panose="020B0604020202020204" pitchFamily="34" charset="0"/>
                <a:cs typeface="Arial" panose="020B0604020202020204" pitchFamily="34" charset="0"/>
              </a:rPr>
              <a:t>2013</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50941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Developer-developer network</a:t>
            </a:r>
            <a:endParaRPr lang="en-US" dirty="0"/>
          </a:p>
        </p:txBody>
      </p:sp>
      <p:pic>
        <p:nvPicPr>
          <p:cNvPr id="4" name="Picture 3"/>
          <p:cNvPicPr>
            <a:picLocks noChangeAspect="1"/>
          </p:cNvPicPr>
          <p:nvPr/>
        </p:nvPicPr>
        <p:blipFill>
          <a:blip r:embed="rId2"/>
          <a:stretch>
            <a:fillRect/>
          </a:stretch>
        </p:blipFill>
        <p:spPr>
          <a:xfrm>
            <a:off x="2040390" y="1184727"/>
            <a:ext cx="4753460" cy="3038929"/>
          </a:xfrm>
          <a:prstGeom prst="rect">
            <a:avLst/>
          </a:prstGeom>
        </p:spPr>
      </p:pic>
      <p:sp>
        <p:nvSpPr>
          <p:cNvPr id="5" name="TextBox 4"/>
          <p:cNvSpPr txBox="1"/>
          <p:nvPr/>
        </p:nvSpPr>
        <p:spPr>
          <a:xfrm>
            <a:off x="1037771" y="4308901"/>
            <a:ext cx="8106229"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The diameter</a:t>
            </a:r>
            <a:r>
              <a:rPr kumimoji="0" lang="en-US" sz="2400" b="0" i="0" u="none" strike="noStrike" cap="none" spc="0" normalizeH="0" dirty="0" smtClean="0">
                <a:ln>
                  <a:noFill/>
                </a:ln>
                <a:solidFill>
                  <a:srgbClr val="000000"/>
                </a:solidFill>
                <a:effectLst/>
                <a:uFillTx/>
                <a:latin typeface="Arial"/>
                <a:ea typeface="Arial"/>
                <a:cs typeface="Arial"/>
                <a:sym typeface="Arial"/>
              </a:rPr>
              <a:t> of the largest connected component: 5</a:t>
            </a:r>
          </a:p>
          <a:p>
            <a:pPr marL="0" marR="0" indent="0" algn="l" defTabSz="914400" rtl="0" fontAlgn="auto" latinLnBrk="0" hangingPunct="0">
              <a:lnSpc>
                <a:spcPct val="100000"/>
              </a:lnSpc>
              <a:spcBef>
                <a:spcPts val="0"/>
              </a:spcBef>
              <a:spcAft>
                <a:spcPts val="0"/>
              </a:spcAft>
              <a:buClrTx/>
              <a:buSzTx/>
              <a:buFontTx/>
              <a:buNone/>
              <a:tabLst/>
            </a:pPr>
            <a:r>
              <a:rPr lang="en-US" sz="2400" baseline="0" dirty="0" err="1" smtClean="0">
                <a:solidFill>
                  <a:srgbClr val="000000"/>
                </a:solidFill>
                <a:latin typeface="Arial"/>
                <a:ea typeface="Arial"/>
                <a:cs typeface="Arial"/>
                <a:sym typeface="Arial"/>
              </a:rPr>
              <a:t>Avg</a:t>
            </a:r>
            <a:r>
              <a:rPr lang="en-US" sz="2400" dirty="0" smtClean="0">
                <a:solidFill>
                  <a:srgbClr val="000000"/>
                </a:solidFill>
                <a:latin typeface="Arial"/>
                <a:ea typeface="Arial"/>
                <a:cs typeface="Arial"/>
                <a:sym typeface="Arial"/>
              </a:rPr>
              <a:t> shortest path: 2.47</a:t>
            </a: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-&gt;</a:t>
            </a:r>
            <a:r>
              <a:rPr kumimoji="0" lang="en-US" sz="2400" b="0" i="0" u="none" strike="noStrike" cap="none" spc="0" normalizeH="0" dirty="0" smtClean="0">
                <a:ln>
                  <a:noFill/>
                </a:ln>
                <a:solidFill>
                  <a:srgbClr val="000000"/>
                </a:solidFill>
                <a:effectLst/>
                <a:uFillTx/>
                <a:latin typeface="Arial"/>
                <a:ea typeface="Arial"/>
                <a:cs typeface="Arial"/>
                <a:sym typeface="Arial"/>
              </a:rPr>
              <a:t> compare with </a:t>
            </a:r>
            <a:r>
              <a:rPr kumimoji="0" lang="en-US" sz="2400" b="0" i="0" u="none" strike="noStrike" cap="none" spc="0" normalizeH="0" dirty="0" err="1" smtClean="0">
                <a:ln>
                  <a:noFill/>
                </a:ln>
                <a:solidFill>
                  <a:srgbClr val="000000"/>
                </a:solidFill>
                <a:effectLst/>
                <a:uFillTx/>
                <a:latin typeface="Arial"/>
                <a:ea typeface="Arial"/>
                <a:cs typeface="Arial"/>
                <a:sym typeface="Arial"/>
              </a:rPr>
              <a:t>avg</a:t>
            </a:r>
            <a:r>
              <a:rPr kumimoji="0" lang="en-US" sz="2400" b="0" i="0" u="none" strike="noStrike" cap="none" spc="0" normalizeH="0" dirty="0" smtClean="0">
                <a:ln>
                  <a:noFill/>
                </a:ln>
                <a:solidFill>
                  <a:srgbClr val="000000"/>
                </a:solidFill>
                <a:effectLst/>
                <a:uFillTx/>
                <a:latin typeface="Arial"/>
                <a:ea typeface="Arial"/>
                <a:cs typeface="Arial"/>
                <a:sym typeface="Arial"/>
              </a:rPr>
              <a:t> shortest path of Facebook: 4.7</a:t>
            </a:r>
            <a:endParaRPr lang="en-US" sz="2400" baseline="0" dirty="0">
              <a:solidFill>
                <a:srgbClr val="000000"/>
              </a:solidFill>
              <a:latin typeface="Arial"/>
              <a:ea typeface="Arial"/>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dirty="0" smtClean="0">
                <a:ln>
                  <a:noFill/>
                </a:ln>
                <a:solidFill>
                  <a:srgbClr val="0000FF"/>
                </a:solidFill>
                <a:effectLst/>
                <a:uFillTx/>
                <a:latin typeface="Arial"/>
                <a:ea typeface="Arial"/>
                <a:cs typeface="Arial"/>
                <a:sym typeface="Arial"/>
              </a:rPr>
              <a:t>Social coding enables substantially more collaborations among developers</a:t>
            </a:r>
            <a:endParaRPr kumimoji="0" lang="en-US" sz="2400" b="0" i="0" u="none" strike="noStrike" cap="none" spc="0" normalizeH="0" baseline="0" dirty="0">
              <a:ln>
                <a:noFill/>
              </a:ln>
              <a:solidFill>
                <a:srgbClr val="0000FF"/>
              </a:solidFill>
              <a:effectLst/>
              <a:uFillTx/>
              <a:latin typeface="Arial"/>
              <a:ea typeface="Arial"/>
              <a:cs typeface="Arial"/>
              <a:sym typeface="Arial"/>
            </a:endParaRPr>
          </a:p>
        </p:txBody>
      </p:sp>
      <p:sp>
        <p:nvSpPr>
          <p:cNvPr id="6" name="Shape 261"/>
          <p:cNvSpPr/>
          <p:nvPr/>
        </p:nvSpPr>
        <p:spPr>
          <a:xfrm>
            <a:off x="-6729" y="6534129"/>
            <a:ext cx="9150729" cy="323871"/>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F. </a:t>
            </a:r>
            <a:r>
              <a:rPr lang="en-US" b="0" dirty="0" err="1">
                <a:latin typeface="Arial" panose="020B0604020202020204" pitchFamily="34" charset="0"/>
                <a:cs typeface="Arial" panose="020B0604020202020204" pitchFamily="34" charset="0"/>
              </a:rPr>
              <a:t>Thung</a:t>
            </a:r>
            <a:r>
              <a:rPr lang="en-US" b="0" dirty="0">
                <a:latin typeface="Arial" panose="020B0604020202020204" pitchFamily="34" charset="0"/>
                <a:cs typeface="Arial" panose="020B0604020202020204" pitchFamily="34" charset="0"/>
              </a:rPr>
              <a:t>, T. F. </a:t>
            </a:r>
            <a:r>
              <a:rPr lang="en-US" b="0" dirty="0" err="1">
                <a:latin typeface="Arial" panose="020B0604020202020204" pitchFamily="34" charset="0"/>
                <a:cs typeface="Arial" panose="020B0604020202020204" pitchFamily="34" charset="0"/>
              </a:rPr>
              <a:t>Bissyande</a:t>
            </a:r>
            <a:r>
              <a:rPr lang="en-US" b="0" dirty="0">
                <a:latin typeface="Arial" panose="020B0604020202020204" pitchFamily="34" charset="0"/>
                <a:cs typeface="Arial" panose="020B0604020202020204" pitchFamily="34" charset="0"/>
              </a:rPr>
              <a:t>, D. Lo, and L. Jiang, Network Structure of Social Coding in GitHub. CSMR </a:t>
            </a:r>
            <a:r>
              <a:rPr lang="en-US" b="0" dirty="0" smtClean="0">
                <a:latin typeface="Arial" panose="020B0604020202020204" pitchFamily="34" charset="0"/>
                <a:cs typeface="Arial" panose="020B0604020202020204" pitchFamily="34" charset="0"/>
              </a:rPr>
              <a:t>2013</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186639"/>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Influential Projects</a:t>
            </a:r>
            <a:endParaRPr lang="en-US" dirty="0"/>
          </a:p>
        </p:txBody>
      </p:sp>
      <p:pic>
        <p:nvPicPr>
          <p:cNvPr id="4" name="Picture 3"/>
          <p:cNvPicPr>
            <a:picLocks noChangeAspect="1"/>
          </p:cNvPicPr>
          <p:nvPr/>
        </p:nvPicPr>
        <p:blipFill>
          <a:blip r:embed="rId3"/>
          <a:stretch>
            <a:fillRect/>
          </a:stretch>
        </p:blipFill>
        <p:spPr>
          <a:xfrm>
            <a:off x="1120664" y="1612446"/>
            <a:ext cx="6880445" cy="2945039"/>
          </a:xfrm>
          <a:prstGeom prst="rect">
            <a:avLst/>
          </a:prstGeom>
        </p:spPr>
      </p:pic>
      <p:sp>
        <p:nvSpPr>
          <p:cNvPr id="5" name="Shape 261"/>
          <p:cNvSpPr/>
          <p:nvPr/>
        </p:nvSpPr>
        <p:spPr>
          <a:xfrm>
            <a:off x="-6729" y="6534129"/>
            <a:ext cx="9150729" cy="323871"/>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F. </a:t>
            </a:r>
            <a:r>
              <a:rPr lang="en-US" b="0" dirty="0" err="1">
                <a:latin typeface="Arial" panose="020B0604020202020204" pitchFamily="34" charset="0"/>
                <a:cs typeface="Arial" panose="020B0604020202020204" pitchFamily="34" charset="0"/>
              </a:rPr>
              <a:t>Thung</a:t>
            </a:r>
            <a:r>
              <a:rPr lang="en-US" b="0" dirty="0">
                <a:latin typeface="Arial" panose="020B0604020202020204" pitchFamily="34" charset="0"/>
                <a:cs typeface="Arial" panose="020B0604020202020204" pitchFamily="34" charset="0"/>
              </a:rPr>
              <a:t>, T. F. </a:t>
            </a:r>
            <a:r>
              <a:rPr lang="en-US" b="0" dirty="0" err="1">
                <a:latin typeface="Arial" panose="020B0604020202020204" pitchFamily="34" charset="0"/>
                <a:cs typeface="Arial" panose="020B0604020202020204" pitchFamily="34" charset="0"/>
              </a:rPr>
              <a:t>Bissyande</a:t>
            </a:r>
            <a:r>
              <a:rPr lang="en-US" b="0" dirty="0">
                <a:latin typeface="Arial" panose="020B0604020202020204" pitchFamily="34" charset="0"/>
                <a:cs typeface="Arial" panose="020B0604020202020204" pitchFamily="34" charset="0"/>
              </a:rPr>
              <a:t>, D. Lo, and L. Jiang, Network Structure of Social Coding in GitHub. CSMR </a:t>
            </a:r>
            <a:r>
              <a:rPr lang="en-US" b="0" dirty="0" smtClean="0">
                <a:latin typeface="Arial" panose="020B0604020202020204" pitchFamily="34" charset="0"/>
                <a:cs typeface="Arial" panose="020B0604020202020204" pitchFamily="34" charset="0"/>
              </a:rPr>
              <a:t>2013</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881357"/>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Influential Developers</a:t>
            </a:r>
            <a:endParaRPr lang="en-US" dirty="0"/>
          </a:p>
        </p:txBody>
      </p:sp>
      <p:pic>
        <p:nvPicPr>
          <p:cNvPr id="4" name="Picture 3"/>
          <p:cNvPicPr>
            <a:picLocks noChangeAspect="1"/>
          </p:cNvPicPr>
          <p:nvPr/>
        </p:nvPicPr>
        <p:blipFill>
          <a:blip r:embed="rId3"/>
          <a:stretch>
            <a:fillRect/>
          </a:stretch>
        </p:blipFill>
        <p:spPr>
          <a:xfrm>
            <a:off x="542947" y="1765527"/>
            <a:ext cx="8035880" cy="2900817"/>
          </a:xfrm>
          <a:prstGeom prst="rect">
            <a:avLst/>
          </a:prstGeom>
        </p:spPr>
      </p:pic>
      <p:sp>
        <p:nvSpPr>
          <p:cNvPr id="5" name="Shape 261"/>
          <p:cNvSpPr/>
          <p:nvPr/>
        </p:nvSpPr>
        <p:spPr>
          <a:xfrm>
            <a:off x="-6729" y="6534129"/>
            <a:ext cx="9150729" cy="323871"/>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lang="en-US" b="0" dirty="0">
                <a:latin typeface="Arial" panose="020B0604020202020204" pitchFamily="34" charset="0"/>
                <a:cs typeface="Arial" panose="020B0604020202020204" pitchFamily="34" charset="0"/>
              </a:rPr>
              <a:t>F. </a:t>
            </a:r>
            <a:r>
              <a:rPr lang="en-US" b="0" dirty="0" err="1">
                <a:latin typeface="Arial" panose="020B0604020202020204" pitchFamily="34" charset="0"/>
                <a:cs typeface="Arial" panose="020B0604020202020204" pitchFamily="34" charset="0"/>
              </a:rPr>
              <a:t>Thung</a:t>
            </a:r>
            <a:r>
              <a:rPr lang="en-US" b="0" dirty="0">
                <a:latin typeface="Arial" panose="020B0604020202020204" pitchFamily="34" charset="0"/>
                <a:cs typeface="Arial" panose="020B0604020202020204" pitchFamily="34" charset="0"/>
              </a:rPr>
              <a:t>, T. F. </a:t>
            </a:r>
            <a:r>
              <a:rPr lang="en-US" b="0" dirty="0" err="1">
                <a:latin typeface="Arial" panose="020B0604020202020204" pitchFamily="34" charset="0"/>
                <a:cs typeface="Arial" panose="020B0604020202020204" pitchFamily="34" charset="0"/>
              </a:rPr>
              <a:t>Bissyande</a:t>
            </a:r>
            <a:r>
              <a:rPr lang="en-US" b="0" dirty="0">
                <a:latin typeface="Arial" panose="020B0604020202020204" pitchFamily="34" charset="0"/>
                <a:cs typeface="Arial" panose="020B0604020202020204" pitchFamily="34" charset="0"/>
              </a:rPr>
              <a:t>, D. Lo, and L. Jiang, Network Structure of Social Coding in GitHub. CSMR </a:t>
            </a:r>
            <a:r>
              <a:rPr lang="en-US" b="0" dirty="0" smtClean="0">
                <a:latin typeface="Arial" panose="020B0604020202020204" pitchFamily="34" charset="0"/>
                <a:cs typeface="Arial" panose="020B0604020202020204" pitchFamily="34" charset="0"/>
              </a:rPr>
              <a:t>2013</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885394"/>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3" name="Picture 225" descr="teamteamsim"/>
          <p:cNvPicPr>
            <a:picLocks noChangeAspect="1" noChangeArrowheads="1"/>
          </p:cNvPicPr>
          <p:nvPr/>
        </p:nvPicPr>
        <p:blipFill>
          <a:blip r:embed="rId3"/>
          <a:srcRect l="8083"/>
          <a:stretch>
            <a:fillRect/>
          </a:stretch>
        </p:blipFill>
        <p:spPr bwMode="auto">
          <a:xfrm>
            <a:off x="1975920" y="1801874"/>
            <a:ext cx="5376723" cy="3657600"/>
          </a:xfrm>
          <a:prstGeom prst="rect">
            <a:avLst/>
          </a:prstGeom>
          <a:noFill/>
          <a:ln w="9525">
            <a:noFill/>
            <a:miter lim="800000"/>
            <a:headEnd/>
            <a:tailEnd/>
          </a:ln>
        </p:spPr>
      </p:pic>
      <p:sp>
        <p:nvSpPr>
          <p:cNvPr id="45064" name="TextBox 1"/>
          <p:cNvSpPr txBox="1">
            <a:spLocks noChangeArrowheads="1"/>
          </p:cNvSpPr>
          <p:nvPr/>
        </p:nvSpPr>
        <p:spPr bwMode="auto">
          <a:xfrm>
            <a:off x="2542467" y="5165440"/>
            <a:ext cx="1657600" cy="523220"/>
          </a:xfrm>
          <a:prstGeom prst="rect">
            <a:avLst/>
          </a:prstGeom>
          <a:noFill/>
          <a:ln w="9525">
            <a:noFill/>
            <a:miter lim="800000"/>
            <a:headEnd/>
            <a:tailEnd/>
          </a:ln>
        </p:spPr>
        <p:txBody>
          <a:bodyPr wrap="none">
            <a:spAutoFit/>
          </a:bodyPr>
          <a:lstStyle/>
          <a:p>
            <a:r>
              <a:rPr lang="en-US" sz="2800" dirty="0">
                <a:latin typeface="Calibri" pitchFamily="34" charset="0"/>
              </a:rPr>
              <a:t>successful</a:t>
            </a:r>
          </a:p>
        </p:txBody>
      </p:sp>
      <p:sp>
        <p:nvSpPr>
          <p:cNvPr id="45065" name="TextBox 16"/>
          <p:cNvSpPr txBox="1">
            <a:spLocks noChangeArrowheads="1"/>
          </p:cNvSpPr>
          <p:nvPr/>
        </p:nvSpPr>
        <p:spPr bwMode="auto">
          <a:xfrm>
            <a:off x="4997240" y="5197864"/>
            <a:ext cx="1620957" cy="523220"/>
          </a:xfrm>
          <a:prstGeom prst="rect">
            <a:avLst/>
          </a:prstGeom>
          <a:noFill/>
          <a:ln w="9525">
            <a:noFill/>
            <a:miter lim="800000"/>
            <a:headEnd/>
            <a:tailEnd/>
          </a:ln>
        </p:spPr>
        <p:txBody>
          <a:bodyPr wrap="none">
            <a:spAutoFit/>
          </a:bodyPr>
          <a:lstStyle/>
          <a:p>
            <a:r>
              <a:rPr lang="en-US" sz="2800" dirty="0">
                <a:latin typeface="Calibri" pitchFamily="34" charset="0"/>
              </a:rPr>
              <a:t>struggling</a:t>
            </a:r>
          </a:p>
        </p:txBody>
      </p:sp>
      <p:sp>
        <p:nvSpPr>
          <p:cNvPr id="45066" name="TextBox 17"/>
          <p:cNvSpPr txBox="1">
            <a:spLocks noChangeArrowheads="1"/>
          </p:cNvSpPr>
          <p:nvPr/>
        </p:nvSpPr>
        <p:spPr bwMode="auto">
          <a:xfrm rot="-5400000">
            <a:off x="926500" y="4060888"/>
            <a:ext cx="1657600" cy="523220"/>
          </a:xfrm>
          <a:prstGeom prst="rect">
            <a:avLst/>
          </a:prstGeom>
          <a:noFill/>
          <a:ln w="9525">
            <a:noFill/>
            <a:miter lim="800000"/>
            <a:headEnd/>
            <a:tailEnd/>
          </a:ln>
        </p:spPr>
        <p:txBody>
          <a:bodyPr wrap="none">
            <a:spAutoFit/>
          </a:bodyPr>
          <a:lstStyle/>
          <a:p>
            <a:r>
              <a:rPr lang="en-US" sz="2800" dirty="0">
                <a:latin typeface="Calibri" pitchFamily="34" charset="0"/>
              </a:rPr>
              <a:t>successful</a:t>
            </a:r>
          </a:p>
        </p:txBody>
      </p:sp>
      <p:sp>
        <p:nvSpPr>
          <p:cNvPr id="45067" name="TextBox 19"/>
          <p:cNvSpPr txBox="1">
            <a:spLocks noChangeArrowheads="1"/>
          </p:cNvSpPr>
          <p:nvPr/>
        </p:nvSpPr>
        <p:spPr bwMode="auto">
          <a:xfrm rot="-5400000">
            <a:off x="910690" y="2333618"/>
            <a:ext cx="1620957" cy="523220"/>
          </a:xfrm>
          <a:prstGeom prst="rect">
            <a:avLst/>
          </a:prstGeom>
          <a:noFill/>
          <a:ln w="9525">
            <a:noFill/>
            <a:miter lim="800000"/>
            <a:headEnd/>
            <a:tailEnd/>
          </a:ln>
        </p:spPr>
        <p:txBody>
          <a:bodyPr wrap="none">
            <a:spAutoFit/>
          </a:bodyPr>
          <a:lstStyle/>
          <a:p>
            <a:r>
              <a:rPr lang="en-US" sz="2800" dirty="0">
                <a:latin typeface="Calibri" pitchFamily="34" charset="0"/>
              </a:rPr>
              <a:t>struggling</a:t>
            </a:r>
          </a:p>
        </p:txBody>
      </p:sp>
      <p:sp>
        <p:nvSpPr>
          <p:cNvPr id="45070" name="Title 1"/>
          <p:cNvSpPr txBox="1">
            <a:spLocks/>
          </p:cNvSpPr>
          <p:nvPr/>
        </p:nvSpPr>
        <p:spPr bwMode="auto">
          <a:xfrm>
            <a:off x="0" y="0"/>
            <a:ext cx="9144000" cy="923925"/>
          </a:xfrm>
          <a:prstGeom prst="rect">
            <a:avLst/>
          </a:prstGeom>
          <a:noFill/>
          <a:ln w="9525">
            <a:noFill/>
            <a:miter lim="800000"/>
            <a:headEnd/>
            <a:tailEnd/>
          </a:ln>
        </p:spPr>
        <p:txBody>
          <a:bodyPr anchor="ctr"/>
          <a:lstStyle/>
          <a:p>
            <a:pPr algn="ctr"/>
            <a:r>
              <a:rPr lang="en-US" sz="2800" dirty="0" smtClean="0">
                <a:solidFill>
                  <a:srgbClr val="000000"/>
                </a:solidFill>
                <a:latin typeface="Arial Black" panose="020B0A04020102020204" pitchFamily="34" charset="0"/>
                <a:ea typeface="MS PGothic" pitchFamily="34" charset="-128"/>
              </a:rPr>
              <a:t>The Effect </a:t>
            </a:r>
            <a:r>
              <a:rPr lang="en-US" sz="2800" dirty="0">
                <a:solidFill>
                  <a:srgbClr val="000000"/>
                </a:solidFill>
                <a:latin typeface="Arial Black" panose="020B0A04020102020204" pitchFamily="34" charset="0"/>
                <a:ea typeface="MS PGothic" pitchFamily="34" charset="-128"/>
              </a:rPr>
              <a:t>of </a:t>
            </a:r>
            <a:r>
              <a:rPr lang="en-US" sz="2800" dirty="0" smtClean="0">
                <a:solidFill>
                  <a:srgbClr val="000000"/>
                </a:solidFill>
                <a:latin typeface="Arial Black" panose="020B0A04020102020204" pitchFamily="34" charset="0"/>
                <a:ea typeface="MS PGothic" pitchFamily="34" charset="-128"/>
              </a:rPr>
              <a:t>Team Network Connectivity</a:t>
            </a:r>
            <a:endParaRPr lang="en-US" sz="3200" dirty="0">
              <a:solidFill>
                <a:srgbClr val="000000"/>
              </a:solidFill>
              <a:latin typeface="Arial Black" panose="020B0A04020102020204" pitchFamily="34" charset="0"/>
              <a:ea typeface="MS PGothic" pitchFamily="34" charset="-128"/>
            </a:endParaRPr>
          </a:p>
        </p:txBody>
      </p:sp>
      <p:sp>
        <p:nvSpPr>
          <p:cNvPr id="45071" name="Rectangle 2"/>
          <p:cNvSpPr>
            <a:spLocks noChangeArrowheads="1"/>
          </p:cNvSpPr>
          <p:nvPr/>
        </p:nvSpPr>
        <p:spPr bwMode="auto">
          <a:xfrm>
            <a:off x="2501502" y="1347690"/>
            <a:ext cx="4075730" cy="487313"/>
          </a:xfrm>
          <a:prstGeom prst="rect">
            <a:avLst/>
          </a:prstGeom>
          <a:noFill/>
          <a:ln w="9525">
            <a:noFill/>
            <a:miter lim="800000"/>
            <a:headEnd/>
            <a:tailEnd/>
          </a:ln>
        </p:spPr>
        <p:txBody>
          <a:bodyPr wrap="none">
            <a:spAutoFit/>
          </a:bodyPr>
          <a:lstStyle/>
          <a:p>
            <a:pPr marL="398463" indent="-280988" algn="just" eaLnBrk="0" hangingPunct="0">
              <a:lnSpc>
                <a:spcPct val="90000"/>
              </a:lnSpc>
              <a:spcBef>
                <a:spcPts val="2400"/>
              </a:spcBef>
              <a:buSzPct val="100000"/>
              <a:buFont typeface="Wingdings" pitchFamily="2" charset="2"/>
              <a:buNone/>
            </a:pPr>
            <a:r>
              <a:rPr lang="en-US" altLang="zh-CN" sz="2800" b="1" dirty="0">
                <a:solidFill>
                  <a:srgbClr val="000000"/>
                </a:solidFill>
                <a:latin typeface="Calibri" pitchFamily="34" charset="0"/>
                <a:ea typeface="MS PGothic" pitchFamily="34" charset="-128"/>
              </a:rPr>
              <a:t>Pair-wised team similarity</a:t>
            </a:r>
          </a:p>
        </p:txBody>
      </p:sp>
      <p:sp>
        <p:nvSpPr>
          <p:cNvPr id="37" name="Rectangle 36"/>
          <p:cNvSpPr/>
          <p:nvPr/>
        </p:nvSpPr>
        <p:spPr>
          <a:xfrm>
            <a:off x="0" y="5827461"/>
            <a:ext cx="9144000" cy="1015661"/>
          </a:xfrm>
          <a:prstGeom prst="rect">
            <a:avLst/>
          </a:prstGeom>
          <a:solidFill>
            <a:srgbClr val="FFFF66"/>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400" hangingPunct="0"/>
            <a:r>
              <a:rPr lang="en-US" sz="2000" dirty="0">
                <a:solidFill>
                  <a:srgbClr val="FF0000"/>
                </a:solidFill>
                <a:latin typeface="Arial"/>
                <a:ea typeface="ＭＳ Ｐゴシック" pitchFamily="34" charset="-128"/>
                <a:cs typeface="Arial"/>
                <a:sym typeface="Wingdings 2"/>
              </a:rPr>
              <a:t>"Happy families </a:t>
            </a:r>
            <a:r>
              <a:rPr lang="en-US" sz="2000" dirty="0" smtClean="0">
                <a:solidFill>
                  <a:srgbClr val="FF0000"/>
                </a:solidFill>
                <a:latin typeface="Arial"/>
                <a:ea typeface="ＭＳ Ｐゴシック" pitchFamily="34" charset="-128"/>
                <a:cs typeface="Arial"/>
                <a:sym typeface="Wingdings 2"/>
              </a:rPr>
              <a:t>resemble each other; each </a:t>
            </a:r>
            <a:r>
              <a:rPr lang="en-US" sz="2000" dirty="0">
                <a:solidFill>
                  <a:srgbClr val="FF0000"/>
                </a:solidFill>
                <a:latin typeface="Arial"/>
                <a:ea typeface="ＭＳ Ｐゴシック" pitchFamily="34" charset="-128"/>
                <a:cs typeface="Arial"/>
                <a:sym typeface="Wingdings 2"/>
              </a:rPr>
              <a:t>unhappy </a:t>
            </a:r>
            <a:r>
              <a:rPr lang="en-US" sz="2000" dirty="0" smtClean="0">
                <a:solidFill>
                  <a:srgbClr val="FF0000"/>
                </a:solidFill>
                <a:latin typeface="Arial"/>
                <a:ea typeface="ＭＳ Ｐゴシック" pitchFamily="34" charset="-128"/>
                <a:cs typeface="Arial"/>
                <a:sym typeface="Wingdings 2"/>
              </a:rPr>
              <a:t> family </a:t>
            </a:r>
            <a:r>
              <a:rPr lang="en-US" sz="2000" dirty="0">
                <a:solidFill>
                  <a:srgbClr val="FF0000"/>
                </a:solidFill>
                <a:latin typeface="Arial"/>
                <a:ea typeface="ＭＳ Ｐゴシック" pitchFamily="34" charset="-128"/>
                <a:cs typeface="Arial"/>
                <a:sym typeface="Wingdings 2"/>
              </a:rPr>
              <a:t>is unhappy in its own way." </a:t>
            </a:r>
            <a:endParaRPr lang="en-US" sz="2000" dirty="0" smtClean="0">
              <a:solidFill>
                <a:srgbClr val="FF0000"/>
              </a:solidFill>
              <a:latin typeface="Arial"/>
              <a:ea typeface="ＭＳ Ｐゴシック" pitchFamily="34" charset="-128"/>
              <a:cs typeface="Arial"/>
              <a:sym typeface="Wingdings 2"/>
            </a:endParaRPr>
          </a:p>
          <a:p>
            <a:pPr algn="ctr" defTabSz="914400" hangingPunct="0"/>
            <a:r>
              <a:rPr lang="en-US" sz="2000" dirty="0" smtClean="0">
                <a:solidFill>
                  <a:srgbClr val="FF0000"/>
                </a:solidFill>
                <a:latin typeface="Arial"/>
                <a:ea typeface="ＭＳ Ｐゴシック" pitchFamily="34" charset="-128"/>
                <a:cs typeface="Arial"/>
                <a:sym typeface="Wingdings 2"/>
              </a:rPr>
              <a:t>- </a:t>
            </a:r>
            <a:r>
              <a:rPr lang="en-US" sz="2000" dirty="0">
                <a:solidFill>
                  <a:srgbClr val="FF0000"/>
                </a:solidFill>
                <a:latin typeface="Arial"/>
                <a:ea typeface="ＭＳ Ｐゴシック" pitchFamily="34" charset="-128"/>
                <a:cs typeface="Arial"/>
                <a:sym typeface="Wingdings 2"/>
              </a:rPr>
              <a:t>Leo </a:t>
            </a:r>
            <a:r>
              <a:rPr lang="en-US" sz="2000" dirty="0" smtClean="0">
                <a:solidFill>
                  <a:srgbClr val="FF0000"/>
                </a:solidFill>
                <a:latin typeface="Arial"/>
                <a:ea typeface="ＭＳ Ｐゴシック" pitchFamily="34" charset="-128"/>
                <a:cs typeface="Arial"/>
                <a:sym typeface="Wingdings 2"/>
              </a:rPr>
              <a:t>Tolstoy, Russian writer</a:t>
            </a:r>
            <a:endParaRPr lang="en-US" sz="2000" dirty="0">
              <a:solidFill>
                <a:srgbClr val="FF0000"/>
              </a:solidFill>
              <a:latin typeface="Arial"/>
              <a:ea typeface="ＭＳ Ｐゴシック" pitchFamily="34" charset="-128"/>
              <a:cs typeface="Arial"/>
              <a:sym typeface="Wingdings 2"/>
            </a:endParaRPr>
          </a:p>
        </p:txBody>
      </p:sp>
    </p:spTree>
    <p:extLst>
      <p:ext uri="{BB962C8B-B14F-4D97-AF65-F5344CB8AC3E}">
        <p14:creationId xmlns:p14="http://schemas.microsoft.com/office/powerpoint/2010/main" val="589331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7" name="Shape 287"/>
          <p:cNvSpPr>
            <a:spLocks noGrp="1"/>
          </p:cNvSpPr>
          <p:nvPr>
            <p:ph type="title"/>
          </p:nvPr>
        </p:nvSpPr>
        <p:spPr>
          <a:prstGeom prst="rect">
            <a:avLst/>
          </a:prstGeom>
        </p:spPr>
        <p:txBody>
          <a:bodyPr/>
          <a:lstStyle/>
          <a:p>
            <a:r>
              <a:rPr lang="en-US" dirty="0" smtClean="0"/>
              <a:t>Performance Dynamics </a:t>
            </a:r>
            <a:br>
              <a:rPr lang="en-US" dirty="0" smtClean="0"/>
            </a:br>
            <a:r>
              <a:rPr lang="en-US" sz="2800" b="0" dirty="0" smtClean="0"/>
              <a:t>(metric: long-term citation counts)</a:t>
            </a:r>
            <a:endParaRPr sz="2800" b="0" dirty="0"/>
          </a:p>
        </p:txBody>
      </p:sp>
      <p:sp>
        <p:nvSpPr>
          <p:cNvPr id="288" name="Shape 28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38</a:t>
            </a:fld>
            <a:endParaRPr/>
          </a:p>
        </p:txBody>
      </p:sp>
      <p:grpSp>
        <p:nvGrpSpPr>
          <p:cNvPr id="297" name="Group 297"/>
          <p:cNvGrpSpPr/>
          <p:nvPr/>
        </p:nvGrpSpPr>
        <p:grpSpPr>
          <a:xfrm>
            <a:off x="854660" y="1403521"/>
            <a:ext cx="7229375" cy="3973102"/>
            <a:chOff x="0" y="0"/>
            <a:chExt cx="7229374" cy="3973101"/>
          </a:xfrm>
        </p:grpSpPr>
        <p:pic>
          <p:nvPicPr>
            <p:cNvPr id="290" name="domain_heterogeneity.pdf"/>
            <p:cNvPicPr>
              <a:picLocks/>
            </p:cNvPicPr>
            <p:nvPr/>
          </p:nvPicPr>
          <p:blipFill>
            <a:blip r:embed="rId3">
              <a:extLst/>
            </a:blip>
            <a:stretch>
              <a:fillRect/>
            </a:stretch>
          </p:blipFill>
          <p:spPr>
            <a:xfrm>
              <a:off x="435936" y="0"/>
              <a:ext cx="6793439" cy="3973102"/>
            </a:xfrm>
            <a:prstGeom prst="rect">
              <a:avLst/>
            </a:prstGeom>
            <a:ln w="12700" cap="flat">
              <a:noFill/>
              <a:miter lim="400000"/>
            </a:ln>
            <a:effectLst/>
          </p:spPr>
        </p:pic>
        <p:sp>
          <p:nvSpPr>
            <p:cNvPr id="291" name="Shape 291"/>
            <p:cNvSpPr/>
            <p:nvPr/>
          </p:nvSpPr>
          <p:spPr>
            <a:xfrm rot="16200000">
              <a:off x="-858590" y="1667138"/>
              <a:ext cx="2154248" cy="437070"/>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lvl1pPr>
            </a:lstStyle>
            <a:p>
              <a:pPr defTabSz="914400" hangingPunct="0"/>
              <a:r>
                <a:rPr kern="0">
                  <a:solidFill>
                    <a:srgbClr val="000000"/>
                  </a:solidFill>
                  <a:latin typeface="Arial"/>
                  <a:cs typeface="Arial"/>
                  <a:sym typeface="Arial"/>
                </a:rPr>
                <a:t>Scaled Citation</a:t>
              </a:r>
            </a:p>
          </p:txBody>
        </p:sp>
        <p:sp>
          <p:nvSpPr>
            <p:cNvPr id="292" name="Shape 292"/>
            <p:cNvSpPr/>
            <p:nvPr/>
          </p:nvSpPr>
          <p:spPr>
            <a:xfrm>
              <a:off x="1627709" y="102923"/>
              <a:ext cx="3210060"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b="1">
                  <a:solidFill>
                    <a:srgbClr val="0433FF"/>
                  </a:solidFill>
                </a:defRPr>
              </a:lvl1pPr>
            </a:lstStyle>
            <a:p>
              <a:pPr defTabSz="914400" hangingPunct="0"/>
              <a:r>
                <a:rPr kern="0" dirty="0">
                  <a:latin typeface="Arial"/>
                  <a:cs typeface="Arial"/>
                  <a:sym typeface="Arial"/>
                </a:rPr>
                <a:t>pick up fast in early years</a:t>
              </a:r>
            </a:p>
          </p:txBody>
        </p:sp>
        <p:sp>
          <p:nvSpPr>
            <p:cNvPr id="293" name="Shape 293"/>
            <p:cNvSpPr/>
            <p:nvPr/>
          </p:nvSpPr>
          <p:spPr>
            <a:xfrm flipH="1">
              <a:off x="1371310" y="375519"/>
              <a:ext cx="291713" cy="266313"/>
            </a:xfrm>
            <a:prstGeom prst="line">
              <a:avLst/>
            </a:prstGeom>
            <a:noFill/>
            <a:ln w="38100" cap="flat">
              <a:solidFill>
                <a:srgbClr val="0433FF"/>
              </a:solidFill>
              <a:prstDash val="solid"/>
              <a:bevel/>
              <a:tailEnd type="triangle" w="med" len="med"/>
            </a:ln>
            <a:effectLst/>
          </p:spPr>
          <p:txBody>
            <a:bodyPr wrap="square" lIns="45719" tIns="45719" rIns="45719" bIns="45719" numCol="1" anchor="t">
              <a:noAutofit/>
            </a:bodyPr>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294" name="Shape 294"/>
            <p:cNvSpPr/>
            <p:nvPr/>
          </p:nvSpPr>
          <p:spPr>
            <a:xfrm>
              <a:off x="2712459" y="1798935"/>
              <a:ext cx="200976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b="1">
                  <a:solidFill>
                    <a:srgbClr val="942193"/>
                  </a:solidFill>
                </a:defRPr>
              </a:lvl1pPr>
            </a:lstStyle>
            <a:p>
              <a:pPr defTabSz="914400" hangingPunct="0"/>
              <a:r>
                <a:rPr kern="0">
                  <a:latin typeface="Arial"/>
                  <a:cs typeface="Arial"/>
                  <a:sym typeface="Arial"/>
                </a:rPr>
                <a:t>Delayed pattern</a:t>
              </a:r>
            </a:p>
          </p:txBody>
        </p:sp>
        <p:sp>
          <p:nvSpPr>
            <p:cNvPr id="295" name="Shape 295"/>
            <p:cNvSpPr/>
            <p:nvPr/>
          </p:nvSpPr>
          <p:spPr>
            <a:xfrm flipH="1">
              <a:off x="2224298" y="1993052"/>
              <a:ext cx="540320" cy="133690"/>
            </a:xfrm>
            <a:prstGeom prst="line">
              <a:avLst/>
            </a:prstGeom>
            <a:noFill/>
            <a:ln w="38100" cap="flat">
              <a:solidFill>
                <a:srgbClr val="942193"/>
              </a:solidFill>
              <a:prstDash val="solid"/>
              <a:bevel/>
              <a:tailEnd type="triangle" w="med" len="med"/>
            </a:ln>
            <a:effectLst/>
          </p:spPr>
          <p:txBody>
            <a:bodyPr wrap="square" lIns="45719" tIns="45719" rIns="45719" bIns="45719" numCol="1" anchor="t">
              <a:noAutofit/>
            </a:bodyPr>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sp>
          <p:nvSpPr>
            <p:cNvPr id="296" name="Shape 296"/>
            <p:cNvSpPr/>
            <p:nvPr/>
          </p:nvSpPr>
          <p:spPr>
            <a:xfrm flipH="1">
              <a:off x="2636508" y="2106203"/>
              <a:ext cx="218847" cy="432749"/>
            </a:xfrm>
            <a:prstGeom prst="line">
              <a:avLst/>
            </a:prstGeom>
            <a:noFill/>
            <a:ln w="38100" cap="flat">
              <a:solidFill>
                <a:srgbClr val="942193"/>
              </a:solidFill>
              <a:prstDash val="solid"/>
              <a:bevel/>
              <a:tailEnd type="triangle" w="med" len="med"/>
            </a:ln>
            <a:effectLst/>
          </p:spPr>
          <p:txBody>
            <a:bodyPr wrap="square" lIns="45719" tIns="45719" rIns="45719" bIns="45719" numCol="1" anchor="t">
              <a:noAutofit/>
            </a:bodyPr>
            <a:lstStyle/>
            <a:p>
              <a:pPr hangingPunct="0">
                <a:defRPr sz="1200">
                  <a:latin typeface="+mj-lt"/>
                  <a:ea typeface="+mj-ea"/>
                  <a:cs typeface="+mj-cs"/>
                  <a:sym typeface="Helvetica"/>
                </a:defRPr>
              </a:pPr>
              <a:endParaRPr sz="1200" kern="0">
                <a:solidFill>
                  <a:srgbClr val="000000"/>
                </a:solidFill>
                <a:latin typeface="Helvetica"/>
                <a:ea typeface="+mj-ea"/>
                <a:cs typeface="Helvetica"/>
                <a:sym typeface="Helvetica"/>
              </a:endParaRPr>
            </a:p>
          </p:txBody>
        </p:sp>
      </p:grpSp>
      <p:sp>
        <p:nvSpPr>
          <p:cNvPr id="13" name="Rectangle 12"/>
          <p:cNvSpPr/>
          <p:nvPr/>
        </p:nvSpPr>
        <p:spPr>
          <a:xfrm>
            <a:off x="0" y="5632931"/>
            <a:ext cx="9144000" cy="461663"/>
          </a:xfrm>
          <a:prstGeom prst="rect">
            <a:avLst/>
          </a:prstGeom>
          <a:solidFill>
            <a:srgbClr val="FFFF66"/>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400" hangingPunct="0"/>
            <a:r>
              <a:rPr lang="en-US" sz="2400" dirty="0">
                <a:solidFill>
                  <a:srgbClr val="FF0000"/>
                </a:solidFill>
                <a:latin typeface="Arial"/>
                <a:ea typeface="ＭＳ Ｐゴシック" pitchFamily="34" charset="-128"/>
                <a:cs typeface="Arial"/>
                <a:sym typeface="Wingdings 2"/>
              </a:rPr>
              <a:t>Impact of scientific work from different domains behaves differently</a:t>
            </a:r>
          </a:p>
        </p:txBody>
      </p:sp>
      <p:sp>
        <p:nvSpPr>
          <p:cNvPr id="14" name="Shape 261"/>
          <p:cNvSpPr/>
          <p:nvPr/>
        </p:nvSpPr>
        <p:spPr>
          <a:xfrm>
            <a:off x="0" y="646887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pPr marL="285750" indent="-285750">
              <a:buFont typeface="Arial"/>
              <a:buChar char="•"/>
            </a:pPr>
            <a:r>
              <a:rPr lang="en-US" b="0" dirty="0">
                <a:latin typeface="Arial" panose="020B0604020202020204" pitchFamily="34" charset="0"/>
                <a:cs typeface="Arial" panose="020B0604020202020204" pitchFamily="34" charset="0"/>
              </a:rPr>
              <a:t> </a:t>
            </a:r>
            <a:r>
              <a:rPr lang="en-US" b="0" dirty="0" smtClean="0">
                <a:latin typeface="Arial" panose="020B0604020202020204" pitchFamily="34" charset="0"/>
                <a:cs typeface="Arial" panose="020B0604020202020204" pitchFamily="34" charset="0"/>
              </a:rPr>
              <a:t>L. Li</a:t>
            </a:r>
            <a:r>
              <a:rPr lang="en-US" b="0" dirty="0">
                <a:latin typeface="Arial" panose="020B0604020202020204" pitchFamily="34" charset="0"/>
                <a:cs typeface="Arial" panose="020B0604020202020204" pitchFamily="34" charset="0"/>
              </a:rPr>
              <a:t>, </a:t>
            </a:r>
            <a:r>
              <a:rPr lang="en-US" b="0" dirty="0" smtClean="0">
                <a:latin typeface="Arial" panose="020B0604020202020204" pitchFamily="34" charset="0"/>
                <a:cs typeface="Arial" panose="020B0604020202020204" pitchFamily="34" charset="0"/>
              </a:rPr>
              <a:t>and H. </a:t>
            </a:r>
            <a:r>
              <a:rPr lang="en-US" b="0" dirty="0">
                <a:latin typeface="Arial" panose="020B0604020202020204" pitchFamily="34" charset="0"/>
                <a:cs typeface="Arial" panose="020B0604020202020204" pitchFamily="34" charset="0"/>
              </a:rPr>
              <a:t>Tong</a:t>
            </a:r>
            <a:r>
              <a:rPr lang="en-US" b="0" dirty="0" smtClean="0">
                <a:latin typeface="Arial" panose="020B0604020202020204" pitchFamily="34" charset="0"/>
                <a:cs typeface="Arial" panose="020B0604020202020204" pitchFamily="34" charset="0"/>
              </a:rPr>
              <a:t>: The </a:t>
            </a:r>
            <a:r>
              <a:rPr lang="en-US" b="0" dirty="0">
                <a:latin typeface="Arial" panose="020B0604020202020204" pitchFamily="34" charset="0"/>
                <a:cs typeface="Arial" panose="020B0604020202020204" pitchFamily="34" charset="0"/>
              </a:rPr>
              <a:t>Child is Father of the Man: Foresee the Success at the Early Stage. KDD 2015: 655-664</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263272"/>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Text Placeholder 2"/>
          <p:cNvSpPr>
            <a:spLocks noGrp="1"/>
          </p:cNvSpPr>
          <p:nvPr>
            <p:ph type="body" idx="1"/>
          </p:nvPr>
        </p:nvSpPr>
        <p:spPr>
          <a:xfrm>
            <a:off x="447675" y="1399745"/>
            <a:ext cx="8229600" cy="5637734"/>
          </a:xfrm>
        </p:spPr>
        <p:txBody>
          <a:bodyPr/>
          <a:lstStyle/>
          <a:p>
            <a:pPr>
              <a:buFont typeface="Wingdings" panose="05000000000000000000" pitchFamily="2" charset="2"/>
              <a:buChar char="§"/>
            </a:pPr>
            <a:r>
              <a:rPr lang="en-US" dirty="0" smtClean="0"/>
              <a:t>Motivations and Background</a:t>
            </a:r>
          </a:p>
          <a:p>
            <a:pPr>
              <a:buFont typeface="Wingdings" panose="05000000000000000000" pitchFamily="2" charset="2"/>
              <a:buChar char="§"/>
            </a:pPr>
            <a:r>
              <a:rPr lang="en-US" dirty="0" smtClean="0"/>
              <a:t>Part </a:t>
            </a:r>
            <a:r>
              <a:rPr lang="en-US" dirty="0"/>
              <a:t>I</a:t>
            </a:r>
            <a:r>
              <a:rPr lang="en-US" dirty="0" smtClean="0"/>
              <a:t>: Team Performance Characterization</a:t>
            </a:r>
          </a:p>
          <a:p>
            <a:pPr>
              <a:buFont typeface="Wingdings" panose="05000000000000000000" pitchFamily="2" charset="2"/>
              <a:buChar char="§"/>
            </a:pPr>
            <a:r>
              <a:rPr lang="en-US" dirty="0" smtClean="0"/>
              <a:t>Part II: Team Performance Prediction</a:t>
            </a:r>
          </a:p>
          <a:p>
            <a:r>
              <a:rPr lang="en-US" dirty="0" smtClean="0"/>
              <a:t>Part III: Team </a:t>
            </a:r>
            <a:r>
              <a:rPr lang="en-US" dirty="0"/>
              <a:t>Performance </a:t>
            </a:r>
            <a:r>
              <a:rPr lang="en-US" dirty="0" smtClean="0"/>
              <a:t>Optimization</a:t>
            </a:r>
          </a:p>
          <a:p>
            <a:r>
              <a:rPr lang="en-US" dirty="0"/>
              <a:t>Open </a:t>
            </a:r>
            <a:r>
              <a:rPr lang="en-US" dirty="0" smtClean="0"/>
              <a:t>Challenges</a:t>
            </a:r>
          </a:p>
          <a:p>
            <a:r>
              <a:rPr lang="en-US" dirty="0" smtClean="0"/>
              <a:t>Demo</a:t>
            </a:r>
          </a:p>
        </p:txBody>
      </p:sp>
      <p:sp>
        <p:nvSpPr>
          <p:cNvPr id="8" name="Right Arrow 7"/>
          <p:cNvSpPr/>
          <p:nvPr/>
        </p:nvSpPr>
        <p:spPr>
          <a:xfrm>
            <a:off x="74164" y="2864563"/>
            <a:ext cx="747021" cy="429500"/>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73074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title"/>
          </p:nvPr>
        </p:nvSpPr>
        <p:spPr>
          <a:prstGeom prst="rect">
            <a:avLst/>
          </a:prstGeom>
        </p:spPr>
        <p:txBody>
          <a:bodyPr/>
          <a:lstStyle/>
          <a:p>
            <a:r>
              <a:t>Teams Are Everywhere</a:t>
            </a:r>
          </a:p>
        </p:txBody>
      </p:sp>
      <p:sp>
        <p:nvSpPr>
          <p:cNvPr id="266" name="Shape 26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4</a:t>
            </a:fld>
            <a:endParaRPr/>
          </a:p>
        </p:txBody>
      </p:sp>
      <p:sp>
        <p:nvSpPr>
          <p:cNvPr id="267" name="Shape 267"/>
          <p:cNvSpPr/>
          <p:nvPr/>
        </p:nvSpPr>
        <p:spPr>
          <a:xfrm>
            <a:off x="393068" y="1075607"/>
            <a:ext cx="1899604"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kern="0" dirty="0">
                <a:latin typeface="Arial"/>
                <a:ea typeface="Arial"/>
                <a:cs typeface="Arial"/>
                <a:sym typeface="Arial"/>
              </a:rPr>
              <a:t>1. Film Crew</a:t>
            </a:r>
          </a:p>
        </p:txBody>
      </p:sp>
      <p:sp>
        <p:nvSpPr>
          <p:cNvPr id="268" name="Shape 268"/>
          <p:cNvSpPr/>
          <p:nvPr/>
        </p:nvSpPr>
        <p:spPr>
          <a:xfrm>
            <a:off x="3362130" y="1075607"/>
            <a:ext cx="2266614"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kern="0" dirty="0">
                <a:latin typeface="Arial"/>
                <a:ea typeface="Arial"/>
                <a:cs typeface="Arial"/>
                <a:sym typeface="Arial"/>
              </a:rPr>
              <a:t>2. Sports Team</a:t>
            </a:r>
          </a:p>
        </p:txBody>
      </p:sp>
      <p:sp>
        <p:nvSpPr>
          <p:cNvPr id="269" name="Shape 269"/>
          <p:cNvSpPr/>
          <p:nvPr/>
        </p:nvSpPr>
        <p:spPr>
          <a:xfrm>
            <a:off x="130886" y="3537804"/>
            <a:ext cx="2711638"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lang="en-US" kern="0" dirty="0" smtClean="0">
                <a:latin typeface="Arial"/>
                <a:ea typeface="Arial"/>
                <a:cs typeface="Arial"/>
                <a:sym typeface="Arial"/>
              </a:rPr>
              <a:t>4</a:t>
            </a:r>
            <a:r>
              <a:rPr kern="0" dirty="0" smtClean="0">
                <a:latin typeface="Arial"/>
                <a:ea typeface="Arial"/>
                <a:cs typeface="Arial"/>
                <a:sym typeface="Arial"/>
              </a:rPr>
              <a:t>. </a:t>
            </a:r>
            <a:r>
              <a:rPr kern="0" dirty="0">
                <a:latin typeface="Arial"/>
                <a:ea typeface="Arial"/>
                <a:cs typeface="Arial"/>
                <a:sym typeface="Arial"/>
              </a:rPr>
              <a:t>Research Team</a:t>
            </a:r>
          </a:p>
        </p:txBody>
      </p:sp>
      <p:sp>
        <p:nvSpPr>
          <p:cNvPr id="270" name="Shape 270"/>
          <p:cNvSpPr/>
          <p:nvPr/>
        </p:nvSpPr>
        <p:spPr>
          <a:xfrm>
            <a:off x="3133608" y="3537034"/>
            <a:ext cx="2400655"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lang="en-US" kern="0" dirty="0" smtClean="0">
                <a:latin typeface="Arial"/>
                <a:ea typeface="Arial"/>
                <a:cs typeface="Arial"/>
                <a:sym typeface="Arial"/>
              </a:rPr>
              <a:t>5</a:t>
            </a:r>
            <a:r>
              <a:rPr kern="0" dirty="0" smtClean="0">
                <a:latin typeface="Arial"/>
                <a:ea typeface="Arial"/>
                <a:cs typeface="Arial"/>
                <a:sym typeface="Arial"/>
              </a:rPr>
              <a:t>. </a:t>
            </a:r>
            <a:r>
              <a:rPr kern="0" dirty="0">
                <a:latin typeface="Arial"/>
                <a:ea typeface="Arial"/>
                <a:cs typeface="Arial"/>
                <a:sym typeface="Arial"/>
              </a:rPr>
              <a:t>Military Team</a:t>
            </a:r>
          </a:p>
        </p:txBody>
      </p:sp>
      <p:pic>
        <p:nvPicPr>
          <p:cNvPr id="1026" name="Picture 2" descr="http://www.frontspin.com/wp-content/uploads/2014/10/motivateYourSalesTeamMain1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216" y="1591455"/>
            <a:ext cx="3127245" cy="192023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Shape 268"/>
          <p:cNvSpPr/>
          <p:nvPr/>
        </p:nvSpPr>
        <p:spPr>
          <a:xfrm>
            <a:off x="6537312" y="1076025"/>
            <a:ext cx="2128145"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lang="en-US" kern="0" dirty="0" smtClean="0">
                <a:latin typeface="Arial"/>
                <a:ea typeface="Arial"/>
                <a:cs typeface="Arial"/>
                <a:sym typeface="Arial"/>
              </a:rPr>
              <a:t>3</a:t>
            </a:r>
            <a:r>
              <a:rPr kern="0" dirty="0" smtClean="0">
                <a:latin typeface="Arial"/>
                <a:ea typeface="Arial"/>
                <a:cs typeface="Arial"/>
                <a:sym typeface="Arial"/>
              </a:rPr>
              <a:t>. </a:t>
            </a:r>
            <a:r>
              <a:rPr lang="en-US" kern="0" dirty="0" smtClean="0">
                <a:latin typeface="Arial"/>
                <a:ea typeface="Arial"/>
                <a:cs typeface="Arial"/>
                <a:sym typeface="Arial"/>
              </a:rPr>
              <a:t>Sales</a:t>
            </a:r>
            <a:r>
              <a:rPr kern="0" dirty="0" smtClean="0">
                <a:latin typeface="Arial"/>
                <a:ea typeface="Arial"/>
                <a:cs typeface="Arial"/>
                <a:sym typeface="Arial"/>
              </a:rPr>
              <a:t> </a:t>
            </a:r>
            <a:r>
              <a:rPr kern="0" dirty="0">
                <a:latin typeface="Arial"/>
                <a:ea typeface="Arial"/>
                <a:cs typeface="Arial"/>
                <a:sym typeface="Arial"/>
              </a:rPr>
              <a:t>Team</a:t>
            </a:r>
          </a:p>
        </p:txBody>
      </p:sp>
      <p:sp>
        <p:nvSpPr>
          <p:cNvPr id="35" name="Shape 270"/>
          <p:cNvSpPr/>
          <p:nvPr/>
        </p:nvSpPr>
        <p:spPr>
          <a:xfrm>
            <a:off x="5810616" y="3570083"/>
            <a:ext cx="3256659"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lang="en-US" kern="0" dirty="0" smtClean="0">
                <a:latin typeface="Arial"/>
                <a:ea typeface="Arial"/>
                <a:cs typeface="Arial"/>
                <a:sym typeface="Arial"/>
              </a:rPr>
              <a:t>6</a:t>
            </a:r>
            <a:r>
              <a:rPr kern="0" dirty="0" smtClean="0">
                <a:latin typeface="Arial"/>
                <a:ea typeface="Arial"/>
                <a:cs typeface="Arial"/>
                <a:sym typeface="Arial"/>
              </a:rPr>
              <a:t>. </a:t>
            </a:r>
            <a:r>
              <a:rPr lang="en-US" kern="0" dirty="0" smtClean="0">
                <a:latin typeface="Arial"/>
                <a:ea typeface="Arial"/>
                <a:cs typeface="Arial"/>
                <a:sym typeface="Arial"/>
              </a:rPr>
              <a:t>Development</a:t>
            </a:r>
            <a:r>
              <a:rPr kern="0" dirty="0" smtClean="0">
                <a:latin typeface="Arial"/>
                <a:ea typeface="Arial"/>
                <a:cs typeface="Arial"/>
                <a:sym typeface="Arial"/>
              </a:rPr>
              <a:t> </a:t>
            </a:r>
            <a:r>
              <a:rPr kern="0" dirty="0">
                <a:latin typeface="Arial"/>
                <a:ea typeface="Arial"/>
                <a:cs typeface="Arial"/>
                <a:sym typeface="Arial"/>
              </a:rPr>
              <a:t>Team</a:t>
            </a:r>
          </a:p>
        </p:txBody>
      </p:sp>
      <p:sp>
        <p:nvSpPr>
          <p:cNvPr id="25"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b="0" dirty="0" err="1">
                <a:latin typeface="Arial" panose="020B0604020202020204" pitchFamily="34" charset="0"/>
                <a:cs typeface="Arial" panose="020B0604020202020204" pitchFamily="34" charset="0"/>
              </a:rPr>
              <a:t>Wuchty</a:t>
            </a:r>
            <a:r>
              <a:rPr b="0" dirty="0">
                <a:latin typeface="Arial" panose="020B0604020202020204" pitchFamily="34" charset="0"/>
                <a:cs typeface="Arial" panose="020B0604020202020204" pitchFamily="34" charset="0"/>
              </a:rPr>
              <a:t>, Stefan, Ben Jones, and Brian </a:t>
            </a:r>
            <a:r>
              <a:rPr b="0" dirty="0" err="1">
                <a:latin typeface="Arial" panose="020B0604020202020204" pitchFamily="34" charset="0"/>
                <a:cs typeface="Arial" panose="020B0604020202020204" pitchFamily="34" charset="0"/>
              </a:rPr>
              <a:t>Uzzi</a:t>
            </a:r>
            <a:r>
              <a:rPr b="0" dirty="0">
                <a:latin typeface="Arial" panose="020B0604020202020204" pitchFamily="34" charset="0"/>
                <a:cs typeface="Arial" panose="020B0604020202020204" pitchFamily="34" charset="0"/>
              </a:rPr>
              <a:t>. "The Increasing Dominance of Teams in the Production of Knowledge," Science, May 2007, 316:1036-1039.</a:t>
            </a:r>
          </a:p>
        </p:txBody>
      </p:sp>
      <p:pic>
        <p:nvPicPr>
          <p:cNvPr id="2" name="Picture 1"/>
          <p:cNvPicPr>
            <a:picLocks noChangeAspect="1"/>
          </p:cNvPicPr>
          <p:nvPr/>
        </p:nvPicPr>
        <p:blipFill>
          <a:blip r:embed="rId4"/>
          <a:stretch>
            <a:fillRect/>
          </a:stretch>
        </p:blipFill>
        <p:spPr>
          <a:xfrm>
            <a:off x="0" y="1558755"/>
            <a:ext cx="3091116" cy="1920239"/>
          </a:xfrm>
          <a:prstGeom prst="rect">
            <a:avLst/>
          </a:prstGeom>
        </p:spPr>
      </p:pic>
      <p:pic>
        <p:nvPicPr>
          <p:cNvPr id="4" name="Picture 3"/>
          <p:cNvPicPr>
            <a:picLocks noChangeAspect="1"/>
          </p:cNvPicPr>
          <p:nvPr/>
        </p:nvPicPr>
        <p:blipFill>
          <a:blip r:embed="rId5"/>
          <a:stretch>
            <a:fillRect/>
          </a:stretch>
        </p:blipFill>
        <p:spPr>
          <a:xfrm>
            <a:off x="3078988" y="1567297"/>
            <a:ext cx="2871037" cy="1920239"/>
          </a:xfrm>
          <a:prstGeom prst="rect">
            <a:avLst/>
          </a:prstGeom>
        </p:spPr>
      </p:pic>
      <p:pic>
        <p:nvPicPr>
          <p:cNvPr id="5" name="Picture 4"/>
          <p:cNvPicPr>
            <a:picLocks noChangeAspect="1"/>
          </p:cNvPicPr>
          <p:nvPr/>
        </p:nvPicPr>
        <p:blipFill>
          <a:blip r:embed="rId6"/>
          <a:stretch>
            <a:fillRect/>
          </a:stretch>
        </p:blipFill>
        <p:spPr>
          <a:xfrm>
            <a:off x="2351138" y="4177949"/>
            <a:ext cx="3459478" cy="1920239"/>
          </a:xfrm>
          <a:prstGeom prst="rect">
            <a:avLst/>
          </a:prstGeom>
        </p:spPr>
      </p:pic>
      <p:pic>
        <p:nvPicPr>
          <p:cNvPr id="6" name="Picture 5"/>
          <p:cNvPicPr>
            <a:picLocks noChangeAspect="1"/>
          </p:cNvPicPr>
          <p:nvPr/>
        </p:nvPicPr>
        <p:blipFill rotWithShape="1">
          <a:blip r:embed="rId7"/>
          <a:srcRect l="3960" t="3400" r="4602" b="5563"/>
          <a:stretch/>
        </p:blipFill>
        <p:spPr>
          <a:xfrm>
            <a:off x="13662" y="4177949"/>
            <a:ext cx="2729971" cy="1920239"/>
          </a:xfrm>
          <a:prstGeom prst="rect">
            <a:avLst/>
          </a:prstGeom>
        </p:spPr>
      </p:pic>
      <p:pic>
        <p:nvPicPr>
          <p:cNvPr id="7" name="Picture 6"/>
          <p:cNvPicPr>
            <a:picLocks noChangeAspect="1"/>
          </p:cNvPicPr>
          <p:nvPr/>
        </p:nvPicPr>
        <p:blipFill rotWithShape="1">
          <a:blip r:embed="rId8"/>
          <a:srcRect l="-23197" r="8461"/>
          <a:stretch/>
        </p:blipFill>
        <p:spPr>
          <a:xfrm>
            <a:off x="5288762" y="4255733"/>
            <a:ext cx="3694920" cy="1920239"/>
          </a:xfrm>
          <a:prstGeom prst="rect">
            <a:avLst/>
          </a:prstGeom>
        </p:spPr>
      </p:pic>
    </p:spTree>
    <p:extLst>
      <p:ext uri="{BB962C8B-B14F-4D97-AF65-F5344CB8AC3E}">
        <p14:creationId xmlns:p14="http://schemas.microsoft.com/office/powerpoint/2010/main" val="346305798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Part II: Team Performance </a:t>
            </a:r>
            <a:r>
              <a:rPr lang="en-US" sz="3600" dirty="0" smtClean="0"/>
              <a:t>Prediction</a:t>
            </a:r>
            <a:endParaRPr lang="en-US" dirty="0"/>
          </a:p>
        </p:txBody>
      </p:sp>
      <p:sp>
        <p:nvSpPr>
          <p:cNvPr id="3" name="Text Placeholder 2"/>
          <p:cNvSpPr>
            <a:spLocks noGrp="1"/>
          </p:cNvSpPr>
          <p:nvPr>
            <p:ph type="body" idx="1"/>
          </p:nvPr>
        </p:nvSpPr>
        <p:spPr/>
        <p:txBody>
          <a:bodyPr/>
          <a:lstStyle/>
          <a:p>
            <a:r>
              <a:rPr lang="en-US" dirty="0" smtClean="0"/>
              <a:t>Citation Count Prediction</a:t>
            </a:r>
          </a:p>
          <a:p>
            <a:r>
              <a:rPr lang="en-US" dirty="0" smtClean="0"/>
              <a:t>Mechanistic Model for Scientific Impact</a:t>
            </a:r>
          </a:p>
          <a:p>
            <a:r>
              <a:rPr lang="en-US" dirty="0" smtClean="0"/>
              <a:t>Long-term Performance</a:t>
            </a:r>
          </a:p>
          <a:p>
            <a:r>
              <a:rPr lang="en-US" dirty="0" smtClean="0"/>
              <a:t>Performance Trajectory</a:t>
            </a:r>
          </a:p>
          <a:p>
            <a:r>
              <a:rPr lang="en-US" dirty="0" smtClean="0"/>
              <a:t>Joint Modeling of Parts and Whole</a:t>
            </a:r>
            <a:endParaRPr lang="en-US" dirty="0"/>
          </a:p>
        </p:txBody>
      </p:sp>
    </p:spTree>
    <p:extLst>
      <p:ext uri="{BB962C8B-B14F-4D97-AF65-F5344CB8AC3E}">
        <p14:creationId xmlns:p14="http://schemas.microsoft.com/office/powerpoint/2010/main" val="3973586925"/>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Teams</a:t>
            </a:r>
            <a:endParaRPr lang="en-US" dirty="0"/>
          </a:p>
        </p:txBody>
      </p:sp>
      <p:sp>
        <p:nvSpPr>
          <p:cNvPr id="3" name="Text Placeholder 2"/>
          <p:cNvSpPr>
            <a:spLocks noGrp="1"/>
          </p:cNvSpPr>
          <p:nvPr>
            <p:ph type="body" idx="1"/>
          </p:nvPr>
        </p:nvSpPr>
        <p:spPr/>
        <p:txBody>
          <a:bodyPr/>
          <a:lstStyle/>
          <a:p>
            <a:r>
              <a:rPr lang="en-US" dirty="0" smtClean="0"/>
              <a:t>Science of science</a:t>
            </a:r>
          </a:p>
          <a:p>
            <a:pPr lvl="1"/>
            <a:r>
              <a:rPr lang="en-US" dirty="0" smtClean="0"/>
              <a:t>Prediction of future impact of scientific works</a:t>
            </a:r>
          </a:p>
          <a:p>
            <a:r>
              <a:rPr lang="en-US" dirty="0" smtClean="0"/>
              <a:t>Implications</a:t>
            </a:r>
          </a:p>
          <a:p>
            <a:pPr lvl="1"/>
            <a:r>
              <a:rPr lang="en-US" dirty="0" smtClean="0"/>
              <a:t>Research grants evaluation</a:t>
            </a:r>
          </a:p>
          <a:p>
            <a:pPr lvl="1"/>
            <a:r>
              <a:rPr lang="en-US" dirty="0" smtClean="0"/>
              <a:t>Scholarly awards dispensing</a:t>
            </a:r>
          </a:p>
        </p:txBody>
      </p:sp>
      <p:pic>
        <p:nvPicPr>
          <p:cNvPr id="2050" name="Picture 2" descr="https://vignette.wikia.nocookie.net/elseworlds/images/5/5f/Crystal_ball.jpg/revision/latest?cb=201505160727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850" y="0"/>
            <a:ext cx="1555150" cy="116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410508"/>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Impact</a:t>
            </a:r>
            <a:endParaRPr lang="en-US" dirty="0"/>
          </a:p>
        </p:txBody>
      </p:sp>
      <p:pic>
        <p:nvPicPr>
          <p:cNvPr id="4" name="Picture 3"/>
          <p:cNvPicPr>
            <a:picLocks noChangeAspect="1"/>
          </p:cNvPicPr>
          <p:nvPr/>
        </p:nvPicPr>
        <p:blipFill>
          <a:blip r:embed="rId2"/>
          <a:stretch>
            <a:fillRect/>
          </a:stretch>
        </p:blipFill>
        <p:spPr>
          <a:xfrm>
            <a:off x="0" y="1482362"/>
            <a:ext cx="9144000" cy="3893276"/>
          </a:xfrm>
          <a:prstGeom prst="rect">
            <a:avLst/>
          </a:prstGeom>
        </p:spPr>
      </p:pic>
      <p:sp>
        <p:nvSpPr>
          <p:cNvPr id="5" name="TextBox 4"/>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80923"/>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driving scientific impact</a:t>
            </a:r>
            <a:endParaRPr lang="en-US" dirty="0"/>
          </a:p>
        </p:txBody>
      </p:sp>
      <p:sp>
        <p:nvSpPr>
          <p:cNvPr id="3" name="Text Placeholder 2"/>
          <p:cNvSpPr>
            <a:spLocks noGrp="1"/>
          </p:cNvSpPr>
          <p:nvPr>
            <p:ph type="body" idx="1"/>
          </p:nvPr>
        </p:nvSpPr>
        <p:spPr/>
        <p:txBody>
          <a:bodyPr/>
          <a:lstStyle/>
          <a:p>
            <a:r>
              <a:rPr lang="en-US" dirty="0" smtClean="0"/>
              <a:t>Content</a:t>
            </a:r>
          </a:p>
          <a:p>
            <a:r>
              <a:rPr lang="en-US" dirty="0" smtClean="0"/>
              <a:t>Author</a:t>
            </a:r>
          </a:p>
          <a:p>
            <a:pPr lvl="1"/>
            <a:r>
              <a:rPr lang="en-US" dirty="0" smtClean="0"/>
              <a:t>Collaboration social network</a:t>
            </a:r>
          </a:p>
          <a:p>
            <a:r>
              <a:rPr lang="en-US" dirty="0" smtClean="0"/>
              <a:t>Venue</a:t>
            </a:r>
          </a:p>
          <a:p>
            <a:r>
              <a:rPr lang="en-US" dirty="0" smtClean="0"/>
              <a:t>Temporal</a:t>
            </a:r>
          </a:p>
          <a:p>
            <a:endParaRPr lang="en-US" dirty="0"/>
          </a:p>
        </p:txBody>
      </p:sp>
      <p:sp>
        <p:nvSpPr>
          <p:cNvPr id="4" name="TextBox 3"/>
          <p:cNvSpPr txBox="1"/>
          <p:nvPr/>
        </p:nvSpPr>
        <p:spPr>
          <a:xfrm>
            <a:off x="0" y="5903894"/>
            <a:ext cx="9144000" cy="954107"/>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p>
          <a:p>
            <a:r>
              <a:rPr lang="en-US" sz="1400" dirty="0" err="1">
                <a:solidFill>
                  <a:schemeClr val="bg1"/>
                </a:solidFill>
                <a:latin typeface="Arial" panose="020B0604020202020204" pitchFamily="34" charset="0"/>
                <a:cs typeface="Arial" panose="020B0604020202020204" pitchFamily="34" charset="0"/>
              </a:rPr>
              <a:t>Yuxiao</a:t>
            </a:r>
            <a:r>
              <a:rPr lang="en-US" sz="1400" dirty="0">
                <a:solidFill>
                  <a:schemeClr val="bg1"/>
                </a:solidFill>
                <a:latin typeface="Arial" panose="020B0604020202020204" pitchFamily="34" charset="0"/>
                <a:cs typeface="Arial" panose="020B0604020202020204" pitchFamily="34" charset="0"/>
              </a:rPr>
              <a:t> Dong, Reid A. Johnson, and </a:t>
            </a:r>
            <a:r>
              <a:rPr lang="en-US" sz="1400" dirty="0" err="1">
                <a:solidFill>
                  <a:schemeClr val="bg1"/>
                </a:solidFill>
                <a:latin typeface="Arial" panose="020B0604020202020204" pitchFamily="34" charset="0"/>
                <a:cs typeface="Arial" panose="020B0604020202020204" pitchFamily="34" charset="0"/>
              </a:rPr>
              <a:t>Nitesh</a:t>
            </a:r>
            <a:r>
              <a:rPr lang="en-US" sz="1400" dirty="0">
                <a:solidFill>
                  <a:schemeClr val="bg1"/>
                </a:solidFill>
                <a:latin typeface="Arial" panose="020B0604020202020204" pitchFamily="34" charset="0"/>
                <a:cs typeface="Arial" panose="020B0604020202020204" pitchFamily="34" charset="0"/>
              </a:rPr>
              <a:t> V. Chawla. 2015. Will This Paper Increase Your h-index?: Scientific Impact Prediction</a:t>
            </a:r>
            <a:r>
              <a:rPr lang="en-US" sz="1400" dirty="0" smtClean="0">
                <a:solidFill>
                  <a:schemeClr val="bg1"/>
                </a:solidFill>
                <a:latin typeface="Arial" panose="020B0604020202020204" pitchFamily="34" charset="0"/>
                <a:cs typeface="Arial" panose="020B0604020202020204" pitchFamily="34" charset="0"/>
              </a:rPr>
              <a:t>. WSDM, 2015.</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7360213"/>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Features</a:t>
            </a:r>
            <a:endParaRPr lang="en-US" dirty="0"/>
          </a:p>
        </p:txBody>
      </p:sp>
      <p:sp>
        <p:nvSpPr>
          <p:cNvPr id="3" name="Text Placeholder 2"/>
          <p:cNvSpPr>
            <a:spLocks noGrp="1"/>
          </p:cNvSpPr>
          <p:nvPr>
            <p:ph type="body" idx="1"/>
          </p:nvPr>
        </p:nvSpPr>
        <p:spPr/>
        <p:txBody>
          <a:bodyPr/>
          <a:lstStyle/>
          <a:p>
            <a:r>
              <a:rPr lang="en-US" dirty="0" smtClean="0"/>
              <a:t>Novelty: difference between a particular paper and the other publications</a:t>
            </a:r>
          </a:p>
          <a:p>
            <a:r>
              <a:rPr lang="en-US" dirty="0" smtClean="0"/>
              <a:t>Topic Rank: popular topics accumulate more citation counts than unpopular ones</a:t>
            </a:r>
          </a:p>
          <a:p>
            <a:r>
              <a:rPr lang="en-US" dirty="0" smtClean="0"/>
              <a:t>Diversity: the breadth of an article from its topic distributions</a:t>
            </a:r>
            <a:endParaRPr lang="en-US" dirty="0"/>
          </a:p>
        </p:txBody>
      </p:sp>
      <p:sp>
        <p:nvSpPr>
          <p:cNvPr id="4" name="TextBox 3"/>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59212"/>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Features</a:t>
            </a:r>
            <a:endParaRPr lang="en-US" dirty="0"/>
          </a:p>
        </p:txBody>
      </p:sp>
      <p:pic>
        <p:nvPicPr>
          <p:cNvPr id="4" name="Picture 3"/>
          <p:cNvPicPr>
            <a:picLocks noChangeAspect="1"/>
          </p:cNvPicPr>
          <p:nvPr/>
        </p:nvPicPr>
        <p:blipFill>
          <a:blip r:embed="rId2"/>
          <a:stretch>
            <a:fillRect/>
          </a:stretch>
        </p:blipFill>
        <p:spPr>
          <a:xfrm>
            <a:off x="355600" y="1148671"/>
            <a:ext cx="3242412" cy="2441345"/>
          </a:xfrm>
          <a:prstGeom prst="rect">
            <a:avLst/>
          </a:prstGeom>
        </p:spPr>
      </p:pic>
      <p:pic>
        <p:nvPicPr>
          <p:cNvPr id="5" name="Picture 4"/>
          <p:cNvPicPr>
            <a:picLocks noChangeAspect="1"/>
          </p:cNvPicPr>
          <p:nvPr/>
        </p:nvPicPr>
        <p:blipFill>
          <a:blip r:embed="rId3"/>
          <a:stretch>
            <a:fillRect/>
          </a:stretch>
        </p:blipFill>
        <p:spPr>
          <a:xfrm>
            <a:off x="5025343" y="1246867"/>
            <a:ext cx="3335261" cy="2501446"/>
          </a:xfrm>
          <a:prstGeom prst="rect">
            <a:avLst/>
          </a:prstGeom>
        </p:spPr>
      </p:pic>
      <p:pic>
        <p:nvPicPr>
          <p:cNvPr id="6" name="Picture 5"/>
          <p:cNvPicPr>
            <a:picLocks noChangeAspect="1"/>
          </p:cNvPicPr>
          <p:nvPr/>
        </p:nvPicPr>
        <p:blipFill>
          <a:blip r:embed="rId4"/>
          <a:stretch>
            <a:fillRect/>
          </a:stretch>
        </p:blipFill>
        <p:spPr>
          <a:xfrm>
            <a:off x="2888343" y="3757022"/>
            <a:ext cx="3242491" cy="2542744"/>
          </a:xfrm>
          <a:prstGeom prst="rect">
            <a:avLst/>
          </a:prstGeom>
        </p:spPr>
      </p:pic>
      <p:sp>
        <p:nvSpPr>
          <p:cNvPr id="7" name="TextBox 6"/>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6831539"/>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Features	</a:t>
            </a:r>
            <a:endParaRPr lang="en-US" dirty="0"/>
          </a:p>
        </p:txBody>
      </p:sp>
      <p:sp>
        <p:nvSpPr>
          <p:cNvPr id="3" name="Text Placeholder 2"/>
          <p:cNvSpPr>
            <a:spLocks noGrp="1"/>
          </p:cNvSpPr>
          <p:nvPr>
            <p:ph type="body" idx="1"/>
          </p:nvPr>
        </p:nvSpPr>
        <p:spPr/>
        <p:txBody>
          <a:bodyPr/>
          <a:lstStyle/>
          <a:p>
            <a:r>
              <a:rPr lang="en-US" dirty="0" smtClean="0"/>
              <a:t>Author Rank: “fame” of an author ensures the amount of citations</a:t>
            </a:r>
          </a:p>
          <a:p>
            <a:r>
              <a:rPr lang="en-US" dirty="0" smtClean="0"/>
              <a:t>H-index</a:t>
            </a:r>
          </a:p>
          <a:p>
            <a:r>
              <a:rPr lang="en-US" dirty="0" smtClean="0"/>
              <a:t>Past influence of authors</a:t>
            </a:r>
          </a:p>
          <a:p>
            <a:pPr lvl="1"/>
            <a:r>
              <a:rPr lang="en-US" dirty="0" smtClean="0"/>
              <a:t>Maximum past influence </a:t>
            </a:r>
          </a:p>
          <a:p>
            <a:pPr lvl="1"/>
            <a:r>
              <a:rPr lang="en-US" dirty="0" smtClean="0"/>
              <a:t>Total past influence </a:t>
            </a:r>
          </a:p>
          <a:p>
            <a:r>
              <a:rPr lang="en-US" dirty="0" smtClean="0"/>
              <a:t>Productivity: the number of published papers</a:t>
            </a:r>
            <a:endParaRPr lang="en-US" dirty="0"/>
          </a:p>
        </p:txBody>
      </p:sp>
      <p:sp>
        <p:nvSpPr>
          <p:cNvPr id="4" name="TextBox 3"/>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89359"/>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Features – </a:t>
            </a:r>
            <a:r>
              <a:rPr lang="en-US" dirty="0" err="1" smtClean="0"/>
              <a:t>con’t</a:t>
            </a:r>
            <a:endParaRPr lang="en-US" dirty="0"/>
          </a:p>
        </p:txBody>
      </p:sp>
      <p:sp>
        <p:nvSpPr>
          <p:cNvPr id="3" name="Text Placeholder 2"/>
          <p:cNvSpPr>
            <a:spLocks noGrp="1"/>
          </p:cNvSpPr>
          <p:nvPr>
            <p:ph type="body" idx="1"/>
          </p:nvPr>
        </p:nvSpPr>
        <p:spPr/>
        <p:txBody>
          <a:bodyPr/>
          <a:lstStyle/>
          <a:p>
            <a:r>
              <a:rPr lang="en-US" dirty="0" smtClean="0"/>
              <a:t>Sociality: PageRank-like measure in co-author network</a:t>
            </a:r>
          </a:p>
          <a:p>
            <a:r>
              <a:rPr lang="en-US" dirty="0" smtClean="0"/>
              <a:t>Authority: PageRank-like measure in paper citation network and transmit paper authority to all its authors</a:t>
            </a:r>
          </a:p>
          <a:p>
            <a:r>
              <a:rPr lang="en-US" dirty="0" smtClean="0"/>
              <a:t>Versatility: topic breadth of an author’s research</a:t>
            </a:r>
          </a:p>
          <a:p>
            <a:endParaRPr lang="en-US" dirty="0"/>
          </a:p>
        </p:txBody>
      </p:sp>
      <p:sp>
        <p:nvSpPr>
          <p:cNvPr id="4" name="TextBox 3"/>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274516"/>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Features	</a:t>
            </a:r>
            <a:endParaRPr lang="en-US" dirty="0"/>
          </a:p>
        </p:txBody>
      </p:sp>
      <p:pic>
        <p:nvPicPr>
          <p:cNvPr id="4" name="Picture 3"/>
          <p:cNvPicPr>
            <a:picLocks noChangeAspect="1"/>
          </p:cNvPicPr>
          <p:nvPr/>
        </p:nvPicPr>
        <p:blipFill>
          <a:blip r:embed="rId2"/>
          <a:stretch>
            <a:fillRect/>
          </a:stretch>
        </p:blipFill>
        <p:spPr>
          <a:xfrm>
            <a:off x="635554" y="738737"/>
            <a:ext cx="3523677" cy="2655984"/>
          </a:xfrm>
          <a:prstGeom prst="rect">
            <a:avLst/>
          </a:prstGeom>
        </p:spPr>
      </p:pic>
      <p:pic>
        <p:nvPicPr>
          <p:cNvPr id="5" name="Picture 4"/>
          <p:cNvPicPr>
            <a:picLocks noChangeAspect="1"/>
          </p:cNvPicPr>
          <p:nvPr/>
        </p:nvPicPr>
        <p:blipFill>
          <a:blip r:embed="rId3"/>
          <a:stretch>
            <a:fillRect/>
          </a:stretch>
        </p:blipFill>
        <p:spPr>
          <a:xfrm>
            <a:off x="4990504" y="779192"/>
            <a:ext cx="3639502" cy="2647839"/>
          </a:xfrm>
          <a:prstGeom prst="rect">
            <a:avLst/>
          </a:prstGeom>
        </p:spPr>
      </p:pic>
      <p:pic>
        <p:nvPicPr>
          <p:cNvPr id="6" name="Picture 5"/>
          <p:cNvPicPr>
            <a:picLocks noChangeAspect="1"/>
          </p:cNvPicPr>
          <p:nvPr/>
        </p:nvPicPr>
        <p:blipFill>
          <a:blip r:embed="rId4"/>
          <a:stretch>
            <a:fillRect/>
          </a:stretch>
        </p:blipFill>
        <p:spPr>
          <a:xfrm>
            <a:off x="370490" y="3427031"/>
            <a:ext cx="3788741" cy="2881259"/>
          </a:xfrm>
          <a:prstGeom prst="rect">
            <a:avLst/>
          </a:prstGeom>
        </p:spPr>
      </p:pic>
      <p:pic>
        <p:nvPicPr>
          <p:cNvPr id="7" name="Picture 6"/>
          <p:cNvPicPr>
            <a:picLocks noChangeAspect="1"/>
          </p:cNvPicPr>
          <p:nvPr/>
        </p:nvPicPr>
        <p:blipFill>
          <a:blip r:embed="rId5"/>
          <a:stretch>
            <a:fillRect/>
          </a:stretch>
        </p:blipFill>
        <p:spPr>
          <a:xfrm>
            <a:off x="4944822" y="3562490"/>
            <a:ext cx="3730866" cy="2761955"/>
          </a:xfrm>
          <a:prstGeom prst="rect">
            <a:avLst/>
          </a:prstGeom>
        </p:spPr>
      </p:pic>
      <p:sp>
        <p:nvSpPr>
          <p:cNvPr id="8" name="TextBox 7"/>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673699"/>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Features</a:t>
            </a:r>
            <a:endParaRPr lang="en-US" dirty="0"/>
          </a:p>
        </p:txBody>
      </p:sp>
      <p:pic>
        <p:nvPicPr>
          <p:cNvPr id="4" name="Picture 3"/>
          <p:cNvPicPr>
            <a:picLocks noChangeAspect="1"/>
          </p:cNvPicPr>
          <p:nvPr/>
        </p:nvPicPr>
        <p:blipFill>
          <a:blip r:embed="rId2"/>
          <a:stretch>
            <a:fillRect/>
          </a:stretch>
        </p:blipFill>
        <p:spPr>
          <a:xfrm>
            <a:off x="228602" y="812254"/>
            <a:ext cx="3831020" cy="2841628"/>
          </a:xfrm>
          <a:prstGeom prst="rect">
            <a:avLst/>
          </a:prstGeom>
        </p:spPr>
      </p:pic>
      <p:pic>
        <p:nvPicPr>
          <p:cNvPr id="5" name="Picture 4"/>
          <p:cNvPicPr>
            <a:picLocks noChangeAspect="1"/>
          </p:cNvPicPr>
          <p:nvPr/>
        </p:nvPicPr>
        <p:blipFill>
          <a:blip r:embed="rId3"/>
          <a:stretch>
            <a:fillRect/>
          </a:stretch>
        </p:blipFill>
        <p:spPr>
          <a:xfrm>
            <a:off x="4722718" y="1721609"/>
            <a:ext cx="4028152" cy="3054580"/>
          </a:xfrm>
          <a:prstGeom prst="rect">
            <a:avLst/>
          </a:prstGeom>
        </p:spPr>
      </p:pic>
      <p:pic>
        <p:nvPicPr>
          <p:cNvPr id="6" name="Picture 5"/>
          <p:cNvPicPr>
            <a:picLocks noChangeAspect="1"/>
          </p:cNvPicPr>
          <p:nvPr/>
        </p:nvPicPr>
        <p:blipFill>
          <a:blip r:embed="rId4"/>
          <a:stretch>
            <a:fillRect/>
          </a:stretch>
        </p:blipFill>
        <p:spPr>
          <a:xfrm>
            <a:off x="126124" y="3653882"/>
            <a:ext cx="3933498" cy="2690256"/>
          </a:xfrm>
          <a:prstGeom prst="rect">
            <a:avLst/>
          </a:prstGeom>
        </p:spPr>
      </p:pic>
      <p:sp>
        <p:nvSpPr>
          <p:cNvPr id="7" name="TextBox 6"/>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63311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title"/>
          </p:nvPr>
        </p:nvSpPr>
        <p:spPr>
          <a:xfrm>
            <a:off x="446087" y="0"/>
            <a:ext cx="8704642" cy="1025526"/>
          </a:xfrm>
          <a:prstGeom prst="rect">
            <a:avLst/>
          </a:prstGeom>
        </p:spPr>
        <p:txBody>
          <a:bodyPr/>
          <a:lstStyle/>
          <a:p>
            <a:r>
              <a:rPr lang="en-US" dirty="0" smtClean="0"/>
              <a:t>Networks </a:t>
            </a:r>
            <a:r>
              <a:rPr dirty="0" smtClean="0"/>
              <a:t>Are Everywhere</a:t>
            </a:r>
            <a:r>
              <a:rPr lang="en-US" dirty="0" smtClean="0"/>
              <a:t> in Teams</a:t>
            </a:r>
            <a:endParaRPr dirty="0"/>
          </a:p>
        </p:txBody>
      </p:sp>
      <p:sp>
        <p:nvSpPr>
          <p:cNvPr id="266" name="Shape 26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5</a:t>
            </a:fld>
            <a:endParaRPr/>
          </a:p>
        </p:txBody>
      </p:sp>
      <p:sp>
        <p:nvSpPr>
          <p:cNvPr id="267" name="Shape 267"/>
          <p:cNvSpPr/>
          <p:nvPr/>
        </p:nvSpPr>
        <p:spPr>
          <a:xfrm>
            <a:off x="393068" y="1075607"/>
            <a:ext cx="1899604"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kern="0" dirty="0">
                <a:latin typeface="Arial"/>
                <a:ea typeface="Arial"/>
                <a:cs typeface="Arial"/>
                <a:sym typeface="Arial"/>
              </a:rPr>
              <a:t>1. Film Crew</a:t>
            </a:r>
          </a:p>
        </p:txBody>
      </p:sp>
      <p:sp>
        <p:nvSpPr>
          <p:cNvPr id="268" name="Shape 268"/>
          <p:cNvSpPr/>
          <p:nvPr/>
        </p:nvSpPr>
        <p:spPr>
          <a:xfrm>
            <a:off x="3362130" y="1075607"/>
            <a:ext cx="2266614"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kern="0" dirty="0">
                <a:latin typeface="Arial"/>
                <a:ea typeface="Arial"/>
                <a:cs typeface="Arial"/>
                <a:sym typeface="Arial"/>
              </a:rPr>
              <a:t>2. Sports Team</a:t>
            </a:r>
          </a:p>
        </p:txBody>
      </p:sp>
      <p:sp>
        <p:nvSpPr>
          <p:cNvPr id="269" name="Shape 269"/>
          <p:cNvSpPr/>
          <p:nvPr/>
        </p:nvSpPr>
        <p:spPr>
          <a:xfrm>
            <a:off x="130886" y="3537804"/>
            <a:ext cx="2711638"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lang="en-US" kern="0" dirty="0" smtClean="0">
                <a:latin typeface="Arial"/>
                <a:ea typeface="Arial"/>
                <a:cs typeface="Arial"/>
                <a:sym typeface="Arial"/>
              </a:rPr>
              <a:t>4</a:t>
            </a:r>
            <a:r>
              <a:rPr kern="0" dirty="0" smtClean="0">
                <a:latin typeface="Arial"/>
                <a:ea typeface="Arial"/>
                <a:cs typeface="Arial"/>
                <a:sym typeface="Arial"/>
              </a:rPr>
              <a:t>. </a:t>
            </a:r>
            <a:r>
              <a:rPr kern="0" dirty="0">
                <a:latin typeface="Arial"/>
                <a:ea typeface="Arial"/>
                <a:cs typeface="Arial"/>
                <a:sym typeface="Arial"/>
              </a:rPr>
              <a:t>Research Team</a:t>
            </a:r>
          </a:p>
        </p:txBody>
      </p:sp>
      <p:sp>
        <p:nvSpPr>
          <p:cNvPr id="270" name="Shape 270"/>
          <p:cNvSpPr/>
          <p:nvPr/>
        </p:nvSpPr>
        <p:spPr>
          <a:xfrm>
            <a:off x="3133608" y="3537034"/>
            <a:ext cx="2400655"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lang="en-US" kern="0" dirty="0" smtClean="0">
                <a:latin typeface="Arial"/>
                <a:ea typeface="Arial"/>
                <a:cs typeface="Arial"/>
                <a:sym typeface="Arial"/>
              </a:rPr>
              <a:t>5</a:t>
            </a:r>
            <a:r>
              <a:rPr kern="0" dirty="0" smtClean="0">
                <a:latin typeface="Arial"/>
                <a:ea typeface="Arial"/>
                <a:cs typeface="Arial"/>
                <a:sym typeface="Arial"/>
              </a:rPr>
              <a:t>. </a:t>
            </a:r>
            <a:r>
              <a:rPr kern="0" dirty="0">
                <a:latin typeface="Arial"/>
                <a:ea typeface="Arial"/>
                <a:cs typeface="Arial"/>
                <a:sym typeface="Arial"/>
              </a:rPr>
              <a:t>Military Team</a:t>
            </a:r>
          </a:p>
        </p:txBody>
      </p:sp>
      <p:pic>
        <p:nvPicPr>
          <p:cNvPr id="271" name="image10.png"/>
          <p:cNvPicPr>
            <a:picLocks/>
          </p:cNvPicPr>
          <p:nvPr/>
        </p:nvPicPr>
        <p:blipFill>
          <a:blip r:embed="rId3">
            <a:extLst/>
          </a:blip>
          <a:stretch>
            <a:fillRect/>
          </a:stretch>
        </p:blipFill>
        <p:spPr>
          <a:xfrm>
            <a:off x="3287866" y="1451411"/>
            <a:ext cx="2294771" cy="2064647"/>
          </a:xfrm>
          <a:prstGeom prst="rect">
            <a:avLst/>
          </a:prstGeom>
          <a:ln w="12700">
            <a:miter lim="400000"/>
          </a:ln>
        </p:spPr>
      </p:pic>
      <p:pic>
        <p:nvPicPr>
          <p:cNvPr id="273" name="poster_open_night_9.pdf"/>
          <p:cNvPicPr>
            <a:picLocks/>
          </p:cNvPicPr>
          <p:nvPr/>
        </p:nvPicPr>
        <p:blipFill>
          <a:blip r:embed="rId4">
            <a:extLst/>
          </a:blip>
          <a:stretch>
            <a:fillRect/>
          </a:stretch>
        </p:blipFill>
        <p:spPr>
          <a:xfrm>
            <a:off x="66065" y="1605657"/>
            <a:ext cx="1899604" cy="1814579"/>
          </a:xfrm>
          <a:prstGeom prst="rect">
            <a:avLst/>
          </a:prstGeom>
          <a:ln w="12700">
            <a:miter lim="400000"/>
          </a:ln>
        </p:spPr>
      </p:pic>
      <p:pic>
        <p:nvPicPr>
          <p:cNvPr id="275" name="pasted-image.png"/>
          <p:cNvPicPr>
            <a:picLocks noChangeAspect="1"/>
          </p:cNvPicPr>
          <p:nvPr/>
        </p:nvPicPr>
        <p:blipFill>
          <a:blip r:embed="rId5">
            <a:extLst/>
          </a:blip>
          <a:stretch>
            <a:fillRect/>
          </a:stretch>
        </p:blipFill>
        <p:spPr>
          <a:xfrm>
            <a:off x="2068450" y="1787491"/>
            <a:ext cx="1107883" cy="1562843"/>
          </a:xfrm>
          <a:prstGeom prst="rect">
            <a:avLst/>
          </a:prstGeom>
          <a:ln w="12700">
            <a:miter lim="400000"/>
          </a:ln>
        </p:spPr>
      </p:pic>
      <p:pic>
        <p:nvPicPr>
          <p:cNvPr id="1026" name="Picture 2" descr="http://www.frontspin.com/wp-content/uploads/2014/10/motivateYourSalesTeamMain1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8081" y="1523179"/>
            <a:ext cx="3276163" cy="201168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Shape 268"/>
          <p:cNvSpPr/>
          <p:nvPr/>
        </p:nvSpPr>
        <p:spPr>
          <a:xfrm>
            <a:off x="6537312" y="1076025"/>
            <a:ext cx="2128145"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lang="en-US" kern="0" dirty="0" smtClean="0">
                <a:latin typeface="Arial"/>
                <a:ea typeface="Arial"/>
                <a:cs typeface="Arial"/>
                <a:sym typeface="Arial"/>
              </a:rPr>
              <a:t>3</a:t>
            </a:r>
            <a:r>
              <a:rPr kern="0" dirty="0" smtClean="0">
                <a:latin typeface="Arial"/>
                <a:ea typeface="Arial"/>
                <a:cs typeface="Arial"/>
                <a:sym typeface="Arial"/>
              </a:rPr>
              <a:t>. </a:t>
            </a:r>
            <a:r>
              <a:rPr lang="en-US" kern="0" dirty="0" smtClean="0">
                <a:latin typeface="Arial"/>
                <a:ea typeface="Arial"/>
                <a:cs typeface="Arial"/>
                <a:sym typeface="Arial"/>
              </a:rPr>
              <a:t>Sales</a:t>
            </a:r>
            <a:r>
              <a:rPr kern="0" dirty="0" smtClean="0">
                <a:latin typeface="Arial"/>
                <a:ea typeface="Arial"/>
                <a:cs typeface="Arial"/>
                <a:sym typeface="Arial"/>
              </a:rPr>
              <a:t> </a:t>
            </a:r>
            <a:r>
              <a:rPr kern="0" dirty="0">
                <a:latin typeface="Arial"/>
                <a:ea typeface="Arial"/>
                <a:cs typeface="Arial"/>
                <a:sym typeface="Arial"/>
              </a:rPr>
              <a:t>Team</a:t>
            </a:r>
          </a:p>
        </p:txBody>
      </p:sp>
      <p:cxnSp>
        <p:nvCxnSpPr>
          <p:cNvPr id="3" name="Straight Connector 2"/>
          <p:cNvCxnSpPr/>
          <p:nvPr/>
        </p:nvCxnSpPr>
        <p:spPr>
          <a:xfrm flipV="1">
            <a:off x="6495747" y="3049884"/>
            <a:ext cx="179372" cy="150515"/>
          </a:xfrm>
          <a:prstGeom prst="line">
            <a:avLst/>
          </a:prstGeom>
          <a:noFill/>
          <a:ln w="38100" cap="flat">
            <a:solidFill>
              <a:srgbClr val="FFC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flipV="1">
            <a:off x="6209609" y="3350334"/>
            <a:ext cx="482138" cy="16062"/>
          </a:xfrm>
          <a:prstGeom prst="line">
            <a:avLst/>
          </a:prstGeom>
          <a:noFill/>
          <a:ln w="38100" cap="flat">
            <a:solidFill>
              <a:srgbClr val="FFC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4" name="Straight Connector 23"/>
          <p:cNvCxnSpPr/>
          <p:nvPr/>
        </p:nvCxnSpPr>
        <p:spPr>
          <a:xfrm flipV="1">
            <a:off x="7422012" y="2398873"/>
            <a:ext cx="287916" cy="797479"/>
          </a:xfrm>
          <a:prstGeom prst="line">
            <a:avLst/>
          </a:prstGeom>
          <a:noFill/>
          <a:ln w="38100" cap="flat">
            <a:solidFill>
              <a:srgbClr val="FFC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6" name="Straight Connector 25"/>
          <p:cNvCxnSpPr/>
          <p:nvPr/>
        </p:nvCxnSpPr>
        <p:spPr>
          <a:xfrm flipV="1">
            <a:off x="7971905" y="2807375"/>
            <a:ext cx="338373" cy="150514"/>
          </a:xfrm>
          <a:prstGeom prst="line">
            <a:avLst/>
          </a:prstGeom>
          <a:noFill/>
          <a:ln w="38100" cap="flat">
            <a:solidFill>
              <a:srgbClr val="FFC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8" name="Straight Connector 27"/>
          <p:cNvCxnSpPr/>
          <p:nvPr/>
        </p:nvCxnSpPr>
        <p:spPr>
          <a:xfrm flipV="1">
            <a:off x="7939374" y="2248359"/>
            <a:ext cx="338373" cy="150514"/>
          </a:xfrm>
          <a:prstGeom prst="line">
            <a:avLst/>
          </a:prstGeom>
          <a:noFill/>
          <a:ln w="38100" cap="flat">
            <a:solidFill>
              <a:srgbClr val="FFC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9" name="Straight Connector 28"/>
          <p:cNvCxnSpPr/>
          <p:nvPr/>
        </p:nvCxnSpPr>
        <p:spPr>
          <a:xfrm flipV="1">
            <a:off x="6879379" y="2709949"/>
            <a:ext cx="292246" cy="237414"/>
          </a:xfrm>
          <a:prstGeom prst="line">
            <a:avLst/>
          </a:prstGeom>
          <a:noFill/>
          <a:ln w="38100" cap="flat">
            <a:solidFill>
              <a:srgbClr val="FFC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1" name="Straight Connector 30"/>
          <p:cNvCxnSpPr/>
          <p:nvPr/>
        </p:nvCxnSpPr>
        <p:spPr>
          <a:xfrm>
            <a:off x="7371660" y="2708900"/>
            <a:ext cx="906087" cy="0"/>
          </a:xfrm>
          <a:prstGeom prst="line">
            <a:avLst/>
          </a:prstGeom>
          <a:noFill/>
          <a:ln w="38100" cap="flat">
            <a:solidFill>
              <a:srgbClr val="FFC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5" name="Shape 270"/>
          <p:cNvSpPr/>
          <p:nvPr/>
        </p:nvSpPr>
        <p:spPr>
          <a:xfrm>
            <a:off x="5810616" y="3570083"/>
            <a:ext cx="3256659"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pPr defTabSz="914400" hangingPunct="0"/>
            <a:r>
              <a:rPr lang="en-US" kern="0" dirty="0" smtClean="0">
                <a:latin typeface="Arial"/>
                <a:ea typeface="Arial"/>
                <a:cs typeface="Arial"/>
                <a:sym typeface="Arial"/>
              </a:rPr>
              <a:t>6</a:t>
            </a:r>
            <a:r>
              <a:rPr kern="0" dirty="0" smtClean="0">
                <a:latin typeface="Arial"/>
                <a:ea typeface="Arial"/>
                <a:cs typeface="Arial"/>
                <a:sym typeface="Arial"/>
              </a:rPr>
              <a:t>. </a:t>
            </a:r>
            <a:r>
              <a:rPr lang="en-US" kern="0" dirty="0" smtClean="0">
                <a:latin typeface="Arial"/>
                <a:ea typeface="Arial"/>
                <a:cs typeface="Arial"/>
                <a:sym typeface="Arial"/>
              </a:rPr>
              <a:t>Development</a:t>
            </a:r>
            <a:r>
              <a:rPr kern="0" dirty="0" smtClean="0">
                <a:latin typeface="Arial"/>
                <a:ea typeface="Arial"/>
                <a:cs typeface="Arial"/>
                <a:sym typeface="Arial"/>
              </a:rPr>
              <a:t> </a:t>
            </a:r>
            <a:r>
              <a:rPr kern="0" dirty="0">
                <a:latin typeface="Arial"/>
                <a:ea typeface="Arial"/>
                <a:cs typeface="Arial"/>
                <a:sym typeface="Arial"/>
              </a:rPr>
              <a:t>Team</a:t>
            </a:r>
          </a:p>
        </p:txBody>
      </p:sp>
      <p:sp>
        <p:nvSpPr>
          <p:cNvPr id="25"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b="0" dirty="0" err="1">
                <a:latin typeface="Arial" panose="020B0604020202020204" pitchFamily="34" charset="0"/>
                <a:cs typeface="Arial" panose="020B0604020202020204" pitchFamily="34" charset="0"/>
              </a:rPr>
              <a:t>Wuchty</a:t>
            </a:r>
            <a:r>
              <a:rPr b="0" dirty="0">
                <a:latin typeface="Arial" panose="020B0604020202020204" pitchFamily="34" charset="0"/>
                <a:cs typeface="Arial" panose="020B0604020202020204" pitchFamily="34" charset="0"/>
              </a:rPr>
              <a:t>, Stefan, Ben Jones, and Brian </a:t>
            </a:r>
            <a:r>
              <a:rPr b="0" dirty="0" err="1">
                <a:latin typeface="Arial" panose="020B0604020202020204" pitchFamily="34" charset="0"/>
                <a:cs typeface="Arial" panose="020B0604020202020204" pitchFamily="34" charset="0"/>
              </a:rPr>
              <a:t>Uzzi</a:t>
            </a:r>
            <a:r>
              <a:rPr b="0" dirty="0">
                <a:latin typeface="Arial" panose="020B0604020202020204" pitchFamily="34" charset="0"/>
                <a:cs typeface="Arial" panose="020B0604020202020204" pitchFamily="34" charset="0"/>
              </a:rPr>
              <a:t>. "The Increasing Dominance of Teams in the Production of Knowledge," Science, May 2007, 316:1036-1039.</a:t>
            </a:r>
          </a:p>
        </p:txBody>
      </p:sp>
      <p:pic>
        <p:nvPicPr>
          <p:cNvPr id="4" name="Picture 3"/>
          <p:cNvPicPr>
            <a:picLocks noChangeAspect="1"/>
          </p:cNvPicPr>
          <p:nvPr/>
        </p:nvPicPr>
        <p:blipFill>
          <a:blip r:embed="rId7"/>
          <a:stretch>
            <a:fillRect/>
          </a:stretch>
        </p:blipFill>
        <p:spPr>
          <a:xfrm>
            <a:off x="6261960" y="4112656"/>
            <a:ext cx="2647824" cy="2011680"/>
          </a:xfrm>
          <a:prstGeom prst="rect">
            <a:avLst/>
          </a:prstGeom>
        </p:spPr>
      </p:pic>
      <p:pic>
        <p:nvPicPr>
          <p:cNvPr id="5" name="Picture 4"/>
          <p:cNvPicPr>
            <a:picLocks noChangeAspect="1"/>
          </p:cNvPicPr>
          <p:nvPr/>
        </p:nvPicPr>
        <p:blipFill>
          <a:blip r:embed="rId8"/>
          <a:stretch>
            <a:fillRect/>
          </a:stretch>
        </p:blipFill>
        <p:spPr>
          <a:xfrm>
            <a:off x="3340193" y="3998699"/>
            <a:ext cx="2857088" cy="2075688"/>
          </a:xfrm>
          <a:prstGeom prst="rect">
            <a:avLst/>
          </a:prstGeom>
        </p:spPr>
      </p:pic>
      <p:pic>
        <p:nvPicPr>
          <p:cNvPr id="2" name="Picture 1"/>
          <p:cNvPicPr>
            <a:picLocks noChangeAspect="1"/>
          </p:cNvPicPr>
          <p:nvPr/>
        </p:nvPicPr>
        <p:blipFill>
          <a:blip r:embed="rId9"/>
          <a:stretch>
            <a:fillRect/>
          </a:stretch>
        </p:blipFill>
        <p:spPr>
          <a:xfrm>
            <a:off x="1" y="4152366"/>
            <a:ext cx="3133607" cy="1828800"/>
          </a:xfrm>
          <a:prstGeom prst="rect">
            <a:avLst/>
          </a:prstGeom>
        </p:spPr>
      </p:pic>
    </p:spTree>
    <p:extLst>
      <p:ext uri="{BB962C8B-B14F-4D97-AF65-F5344CB8AC3E}">
        <p14:creationId xmlns:p14="http://schemas.microsoft.com/office/powerpoint/2010/main" val="3949903563"/>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Venue Features</a:t>
            </a:r>
            <a:endParaRPr lang="en-US" dirty="0"/>
          </a:p>
        </p:txBody>
      </p:sp>
      <p:sp>
        <p:nvSpPr>
          <p:cNvPr id="3" name="Text Placeholder 2"/>
          <p:cNvSpPr>
            <a:spLocks noGrp="1"/>
          </p:cNvSpPr>
          <p:nvPr>
            <p:ph type="body" idx="1"/>
          </p:nvPr>
        </p:nvSpPr>
        <p:spPr/>
        <p:txBody>
          <a:bodyPr/>
          <a:lstStyle/>
          <a:p>
            <a:r>
              <a:rPr lang="en-US" dirty="0" smtClean="0"/>
              <a:t>Venue Rank: prestigious venues attract more focus </a:t>
            </a:r>
          </a:p>
          <a:p>
            <a:r>
              <a:rPr lang="en-US" dirty="0" smtClean="0"/>
              <a:t>Venue Centrality: PageRank-like measure in the venue citation network</a:t>
            </a:r>
          </a:p>
          <a:p>
            <a:r>
              <a:rPr lang="en-US" dirty="0" smtClean="0"/>
              <a:t>Past Influence of venues:</a:t>
            </a:r>
          </a:p>
          <a:p>
            <a:pPr lvl="1"/>
            <a:r>
              <a:rPr lang="en-US" dirty="0" smtClean="0"/>
              <a:t>Maximum past influence</a:t>
            </a:r>
          </a:p>
          <a:p>
            <a:pPr lvl="1"/>
            <a:r>
              <a:rPr lang="en-US" dirty="0" smtClean="0"/>
              <a:t>Total past influence</a:t>
            </a:r>
            <a:endParaRPr lang="en-US" dirty="0"/>
          </a:p>
        </p:txBody>
      </p:sp>
      <p:sp>
        <p:nvSpPr>
          <p:cNvPr id="4" name="TextBox 3"/>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28892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Venue Features</a:t>
            </a:r>
            <a:endParaRPr lang="en-US" dirty="0"/>
          </a:p>
        </p:txBody>
      </p:sp>
      <p:pic>
        <p:nvPicPr>
          <p:cNvPr id="4" name="Picture 3"/>
          <p:cNvPicPr>
            <a:picLocks noChangeAspect="1"/>
          </p:cNvPicPr>
          <p:nvPr/>
        </p:nvPicPr>
        <p:blipFill>
          <a:blip r:embed="rId2"/>
          <a:stretch>
            <a:fillRect/>
          </a:stretch>
        </p:blipFill>
        <p:spPr>
          <a:xfrm>
            <a:off x="748736" y="731212"/>
            <a:ext cx="3657726" cy="2732408"/>
          </a:xfrm>
          <a:prstGeom prst="rect">
            <a:avLst/>
          </a:prstGeom>
        </p:spPr>
      </p:pic>
      <p:pic>
        <p:nvPicPr>
          <p:cNvPr id="5" name="Picture 4"/>
          <p:cNvPicPr>
            <a:picLocks noChangeAspect="1"/>
          </p:cNvPicPr>
          <p:nvPr/>
        </p:nvPicPr>
        <p:blipFill>
          <a:blip r:embed="rId3"/>
          <a:stretch>
            <a:fillRect/>
          </a:stretch>
        </p:blipFill>
        <p:spPr>
          <a:xfrm>
            <a:off x="5130246" y="678010"/>
            <a:ext cx="3604907" cy="2785610"/>
          </a:xfrm>
          <a:prstGeom prst="rect">
            <a:avLst/>
          </a:prstGeom>
        </p:spPr>
      </p:pic>
      <p:pic>
        <p:nvPicPr>
          <p:cNvPr id="6" name="Picture 5"/>
          <p:cNvPicPr>
            <a:picLocks noChangeAspect="1"/>
          </p:cNvPicPr>
          <p:nvPr/>
        </p:nvPicPr>
        <p:blipFill>
          <a:blip r:embed="rId4"/>
          <a:stretch>
            <a:fillRect/>
          </a:stretch>
        </p:blipFill>
        <p:spPr>
          <a:xfrm>
            <a:off x="731661" y="3568047"/>
            <a:ext cx="3666925" cy="2772553"/>
          </a:xfrm>
          <a:prstGeom prst="rect">
            <a:avLst/>
          </a:prstGeom>
        </p:spPr>
      </p:pic>
      <p:pic>
        <p:nvPicPr>
          <p:cNvPr id="7" name="Picture 6"/>
          <p:cNvPicPr>
            <a:picLocks noChangeAspect="1"/>
          </p:cNvPicPr>
          <p:nvPr/>
        </p:nvPicPr>
        <p:blipFill>
          <a:blip r:embed="rId5"/>
          <a:stretch>
            <a:fillRect/>
          </a:stretch>
        </p:blipFill>
        <p:spPr>
          <a:xfrm>
            <a:off x="5130246" y="3706030"/>
            <a:ext cx="3619616" cy="2728299"/>
          </a:xfrm>
          <a:prstGeom prst="rect">
            <a:avLst/>
          </a:prstGeom>
        </p:spPr>
      </p:pic>
      <p:sp>
        <p:nvSpPr>
          <p:cNvPr id="8" name="TextBox 7"/>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048412"/>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Feature</a:t>
            </a:r>
            <a:endParaRPr lang="en-US" dirty="0"/>
          </a:p>
        </p:txBody>
      </p:sp>
      <p:sp>
        <p:nvSpPr>
          <p:cNvPr id="3" name="Text Placeholder 2"/>
          <p:cNvSpPr>
            <a:spLocks noGrp="1"/>
          </p:cNvSpPr>
          <p:nvPr>
            <p:ph type="body" idx="1"/>
          </p:nvPr>
        </p:nvSpPr>
        <p:spPr/>
        <p:txBody>
          <a:bodyPr/>
          <a:lstStyle/>
          <a:p>
            <a:r>
              <a:rPr lang="en-US" dirty="0" err="1" smtClean="0"/>
              <a:t>Recency</a:t>
            </a:r>
            <a:r>
              <a:rPr lang="en-US" dirty="0" smtClean="0"/>
              <a:t>: the number of years since the article was published</a:t>
            </a:r>
            <a:endParaRPr lang="en-US" dirty="0"/>
          </a:p>
        </p:txBody>
      </p:sp>
      <p:pic>
        <p:nvPicPr>
          <p:cNvPr id="4" name="Picture 3"/>
          <p:cNvPicPr>
            <a:picLocks noChangeAspect="1"/>
          </p:cNvPicPr>
          <p:nvPr/>
        </p:nvPicPr>
        <p:blipFill>
          <a:blip r:embed="rId2"/>
          <a:stretch>
            <a:fillRect/>
          </a:stretch>
        </p:blipFill>
        <p:spPr>
          <a:xfrm>
            <a:off x="2507116" y="2551400"/>
            <a:ext cx="4745022" cy="3533830"/>
          </a:xfrm>
          <a:prstGeom prst="rect">
            <a:avLst/>
          </a:prstGeom>
        </p:spPr>
      </p:pic>
      <p:sp>
        <p:nvSpPr>
          <p:cNvPr id="5" name="TextBox 4"/>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213273"/>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Description</a:t>
            </a:r>
            <a:endParaRPr lang="en-US" dirty="0"/>
          </a:p>
        </p:txBody>
      </p:sp>
      <p:sp>
        <p:nvSpPr>
          <p:cNvPr id="3" name="Text Placeholder 2"/>
          <p:cNvSpPr>
            <a:spLocks noGrp="1"/>
          </p:cNvSpPr>
          <p:nvPr>
            <p:ph type="body" idx="1"/>
          </p:nvPr>
        </p:nvSpPr>
        <p:spPr/>
        <p:txBody>
          <a:bodyPr/>
          <a:lstStyle/>
          <a:p>
            <a:r>
              <a:rPr lang="en-US" dirty="0" err="1" smtClean="0"/>
              <a:t>AMiner</a:t>
            </a:r>
            <a:r>
              <a:rPr lang="en-US" dirty="0" smtClean="0"/>
              <a:t> </a:t>
            </a:r>
            <a:r>
              <a:rPr lang="en-US" dirty="0"/>
              <a:t>(</a:t>
            </a:r>
            <a:r>
              <a:rPr lang="en-US" dirty="0">
                <a:hlinkClick r:id="rId2"/>
              </a:rPr>
              <a:t>https://aminer.org/citation</a:t>
            </a:r>
            <a:r>
              <a:rPr lang="en-US" dirty="0" smtClean="0"/>
              <a:t>)</a:t>
            </a:r>
          </a:p>
          <a:p>
            <a:pPr lvl="1"/>
            <a:r>
              <a:rPr lang="en-US" dirty="0" smtClean="0"/>
              <a:t>1,558,499 papers in CS</a:t>
            </a:r>
          </a:p>
          <a:p>
            <a:pPr lvl="1"/>
            <a:r>
              <a:rPr lang="en-US" dirty="0" smtClean="0"/>
              <a:t>916,946 researchers (from 1960-2010)</a:t>
            </a:r>
          </a:p>
          <a:p>
            <a:pPr lvl="1"/>
            <a:r>
              <a:rPr lang="en-US" dirty="0" smtClean="0"/>
              <a:t>Co-author network (3,063,257 edges)</a:t>
            </a:r>
          </a:p>
          <a:p>
            <a:pPr lvl="1"/>
            <a:r>
              <a:rPr lang="en-US" dirty="0" smtClean="0"/>
              <a:t>Citation network (20,083,947 edges)</a:t>
            </a:r>
            <a:endParaRPr lang="en-US" dirty="0"/>
          </a:p>
        </p:txBody>
      </p:sp>
      <p:sp>
        <p:nvSpPr>
          <p:cNvPr id="4" name="TextBox 3"/>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455319"/>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	</a:t>
            </a:r>
            <a:endParaRPr lang="en-US" dirty="0"/>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p:txBody>
              <a:bodyPr/>
              <a:lstStyle/>
              <a:p>
                <a:r>
                  <a:rPr lang="en-US" dirty="0" smtClean="0"/>
                  <a:t>Test set: 10,000 papers from year 2009</a:t>
                </a:r>
              </a:p>
              <a:p>
                <a:r>
                  <a:rPr lang="en-US" dirty="0" smtClean="0"/>
                  <a:t>For training, only use features available up to year 2008</a:t>
                </a:r>
              </a:p>
              <a:p>
                <a:r>
                  <a:rPr lang="en-US" dirty="0" smtClean="0"/>
                  <a:t>Evaluation Metric</a:t>
                </a:r>
              </a:p>
              <a:p>
                <a:pPr lvl="1"/>
                <a:r>
                  <a:rPr lang="en-US" dirty="0" smtClean="0"/>
                  <a:t>Coefficient of determination </a:t>
                </a:r>
                <a14:m>
                  <m:oMath xmlns:m="http://schemas.openxmlformats.org/officeDocument/2006/math">
                    <m:sSup>
                      <m:sSupPr>
                        <m:ctrlPr>
                          <a:rPr lang="en-US" b="0" i="1" smtClean="0">
                            <a:latin typeface="Cambria Math"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oMath>
                </a14:m>
                <a:endParaRPr lang="en-US" dirty="0" smtClean="0"/>
              </a:p>
              <a:p>
                <a:pPr lvl="1"/>
                <a14:m>
                  <m:oMath xmlns:m="http://schemas.openxmlformats.org/officeDocument/2006/math">
                    <m:sSup>
                      <m:sSupPr>
                        <m:ctrlPr>
                          <a:rPr lang="en-US" b="0" i="1" smtClean="0">
                            <a:latin typeface="Cambria Math"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charset="0"/>
                          </a:rPr>
                        </m:ctrlPr>
                      </m:fPr>
                      <m:num>
                        <m:nary>
                          <m:naryPr>
                            <m:chr m:val="∑"/>
                            <m:subHide m:val="on"/>
                            <m:supHide m:val="on"/>
                            <m:ctrlPr>
                              <a:rPr lang="en-US" b="0" i="1" smtClean="0">
                                <a:latin typeface="Cambria Math" charset="0"/>
                              </a:rPr>
                            </m:ctrlPr>
                          </m:naryPr>
                          <m:sub/>
                          <m:sup/>
                          <m:e>
                            <m:sSup>
                              <m:sSupPr>
                                <m:ctrlPr>
                                  <a:rPr lang="en-US" b="0" i="1" smtClean="0">
                                    <a:latin typeface="Cambria Math" charset="0"/>
                                  </a:rPr>
                                </m:ctrlPr>
                              </m:sSupPr>
                              <m:e>
                                <m:d>
                                  <m:dPr>
                                    <m:ctrlPr>
                                      <a:rPr lang="en-US" b="0" i="1" smtClean="0">
                                        <a:latin typeface="Cambria Math" charset="0"/>
                                      </a:rPr>
                                    </m:ctrlPr>
                                  </m:dPr>
                                  <m:e>
                                    <m:acc>
                                      <m:accPr>
                                        <m:chr m:val="̂"/>
                                        <m:ctrlPr>
                                          <a:rPr lang="en-US" b="0" i="1" smtClean="0">
                                            <a:latin typeface="Cambria Math" charset="0"/>
                                          </a:rPr>
                                        </m:ctrlPr>
                                      </m:accPr>
                                      <m:e>
                                        <m:r>
                                          <a:rPr lang="en-US" b="0" i="1" smtClean="0">
                                            <a:latin typeface="Cambria Math" panose="02040503050406030204" pitchFamily="18" charset="0"/>
                                          </a:rPr>
                                          <m:t>𝑦</m:t>
                                        </m:r>
                                      </m:e>
                                    </m:acc>
                                    <m:r>
                                      <a:rPr lang="en-US" b="0" i="1" smtClean="0">
                                        <a:latin typeface="Cambria Math" panose="02040503050406030204" pitchFamily="18" charset="0"/>
                                      </a:rPr>
                                      <m:t>−</m:t>
                                    </m:r>
                                    <m:acc>
                                      <m:accPr>
                                        <m:chr m:val="̅"/>
                                        <m:ctrlPr>
                                          <a:rPr lang="en-US" b="0" i="1" smtClean="0">
                                            <a:latin typeface="Cambria Math" charset="0"/>
                                          </a:rPr>
                                        </m:ctrlPr>
                                      </m:accPr>
                                      <m:e>
                                        <m:r>
                                          <a:rPr lang="en-US" b="0" i="1" smtClean="0">
                                            <a:latin typeface="Cambria Math" panose="02040503050406030204" pitchFamily="18" charset="0"/>
                                          </a:rPr>
                                          <m:t>𝑦</m:t>
                                        </m:r>
                                      </m:e>
                                    </m:acc>
                                  </m:e>
                                </m:d>
                              </m:e>
                              <m:sup>
                                <m:r>
                                  <a:rPr lang="en-US" b="0" i="1" smtClean="0">
                                    <a:latin typeface="Cambria Math" panose="02040503050406030204" pitchFamily="18" charset="0"/>
                                  </a:rPr>
                                  <m:t>2</m:t>
                                </m:r>
                              </m:sup>
                            </m:sSup>
                          </m:e>
                        </m:nary>
                      </m:num>
                      <m:den>
                        <m:nary>
                          <m:naryPr>
                            <m:chr m:val="∑"/>
                            <m:subHide m:val="on"/>
                            <m:supHide m:val="on"/>
                            <m:ctrlPr>
                              <a:rPr lang="en-US" i="1">
                                <a:latin typeface="Cambria Math" charset="0"/>
                              </a:rPr>
                            </m:ctrlPr>
                          </m:naryPr>
                          <m:sub/>
                          <m:sup/>
                          <m:e>
                            <m:sSup>
                              <m:sSupPr>
                                <m:ctrlPr>
                                  <a:rPr lang="en-US" i="1">
                                    <a:latin typeface="Cambria Math" charset="0"/>
                                  </a:rPr>
                                </m:ctrlPr>
                              </m:sSupPr>
                              <m:e>
                                <m:d>
                                  <m:dPr>
                                    <m:ctrlPr>
                                      <a:rPr lang="en-US" i="1">
                                        <a:latin typeface="Cambria Math" charset="0"/>
                                      </a:rPr>
                                    </m:ctrlPr>
                                  </m:dPr>
                                  <m:e>
                                    <m:r>
                                      <a:rPr lang="en-US" b="0" i="1" smtClean="0">
                                        <a:latin typeface="Cambria Math" panose="02040503050406030204" pitchFamily="18" charset="0"/>
                                      </a:rPr>
                                      <m:t>𝑦</m:t>
                                    </m:r>
                                    <m:r>
                                      <a:rPr lang="en-US" i="1">
                                        <a:latin typeface="Cambria Math" panose="02040503050406030204" pitchFamily="18" charset="0"/>
                                      </a:rPr>
                                      <m:t>−</m:t>
                                    </m:r>
                                    <m:acc>
                                      <m:accPr>
                                        <m:chr m:val="̅"/>
                                        <m:ctrlPr>
                                          <a:rPr lang="en-US" i="1">
                                            <a:latin typeface="Cambria Math" charset="0"/>
                                          </a:rPr>
                                        </m:ctrlPr>
                                      </m:accPr>
                                      <m:e>
                                        <m:r>
                                          <a:rPr lang="en-US" i="1">
                                            <a:latin typeface="Cambria Math" panose="02040503050406030204" pitchFamily="18" charset="0"/>
                                          </a:rPr>
                                          <m:t>𝑦</m:t>
                                        </m:r>
                                      </m:e>
                                    </m:acc>
                                  </m:e>
                                </m:d>
                              </m:e>
                              <m:sup>
                                <m:r>
                                  <a:rPr lang="en-US" i="1">
                                    <a:latin typeface="Cambria Math" panose="02040503050406030204" pitchFamily="18" charset="0"/>
                                  </a:rPr>
                                  <m:t>2</m:t>
                                </m:r>
                              </m:sup>
                            </m:sSup>
                          </m:e>
                        </m:nary>
                      </m:den>
                    </m:f>
                  </m:oMath>
                </a14:m>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2444" t="-757" r="-1926"/>
                </a:stretch>
              </a:blipFill>
            </p:spPr>
            <p:txBody>
              <a:bodyPr/>
              <a:lstStyle/>
              <a:p>
                <a:r>
                  <a:rPr lang="en-US">
                    <a:noFill/>
                  </a:rPr>
                  <a:t> </a:t>
                </a:r>
              </a:p>
            </p:txBody>
          </p:sp>
        </mc:Fallback>
      </mc:AlternateContent>
      <p:sp>
        <p:nvSpPr>
          <p:cNvPr id="4" name="TextBox 3"/>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0279136"/>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Predictive Models	</a:t>
            </a:r>
            <a:endParaRPr lang="en-US" dirty="0"/>
          </a:p>
        </p:txBody>
      </p:sp>
      <p:sp>
        <p:nvSpPr>
          <p:cNvPr id="3" name="Text Placeholder 2"/>
          <p:cNvSpPr>
            <a:spLocks noGrp="1"/>
          </p:cNvSpPr>
          <p:nvPr>
            <p:ph type="body" idx="1"/>
          </p:nvPr>
        </p:nvSpPr>
        <p:spPr/>
        <p:txBody>
          <a:bodyPr/>
          <a:lstStyle/>
          <a:p>
            <a:r>
              <a:rPr lang="en-US" dirty="0" err="1" smtClean="0"/>
              <a:t>kNN</a:t>
            </a:r>
            <a:endParaRPr lang="en-US" dirty="0" smtClean="0"/>
          </a:p>
          <a:p>
            <a:r>
              <a:rPr lang="en-US" dirty="0" smtClean="0"/>
              <a:t>Linear Regression</a:t>
            </a:r>
          </a:p>
          <a:p>
            <a:r>
              <a:rPr lang="en-US" dirty="0" smtClean="0"/>
              <a:t>Support Vector Regression</a:t>
            </a:r>
          </a:p>
          <a:p>
            <a:r>
              <a:rPr lang="en-US" dirty="0" smtClean="0"/>
              <a:t>Classification and Regression Tree (CART)</a:t>
            </a:r>
          </a:p>
          <a:p>
            <a:r>
              <a:rPr lang="en-US" dirty="0" smtClean="0"/>
              <a:t>Gaussian Process Regression (GPR)</a:t>
            </a:r>
          </a:p>
        </p:txBody>
      </p:sp>
      <p:sp>
        <p:nvSpPr>
          <p:cNvPr id="4" name="TextBox 3"/>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059533"/>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Comparisons</a:t>
            </a:r>
            <a:endParaRPr lang="en-US" dirty="0"/>
          </a:p>
        </p:txBody>
      </p:sp>
      <p:pic>
        <p:nvPicPr>
          <p:cNvPr id="4" name="Picture 3"/>
          <p:cNvPicPr>
            <a:picLocks noChangeAspect="1"/>
          </p:cNvPicPr>
          <p:nvPr/>
        </p:nvPicPr>
        <p:blipFill>
          <a:blip r:embed="rId2"/>
          <a:stretch>
            <a:fillRect/>
          </a:stretch>
        </p:blipFill>
        <p:spPr>
          <a:xfrm>
            <a:off x="0" y="1386865"/>
            <a:ext cx="9144000" cy="190712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77195" y="3893403"/>
                <a:ext cx="8584794"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Accuracy</a:t>
                </a:r>
                <a:r>
                  <a:rPr kumimoji="0" lang="en-US" sz="2800" b="0" i="0" u="none" strike="noStrike" cap="none" spc="0" normalizeH="0" dirty="0" smtClean="0">
                    <a:ln>
                      <a:noFill/>
                    </a:ln>
                    <a:solidFill>
                      <a:srgbClr val="000000"/>
                    </a:solidFill>
                    <a:effectLst/>
                    <a:uFillTx/>
                    <a:latin typeface="Arial"/>
                    <a:ea typeface="Arial"/>
                    <a:cs typeface="Arial"/>
                    <a:sym typeface="Arial"/>
                  </a:rPr>
                  <a:t> increase as </a:t>
                </a:r>
                <a14:m>
                  <m:oMath xmlns:m="http://schemas.openxmlformats.org/officeDocument/2006/math">
                    <m:r>
                      <a:rPr kumimoji="0" lang="en-US" sz="2800" b="0" i="1" u="none" strike="noStrike" cap="none" spc="0" normalizeH="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t>𝛻</m:t>
                    </m:r>
                    <m:r>
                      <a:rPr kumimoji="0" lang="en-US" sz="2800" b="0" i="1" u="none" strike="noStrike" cap="none" spc="0" normalizeH="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t>𝑡</m:t>
                    </m:r>
                  </m:oMath>
                </a14:m>
                <a:r>
                  <a:rPr kumimoji="0" lang="en-US" sz="2800" b="0" i="0" u="none" strike="noStrike" cap="none" spc="0" normalizeH="0" baseline="0" dirty="0" smtClean="0">
                    <a:ln>
                      <a:noFill/>
                    </a:ln>
                    <a:solidFill>
                      <a:srgbClr val="000000"/>
                    </a:solidFill>
                    <a:effectLst/>
                    <a:uFillTx/>
                    <a:latin typeface="Arial"/>
                    <a:ea typeface="Arial"/>
                    <a:cs typeface="Arial"/>
                    <a:sym typeface="Arial"/>
                  </a:rPr>
                  <a:t> increases</a:t>
                </a:r>
              </a:p>
              <a:p>
                <a:pPr marL="0" marR="0" indent="0" algn="l" defTabSz="914400" rtl="0" fontAlgn="auto" latinLnBrk="0" hangingPunct="0">
                  <a:lnSpc>
                    <a:spcPct val="100000"/>
                  </a:lnSpc>
                  <a:spcBef>
                    <a:spcPts val="0"/>
                  </a:spcBef>
                  <a:spcAft>
                    <a:spcPts val="0"/>
                  </a:spcAft>
                  <a:buClrTx/>
                  <a:buSzTx/>
                  <a:buFontTx/>
                  <a:buNone/>
                  <a:tabLst/>
                </a:pPr>
                <a:r>
                  <a:rPr lang="en-US" sz="2800" dirty="0" smtClean="0">
                    <a:solidFill>
                      <a:srgbClr val="000000"/>
                    </a:solidFill>
                    <a:latin typeface="Arial"/>
                    <a:ea typeface="Arial"/>
                    <a:cs typeface="Arial"/>
                    <a:sym typeface="Arial"/>
                  </a:rPr>
                  <a:t>Non-linear regression achieves better performance</a:t>
                </a:r>
              </a:p>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GPR</a:t>
                </a:r>
                <a:r>
                  <a:rPr kumimoji="0" lang="en-US" sz="2800" b="0" i="0" u="none" strike="noStrike" cap="none" spc="0" normalizeH="0" dirty="0" smtClean="0">
                    <a:ln>
                      <a:noFill/>
                    </a:ln>
                    <a:solidFill>
                      <a:srgbClr val="000000"/>
                    </a:solidFill>
                    <a:effectLst/>
                    <a:uFillTx/>
                    <a:latin typeface="Arial"/>
                    <a:ea typeface="Arial"/>
                    <a:cs typeface="Arial"/>
                    <a:sym typeface="Arial"/>
                  </a:rPr>
                  <a:t> performs the best</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77195" y="3893403"/>
                <a:ext cx="8584794" cy="1384993"/>
              </a:xfrm>
              <a:prstGeom prst="rect">
                <a:avLst/>
              </a:prstGeom>
              <a:blipFill rotWithShape="0">
                <a:blip r:embed="rId3"/>
                <a:stretch>
                  <a:fillRect l="-1987" t="-4846" b="-11454"/>
                </a:stretch>
              </a:blipFill>
              <a:ln w="12700" cap="flat">
                <a:noFill/>
                <a:miter lim="400000"/>
              </a:ln>
              <a:effectLst/>
            </p:spPr>
            <p:txBody>
              <a:bodyPr/>
              <a:lstStyle/>
              <a:p>
                <a:r>
                  <a:rPr lang="en-US">
                    <a:noFill/>
                  </a:rPr>
                  <a:t> </a:t>
                </a:r>
              </a:p>
            </p:txBody>
          </p:sp>
        </mc:Fallback>
      </mc:AlternateContent>
      <p:sp>
        <p:nvSpPr>
          <p:cNvPr id="6" name="TextBox 5"/>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322559"/>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Analysis</a:t>
            </a:r>
            <a:endParaRPr lang="en-US" dirty="0"/>
          </a:p>
        </p:txBody>
      </p:sp>
      <p:pic>
        <p:nvPicPr>
          <p:cNvPr id="4" name="Picture 3"/>
          <p:cNvPicPr>
            <a:picLocks noChangeAspect="1"/>
          </p:cNvPicPr>
          <p:nvPr/>
        </p:nvPicPr>
        <p:blipFill>
          <a:blip r:embed="rId2"/>
          <a:stretch>
            <a:fillRect/>
          </a:stretch>
        </p:blipFill>
        <p:spPr>
          <a:xfrm>
            <a:off x="2009775" y="855662"/>
            <a:ext cx="5124450" cy="5248275"/>
          </a:xfrm>
          <a:prstGeom prst="rect">
            <a:avLst/>
          </a:prstGeom>
        </p:spPr>
      </p:pic>
      <p:sp>
        <p:nvSpPr>
          <p:cNvPr id="5" name="Right Arrow 4"/>
          <p:cNvSpPr/>
          <p:nvPr/>
        </p:nvSpPr>
        <p:spPr>
          <a:xfrm>
            <a:off x="1103086" y="2264229"/>
            <a:ext cx="711200" cy="261257"/>
          </a:xfrm>
          <a:prstGeom prst="rightArrow">
            <a:avLst/>
          </a:prstGeom>
          <a:solidFill>
            <a:srgbClr val="FF0000"/>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ight Arrow 5"/>
          <p:cNvSpPr/>
          <p:nvPr/>
        </p:nvSpPr>
        <p:spPr>
          <a:xfrm>
            <a:off x="1103086" y="3023326"/>
            <a:ext cx="711200" cy="261257"/>
          </a:xfrm>
          <a:prstGeom prst="rightArrow">
            <a:avLst/>
          </a:prstGeom>
          <a:solidFill>
            <a:srgbClr val="FF0000"/>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 name="TextBox 6"/>
          <p:cNvSpPr txBox="1"/>
          <p:nvPr/>
        </p:nvSpPr>
        <p:spPr>
          <a:xfrm>
            <a:off x="0" y="6340600"/>
            <a:ext cx="9144000" cy="523220"/>
          </a:xfrm>
          <a:prstGeom prst="rect">
            <a:avLst/>
          </a:prstGeom>
          <a:solidFill>
            <a:schemeClr val="tx1"/>
          </a:solid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Rui</a:t>
            </a:r>
            <a:r>
              <a:rPr lang="en-US" sz="1400" dirty="0">
                <a:solidFill>
                  <a:schemeClr val="bg1"/>
                </a:solidFill>
                <a:latin typeface="Arial" panose="020B0604020202020204" pitchFamily="34" charset="0"/>
                <a:cs typeface="Arial" panose="020B0604020202020204" pitchFamily="34" charset="0"/>
              </a:rPr>
              <a:t> Yan, </a:t>
            </a:r>
            <a:r>
              <a:rPr lang="en-US" sz="1400" dirty="0" err="1">
                <a:solidFill>
                  <a:schemeClr val="bg1"/>
                </a:solidFill>
                <a:latin typeface="Arial" panose="020B0604020202020204" pitchFamily="34" charset="0"/>
                <a:cs typeface="Arial" panose="020B0604020202020204" pitchFamily="34" charset="0"/>
              </a:rPr>
              <a:t>Jie</a:t>
            </a:r>
            <a:r>
              <a:rPr lang="en-US" sz="1400" dirty="0">
                <a:solidFill>
                  <a:schemeClr val="bg1"/>
                </a:solidFill>
                <a:latin typeface="Arial" panose="020B0604020202020204" pitchFamily="34" charset="0"/>
                <a:cs typeface="Arial" panose="020B0604020202020204" pitchFamily="34" charset="0"/>
              </a:rPr>
              <a:t> Tang, </a:t>
            </a:r>
            <a:r>
              <a:rPr lang="en-US" sz="1400" dirty="0" err="1">
                <a:solidFill>
                  <a:schemeClr val="bg1"/>
                </a:solidFill>
                <a:latin typeface="Arial" panose="020B0604020202020204" pitchFamily="34" charset="0"/>
                <a:cs typeface="Arial" panose="020B0604020202020204" pitchFamily="34" charset="0"/>
              </a:rPr>
              <a:t>Xiaobing</a:t>
            </a:r>
            <a:r>
              <a:rPr lang="en-US" sz="1400" dirty="0">
                <a:solidFill>
                  <a:schemeClr val="bg1"/>
                </a:solidFill>
                <a:latin typeface="Arial" panose="020B0604020202020204" pitchFamily="34" charset="0"/>
                <a:cs typeface="Arial" panose="020B0604020202020204" pitchFamily="34" charset="0"/>
              </a:rPr>
              <a:t> Liu, </a:t>
            </a:r>
            <a:r>
              <a:rPr lang="en-US" sz="1400" dirty="0" err="1">
                <a:solidFill>
                  <a:schemeClr val="bg1"/>
                </a:solidFill>
                <a:latin typeface="Arial" panose="020B0604020202020204" pitchFamily="34" charset="0"/>
                <a:cs typeface="Arial" panose="020B0604020202020204" pitchFamily="34" charset="0"/>
              </a:rPr>
              <a:t>Dongdong</a:t>
            </a:r>
            <a:r>
              <a:rPr lang="en-US" sz="1400" dirty="0">
                <a:solidFill>
                  <a:schemeClr val="bg1"/>
                </a:solidFill>
                <a:latin typeface="Arial" panose="020B0604020202020204" pitchFamily="34" charset="0"/>
                <a:cs typeface="Arial" panose="020B0604020202020204" pitchFamily="34" charset="0"/>
              </a:rPr>
              <a:t> Shan, and </a:t>
            </a:r>
            <a:r>
              <a:rPr lang="en-US" sz="1400" dirty="0" err="1">
                <a:solidFill>
                  <a:schemeClr val="bg1"/>
                </a:solidFill>
                <a:latin typeface="Arial" panose="020B0604020202020204" pitchFamily="34" charset="0"/>
                <a:cs typeface="Arial" panose="020B0604020202020204" pitchFamily="34" charset="0"/>
              </a:rPr>
              <a:t>Xiaoming</a:t>
            </a:r>
            <a:r>
              <a:rPr lang="en-US" sz="1400" dirty="0">
                <a:solidFill>
                  <a:schemeClr val="bg1"/>
                </a:solidFill>
                <a:latin typeface="Arial" panose="020B0604020202020204" pitchFamily="34" charset="0"/>
                <a:cs typeface="Arial" panose="020B0604020202020204" pitchFamily="34" charset="0"/>
              </a:rPr>
              <a:t> Li. 2011. Citation count prediction: learning to estimate future citations for literature. </a:t>
            </a:r>
            <a:r>
              <a:rPr lang="en-US" sz="1400" dirty="0" smtClean="0">
                <a:solidFill>
                  <a:schemeClr val="bg1"/>
                </a:solidFill>
                <a:latin typeface="Arial" panose="020B0604020202020204" pitchFamily="34" charset="0"/>
                <a:cs typeface="Arial" panose="020B0604020202020204" pitchFamily="34" charset="0"/>
              </a:rPr>
              <a:t>CIKM, 2011.</a:t>
            </a:r>
            <a:endParaRPr lang="en-US" sz="1400" dirty="0">
              <a:solidFill>
                <a:schemeClr val="bg1"/>
              </a:solidFill>
              <a:latin typeface="Arial" panose="020B0604020202020204" pitchFamily="34" charset="0"/>
              <a:cs typeface="Arial" panose="020B0604020202020204" pitchFamily="34" charset="0"/>
            </a:endParaRPr>
          </a:p>
        </p:txBody>
      </p:sp>
      <p:sp>
        <p:nvSpPr>
          <p:cNvPr id="9" name="Right Arrow 8"/>
          <p:cNvSpPr/>
          <p:nvPr/>
        </p:nvSpPr>
        <p:spPr>
          <a:xfrm>
            <a:off x="1119052" y="3813029"/>
            <a:ext cx="711200" cy="261257"/>
          </a:xfrm>
          <a:prstGeom prst="rightArrow">
            <a:avLst/>
          </a:prstGeom>
          <a:solidFill>
            <a:srgbClr val="FF0000"/>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195513841"/>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Lack of predictability in citation patterns</a:t>
            </a:r>
            <a:endParaRPr lang="en-US" sz="3200" dirty="0"/>
          </a:p>
        </p:txBody>
      </p:sp>
      <p:sp>
        <p:nvSpPr>
          <p:cNvPr id="4" name="TextBox 3"/>
          <p:cNvSpPr txBox="1"/>
          <p:nvPr/>
        </p:nvSpPr>
        <p:spPr>
          <a:xfrm>
            <a:off x="0" y="6340600"/>
            <a:ext cx="9144000" cy="523220"/>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Wang, </a:t>
            </a:r>
            <a:r>
              <a:rPr lang="en-US" sz="1400" dirty="0" err="1">
                <a:solidFill>
                  <a:schemeClr val="bg1"/>
                </a:solidFill>
                <a:latin typeface="Arial" panose="020B0604020202020204" pitchFamily="34" charset="0"/>
                <a:cs typeface="Arial" panose="020B0604020202020204" pitchFamily="34" charset="0"/>
              </a:rPr>
              <a:t>Dashun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Chaoming</a:t>
            </a:r>
            <a:r>
              <a:rPr lang="en-US" sz="1400" dirty="0">
                <a:solidFill>
                  <a:schemeClr val="bg1"/>
                </a:solidFill>
                <a:latin typeface="Arial" panose="020B0604020202020204" pitchFamily="34" charset="0"/>
                <a:cs typeface="Arial" panose="020B0604020202020204" pitchFamily="34" charset="0"/>
              </a:rPr>
              <a:t> Song, and Albert-</a:t>
            </a:r>
            <a:r>
              <a:rPr lang="en-US" sz="1400" dirty="0" err="1">
                <a:solidFill>
                  <a:schemeClr val="bg1"/>
                </a:solidFill>
                <a:latin typeface="Arial" panose="020B0604020202020204" pitchFamily="34" charset="0"/>
                <a:cs typeface="Arial" panose="020B0604020202020204" pitchFamily="34" charset="0"/>
              </a:rPr>
              <a:t>László</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Barabási</a:t>
            </a:r>
            <a:r>
              <a:rPr lang="en-US" sz="1400" dirty="0">
                <a:solidFill>
                  <a:schemeClr val="bg1"/>
                </a:solidFill>
                <a:latin typeface="Arial" panose="020B0604020202020204" pitchFamily="34" charset="0"/>
                <a:cs typeface="Arial" panose="020B0604020202020204" pitchFamily="34" charset="0"/>
              </a:rPr>
              <a:t>. "Quantifying long-term scientific impact." Science 342.6154 (2013): 127-132.</a:t>
            </a:r>
          </a:p>
        </p:txBody>
      </p:sp>
      <p:pic>
        <p:nvPicPr>
          <p:cNvPr id="9" name="Picture 8"/>
          <p:cNvPicPr>
            <a:picLocks noChangeAspect="1"/>
          </p:cNvPicPr>
          <p:nvPr/>
        </p:nvPicPr>
        <p:blipFill>
          <a:blip r:embed="rId2"/>
          <a:stretch>
            <a:fillRect/>
          </a:stretch>
        </p:blipFill>
        <p:spPr>
          <a:xfrm>
            <a:off x="0" y="1815253"/>
            <a:ext cx="9144000" cy="2492556"/>
          </a:xfrm>
          <a:prstGeom prst="rect">
            <a:avLst/>
          </a:prstGeom>
        </p:spPr>
      </p:pic>
      <p:sp>
        <p:nvSpPr>
          <p:cNvPr id="10" name="TextBox 9"/>
          <p:cNvSpPr txBox="1"/>
          <p:nvPr/>
        </p:nvSpPr>
        <p:spPr>
          <a:xfrm>
            <a:off x="268490" y="4525792"/>
            <a:ext cx="858479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Citation history of 463,348 papers extracted from the </a:t>
            </a:r>
            <a:r>
              <a:rPr kumimoji="0" lang="en-US" sz="2800" b="0" i="1" u="none" strike="noStrike" cap="none" spc="0" normalizeH="0" baseline="0" dirty="0" smtClean="0">
                <a:ln>
                  <a:noFill/>
                </a:ln>
                <a:solidFill>
                  <a:srgbClr val="000000"/>
                </a:solidFill>
                <a:effectLst/>
                <a:uFillTx/>
                <a:latin typeface="Arial"/>
                <a:ea typeface="Arial"/>
                <a:cs typeface="Arial"/>
                <a:sym typeface="Arial"/>
              </a:rPr>
              <a:t>Physical Review</a:t>
            </a:r>
            <a:r>
              <a:rPr kumimoji="0" lang="en-US" sz="2800" b="0" i="1" u="none" strike="noStrike" cap="none" spc="0" normalizeH="0" dirty="0" smtClean="0">
                <a:ln>
                  <a:noFill/>
                </a:ln>
                <a:solidFill>
                  <a:srgbClr val="000000"/>
                </a:solidFill>
                <a:effectLst/>
                <a:uFillTx/>
                <a:latin typeface="Arial"/>
                <a:ea typeface="Arial"/>
                <a:cs typeface="Arial"/>
                <a:sym typeface="Arial"/>
              </a:rPr>
              <a:t> </a:t>
            </a:r>
            <a:r>
              <a:rPr kumimoji="0" lang="en-US" sz="2800" b="0" i="0" u="none" strike="noStrike" cap="none" spc="0" normalizeH="0" dirty="0" smtClean="0">
                <a:ln>
                  <a:noFill/>
                </a:ln>
                <a:solidFill>
                  <a:srgbClr val="000000"/>
                </a:solidFill>
                <a:effectLst/>
                <a:uFillTx/>
                <a:latin typeface="Arial"/>
                <a:ea typeface="Arial"/>
                <a:cs typeface="Arial"/>
                <a:sym typeface="Arial"/>
              </a:rPr>
              <a:t>corpus</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140527512"/>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Preferential attachment</a:t>
            </a:r>
            <a:endParaRPr lang="en-US" dirty="0"/>
          </a:p>
        </p:txBody>
      </p:sp>
      <p:sp>
        <p:nvSpPr>
          <p:cNvPr id="3" name="Text Placeholder 2"/>
          <p:cNvSpPr>
            <a:spLocks noGrp="1"/>
          </p:cNvSpPr>
          <p:nvPr>
            <p:ph type="body" idx="1"/>
          </p:nvPr>
        </p:nvSpPr>
        <p:spPr/>
        <p:txBody>
          <a:bodyPr/>
          <a:lstStyle/>
          <a:p>
            <a:r>
              <a:rPr lang="en-US" dirty="0" smtClean="0"/>
              <a:t>Highly cited papers are more likely to be cited again</a:t>
            </a:r>
            <a:endParaRPr lang="en-US" dirty="0"/>
          </a:p>
        </p:txBody>
      </p:sp>
      <p:pic>
        <p:nvPicPr>
          <p:cNvPr id="4" name="Picture 3"/>
          <p:cNvPicPr>
            <a:picLocks noChangeAspect="1"/>
          </p:cNvPicPr>
          <p:nvPr/>
        </p:nvPicPr>
        <p:blipFill>
          <a:blip r:embed="rId3"/>
          <a:stretch>
            <a:fillRect/>
          </a:stretch>
        </p:blipFill>
        <p:spPr>
          <a:xfrm>
            <a:off x="3819970" y="1915662"/>
            <a:ext cx="3965250" cy="4444233"/>
          </a:xfrm>
          <a:prstGeom prst="rect">
            <a:avLst/>
          </a:prstGeom>
        </p:spPr>
      </p:pic>
      <p:sp>
        <p:nvSpPr>
          <p:cNvPr id="5" name="TextBox 4"/>
          <p:cNvSpPr txBox="1"/>
          <p:nvPr/>
        </p:nvSpPr>
        <p:spPr>
          <a:xfrm>
            <a:off x="0" y="6340600"/>
            <a:ext cx="9144000" cy="523220"/>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Wang, </a:t>
            </a:r>
            <a:r>
              <a:rPr lang="en-US" sz="1400" dirty="0" err="1">
                <a:solidFill>
                  <a:schemeClr val="bg1"/>
                </a:solidFill>
                <a:latin typeface="Arial" panose="020B0604020202020204" pitchFamily="34" charset="0"/>
                <a:cs typeface="Arial" panose="020B0604020202020204" pitchFamily="34" charset="0"/>
              </a:rPr>
              <a:t>Dashun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Chaoming</a:t>
            </a:r>
            <a:r>
              <a:rPr lang="en-US" sz="1400" dirty="0">
                <a:solidFill>
                  <a:schemeClr val="bg1"/>
                </a:solidFill>
                <a:latin typeface="Arial" panose="020B0604020202020204" pitchFamily="34" charset="0"/>
                <a:cs typeface="Arial" panose="020B0604020202020204" pitchFamily="34" charset="0"/>
              </a:rPr>
              <a:t> Song, and Albert-</a:t>
            </a:r>
            <a:r>
              <a:rPr lang="en-US" sz="1400" dirty="0" err="1">
                <a:solidFill>
                  <a:schemeClr val="bg1"/>
                </a:solidFill>
                <a:latin typeface="Arial" panose="020B0604020202020204" pitchFamily="34" charset="0"/>
                <a:cs typeface="Arial" panose="020B0604020202020204" pitchFamily="34" charset="0"/>
              </a:rPr>
              <a:t>László</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Barabási</a:t>
            </a:r>
            <a:r>
              <a:rPr lang="en-US" sz="1400" dirty="0">
                <a:solidFill>
                  <a:schemeClr val="bg1"/>
                </a:solidFill>
                <a:latin typeface="Arial" panose="020B0604020202020204" pitchFamily="34" charset="0"/>
                <a:cs typeface="Arial" panose="020B0604020202020204" pitchFamily="34" charset="0"/>
              </a:rPr>
              <a:t>. "Quantifying long-term scientific impact." Science 342.6154 (2013): 127-132.</a:t>
            </a:r>
          </a:p>
        </p:txBody>
      </p:sp>
    </p:spTree>
    <p:extLst>
      <p:ext uri="{BB962C8B-B14F-4D97-AF65-F5344CB8AC3E}">
        <p14:creationId xmlns:p14="http://schemas.microsoft.com/office/powerpoint/2010/main" val="377523075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r>
              <a:rPr lang="en-US" smtClean="0"/>
              <a:t>- </a:t>
            </a:r>
            <a:fld id="{5702A24C-C4CD-4510-A1DD-CEB556D2535A}" type="slidenum">
              <a:rPr lang="en-US" smtClean="0"/>
              <a:pPr>
                <a:defRPr/>
              </a:pPr>
              <a:t>6</a:t>
            </a:fld>
            <a:r>
              <a:rPr lang="en-US" smtClean="0"/>
              <a:t> -</a:t>
            </a:r>
            <a:endParaRPr lang="en-US"/>
          </a:p>
        </p:txBody>
      </p:sp>
      <p:sp>
        <p:nvSpPr>
          <p:cNvPr id="16" name="Shape 251"/>
          <p:cNvSpPr>
            <a:spLocks noGrp="1"/>
          </p:cNvSpPr>
          <p:nvPr>
            <p:ph type="title"/>
          </p:nvPr>
        </p:nvSpPr>
        <p:spPr>
          <a:xfrm>
            <a:off x="446087" y="0"/>
            <a:ext cx="8229601" cy="1025526"/>
          </a:xfrm>
          <a:prstGeom prst="rect">
            <a:avLst/>
          </a:prstGeom>
        </p:spPr>
        <p:txBody>
          <a:bodyPr/>
          <a:lstStyle/>
          <a:p>
            <a:r>
              <a:rPr dirty="0" smtClean="0"/>
              <a:t>Network</a:t>
            </a:r>
            <a:r>
              <a:rPr lang="en-US" dirty="0" smtClean="0"/>
              <a:t> Science of Teams</a:t>
            </a:r>
            <a:endParaRPr dirty="0"/>
          </a:p>
        </p:txBody>
      </p:sp>
      <p:pic>
        <p:nvPicPr>
          <p:cNvPr id="18" name="teams in networks.png"/>
          <p:cNvPicPr>
            <a:picLocks/>
          </p:cNvPicPr>
          <p:nvPr/>
        </p:nvPicPr>
        <p:blipFill>
          <a:blip r:embed="rId3">
            <a:extLst/>
          </a:blip>
          <a:srcRect l="43864" t="17528" b="17528"/>
          <a:stretch>
            <a:fillRect/>
          </a:stretch>
        </p:blipFill>
        <p:spPr>
          <a:xfrm>
            <a:off x="186443" y="2301724"/>
            <a:ext cx="6362526" cy="3425243"/>
          </a:xfrm>
          <a:prstGeom prst="rect">
            <a:avLst/>
          </a:prstGeom>
          <a:ln w="12700">
            <a:miter lim="400000"/>
          </a:ln>
        </p:spPr>
      </p:pic>
      <p:sp>
        <p:nvSpPr>
          <p:cNvPr id="19" name="Shape 254"/>
          <p:cNvSpPr/>
          <p:nvPr/>
        </p:nvSpPr>
        <p:spPr>
          <a:xfrm>
            <a:off x="240632" y="1154150"/>
            <a:ext cx="8839119" cy="86177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2500" b="1">
                <a:solidFill>
                  <a:srgbClr val="0433FF"/>
                </a:solidFill>
              </a:defRPr>
            </a:pPr>
            <a:r>
              <a:rPr dirty="0"/>
              <a:t>People collaborate as a team to collectively perform </a:t>
            </a:r>
          </a:p>
          <a:p>
            <a:pPr>
              <a:defRPr sz="2500" b="1">
                <a:solidFill>
                  <a:srgbClr val="0433FF"/>
                </a:solidFill>
              </a:defRPr>
            </a:pPr>
            <a:r>
              <a:rPr dirty="0"/>
              <a:t>some complex tasks</a:t>
            </a:r>
          </a:p>
        </p:txBody>
      </p:sp>
      <p:sp>
        <p:nvSpPr>
          <p:cNvPr id="20" name="Shape 255"/>
          <p:cNvSpPr/>
          <p:nvPr/>
        </p:nvSpPr>
        <p:spPr>
          <a:xfrm>
            <a:off x="4800997" y="2663868"/>
            <a:ext cx="1498249" cy="701074"/>
          </a:xfrm>
          <a:prstGeom prst="rect">
            <a:avLst/>
          </a:prstGeom>
          <a:solidFill>
            <a:schemeClr val="accent3">
              <a:lumOff val="44000"/>
            </a:schemeClr>
          </a:solidFill>
          <a:ln w="12700">
            <a:miter lim="400000"/>
          </a:ln>
        </p:spPr>
        <p:txBody>
          <a:bodyPr lIns="45719" rIns="45719" anchor="ctr"/>
          <a:lstStyle/>
          <a:p>
            <a:endParaRPr/>
          </a:p>
        </p:txBody>
      </p:sp>
      <p:sp>
        <p:nvSpPr>
          <p:cNvPr id="21" name="Shape 256"/>
          <p:cNvSpPr/>
          <p:nvPr/>
        </p:nvSpPr>
        <p:spPr>
          <a:xfrm>
            <a:off x="4800997" y="3795994"/>
            <a:ext cx="1498249" cy="701075"/>
          </a:xfrm>
          <a:prstGeom prst="rect">
            <a:avLst/>
          </a:prstGeom>
          <a:solidFill>
            <a:schemeClr val="accent3">
              <a:lumOff val="44000"/>
            </a:schemeClr>
          </a:solidFill>
          <a:ln w="12700">
            <a:miter lim="400000"/>
          </a:ln>
        </p:spPr>
        <p:txBody>
          <a:bodyPr lIns="45719" rIns="45719" anchor="ctr"/>
          <a:lstStyle/>
          <a:p>
            <a:endParaRPr/>
          </a:p>
        </p:txBody>
      </p:sp>
      <p:sp>
        <p:nvSpPr>
          <p:cNvPr id="22" name="Shape 257"/>
          <p:cNvSpPr/>
          <p:nvPr/>
        </p:nvSpPr>
        <p:spPr>
          <a:xfrm>
            <a:off x="4800997" y="5026079"/>
            <a:ext cx="2317881" cy="701075"/>
          </a:xfrm>
          <a:prstGeom prst="rect">
            <a:avLst/>
          </a:prstGeom>
          <a:solidFill>
            <a:schemeClr val="accent3">
              <a:lumOff val="44000"/>
            </a:schemeClr>
          </a:solidFill>
          <a:ln w="12700">
            <a:miter lim="400000"/>
          </a:ln>
        </p:spPr>
        <p:txBody>
          <a:bodyPr lIns="45719" rIns="45719" anchor="ctr"/>
          <a:lstStyle/>
          <a:p>
            <a:endParaRPr/>
          </a:p>
        </p:txBody>
      </p:sp>
      <p:sp>
        <p:nvSpPr>
          <p:cNvPr id="23" name="Shape 258"/>
          <p:cNvSpPr/>
          <p:nvPr/>
        </p:nvSpPr>
        <p:spPr>
          <a:xfrm>
            <a:off x="4400694" y="2808304"/>
            <a:ext cx="3029060" cy="437070"/>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r>
              <a:rPr dirty="0"/>
              <a:t>Team Level Network</a:t>
            </a:r>
          </a:p>
        </p:txBody>
      </p:sp>
      <p:sp>
        <p:nvSpPr>
          <p:cNvPr id="24" name="Shape 259"/>
          <p:cNvSpPr/>
          <p:nvPr/>
        </p:nvSpPr>
        <p:spPr>
          <a:xfrm>
            <a:off x="4400694" y="3850206"/>
            <a:ext cx="3288765" cy="437070"/>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0433FF"/>
                </a:solidFill>
              </a:defRPr>
            </a:lvl1pPr>
          </a:lstStyle>
          <a:p>
            <a:r>
              <a:rPr dirty="0"/>
              <a:t>Person Level Network</a:t>
            </a:r>
          </a:p>
        </p:txBody>
      </p:sp>
      <p:sp>
        <p:nvSpPr>
          <p:cNvPr id="25" name="Shape 260"/>
          <p:cNvSpPr/>
          <p:nvPr/>
        </p:nvSpPr>
        <p:spPr>
          <a:xfrm>
            <a:off x="4208081" y="5059871"/>
            <a:ext cx="4942648" cy="461665"/>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2400" b="1">
                <a:solidFill>
                  <a:srgbClr val="0433FF"/>
                </a:solidFill>
              </a:defRPr>
            </a:pPr>
            <a:r>
              <a:rPr dirty="0"/>
              <a:t>Information </a:t>
            </a:r>
            <a:r>
              <a:rPr dirty="0" smtClean="0"/>
              <a:t>Topic</a:t>
            </a:r>
            <a:r>
              <a:rPr lang="en-US" dirty="0" smtClean="0"/>
              <a:t> </a:t>
            </a:r>
            <a:r>
              <a:rPr dirty="0" smtClean="0"/>
              <a:t>Level </a:t>
            </a:r>
            <a:r>
              <a:rPr dirty="0"/>
              <a:t>Network</a:t>
            </a:r>
          </a:p>
        </p:txBody>
      </p:sp>
      <p:sp>
        <p:nvSpPr>
          <p:cNvPr id="13" name="Shape 261"/>
          <p:cNvSpPr/>
          <p:nvPr/>
        </p:nvSpPr>
        <p:spPr>
          <a:xfrm>
            <a:off x="0" y="625039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r>
              <a:rPr b="0" dirty="0" err="1">
                <a:latin typeface="Arial" panose="020B0604020202020204" pitchFamily="34" charset="0"/>
                <a:cs typeface="Arial" panose="020B0604020202020204" pitchFamily="34" charset="0"/>
              </a:rPr>
              <a:t>Wuchty</a:t>
            </a:r>
            <a:r>
              <a:rPr b="0" dirty="0">
                <a:latin typeface="Arial" panose="020B0604020202020204" pitchFamily="34" charset="0"/>
                <a:cs typeface="Arial" panose="020B0604020202020204" pitchFamily="34" charset="0"/>
              </a:rPr>
              <a:t>, Stefan, Ben Jones, and Brian </a:t>
            </a:r>
            <a:r>
              <a:rPr b="0" dirty="0" err="1">
                <a:latin typeface="Arial" panose="020B0604020202020204" pitchFamily="34" charset="0"/>
                <a:cs typeface="Arial" panose="020B0604020202020204" pitchFamily="34" charset="0"/>
              </a:rPr>
              <a:t>Uzzi</a:t>
            </a:r>
            <a:r>
              <a:rPr b="0" dirty="0">
                <a:latin typeface="Arial" panose="020B0604020202020204" pitchFamily="34" charset="0"/>
                <a:cs typeface="Arial" panose="020B0604020202020204" pitchFamily="34" charset="0"/>
              </a:rPr>
              <a:t>. "The Increasing Dominance of Teams in the Production of Knowledge," Science, May 2007, 316:1036-1039.</a:t>
            </a:r>
          </a:p>
        </p:txBody>
      </p:sp>
    </p:spTree>
    <p:extLst>
      <p:ext uri="{BB962C8B-B14F-4D97-AF65-F5344CB8AC3E}">
        <p14:creationId xmlns:p14="http://schemas.microsoft.com/office/powerpoint/2010/main" val="33373592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56148" y="1924717"/>
            <a:ext cx="3886200" cy="4410075"/>
          </a:xfrm>
          <a:prstGeom prst="rect">
            <a:avLst/>
          </a:prstGeom>
        </p:spPr>
      </p:pic>
      <p:sp>
        <p:nvSpPr>
          <p:cNvPr id="2" name="Title 1"/>
          <p:cNvSpPr>
            <a:spLocks noGrp="1"/>
          </p:cNvSpPr>
          <p:nvPr>
            <p:ph type="title"/>
          </p:nvPr>
        </p:nvSpPr>
        <p:spPr/>
        <p:txBody>
          <a:bodyPr/>
          <a:lstStyle/>
          <a:p>
            <a:r>
              <a:rPr lang="en-US" dirty="0" smtClean="0"/>
              <a:t>Temporal Citation Trend</a:t>
            </a:r>
            <a:endParaRPr lang="en-US" dirty="0"/>
          </a:p>
        </p:txBody>
      </p:sp>
      <p:sp>
        <p:nvSpPr>
          <p:cNvPr id="3" name="Text Placeholder 2"/>
          <p:cNvSpPr>
            <a:spLocks noGrp="1"/>
          </p:cNvSpPr>
          <p:nvPr>
            <p:ph type="body" idx="1"/>
          </p:nvPr>
        </p:nvSpPr>
        <p:spPr/>
        <p:txBody>
          <a:bodyPr/>
          <a:lstStyle/>
          <a:p>
            <a:r>
              <a:rPr lang="en-US" dirty="0" smtClean="0"/>
              <a:t>Long-term decay follows a log-normal survival probability</a:t>
            </a:r>
            <a:endParaRPr lang="en-US" dirty="0"/>
          </a:p>
        </p:txBody>
      </p:sp>
      <p:pic>
        <p:nvPicPr>
          <p:cNvPr id="5" name="Picture 4"/>
          <p:cNvPicPr>
            <a:picLocks noChangeAspect="1"/>
          </p:cNvPicPr>
          <p:nvPr/>
        </p:nvPicPr>
        <p:blipFill>
          <a:blip r:embed="rId4"/>
          <a:stretch>
            <a:fillRect/>
          </a:stretch>
        </p:blipFill>
        <p:spPr>
          <a:xfrm>
            <a:off x="950898" y="3428999"/>
            <a:ext cx="3905250" cy="942975"/>
          </a:xfrm>
          <a:prstGeom prst="rect">
            <a:avLst/>
          </a:prstGeom>
        </p:spPr>
      </p:pic>
      <p:sp>
        <p:nvSpPr>
          <p:cNvPr id="6" name="TextBox 5"/>
          <p:cNvSpPr txBox="1"/>
          <p:nvPr/>
        </p:nvSpPr>
        <p:spPr>
          <a:xfrm>
            <a:off x="0" y="6340600"/>
            <a:ext cx="9144000" cy="523220"/>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Wang, </a:t>
            </a:r>
            <a:r>
              <a:rPr lang="en-US" sz="1400" dirty="0" err="1">
                <a:solidFill>
                  <a:schemeClr val="bg1"/>
                </a:solidFill>
                <a:latin typeface="Arial" panose="020B0604020202020204" pitchFamily="34" charset="0"/>
                <a:cs typeface="Arial" panose="020B0604020202020204" pitchFamily="34" charset="0"/>
              </a:rPr>
              <a:t>Dashun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Chaoming</a:t>
            </a:r>
            <a:r>
              <a:rPr lang="en-US" sz="1400" dirty="0">
                <a:solidFill>
                  <a:schemeClr val="bg1"/>
                </a:solidFill>
                <a:latin typeface="Arial" panose="020B0604020202020204" pitchFamily="34" charset="0"/>
                <a:cs typeface="Arial" panose="020B0604020202020204" pitchFamily="34" charset="0"/>
              </a:rPr>
              <a:t> Song, and Albert-</a:t>
            </a:r>
            <a:r>
              <a:rPr lang="en-US" sz="1400" dirty="0" err="1">
                <a:solidFill>
                  <a:schemeClr val="bg1"/>
                </a:solidFill>
                <a:latin typeface="Arial" panose="020B0604020202020204" pitchFamily="34" charset="0"/>
                <a:cs typeface="Arial" panose="020B0604020202020204" pitchFamily="34" charset="0"/>
              </a:rPr>
              <a:t>László</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Barabási</a:t>
            </a:r>
            <a:r>
              <a:rPr lang="en-US" sz="1400" dirty="0">
                <a:solidFill>
                  <a:schemeClr val="bg1"/>
                </a:solidFill>
                <a:latin typeface="Arial" panose="020B0604020202020204" pitchFamily="34" charset="0"/>
                <a:cs typeface="Arial" panose="020B0604020202020204" pitchFamily="34" charset="0"/>
              </a:rPr>
              <a:t>. "Quantifying long-term scientific impact." Science 342.6154 (2013): 127-132.</a:t>
            </a:r>
          </a:p>
        </p:txBody>
      </p:sp>
    </p:spTree>
    <p:extLst>
      <p:ext uri="{BB962C8B-B14F-4D97-AF65-F5344CB8AC3E}">
        <p14:creationId xmlns:p14="http://schemas.microsoft.com/office/powerpoint/2010/main" val="3982409311"/>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Fitness </a:t>
                </a:r>
                <a14:m>
                  <m:oMath xmlns:m="http://schemas.openxmlformats.org/officeDocument/2006/math">
                    <m:r>
                      <a:rPr lang="en-US" i="1" smtClean="0">
                        <a:latin typeface="Cambria Math" panose="02040503050406030204" pitchFamily="18" charset="0"/>
                        <a:ea typeface="Cambria Math" panose="02040503050406030204" pitchFamily="18" charset="0"/>
                      </a:rPr>
                      <m:t>𝜼</m:t>
                    </m:r>
                  </m:oMath>
                </a14:m>
                <a:r>
                  <a:rPr lang="en-US" dirty="0" smtClean="0"/>
                  <a:t> of a paper</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Text Placeholder 2"/>
          <p:cNvSpPr>
            <a:spLocks noGrp="1"/>
          </p:cNvSpPr>
          <p:nvPr>
            <p:ph type="body" idx="1"/>
          </p:nvPr>
        </p:nvSpPr>
        <p:spPr/>
        <p:txBody>
          <a:bodyPr/>
          <a:lstStyle/>
          <a:p>
            <a:r>
              <a:rPr lang="en-US" dirty="0" smtClean="0"/>
              <a:t>The paper’s importance relative to its peers</a:t>
            </a:r>
            <a:endParaRPr lang="en-US" dirty="0"/>
          </a:p>
        </p:txBody>
      </p:sp>
      <p:sp>
        <p:nvSpPr>
          <p:cNvPr id="4" name="TextBox 3"/>
          <p:cNvSpPr txBox="1"/>
          <p:nvPr/>
        </p:nvSpPr>
        <p:spPr>
          <a:xfrm>
            <a:off x="0" y="6340600"/>
            <a:ext cx="9144000" cy="523220"/>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Wang, </a:t>
            </a:r>
            <a:r>
              <a:rPr lang="en-US" sz="1400" dirty="0" err="1">
                <a:solidFill>
                  <a:schemeClr val="bg1"/>
                </a:solidFill>
                <a:latin typeface="Arial" panose="020B0604020202020204" pitchFamily="34" charset="0"/>
                <a:cs typeface="Arial" panose="020B0604020202020204" pitchFamily="34" charset="0"/>
              </a:rPr>
              <a:t>Dashun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Chaoming</a:t>
            </a:r>
            <a:r>
              <a:rPr lang="en-US" sz="1400" dirty="0">
                <a:solidFill>
                  <a:schemeClr val="bg1"/>
                </a:solidFill>
                <a:latin typeface="Arial" panose="020B0604020202020204" pitchFamily="34" charset="0"/>
                <a:cs typeface="Arial" panose="020B0604020202020204" pitchFamily="34" charset="0"/>
              </a:rPr>
              <a:t> Song, and Albert-</a:t>
            </a:r>
            <a:r>
              <a:rPr lang="en-US" sz="1400" dirty="0" err="1">
                <a:solidFill>
                  <a:schemeClr val="bg1"/>
                </a:solidFill>
                <a:latin typeface="Arial" panose="020B0604020202020204" pitchFamily="34" charset="0"/>
                <a:cs typeface="Arial" panose="020B0604020202020204" pitchFamily="34" charset="0"/>
              </a:rPr>
              <a:t>László</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Barabási</a:t>
            </a:r>
            <a:r>
              <a:rPr lang="en-US" sz="1400" dirty="0">
                <a:solidFill>
                  <a:schemeClr val="bg1"/>
                </a:solidFill>
                <a:latin typeface="Arial" panose="020B0604020202020204" pitchFamily="34" charset="0"/>
                <a:cs typeface="Arial" panose="020B0604020202020204" pitchFamily="34" charset="0"/>
              </a:rPr>
              <a:t>. "Quantifying long-term scientific impact." Science 342.6154 (2013): 127-132.</a:t>
            </a:r>
          </a:p>
        </p:txBody>
      </p:sp>
    </p:spTree>
    <p:extLst>
      <p:ext uri="{BB962C8B-B14F-4D97-AF65-F5344CB8AC3E}">
        <p14:creationId xmlns:p14="http://schemas.microsoft.com/office/powerpoint/2010/main" val="1269425319"/>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Mechanistic Model</a:t>
            </a:r>
            <a:endParaRPr lang="en-US" dirty="0"/>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p:txBody>
              <a:bodyPr/>
              <a:lstStyle/>
              <a:p>
                <a:r>
                  <a:rPr lang="en-US" dirty="0" smtClean="0"/>
                  <a:t>The probability that paper </a:t>
                </a:r>
                <a14:m>
                  <m:oMath xmlns:m="http://schemas.openxmlformats.org/officeDocument/2006/math">
                    <m:r>
                      <a:rPr lang="en-US" b="0" i="1" smtClean="0">
                        <a:latin typeface="Cambria Math" panose="02040503050406030204" pitchFamily="18" charset="0"/>
                      </a:rPr>
                      <m:t>𝑖</m:t>
                    </m:r>
                  </m:oMath>
                </a14:m>
                <a:r>
                  <a:rPr lang="en-US" dirty="0" smtClean="0"/>
                  <a:t> is cited at time </a:t>
                </a:r>
                <a:r>
                  <a:rPr lang="en-US" i="1" dirty="0" smtClean="0"/>
                  <a:t>t</a:t>
                </a:r>
                <a:r>
                  <a:rPr lang="en-US" dirty="0" smtClean="0"/>
                  <a:t> after publication is</a:t>
                </a:r>
              </a:p>
              <a:p>
                <a:pPr marL="0" indent="0">
                  <a:buNone/>
                </a:pPr>
                <a:endParaRPr lang="en-US" dirty="0" smtClean="0"/>
              </a:p>
              <a:p>
                <a:r>
                  <a:rPr lang="en-US" dirty="0" smtClean="0"/>
                  <a:t>Solving for the cumulative number of citations acquired by paper </a:t>
                </a:r>
                <a14:m>
                  <m:oMath xmlns:m="http://schemas.openxmlformats.org/officeDocument/2006/math">
                    <m:r>
                      <a:rPr lang="en-US" i="1">
                        <a:latin typeface="Cambria Math" panose="02040503050406030204" pitchFamily="18" charset="0"/>
                      </a:rPr>
                      <m:t>𝑖</m:t>
                    </m:r>
                  </m:oMath>
                </a14:m>
                <a:r>
                  <a:rPr lang="en-US" dirty="0" smtClean="0"/>
                  <a:t> at time </a:t>
                </a:r>
                <a:r>
                  <a:rPr lang="en-US" i="1" dirty="0" smtClean="0"/>
                  <a:t>t</a:t>
                </a:r>
                <a:endParaRPr lang="en-US" i="1" dirty="0"/>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blipFill rotWithShape="0">
                <a:blip r:embed="rId2"/>
                <a:stretch>
                  <a:fillRect l="-2444" t="-757" r="-2296"/>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3295873" y="2572284"/>
            <a:ext cx="2344352" cy="595391"/>
          </a:xfrm>
          <a:prstGeom prst="rect">
            <a:avLst/>
          </a:prstGeom>
        </p:spPr>
      </p:pic>
      <p:pic>
        <p:nvPicPr>
          <p:cNvPr id="5" name="Picture 4"/>
          <p:cNvPicPr>
            <a:picLocks noChangeAspect="1"/>
          </p:cNvPicPr>
          <p:nvPr/>
        </p:nvPicPr>
        <p:blipFill>
          <a:blip r:embed="rId4"/>
          <a:stretch>
            <a:fillRect/>
          </a:stretch>
        </p:blipFill>
        <p:spPr>
          <a:xfrm>
            <a:off x="487483" y="4371975"/>
            <a:ext cx="4943475" cy="2486025"/>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6366387" y="4696440"/>
                <a:ext cx="2521974" cy="1295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sz="3200" b="0" i="1" u="none" strike="noStrike" cap="none" spc="0" normalizeH="0" baseline="0" smtClean="0">
                              <a:ln>
                                <a:noFill/>
                              </a:ln>
                              <a:solidFill>
                                <a:srgbClr val="000000"/>
                              </a:solidFill>
                              <a:effectLst/>
                              <a:uFillTx/>
                              <a:latin typeface="Cambria Math" charset="0"/>
                              <a:cs typeface="Arial"/>
                              <a:sym typeface="Arial"/>
                            </a:rPr>
                          </m:ctrlPr>
                        </m:accPr>
                        <m:e>
                          <m:r>
                            <a:rPr kumimoji="0" lang="en-US" sz="3200" b="0" i="1" u="none" strike="noStrike" cap="none" spc="0" normalizeH="0" baseline="0" smtClean="0">
                              <a:ln>
                                <a:noFill/>
                              </a:ln>
                              <a:solidFill>
                                <a:srgbClr val="000000"/>
                              </a:solidFill>
                              <a:effectLst/>
                              <a:uFillTx/>
                              <a:latin typeface="Cambria Math" panose="02040503050406030204" pitchFamily="18" charset="0"/>
                              <a:cs typeface="Arial"/>
                              <a:sym typeface="Arial"/>
                            </a:rPr>
                            <m:t>𝑐</m:t>
                          </m:r>
                        </m:e>
                      </m:acc>
                      <m:r>
                        <a:rPr kumimoji="0" lang="en-US" sz="3200" b="0" i="1" u="none" strike="noStrike" cap="none" spc="0" normalizeH="0" baseline="0" smtClean="0">
                          <a:ln>
                            <a:noFill/>
                          </a:ln>
                          <a:solidFill>
                            <a:srgbClr val="000000"/>
                          </a:solidFill>
                          <a:effectLst/>
                          <a:uFillTx/>
                          <a:latin typeface="Cambria Math" panose="02040503050406030204" pitchFamily="18" charset="0"/>
                          <a:cs typeface="Arial"/>
                          <a:sym typeface="Arial"/>
                        </a:rPr>
                        <m:t>=</m:t>
                      </m:r>
                      <m:r>
                        <m:rPr>
                          <m:sty m:val="p"/>
                        </m:rPr>
                        <a:rPr kumimoji="0" lang="el-GR" sz="32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t>Φ</m:t>
                      </m:r>
                      <m:d>
                        <m:dPr>
                          <m:ctrlPr>
                            <a:rPr kumimoji="0" lang="en-US" sz="3200" b="0" i="1" u="none" strike="noStrike" cap="none" spc="0" normalizeH="0" baseline="0" smtClean="0">
                              <a:ln>
                                <a:noFill/>
                              </a:ln>
                              <a:solidFill>
                                <a:srgbClr val="000000"/>
                              </a:solidFill>
                              <a:effectLst/>
                              <a:uFillTx/>
                              <a:latin typeface="Cambria Math" charset="0"/>
                              <a:ea typeface="Cambria Math" panose="02040503050406030204" pitchFamily="18" charset="0"/>
                              <a:cs typeface="Arial"/>
                              <a:sym typeface="Arial"/>
                            </a:rPr>
                          </m:ctrlPr>
                        </m:dPr>
                        <m:e>
                          <m:acc>
                            <m:accPr>
                              <m:chr m:val="̃"/>
                              <m:ctrlPr>
                                <a:rPr kumimoji="0" lang="en-US" sz="3200" b="0" i="1" u="none" strike="noStrike" cap="none" spc="0" normalizeH="0" baseline="0" smtClean="0">
                                  <a:ln>
                                    <a:noFill/>
                                  </a:ln>
                                  <a:solidFill>
                                    <a:srgbClr val="000000"/>
                                  </a:solidFill>
                                  <a:effectLst/>
                                  <a:uFillTx/>
                                  <a:latin typeface="Cambria Math" charset="0"/>
                                  <a:ea typeface="Cambria Math" panose="02040503050406030204" pitchFamily="18" charset="0"/>
                                  <a:cs typeface="Arial"/>
                                  <a:sym typeface="Arial"/>
                                </a:rPr>
                              </m:ctrlPr>
                            </m:accPr>
                            <m:e>
                              <m:r>
                                <a:rPr kumimoji="0" lang="en-US" sz="32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t>𝑡</m:t>
                              </m:r>
                            </m:e>
                          </m:acc>
                        </m:e>
                      </m:d>
                    </m:oMath>
                  </m:oMathPara>
                </a14:m>
                <a:endParaRPr kumimoji="0" lang="en-US" sz="3200" b="0" i="0" u="none" strike="noStrike" cap="none" spc="0" normalizeH="0" baseline="0" dirty="0" smtClean="0">
                  <a:ln>
                    <a:noFill/>
                  </a:ln>
                  <a:solidFill>
                    <a:srgbClr val="000000"/>
                  </a:solidFill>
                  <a:effectLst/>
                  <a:uFillTx/>
                  <a:latin typeface="Arial"/>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sz="1200" b="0" i="1" u="none" strike="noStrike" cap="none" spc="0" normalizeH="0" baseline="0" smtClean="0">
                              <a:ln>
                                <a:noFill/>
                              </a:ln>
                              <a:solidFill>
                                <a:srgbClr val="000000"/>
                              </a:solidFill>
                              <a:effectLst/>
                              <a:uFillTx/>
                              <a:latin typeface="Cambria Math" charset="0"/>
                              <a:cs typeface="Arial"/>
                              <a:sym typeface="Arial"/>
                            </a:rPr>
                          </m:ctrlPr>
                        </m:accPr>
                        <m:e>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𝑐</m:t>
                          </m:r>
                        </m:e>
                      </m:acc>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m:t>
                      </m:r>
                      <m:f>
                        <m:fPr>
                          <m:ctrlPr>
                            <a:rPr kumimoji="0" lang="en-US" sz="1200" b="0" i="1" u="none" strike="noStrike" cap="none" spc="0" normalizeH="0" baseline="0" smtClean="0">
                              <a:ln>
                                <a:noFill/>
                              </a:ln>
                              <a:solidFill>
                                <a:srgbClr val="000000"/>
                              </a:solidFill>
                              <a:effectLst/>
                              <a:uFillTx/>
                              <a:latin typeface="Cambria Math" charset="0"/>
                              <a:cs typeface="Arial"/>
                              <a:sym typeface="Arial"/>
                            </a:rPr>
                          </m:ctrlPr>
                        </m:fPr>
                        <m:num>
                          <m:func>
                            <m:funcPr>
                              <m:ctrlPr>
                                <a:rPr kumimoji="0" lang="en-US" sz="1200" b="0" i="1" u="none" strike="noStrike" cap="none" spc="0" normalizeH="0" baseline="0" smtClean="0">
                                  <a:ln>
                                    <a:noFill/>
                                  </a:ln>
                                  <a:solidFill>
                                    <a:srgbClr val="000000"/>
                                  </a:solidFill>
                                  <a:effectLst/>
                                  <a:uFillTx/>
                                  <a:latin typeface="Cambria Math" charset="0"/>
                                  <a:cs typeface="Arial"/>
                                  <a:sym typeface="Arial"/>
                                </a:rPr>
                              </m:ctrlPr>
                            </m:funcPr>
                            <m:fName>
                              <m:r>
                                <m:rPr>
                                  <m:sty m:val="p"/>
                                </m:rPr>
                                <a:rPr kumimoji="0" lang="en-US" sz="1200" b="0" i="0" u="none" strike="noStrike" cap="none" spc="0" normalizeH="0" baseline="0" smtClean="0">
                                  <a:ln>
                                    <a:noFill/>
                                  </a:ln>
                                  <a:solidFill>
                                    <a:srgbClr val="000000"/>
                                  </a:solidFill>
                                  <a:effectLst/>
                                  <a:uFillTx/>
                                  <a:latin typeface="Cambria Math" panose="02040503050406030204" pitchFamily="18" charset="0"/>
                                  <a:cs typeface="Arial"/>
                                  <a:sym typeface="Arial"/>
                                </a:rPr>
                                <m:t>ln</m:t>
                              </m:r>
                            </m:fName>
                            <m:e>
                              <m:d>
                                <m:dPr>
                                  <m:ctrlPr>
                                    <a:rPr kumimoji="0" lang="en-US" sz="1200" b="0" i="1" u="none" strike="noStrike" cap="none" spc="0" normalizeH="0" baseline="0" smtClean="0">
                                      <a:ln>
                                        <a:noFill/>
                                      </a:ln>
                                      <a:solidFill>
                                        <a:srgbClr val="000000"/>
                                      </a:solidFill>
                                      <a:effectLst/>
                                      <a:uFillTx/>
                                      <a:latin typeface="Cambria Math" charset="0"/>
                                      <a:cs typeface="Arial"/>
                                      <a:sym typeface="Arial"/>
                                    </a:rPr>
                                  </m:ctrlPr>
                                </m:dPr>
                                <m:e>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1+</m:t>
                                  </m:r>
                                  <m:f>
                                    <m:fPr>
                                      <m:ctrlPr>
                                        <a:rPr kumimoji="0" lang="en-US" sz="1200" b="0" i="1" u="none" strike="noStrike" cap="none" spc="0" normalizeH="0" baseline="0" smtClean="0">
                                          <a:ln>
                                            <a:noFill/>
                                          </a:ln>
                                          <a:solidFill>
                                            <a:srgbClr val="000000"/>
                                          </a:solidFill>
                                          <a:effectLst/>
                                          <a:uFillTx/>
                                          <a:latin typeface="Cambria Math" charset="0"/>
                                          <a:cs typeface="Arial"/>
                                          <a:sym typeface="Arial"/>
                                        </a:rPr>
                                      </m:ctrlPr>
                                    </m:fPr>
                                    <m:num>
                                      <m:sSubSup>
                                        <m:sSubSupPr>
                                          <m:ctrlPr>
                                            <a:rPr kumimoji="0" lang="en-US" sz="1200" b="0" i="1" u="none" strike="noStrike" cap="none" spc="0" normalizeH="0" baseline="0" smtClean="0">
                                              <a:ln>
                                                <a:noFill/>
                                              </a:ln>
                                              <a:solidFill>
                                                <a:srgbClr val="000000"/>
                                              </a:solidFill>
                                              <a:effectLst/>
                                              <a:uFillTx/>
                                              <a:latin typeface="Cambria Math" charset="0"/>
                                              <a:cs typeface="Arial"/>
                                              <a:sym typeface="Arial"/>
                                            </a:rPr>
                                          </m:ctrlPr>
                                        </m:sSubSupPr>
                                        <m:e>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𝑐</m:t>
                                          </m:r>
                                        </m:e>
                                        <m:sub>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𝑖</m:t>
                                          </m:r>
                                        </m:sub>
                                        <m:sup>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𝑡</m:t>
                                          </m:r>
                                        </m:sup>
                                      </m:sSubSup>
                                    </m:num>
                                    <m:den>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𝑚</m:t>
                                      </m:r>
                                    </m:den>
                                  </m:f>
                                </m:e>
                              </m:d>
                            </m:e>
                          </m:func>
                        </m:num>
                        <m:den>
                          <m:sSub>
                            <m:sSubPr>
                              <m:ctrlPr>
                                <a:rPr kumimoji="0" lang="en-US" sz="1200" b="0" i="1" u="none" strike="noStrike" cap="none" spc="0" normalizeH="0" baseline="0" smtClean="0">
                                  <a:ln>
                                    <a:noFill/>
                                  </a:ln>
                                  <a:solidFill>
                                    <a:srgbClr val="FF0000"/>
                                  </a:solidFill>
                                  <a:effectLst/>
                                  <a:uFillTx/>
                                  <a:latin typeface="Cambria Math" charset="0"/>
                                  <a:cs typeface="Arial"/>
                                  <a:sym typeface="Arial"/>
                                </a:rPr>
                              </m:ctrlPr>
                            </m:sSubPr>
                            <m:e>
                              <m:r>
                                <a:rPr kumimoji="0" lang="en-US" sz="1200" b="0" i="1" u="none" strike="noStrike" cap="none" spc="0" normalizeH="0" baseline="0" smtClean="0">
                                  <a:ln>
                                    <a:noFill/>
                                  </a:ln>
                                  <a:solidFill>
                                    <a:srgbClr val="FF0000"/>
                                  </a:solidFill>
                                  <a:effectLst/>
                                  <a:uFillTx/>
                                  <a:latin typeface="Cambria Math" panose="02040503050406030204" pitchFamily="18" charset="0"/>
                                  <a:cs typeface="Arial"/>
                                  <a:sym typeface="Arial"/>
                                </a:rPr>
                                <m:t>𝜆</m:t>
                              </m:r>
                            </m:e>
                            <m:sub>
                              <m:r>
                                <a:rPr kumimoji="0" lang="en-US" sz="1200" b="0" i="1" u="none" strike="noStrike" cap="none" spc="0" normalizeH="0" baseline="0" smtClean="0">
                                  <a:ln>
                                    <a:noFill/>
                                  </a:ln>
                                  <a:solidFill>
                                    <a:srgbClr val="FF0000"/>
                                  </a:solidFill>
                                  <a:effectLst/>
                                  <a:uFillTx/>
                                  <a:latin typeface="Cambria Math" panose="02040503050406030204" pitchFamily="18" charset="0"/>
                                  <a:cs typeface="Arial"/>
                                  <a:sym typeface="Arial"/>
                                </a:rPr>
                                <m:t>𝑖</m:t>
                              </m:r>
                            </m:sub>
                          </m:sSub>
                        </m:den>
                      </m:f>
                    </m:oMath>
                  </m:oMathPara>
                </a14:m>
                <a:endParaRPr kumimoji="0" lang="en-US" sz="1200" b="0" i="0" u="none" strike="noStrike" cap="none" spc="0" normalizeH="0" baseline="0" dirty="0" smtClean="0">
                  <a:ln>
                    <a:noFill/>
                  </a:ln>
                  <a:solidFill>
                    <a:srgbClr val="000000"/>
                  </a:solidFill>
                  <a:effectLst/>
                  <a:uFillTx/>
                  <a:latin typeface="Arial"/>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en-US" sz="1200" b="0" i="1" u="none" strike="noStrike" cap="none" spc="0" normalizeH="0" baseline="0" smtClean="0">
                              <a:ln>
                                <a:noFill/>
                              </a:ln>
                              <a:solidFill>
                                <a:srgbClr val="000000"/>
                              </a:solidFill>
                              <a:effectLst/>
                              <a:uFillTx/>
                              <a:latin typeface="Cambria Math" charset="0"/>
                              <a:cs typeface="Arial"/>
                              <a:sym typeface="Arial"/>
                            </a:rPr>
                          </m:ctrlPr>
                        </m:accPr>
                        <m:e>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𝑡</m:t>
                          </m:r>
                        </m:e>
                      </m:acc>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m:t>
                      </m:r>
                      <m:func>
                        <m:funcPr>
                          <m:ctrlPr>
                            <a:rPr kumimoji="0" lang="en-US" sz="1200" b="0" i="1" u="none" strike="noStrike" cap="none" spc="0" normalizeH="0" baseline="0" smtClean="0">
                              <a:ln>
                                <a:noFill/>
                              </a:ln>
                              <a:solidFill>
                                <a:srgbClr val="000000"/>
                              </a:solidFill>
                              <a:effectLst/>
                              <a:uFillTx/>
                              <a:latin typeface="Cambria Math" charset="0"/>
                              <a:cs typeface="Arial"/>
                              <a:sym typeface="Arial"/>
                            </a:rPr>
                          </m:ctrlPr>
                        </m:funcPr>
                        <m:fName>
                          <m:r>
                            <m:rPr>
                              <m:sty m:val="p"/>
                            </m:rPr>
                            <a:rPr kumimoji="0" lang="en-US" sz="1200" b="0" i="0" u="none" strike="noStrike" cap="none" spc="0" normalizeH="0" baseline="0" smtClean="0">
                              <a:ln>
                                <a:noFill/>
                              </a:ln>
                              <a:solidFill>
                                <a:srgbClr val="000000"/>
                              </a:solidFill>
                              <a:effectLst/>
                              <a:uFillTx/>
                              <a:latin typeface="Cambria Math" panose="02040503050406030204" pitchFamily="18" charset="0"/>
                              <a:cs typeface="Arial"/>
                              <a:sym typeface="Arial"/>
                            </a:rPr>
                            <m:t>ln</m:t>
                          </m:r>
                        </m:fName>
                        <m:e>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𝑡</m:t>
                          </m:r>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m:t>
                          </m:r>
                          <m:sSub>
                            <m:sSubPr>
                              <m:ctrlPr>
                                <a:rPr kumimoji="0" lang="en-US" sz="1200" b="0" i="1" u="none" strike="noStrike" cap="none" spc="0" normalizeH="0" baseline="0" smtClean="0">
                                  <a:ln>
                                    <a:noFill/>
                                  </a:ln>
                                  <a:solidFill>
                                    <a:srgbClr val="000000"/>
                                  </a:solidFill>
                                  <a:effectLst/>
                                  <a:uFillTx/>
                                  <a:latin typeface="Cambria Math" charset="0"/>
                                  <a:cs typeface="Arial"/>
                                  <a:sym typeface="Arial"/>
                                </a:rPr>
                              </m:ctrlPr>
                            </m:sSubPr>
                            <m:e>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𝜇</m:t>
                              </m:r>
                            </m:e>
                            <m:sub>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𝑖</m:t>
                              </m:r>
                            </m:sub>
                          </m:sSub>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m:t>
                          </m:r>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𝜎</m:t>
                          </m:r>
                          <m:r>
                            <a:rPr kumimoji="0" lang="en-US" sz="1200" b="0" i="1" u="none" strike="noStrike" cap="none" spc="0" normalizeH="0" baseline="0" smtClean="0">
                              <a:ln>
                                <a:noFill/>
                              </a:ln>
                              <a:solidFill>
                                <a:srgbClr val="000000"/>
                              </a:solidFill>
                              <a:effectLst/>
                              <a:uFillTx/>
                              <a:latin typeface="Cambria Math" charset="0"/>
                              <a:cs typeface="Arial"/>
                              <a:sym typeface="Arial"/>
                            </a:rPr>
                            <m:t>_</m:t>
                          </m:r>
                          <m:r>
                            <a:rPr kumimoji="0" lang="en-US" sz="1200" b="0" i="1" u="none" strike="noStrike" cap="none" spc="0" normalizeH="0" baseline="0" smtClean="0">
                              <a:ln>
                                <a:noFill/>
                              </a:ln>
                              <a:solidFill>
                                <a:srgbClr val="000000"/>
                              </a:solidFill>
                              <a:effectLst/>
                              <a:uFillTx/>
                              <a:latin typeface="Cambria Math" panose="02040503050406030204" pitchFamily="18" charset="0"/>
                              <a:cs typeface="Arial"/>
                              <a:sym typeface="Arial"/>
                            </a:rPr>
                            <m:t>𝑖</m:t>
                          </m:r>
                          <m:r>
                            <a:rPr kumimoji="0" lang="en-US" sz="1200" b="0" i="1" u="none" strike="noStrike" cap="none" spc="0" normalizeH="0" baseline="0" smtClean="0">
                              <a:ln>
                                <a:noFill/>
                              </a:ln>
                              <a:solidFill>
                                <a:srgbClr val="000000"/>
                              </a:solidFill>
                              <a:effectLst/>
                              <a:uFillTx/>
                              <a:latin typeface="Cambria Math" charset="0"/>
                              <a:cs typeface="Arial"/>
                              <a:sym typeface="Arial"/>
                            </a:rPr>
                            <m:t> </m:t>
                          </m:r>
                        </m:e>
                      </m:func>
                    </m:oMath>
                  </m:oMathPara>
                </a14:m>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mc:Choice>
        <mc:Fallback>
          <p:sp>
            <p:nvSpPr>
              <p:cNvPr id="6" name="TextBox 5"/>
              <p:cNvSpPr txBox="1">
                <a:spLocks noRot="1" noChangeAspect="1" noMove="1" noResize="1" noEditPoints="1" noAdjustHandles="1" noChangeArrowheads="1" noChangeShapeType="1" noTextEdit="1"/>
              </p:cNvSpPr>
              <p:nvPr/>
            </p:nvSpPr>
            <p:spPr>
              <a:xfrm>
                <a:off x="6366387" y="4696440"/>
                <a:ext cx="2521974" cy="1295932"/>
              </a:xfrm>
              <a:prstGeom prst="rect">
                <a:avLst/>
              </a:prstGeom>
              <a:blipFill rotWithShape="0">
                <a:blip r:embed="rId5"/>
                <a:stretch>
                  <a:fillRect b="-24883"/>
                </a:stretch>
              </a:blipFill>
              <a:ln w="12700" cap="flat">
                <a:noFill/>
                <a:miter lim="400000"/>
              </a:ln>
              <a:effectLst/>
            </p:spPr>
            <p:txBody>
              <a:bodyPr/>
              <a:lstStyle/>
              <a:p>
                <a:r>
                  <a:rPr lang="en-US">
                    <a:noFill/>
                  </a:rPr>
                  <a:t> </a:t>
                </a:r>
              </a:p>
            </p:txBody>
          </p:sp>
        </mc:Fallback>
      </mc:AlternateContent>
      <p:sp>
        <p:nvSpPr>
          <p:cNvPr id="7" name="Right Arrow 6"/>
          <p:cNvSpPr/>
          <p:nvPr/>
        </p:nvSpPr>
        <p:spPr>
          <a:xfrm>
            <a:off x="5470766" y="5181600"/>
            <a:ext cx="694060" cy="433387"/>
          </a:xfrm>
          <a:prstGeom prst="rightArrow">
            <a:avLst/>
          </a:prstGeom>
          <a:solidFill>
            <a:srgbClr val="FF0000"/>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065372408"/>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validity</a:t>
            </a:r>
            <a:endParaRPr lang="en-US" dirty="0"/>
          </a:p>
        </p:txBody>
      </p:sp>
      <p:pic>
        <p:nvPicPr>
          <p:cNvPr id="4" name="Picture 3"/>
          <p:cNvPicPr>
            <a:picLocks noChangeAspect="1"/>
          </p:cNvPicPr>
          <p:nvPr/>
        </p:nvPicPr>
        <p:blipFill>
          <a:blip r:embed="rId2"/>
          <a:stretch>
            <a:fillRect/>
          </a:stretch>
        </p:blipFill>
        <p:spPr>
          <a:xfrm>
            <a:off x="614362" y="1167119"/>
            <a:ext cx="7915275" cy="4543425"/>
          </a:xfrm>
          <a:prstGeom prst="rect">
            <a:avLst/>
          </a:prstGeom>
        </p:spPr>
      </p:pic>
      <p:sp>
        <p:nvSpPr>
          <p:cNvPr id="5" name="TextBox 4"/>
          <p:cNvSpPr txBox="1"/>
          <p:nvPr/>
        </p:nvSpPr>
        <p:spPr>
          <a:xfrm>
            <a:off x="0" y="6340600"/>
            <a:ext cx="9144000" cy="523220"/>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Wang, </a:t>
            </a:r>
            <a:r>
              <a:rPr lang="en-US" sz="1400" dirty="0" err="1">
                <a:solidFill>
                  <a:schemeClr val="bg1"/>
                </a:solidFill>
                <a:latin typeface="Arial" panose="020B0604020202020204" pitchFamily="34" charset="0"/>
                <a:cs typeface="Arial" panose="020B0604020202020204" pitchFamily="34" charset="0"/>
              </a:rPr>
              <a:t>Dashun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Chaoming</a:t>
            </a:r>
            <a:r>
              <a:rPr lang="en-US" sz="1400" dirty="0">
                <a:solidFill>
                  <a:schemeClr val="bg1"/>
                </a:solidFill>
                <a:latin typeface="Arial" panose="020B0604020202020204" pitchFamily="34" charset="0"/>
                <a:cs typeface="Arial" panose="020B0604020202020204" pitchFamily="34" charset="0"/>
              </a:rPr>
              <a:t> Song, and Albert-</a:t>
            </a:r>
            <a:r>
              <a:rPr lang="en-US" sz="1400" dirty="0" err="1">
                <a:solidFill>
                  <a:schemeClr val="bg1"/>
                </a:solidFill>
                <a:latin typeface="Arial" panose="020B0604020202020204" pitchFamily="34" charset="0"/>
                <a:cs typeface="Arial" panose="020B0604020202020204" pitchFamily="34" charset="0"/>
              </a:rPr>
              <a:t>László</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Barabási</a:t>
            </a:r>
            <a:r>
              <a:rPr lang="en-US" sz="1400" dirty="0">
                <a:solidFill>
                  <a:schemeClr val="bg1"/>
                </a:solidFill>
                <a:latin typeface="Arial" panose="020B0604020202020204" pitchFamily="34" charset="0"/>
                <a:cs typeface="Arial" panose="020B0604020202020204" pitchFamily="34" charset="0"/>
              </a:rPr>
              <a:t>. "Quantifying long-term scientific impact." Science 342.6154 (2013): 127-132.</a:t>
            </a:r>
          </a:p>
        </p:txBody>
      </p:sp>
    </p:spTree>
    <p:extLst>
      <p:ext uri="{BB962C8B-B14F-4D97-AF65-F5344CB8AC3E}">
        <p14:creationId xmlns:p14="http://schemas.microsoft.com/office/powerpoint/2010/main" val="262146282"/>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future impact</a:t>
            </a:r>
            <a:endParaRPr lang="en-US" dirty="0"/>
          </a:p>
        </p:txBody>
      </p:sp>
      <p:pic>
        <p:nvPicPr>
          <p:cNvPr id="4" name="Picture 3"/>
          <p:cNvPicPr>
            <a:picLocks noChangeAspect="1"/>
          </p:cNvPicPr>
          <p:nvPr/>
        </p:nvPicPr>
        <p:blipFill>
          <a:blip r:embed="rId2"/>
          <a:stretch>
            <a:fillRect/>
          </a:stretch>
        </p:blipFill>
        <p:spPr>
          <a:xfrm>
            <a:off x="119641" y="1025526"/>
            <a:ext cx="9144000" cy="3277904"/>
          </a:xfrm>
          <a:prstGeom prst="rect">
            <a:avLst/>
          </a:prstGeom>
        </p:spPr>
      </p:pic>
      <p:sp>
        <p:nvSpPr>
          <p:cNvPr id="5" name="TextBox 4"/>
          <p:cNvSpPr txBox="1"/>
          <p:nvPr/>
        </p:nvSpPr>
        <p:spPr>
          <a:xfrm>
            <a:off x="268490" y="4505221"/>
            <a:ext cx="8584794"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Measure the fraction of papers that fall within th</a:t>
            </a:r>
            <a:r>
              <a:rPr lang="en-US" sz="2800" dirty="0" smtClean="0">
                <a:solidFill>
                  <a:srgbClr val="000000"/>
                </a:solidFill>
                <a:latin typeface="Arial"/>
                <a:ea typeface="Arial"/>
                <a:cs typeface="Arial"/>
                <a:sym typeface="Arial"/>
              </a:rPr>
              <a:t>e envelope for all PR papers published in 1960</a:t>
            </a:r>
          </a:p>
          <a:p>
            <a:pPr marL="0" marR="0" indent="0" algn="l" defTabSz="9144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Arial"/>
              <a:ea typeface="Arial"/>
              <a:cs typeface="Arial"/>
              <a:sym typeface="Arial"/>
            </a:endParaRPr>
          </a:p>
          <a:p>
            <a:pPr defTabSz="914400" hangingPunct="0"/>
            <a:r>
              <a:rPr lang="en-US" sz="2800" dirty="0">
                <a:solidFill>
                  <a:srgbClr val="000000"/>
                </a:solidFill>
                <a:latin typeface="Arial"/>
                <a:ea typeface="Arial"/>
                <a:cs typeface="Arial"/>
                <a:sym typeface="Arial"/>
              </a:rPr>
              <a:t>With T-train=5, 6.5</a:t>
            </a:r>
            <a:r>
              <a:rPr lang="en-US" sz="2800" dirty="0" smtClean="0">
                <a:solidFill>
                  <a:srgbClr val="000000"/>
                </a:solidFill>
                <a:latin typeface="Arial"/>
                <a:ea typeface="Arial"/>
                <a:cs typeface="Arial"/>
                <a:sym typeface="Arial"/>
              </a:rPr>
              <a:t>% left the envelope 30 years later</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6" name="TextBox 5"/>
          <p:cNvSpPr txBox="1"/>
          <p:nvPr/>
        </p:nvSpPr>
        <p:spPr>
          <a:xfrm>
            <a:off x="0" y="6340600"/>
            <a:ext cx="9144000" cy="523220"/>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Wang, </a:t>
            </a:r>
            <a:r>
              <a:rPr lang="en-US" sz="1400" dirty="0" err="1">
                <a:solidFill>
                  <a:schemeClr val="bg1"/>
                </a:solidFill>
                <a:latin typeface="Arial" panose="020B0604020202020204" pitchFamily="34" charset="0"/>
                <a:cs typeface="Arial" panose="020B0604020202020204" pitchFamily="34" charset="0"/>
              </a:rPr>
              <a:t>Dashun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Chaoming</a:t>
            </a:r>
            <a:r>
              <a:rPr lang="en-US" sz="1400" dirty="0">
                <a:solidFill>
                  <a:schemeClr val="bg1"/>
                </a:solidFill>
                <a:latin typeface="Arial" panose="020B0604020202020204" pitchFamily="34" charset="0"/>
                <a:cs typeface="Arial" panose="020B0604020202020204" pitchFamily="34" charset="0"/>
              </a:rPr>
              <a:t> Song, and Albert-</a:t>
            </a:r>
            <a:r>
              <a:rPr lang="en-US" sz="1400" dirty="0" err="1">
                <a:solidFill>
                  <a:schemeClr val="bg1"/>
                </a:solidFill>
                <a:latin typeface="Arial" panose="020B0604020202020204" pitchFamily="34" charset="0"/>
                <a:cs typeface="Arial" panose="020B0604020202020204" pitchFamily="34" charset="0"/>
              </a:rPr>
              <a:t>László</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Barabási</a:t>
            </a:r>
            <a:r>
              <a:rPr lang="en-US" sz="1400" dirty="0">
                <a:solidFill>
                  <a:schemeClr val="bg1"/>
                </a:solidFill>
                <a:latin typeface="Arial" panose="020B0604020202020204" pitchFamily="34" charset="0"/>
                <a:cs typeface="Arial" panose="020B0604020202020204" pitchFamily="34" charset="0"/>
              </a:rPr>
              <a:t>. "Quantifying long-term scientific impact." Science 342.6154 (2013): 127-132.</a:t>
            </a:r>
          </a:p>
        </p:txBody>
      </p:sp>
    </p:spTree>
    <p:extLst>
      <p:ext uri="{BB962C8B-B14F-4D97-AF65-F5344CB8AC3E}">
        <p14:creationId xmlns:p14="http://schemas.microsoft.com/office/powerpoint/2010/main" val="4012600506"/>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Prediction: Setup</a:t>
            </a:r>
            <a:endParaRPr lang="en-US" dirty="0"/>
          </a:p>
        </p:txBody>
      </p:sp>
      <p:sp>
        <p:nvSpPr>
          <p:cNvPr id="3" name="Text Placeholder 2"/>
          <p:cNvSpPr>
            <a:spLocks noGrp="1"/>
          </p:cNvSpPr>
          <p:nvPr>
            <p:ph type="body" idx="1"/>
          </p:nvPr>
        </p:nvSpPr>
        <p:spPr>
          <a:xfrm>
            <a:off x="447675" y="1063032"/>
            <a:ext cx="8229600" cy="5637734"/>
          </a:xfrm>
        </p:spPr>
        <p:txBody>
          <a:bodyPr/>
          <a:lstStyle/>
          <a:p>
            <a:r>
              <a:rPr lang="en-US" b="1" dirty="0" smtClean="0"/>
              <a:t>Given: </a:t>
            </a:r>
            <a:r>
              <a:rPr lang="en-US" dirty="0" smtClean="0">
                <a:solidFill>
                  <a:srgbClr val="00B050"/>
                </a:solidFill>
              </a:rPr>
              <a:t>Initial Performance</a:t>
            </a:r>
            <a:r>
              <a:rPr lang="en-US" dirty="0" smtClean="0"/>
              <a:t> of</a:t>
            </a:r>
            <a:r>
              <a:rPr lang="zh-CN" altLang="en-US" dirty="0" smtClean="0"/>
              <a:t> </a:t>
            </a:r>
            <a:r>
              <a:rPr lang="en-US" altLang="zh-CN" dirty="0" smtClean="0"/>
              <a:t>a</a:t>
            </a:r>
            <a:r>
              <a:rPr lang="zh-CN" altLang="en-US" dirty="0" smtClean="0"/>
              <a:t> </a:t>
            </a:r>
            <a:r>
              <a:rPr lang="en-US" altLang="zh-CN" dirty="0" smtClean="0"/>
              <a:t>team</a:t>
            </a:r>
            <a:endParaRPr lang="en-US" dirty="0" smtClean="0"/>
          </a:p>
          <a:p>
            <a:r>
              <a:rPr lang="en-US" b="1" dirty="0" smtClean="0"/>
              <a:t>Predict:</a:t>
            </a:r>
          </a:p>
          <a:p>
            <a:pPr lvl="1"/>
            <a:r>
              <a:rPr lang="en-US" dirty="0" smtClean="0">
                <a:solidFill>
                  <a:srgbClr val="FF0000"/>
                </a:solidFill>
              </a:rPr>
              <a:t>(1) Long-Term Performance </a:t>
            </a:r>
            <a:r>
              <a:rPr lang="en-US" dirty="0" smtClean="0"/>
              <a:t>[KDD15]</a:t>
            </a:r>
          </a:p>
          <a:p>
            <a:pPr lvl="1"/>
            <a:r>
              <a:rPr lang="en-US" dirty="0" smtClean="0">
                <a:solidFill>
                  <a:schemeClr val="accent6"/>
                </a:solidFill>
              </a:rPr>
              <a:t>(2) Performance Trajectory </a:t>
            </a:r>
            <a:r>
              <a:rPr lang="en-US" dirty="0" smtClean="0"/>
              <a:t>[SDM16] </a:t>
            </a:r>
            <a:endParaRPr lang="en-US" dirty="0"/>
          </a:p>
        </p:txBody>
      </p:sp>
      <p:grpSp>
        <p:nvGrpSpPr>
          <p:cNvPr id="8" name="Group 7"/>
          <p:cNvGrpSpPr/>
          <p:nvPr/>
        </p:nvGrpSpPr>
        <p:grpSpPr>
          <a:xfrm>
            <a:off x="2078182" y="3704918"/>
            <a:ext cx="4754880" cy="2493824"/>
            <a:chOff x="1778924" y="2213946"/>
            <a:chExt cx="4754880" cy="2493824"/>
          </a:xfrm>
        </p:grpSpPr>
        <p:cxnSp>
          <p:nvCxnSpPr>
            <p:cNvPr id="9" name="Straight Arrow Connector 8"/>
            <p:cNvCxnSpPr/>
            <p:nvPr/>
          </p:nvCxnSpPr>
          <p:spPr>
            <a:xfrm>
              <a:off x="1778924" y="4680065"/>
              <a:ext cx="4754880" cy="0"/>
            </a:xfrm>
            <a:prstGeom prst="straightConnector1">
              <a:avLst/>
            </a:prstGeom>
            <a:noFill/>
            <a:ln w="38100" cap="flat">
              <a:solidFill>
                <a:schemeClr val="tx1"/>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Straight Arrow Connector 9"/>
            <p:cNvCxnSpPr/>
            <p:nvPr/>
          </p:nvCxnSpPr>
          <p:spPr>
            <a:xfrm flipV="1">
              <a:off x="1798316" y="2294309"/>
              <a:ext cx="0" cy="2413461"/>
            </a:xfrm>
            <a:prstGeom prst="straightConnector1">
              <a:avLst/>
            </a:prstGeom>
            <a:noFill/>
            <a:ln w="38100" cap="flat">
              <a:solidFill>
                <a:schemeClr val="tx1"/>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 name="TextBox 10"/>
            <p:cNvSpPr txBox="1"/>
            <p:nvPr/>
          </p:nvSpPr>
          <p:spPr>
            <a:xfrm>
              <a:off x="5843846" y="4330923"/>
              <a:ext cx="62677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00000"/>
                  </a:solidFill>
                  <a:effectLst/>
                  <a:uFillTx/>
                  <a:latin typeface="Arial"/>
                  <a:ea typeface="Arial"/>
                  <a:cs typeface="Arial"/>
                  <a:sym typeface="Arial"/>
                </a:rPr>
                <a:t>Time</a:t>
              </a:r>
              <a:endParaRPr kumimoji="0" lang="en-US" sz="1800" b="1" i="0" u="none" strike="noStrike" cap="none" spc="0" normalizeH="0" baseline="0" dirty="0">
                <a:ln>
                  <a:noFill/>
                </a:ln>
                <a:solidFill>
                  <a:srgbClr val="000000"/>
                </a:solidFill>
                <a:effectLst/>
                <a:uFillTx/>
                <a:latin typeface="Arial"/>
                <a:ea typeface="Arial"/>
                <a:cs typeface="Arial"/>
                <a:sym typeface="Arial"/>
              </a:endParaRPr>
            </a:p>
          </p:txBody>
        </p:sp>
        <p:sp>
          <p:nvSpPr>
            <p:cNvPr id="12" name="TextBox 11"/>
            <p:cNvSpPr txBox="1"/>
            <p:nvPr/>
          </p:nvSpPr>
          <p:spPr>
            <a:xfrm>
              <a:off x="1891984" y="2213946"/>
              <a:ext cx="172098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00000"/>
                  </a:solidFill>
                  <a:effectLst/>
                  <a:uFillTx/>
                  <a:latin typeface="Arial"/>
                  <a:ea typeface="Arial"/>
                  <a:cs typeface="Arial"/>
                  <a:sym typeface="Arial"/>
                </a:rPr>
                <a:t>Performance</a:t>
              </a:r>
            </a:p>
            <a:p>
              <a:pPr marL="0" marR="0" indent="0" algn="l" defTabSz="914400" rtl="0" fontAlgn="auto" latinLnBrk="0" hangingPunct="0">
                <a:lnSpc>
                  <a:spcPct val="100000"/>
                </a:lnSpc>
                <a:spcBef>
                  <a:spcPts val="0"/>
                </a:spcBef>
                <a:spcAft>
                  <a:spcPts val="0"/>
                </a:spcAft>
                <a:buClrTx/>
                <a:buSzTx/>
                <a:buFontTx/>
                <a:buNone/>
                <a:tabLst/>
              </a:pPr>
              <a:r>
                <a:rPr lang="en-US" b="1" dirty="0" smtClean="0">
                  <a:solidFill>
                    <a:srgbClr val="000000"/>
                  </a:solidFill>
                  <a:latin typeface="Arial"/>
                  <a:ea typeface="Arial"/>
                  <a:cs typeface="Arial"/>
                  <a:sym typeface="Arial"/>
                </a:rPr>
                <a:t>(e.g., citations)</a:t>
              </a:r>
              <a:endParaRPr kumimoji="0" lang="en-US" sz="1800" b="1" i="0" u="none" strike="noStrike" cap="none" spc="0" normalizeH="0" baseline="0" dirty="0">
                <a:ln>
                  <a:noFill/>
                </a:ln>
                <a:solidFill>
                  <a:srgbClr val="000000"/>
                </a:solidFill>
                <a:effectLst/>
                <a:uFillTx/>
                <a:latin typeface="Arial"/>
                <a:ea typeface="Arial"/>
                <a:cs typeface="Arial"/>
                <a:sym typeface="Arial"/>
              </a:endParaRPr>
            </a:p>
          </p:txBody>
        </p:sp>
        <p:sp>
          <p:nvSpPr>
            <p:cNvPr id="13" name="Oval 12"/>
            <p:cNvSpPr/>
            <p:nvPr/>
          </p:nvSpPr>
          <p:spPr>
            <a:xfrm>
              <a:off x="2028304" y="4455622"/>
              <a:ext cx="91440" cy="91440"/>
            </a:xfrm>
            <a:prstGeom prst="ellipse">
              <a:avLst/>
            </a:prstGeom>
            <a:solidFill>
              <a:srgbClr val="92D050"/>
            </a:solidFill>
            <a:ln w="25400" cap="flat">
              <a:solidFill>
                <a:srgbClr val="92D050"/>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4" name="Oval 13"/>
            <p:cNvSpPr/>
            <p:nvPr/>
          </p:nvSpPr>
          <p:spPr>
            <a:xfrm>
              <a:off x="2338645" y="4358638"/>
              <a:ext cx="91440" cy="91440"/>
            </a:xfrm>
            <a:prstGeom prst="ellipse">
              <a:avLst/>
            </a:prstGeom>
            <a:solidFill>
              <a:srgbClr val="92D050"/>
            </a:solidFill>
            <a:ln w="25400" cap="flat">
              <a:solidFill>
                <a:srgbClr val="92D050"/>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Oval 14"/>
            <p:cNvSpPr/>
            <p:nvPr/>
          </p:nvSpPr>
          <p:spPr>
            <a:xfrm>
              <a:off x="2607427" y="4211780"/>
              <a:ext cx="91440" cy="91440"/>
            </a:xfrm>
            <a:prstGeom prst="ellipse">
              <a:avLst/>
            </a:prstGeom>
            <a:solidFill>
              <a:srgbClr val="92D050"/>
            </a:solidFill>
            <a:ln w="25400" cap="flat">
              <a:solidFill>
                <a:srgbClr val="92D050"/>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6" name="Oval 15"/>
            <p:cNvSpPr/>
            <p:nvPr/>
          </p:nvSpPr>
          <p:spPr>
            <a:xfrm>
              <a:off x="2953787" y="4117575"/>
              <a:ext cx="91440" cy="91440"/>
            </a:xfrm>
            <a:prstGeom prst="ellipse">
              <a:avLst/>
            </a:prstGeom>
            <a:solidFill>
              <a:schemeClr val="accent6"/>
            </a:solidFill>
            <a:ln w="25400" cap="flat">
              <a:solidFill>
                <a:schemeClr val="accent6"/>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Oval 16"/>
            <p:cNvSpPr/>
            <p:nvPr/>
          </p:nvSpPr>
          <p:spPr>
            <a:xfrm>
              <a:off x="3264128" y="4053843"/>
              <a:ext cx="91440" cy="91440"/>
            </a:xfrm>
            <a:prstGeom prst="ellipse">
              <a:avLst/>
            </a:prstGeom>
            <a:solidFill>
              <a:schemeClr val="accent6"/>
            </a:solidFill>
            <a:ln w="25400" cap="flat">
              <a:solidFill>
                <a:schemeClr val="accent6"/>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8" name="Oval 17"/>
            <p:cNvSpPr/>
            <p:nvPr/>
          </p:nvSpPr>
          <p:spPr>
            <a:xfrm>
              <a:off x="3541223" y="3940237"/>
              <a:ext cx="91440" cy="91440"/>
            </a:xfrm>
            <a:prstGeom prst="ellipse">
              <a:avLst/>
            </a:prstGeom>
            <a:solidFill>
              <a:schemeClr val="accent6"/>
            </a:solidFill>
            <a:ln w="25400" cap="flat">
              <a:solidFill>
                <a:schemeClr val="accent6"/>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9" name="Oval 18"/>
            <p:cNvSpPr/>
            <p:nvPr/>
          </p:nvSpPr>
          <p:spPr>
            <a:xfrm>
              <a:off x="3846018" y="3729650"/>
              <a:ext cx="91440" cy="91440"/>
            </a:xfrm>
            <a:prstGeom prst="ellipse">
              <a:avLst/>
            </a:prstGeom>
            <a:solidFill>
              <a:schemeClr val="accent6"/>
            </a:solidFill>
            <a:ln w="25400" cap="flat">
              <a:solidFill>
                <a:schemeClr val="accent6"/>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0" name="Oval 19"/>
            <p:cNvSpPr/>
            <p:nvPr/>
          </p:nvSpPr>
          <p:spPr>
            <a:xfrm>
              <a:off x="4156359" y="3665918"/>
              <a:ext cx="91440" cy="91440"/>
            </a:xfrm>
            <a:prstGeom prst="ellipse">
              <a:avLst/>
            </a:prstGeom>
            <a:solidFill>
              <a:schemeClr val="accent6"/>
            </a:solidFill>
            <a:ln w="25400" cap="flat">
              <a:solidFill>
                <a:schemeClr val="accent6"/>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1" name="Oval 20"/>
            <p:cNvSpPr/>
            <p:nvPr/>
          </p:nvSpPr>
          <p:spPr>
            <a:xfrm>
              <a:off x="4433454" y="3552312"/>
              <a:ext cx="91440" cy="91440"/>
            </a:xfrm>
            <a:prstGeom prst="ellipse">
              <a:avLst/>
            </a:prstGeom>
            <a:solidFill>
              <a:schemeClr val="accent6"/>
            </a:solidFill>
            <a:ln w="25400" cap="flat">
              <a:solidFill>
                <a:schemeClr val="accent6"/>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2" name="Oval 21"/>
            <p:cNvSpPr/>
            <p:nvPr/>
          </p:nvSpPr>
          <p:spPr>
            <a:xfrm>
              <a:off x="4777046" y="3322324"/>
              <a:ext cx="91440" cy="91440"/>
            </a:xfrm>
            <a:prstGeom prst="ellipse">
              <a:avLst/>
            </a:prstGeom>
            <a:solidFill>
              <a:schemeClr val="accent6"/>
            </a:solidFill>
            <a:ln w="25400" cap="flat">
              <a:solidFill>
                <a:schemeClr val="accent6"/>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3" name="Oval 22"/>
            <p:cNvSpPr/>
            <p:nvPr/>
          </p:nvSpPr>
          <p:spPr>
            <a:xfrm>
              <a:off x="5087387" y="3258592"/>
              <a:ext cx="91440" cy="91440"/>
            </a:xfrm>
            <a:prstGeom prst="ellipse">
              <a:avLst/>
            </a:prstGeom>
            <a:solidFill>
              <a:schemeClr val="accent6"/>
            </a:solidFill>
            <a:ln w="25400" cap="flat">
              <a:solidFill>
                <a:schemeClr val="accent6"/>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4" name="Oval 23"/>
            <p:cNvSpPr/>
            <p:nvPr/>
          </p:nvSpPr>
          <p:spPr>
            <a:xfrm>
              <a:off x="5364482" y="3144986"/>
              <a:ext cx="91440" cy="91440"/>
            </a:xfrm>
            <a:prstGeom prst="ellipse">
              <a:avLst/>
            </a:prstGeom>
            <a:solidFill>
              <a:schemeClr val="accent6"/>
            </a:solidFill>
            <a:ln w="25400" cap="flat">
              <a:solidFill>
                <a:schemeClr val="accent6"/>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5" name="Oval 24"/>
            <p:cNvSpPr/>
            <p:nvPr/>
          </p:nvSpPr>
          <p:spPr>
            <a:xfrm>
              <a:off x="5666511" y="2814555"/>
              <a:ext cx="182880" cy="182880"/>
            </a:xfrm>
            <a:prstGeom prst="ellipse">
              <a:avLst/>
            </a:prstGeom>
            <a:solidFill>
              <a:srgbClr val="FF0000"/>
            </a:solidFill>
            <a:ln w="25400" cap="flat">
              <a:solidFill>
                <a:schemeClr val="accent6"/>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cxnSp>
          <p:nvCxnSpPr>
            <p:cNvPr id="26" name="Straight Connector 25"/>
            <p:cNvCxnSpPr>
              <a:stCxn id="13" idx="6"/>
              <a:endCxn id="14" idx="3"/>
            </p:cNvCxnSpPr>
            <p:nvPr/>
          </p:nvCxnSpPr>
          <p:spPr>
            <a:xfrm flipV="1">
              <a:off x="2119744" y="4436687"/>
              <a:ext cx="232292" cy="64655"/>
            </a:xfrm>
            <a:prstGeom prst="line">
              <a:avLst/>
            </a:prstGeom>
            <a:noFill/>
            <a:ln w="25400" cap="flat">
              <a:solidFill>
                <a:srgbClr val="92D05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7" name="Straight Connector 26"/>
            <p:cNvCxnSpPr>
              <a:endCxn id="15" idx="3"/>
            </p:cNvCxnSpPr>
            <p:nvPr/>
          </p:nvCxnSpPr>
          <p:spPr>
            <a:xfrm flipV="1">
              <a:off x="2437478" y="4289829"/>
              <a:ext cx="183340" cy="95599"/>
            </a:xfrm>
            <a:prstGeom prst="line">
              <a:avLst/>
            </a:prstGeom>
            <a:noFill/>
            <a:ln w="25400" cap="flat">
              <a:solidFill>
                <a:srgbClr val="92D05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8" name="Straight Connector 27"/>
            <p:cNvCxnSpPr>
              <a:endCxn id="16" idx="2"/>
            </p:cNvCxnSpPr>
            <p:nvPr/>
          </p:nvCxnSpPr>
          <p:spPr>
            <a:xfrm flipV="1">
              <a:off x="2690554" y="4163295"/>
              <a:ext cx="263233" cy="74813"/>
            </a:xfrm>
            <a:prstGeom prst="line">
              <a:avLst/>
            </a:prstGeom>
            <a:noFill/>
            <a:ln w="25400" cap="flat">
              <a:solidFill>
                <a:schemeClr val="accent6"/>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9" name="Straight Connector 28"/>
            <p:cNvCxnSpPr>
              <a:endCxn id="17" idx="2"/>
            </p:cNvCxnSpPr>
            <p:nvPr/>
          </p:nvCxnSpPr>
          <p:spPr>
            <a:xfrm flipV="1">
              <a:off x="3036914" y="4099563"/>
              <a:ext cx="227214" cy="41560"/>
            </a:xfrm>
            <a:prstGeom prst="line">
              <a:avLst/>
            </a:prstGeom>
            <a:noFill/>
            <a:ln w="25400" cap="flat">
              <a:solidFill>
                <a:schemeClr val="accent6"/>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0" name="Straight Connector 29"/>
            <p:cNvCxnSpPr>
              <a:stCxn id="17" idx="6"/>
              <a:endCxn id="18" idx="3"/>
            </p:cNvCxnSpPr>
            <p:nvPr/>
          </p:nvCxnSpPr>
          <p:spPr>
            <a:xfrm flipV="1">
              <a:off x="3355568" y="4018286"/>
              <a:ext cx="199046" cy="81277"/>
            </a:xfrm>
            <a:prstGeom prst="line">
              <a:avLst/>
            </a:prstGeom>
            <a:noFill/>
            <a:ln w="25400" cap="flat">
              <a:solidFill>
                <a:schemeClr val="accent6"/>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1" name="Straight Connector 30"/>
            <p:cNvCxnSpPr>
              <a:stCxn id="18" idx="7"/>
              <a:endCxn id="19" idx="3"/>
            </p:cNvCxnSpPr>
            <p:nvPr/>
          </p:nvCxnSpPr>
          <p:spPr>
            <a:xfrm flipV="1">
              <a:off x="3619272" y="3807699"/>
              <a:ext cx="240137" cy="145929"/>
            </a:xfrm>
            <a:prstGeom prst="line">
              <a:avLst/>
            </a:prstGeom>
            <a:noFill/>
            <a:ln w="25400" cap="flat">
              <a:solidFill>
                <a:schemeClr val="accent6"/>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2" name="Straight Connector 31"/>
            <p:cNvCxnSpPr>
              <a:stCxn id="19" idx="6"/>
              <a:endCxn id="20" idx="2"/>
            </p:cNvCxnSpPr>
            <p:nvPr/>
          </p:nvCxnSpPr>
          <p:spPr>
            <a:xfrm flipV="1">
              <a:off x="3937458" y="3711638"/>
              <a:ext cx="218901" cy="63732"/>
            </a:xfrm>
            <a:prstGeom prst="line">
              <a:avLst/>
            </a:prstGeom>
            <a:noFill/>
            <a:ln w="25400" cap="flat">
              <a:solidFill>
                <a:schemeClr val="accent6"/>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3" name="Straight Connector 32"/>
            <p:cNvCxnSpPr/>
            <p:nvPr/>
          </p:nvCxnSpPr>
          <p:spPr>
            <a:xfrm flipV="1">
              <a:off x="4247799" y="3612120"/>
              <a:ext cx="199046" cy="81277"/>
            </a:xfrm>
            <a:prstGeom prst="line">
              <a:avLst/>
            </a:prstGeom>
            <a:noFill/>
            <a:ln w="25400" cap="flat">
              <a:solidFill>
                <a:schemeClr val="accent6"/>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4" name="Straight Connector 33"/>
            <p:cNvCxnSpPr>
              <a:stCxn id="21" idx="7"/>
            </p:cNvCxnSpPr>
            <p:nvPr/>
          </p:nvCxnSpPr>
          <p:spPr>
            <a:xfrm flipV="1">
              <a:off x="4511503" y="3384443"/>
              <a:ext cx="308193" cy="181260"/>
            </a:xfrm>
            <a:prstGeom prst="line">
              <a:avLst/>
            </a:prstGeom>
            <a:noFill/>
            <a:ln w="25400" cap="flat">
              <a:solidFill>
                <a:schemeClr val="accent6"/>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5" name="Straight Connector 34"/>
            <p:cNvCxnSpPr>
              <a:stCxn id="22" idx="6"/>
            </p:cNvCxnSpPr>
            <p:nvPr/>
          </p:nvCxnSpPr>
          <p:spPr>
            <a:xfrm flipV="1">
              <a:off x="4868486" y="3322325"/>
              <a:ext cx="218901" cy="45719"/>
            </a:xfrm>
            <a:prstGeom prst="line">
              <a:avLst/>
            </a:prstGeom>
            <a:noFill/>
            <a:ln w="25400" cap="flat">
              <a:solidFill>
                <a:schemeClr val="accent6"/>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6" name="Straight Connector 35"/>
            <p:cNvCxnSpPr/>
            <p:nvPr/>
          </p:nvCxnSpPr>
          <p:spPr>
            <a:xfrm flipV="1">
              <a:off x="5165436" y="3204794"/>
              <a:ext cx="199046" cy="81277"/>
            </a:xfrm>
            <a:prstGeom prst="line">
              <a:avLst/>
            </a:prstGeom>
            <a:noFill/>
            <a:ln w="25400" cap="flat">
              <a:solidFill>
                <a:schemeClr val="accent6"/>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7" name="Straight Connector 36"/>
            <p:cNvCxnSpPr>
              <a:endCxn id="25" idx="3"/>
            </p:cNvCxnSpPr>
            <p:nvPr/>
          </p:nvCxnSpPr>
          <p:spPr>
            <a:xfrm flipV="1">
              <a:off x="5454539" y="2970653"/>
              <a:ext cx="238754" cy="188194"/>
            </a:xfrm>
            <a:prstGeom prst="line">
              <a:avLst/>
            </a:prstGeom>
            <a:noFill/>
            <a:ln w="25400" cap="flat">
              <a:solidFill>
                <a:schemeClr val="accent6"/>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sp>
        <p:nvSpPr>
          <p:cNvPr id="38" name="Shape 256"/>
          <p:cNvSpPr>
            <a:spLocks noGrp="1"/>
          </p:cNvSpPr>
          <p:nvPr>
            <p:ph type="sldNum" sz="quarter" idx="2"/>
          </p:nvPr>
        </p:nvSpPr>
        <p:spPr>
          <a:xfrm>
            <a:off x="0" y="6486525"/>
            <a:ext cx="684213" cy="338554"/>
          </a:xfrm>
          <a:prstGeom prst="rect">
            <a:avLst/>
          </a:prstGeom>
          <a:extLst>
            <a:ext uri="{C572A759-6A51-4108-AA02-DFA0A04FC94B}">
              <ma14:wrappingTextBoxFlag xmlns:ma14="http://schemas.microsoft.com/office/mac/drawingml/2011/main" val="1"/>
            </a:ext>
          </a:extLst>
        </p:spPr>
        <p:txBody>
          <a:bodyPr/>
          <a:lstStyle/>
          <a:p>
            <a:r>
              <a:rPr lang="en-US" dirty="0" smtClean="0"/>
              <a:t>13</a:t>
            </a:r>
            <a:endParaRPr dirty="0"/>
          </a:p>
        </p:txBody>
      </p:sp>
      <p:sp>
        <p:nvSpPr>
          <p:cNvPr id="39" name="Shape 261"/>
          <p:cNvSpPr/>
          <p:nvPr/>
        </p:nvSpPr>
        <p:spPr>
          <a:xfrm>
            <a:off x="0" y="6251160"/>
            <a:ext cx="9150729" cy="60080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pPr marL="285750" indent="-285750">
              <a:buFont typeface="Arial"/>
              <a:buChar char="•"/>
            </a:pPr>
            <a:r>
              <a:rPr lang="en-US" b="0" dirty="0" smtClean="0">
                <a:latin typeface="Arial" panose="020B0604020202020204" pitchFamily="34" charset="0"/>
                <a:cs typeface="Arial" panose="020B0604020202020204" pitchFamily="34" charset="0"/>
              </a:rPr>
              <a:t>L. Li</a:t>
            </a:r>
            <a:r>
              <a:rPr lang="en-US" b="0" dirty="0">
                <a:latin typeface="Arial" panose="020B0604020202020204" pitchFamily="34" charset="0"/>
                <a:cs typeface="Arial" panose="020B0604020202020204" pitchFamily="34" charset="0"/>
              </a:rPr>
              <a:t>, </a:t>
            </a:r>
            <a:r>
              <a:rPr lang="en-US" b="0" dirty="0" smtClean="0">
                <a:latin typeface="Arial" panose="020B0604020202020204" pitchFamily="34" charset="0"/>
                <a:cs typeface="Arial" panose="020B0604020202020204" pitchFamily="34" charset="0"/>
              </a:rPr>
              <a:t>and H. </a:t>
            </a:r>
            <a:r>
              <a:rPr lang="en-US" b="0" dirty="0">
                <a:latin typeface="Arial" panose="020B0604020202020204" pitchFamily="34" charset="0"/>
                <a:cs typeface="Arial" panose="020B0604020202020204" pitchFamily="34" charset="0"/>
              </a:rPr>
              <a:t>Tong</a:t>
            </a:r>
            <a:r>
              <a:rPr lang="en-US" b="0" dirty="0" smtClean="0">
                <a:latin typeface="Arial" panose="020B0604020202020204" pitchFamily="34" charset="0"/>
                <a:cs typeface="Arial" panose="020B0604020202020204" pitchFamily="34" charset="0"/>
              </a:rPr>
              <a:t>: The </a:t>
            </a:r>
            <a:r>
              <a:rPr lang="en-US" b="0" dirty="0">
                <a:latin typeface="Arial" panose="020B0604020202020204" pitchFamily="34" charset="0"/>
                <a:cs typeface="Arial" panose="020B0604020202020204" pitchFamily="34" charset="0"/>
              </a:rPr>
              <a:t>Child is Father of the Man: Foresee the Success at the Early Stage. KDD 2015: 655-</a:t>
            </a:r>
            <a:r>
              <a:rPr lang="en-US" b="0" dirty="0" smtClean="0">
                <a:latin typeface="Arial" panose="020B0604020202020204" pitchFamily="34" charset="0"/>
                <a:cs typeface="Arial" panose="020B0604020202020204" pitchFamily="34" charset="0"/>
              </a:rPr>
              <a:t>664</a:t>
            </a:r>
          </a:p>
          <a:p>
            <a:pPr marL="285750" lvl="0" indent="-285750">
              <a:buFont typeface="Arial"/>
              <a:buChar char="•"/>
            </a:pPr>
            <a:r>
              <a:rPr lang="en-US" b="0" dirty="0">
                <a:latin typeface="Arial" panose="020B0604020202020204" pitchFamily="34" charset="0"/>
                <a:cs typeface="Arial" panose="020B0604020202020204" pitchFamily="34" charset="0"/>
              </a:rPr>
              <a:t>L. Li, </a:t>
            </a:r>
            <a:r>
              <a:rPr lang="en-US" b="0" i="1" dirty="0">
                <a:latin typeface="Arial" panose="020B0604020202020204" pitchFamily="34" charset="0"/>
                <a:cs typeface="Arial" panose="020B0604020202020204" pitchFamily="34" charset="0"/>
              </a:rPr>
              <a:t>H. Tong</a:t>
            </a:r>
            <a:r>
              <a:rPr lang="en-US" b="0" dirty="0">
                <a:latin typeface="Arial" panose="020B0604020202020204" pitchFamily="34" charset="0"/>
                <a:cs typeface="Arial" panose="020B0604020202020204" pitchFamily="34" charset="0"/>
              </a:rPr>
              <a:t>, J. Tang and W. Fan: “</a:t>
            </a:r>
            <a:r>
              <a:rPr lang="en-US" b="0" dirty="0" err="1">
                <a:latin typeface="Arial" panose="020B0604020202020204" pitchFamily="34" charset="0"/>
                <a:cs typeface="Arial" panose="020B0604020202020204" pitchFamily="34" charset="0"/>
              </a:rPr>
              <a:t>iPath</a:t>
            </a:r>
            <a:r>
              <a:rPr lang="en-US" b="0" dirty="0">
                <a:latin typeface="Arial" panose="020B0604020202020204" pitchFamily="34" charset="0"/>
                <a:cs typeface="Arial" panose="020B0604020202020204" pitchFamily="34" charset="0"/>
              </a:rPr>
              <a:t>: Forecasting the Pathway to Impact”. SDM </a:t>
            </a:r>
            <a:r>
              <a:rPr lang="en-US" b="0" dirty="0" smtClean="0">
                <a:latin typeface="Arial" panose="020B0604020202020204" pitchFamily="34" charset="0"/>
                <a:cs typeface="Arial" panose="020B0604020202020204" pitchFamily="34" charset="0"/>
              </a:rPr>
              <a:t>2016</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255805"/>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title"/>
          </p:nvPr>
        </p:nvSpPr>
        <p:spPr>
          <a:xfrm>
            <a:off x="1" y="0"/>
            <a:ext cx="9144000" cy="1025526"/>
          </a:xfrm>
          <a:prstGeom prst="rect">
            <a:avLst/>
          </a:prstGeom>
        </p:spPr>
        <p:txBody>
          <a:bodyPr/>
          <a:lstStyle/>
          <a:p>
            <a:pPr algn="ctr"/>
            <a:r>
              <a:rPr lang="en-US" dirty="0" smtClean="0"/>
              <a:t>Performance Prediction: </a:t>
            </a:r>
            <a:r>
              <a:rPr dirty="0" smtClean="0"/>
              <a:t>Challenges</a:t>
            </a:r>
            <a:endParaRPr dirty="0"/>
          </a:p>
        </p:txBody>
      </p:sp>
      <p:sp>
        <p:nvSpPr>
          <p:cNvPr id="255" name="Shape 255"/>
          <p:cNvSpPr>
            <a:spLocks noGrp="1"/>
          </p:cNvSpPr>
          <p:nvPr>
            <p:ph type="body" idx="1"/>
          </p:nvPr>
        </p:nvSpPr>
        <p:spPr>
          <a:prstGeom prst="rect">
            <a:avLst/>
          </a:prstGeom>
        </p:spPr>
        <p:txBody>
          <a:bodyPr/>
          <a:lstStyle/>
          <a:p>
            <a:r>
              <a:rPr sz="3600" dirty="0"/>
              <a:t>C1: Scholarly feature design</a:t>
            </a:r>
          </a:p>
          <a:p>
            <a:r>
              <a:rPr sz="3600" dirty="0"/>
              <a:t>C2: Non-linearity</a:t>
            </a:r>
          </a:p>
          <a:p>
            <a:r>
              <a:rPr sz="3600" dirty="0"/>
              <a:t>C3: Domain heterogeneity</a:t>
            </a:r>
          </a:p>
          <a:p>
            <a:r>
              <a:rPr sz="3600" dirty="0"/>
              <a:t>C4: Dynamics</a:t>
            </a:r>
          </a:p>
        </p:txBody>
      </p:sp>
      <p:sp>
        <p:nvSpPr>
          <p:cNvPr id="256" name="Shape 25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66</a:t>
            </a:fld>
            <a:endParaRPr dirty="0"/>
          </a:p>
        </p:txBody>
      </p:sp>
      <p:sp>
        <p:nvSpPr>
          <p:cNvPr id="5" name="TextBox 4"/>
          <p:cNvSpPr txBox="1"/>
          <p:nvPr/>
        </p:nvSpPr>
        <p:spPr>
          <a:xfrm>
            <a:off x="0" y="6340600"/>
            <a:ext cx="9144000" cy="523220"/>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1400" dirty="0" smtClean="0">
                <a:solidFill>
                  <a:schemeClr val="bg1"/>
                </a:solidFill>
                <a:latin typeface="Arial" panose="020B0604020202020204" pitchFamily="34" charset="0"/>
                <a:cs typeface="Arial" panose="020B0604020202020204" pitchFamily="34" charset="0"/>
              </a:rPr>
              <a:t>L. </a:t>
            </a:r>
            <a:r>
              <a:rPr lang="en-US" sz="1400" dirty="0">
                <a:solidFill>
                  <a:schemeClr val="bg1"/>
                </a:solidFill>
                <a:latin typeface="Arial" panose="020B0604020202020204" pitchFamily="34" charset="0"/>
                <a:cs typeface="Arial" panose="020B0604020202020204" pitchFamily="34" charset="0"/>
              </a:rPr>
              <a:t>Li, </a:t>
            </a:r>
            <a:r>
              <a:rPr lang="en-US" sz="1400" dirty="0" smtClean="0">
                <a:solidFill>
                  <a:schemeClr val="bg1"/>
                </a:solidFill>
                <a:latin typeface="Arial" panose="020B0604020202020204" pitchFamily="34" charset="0"/>
                <a:cs typeface="Arial" panose="020B0604020202020204" pitchFamily="34" charset="0"/>
              </a:rPr>
              <a:t>and H. </a:t>
            </a:r>
            <a:r>
              <a:rPr lang="en-US" sz="1400" dirty="0">
                <a:solidFill>
                  <a:schemeClr val="bg1"/>
                </a:solidFill>
                <a:latin typeface="Arial" panose="020B0604020202020204" pitchFamily="34" charset="0"/>
                <a:cs typeface="Arial" panose="020B0604020202020204" pitchFamily="34" charset="0"/>
              </a:rPr>
              <a:t>Tong: The Child is Father of the Man: Foresee the Success at the Early Stage. KDD 2015: 655-664</a:t>
            </a:r>
          </a:p>
        </p:txBody>
      </p:sp>
    </p:spTree>
    <p:extLst>
      <p:ext uri="{BB962C8B-B14F-4D97-AF65-F5344CB8AC3E}">
        <p14:creationId xmlns:p14="http://schemas.microsoft.com/office/powerpoint/2010/main" val="3653115952"/>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title"/>
          </p:nvPr>
        </p:nvSpPr>
        <p:spPr>
          <a:prstGeom prst="rect">
            <a:avLst/>
          </a:prstGeom>
        </p:spPr>
        <p:txBody>
          <a:bodyPr/>
          <a:lstStyle/>
          <a:p>
            <a:r>
              <a:t>C1: Scholarly Feature Design</a:t>
            </a:r>
          </a:p>
        </p:txBody>
      </p:sp>
      <p:sp>
        <p:nvSpPr>
          <p:cNvPr id="261" name="Shape 261"/>
          <p:cNvSpPr/>
          <p:nvPr/>
        </p:nvSpPr>
        <p:spPr>
          <a:xfrm>
            <a:off x="971976" y="5862642"/>
            <a:ext cx="92331"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endParaRPr dirty="0"/>
          </a:p>
        </p:txBody>
      </p:sp>
      <p:pic>
        <p:nvPicPr>
          <p:cNvPr id="262" name="feature_design_new.pdf"/>
          <p:cNvPicPr>
            <a:picLocks/>
          </p:cNvPicPr>
          <p:nvPr/>
        </p:nvPicPr>
        <p:blipFill>
          <a:blip r:embed="rId3">
            <a:extLst/>
          </a:blip>
          <a:stretch>
            <a:fillRect/>
          </a:stretch>
        </p:blipFill>
        <p:spPr>
          <a:xfrm>
            <a:off x="971976" y="1132671"/>
            <a:ext cx="7456995" cy="3930384"/>
          </a:xfrm>
          <a:prstGeom prst="rect">
            <a:avLst/>
          </a:prstGeom>
          <a:ln w="12700">
            <a:miter lim="400000"/>
          </a:ln>
        </p:spPr>
      </p:pic>
      <p:sp>
        <p:nvSpPr>
          <p:cNvPr id="263" name="Shape 263"/>
          <p:cNvSpPr/>
          <p:nvPr/>
        </p:nvSpPr>
        <p:spPr>
          <a:xfrm rot="16200000">
            <a:off x="-1270123" y="2873186"/>
            <a:ext cx="3739578" cy="4493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vl1pPr>
          </a:lstStyle>
          <a:p>
            <a:r>
              <a:t>Root Mean Squared Error</a:t>
            </a:r>
          </a:p>
        </p:txBody>
      </p:sp>
      <p:sp>
        <p:nvSpPr>
          <p:cNvPr id="264" name="Shape 264"/>
          <p:cNvSpPr/>
          <p:nvPr/>
        </p:nvSpPr>
        <p:spPr>
          <a:xfrm rot="19680000">
            <a:off x="1611763" y="5119604"/>
            <a:ext cx="633597"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1 year</a:t>
            </a:r>
          </a:p>
        </p:txBody>
      </p:sp>
      <p:sp>
        <p:nvSpPr>
          <p:cNvPr id="265" name="Shape 265"/>
          <p:cNvSpPr/>
          <p:nvPr/>
        </p:nvSpPr>
        <p:spPr>
          <a:xfrm rot="19680000">
            <a:off x="1912713" y="5236281"/>
            <a:ext cx="1475592"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1 year + content</a:t>
            </a:r>
          </a:p>
        </p:txBody>
      </p:sp>
      <p:sp>
        <p:nvSpPr>
          <p:cNvPr id="266" name="Shape 266"/>
          <p:cNvSpPr/>
          <p:nvPr/>
        </p:nvSpPr>
        <p:spPr>
          <a:xfrm rot="19680000">
            <a:off x="3955622" y="5145004"/>
            <a:ext cx="633597"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2 year</a:t>
            </a:r>
          </a:p>
        </p:txBody>
      </p:sp>
      <p:sp>
        <p:nvSpPr>
          <p:cNvPr id="267" name="Shape 267"/>
          <p:cNvSpPr/>
          <p:nvPr/>
        </p:nvSpPr>
        <p:spPr>
          <a:xfrm rot="19680000">
            <a:off x="4256571" y="5261681"/>
            <a:ext cx="1475592"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2 year + content</a:t>
            </a:r>
          </a:p>
        </p:txBody>
      </p:sp>
      <p:sp>
        <p:nvSpPr>
          <p:cNvPr id="268" name="Shape 268"/>
          <p:cNvSpPr/>
          <p:nvPr/>
        </p:nvSpPr>
        <p:spPr>
          <a:xfrm rot="19680000">
            <a:off x="6299480" y="5145004"/>
            <a:ext cx="633597"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3 year</a:t>
            </a:r>
          </a:p>
        </p:txBody>
      </p:sp>
      <p:sp>
        <p:nvSpPr>
          <p:cNvPr id="269" name="Shape 269"/>
          <p:cNvSpPr/>
          <p:nvPr/>
        </p:nvSpPr>
        <p:spPr>
          <a:xfrm rot="19680000">
            <a:off x="6600429" y="5261681"/>
            <a:ext cx="1475593" cy="3011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3 year + content</a:t>
            </a:r>
          </a:p>
        </p:txBody>
      </p:sp>
      <p:sp>
        <p:nvSpPr>
          <p:cNvPr id="12" name="Rectangle 11"/>
          <p:cNvSpPr/>
          <p:nvPr/>
        </p:nvSpPr>
        <p:spPr>
          <a:xfrm>
            <a:off x="0" y="5885819"/>
            <a:ext cx="9144000" cy="523218"/>
          </a:xfrm>
          <a:prstGeom prst="rect">
            <a:avLst/>
          </a:prstGeom>
          <a:solidFill>
            <a:srgbClr val="FFFF66"/>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400" hangingPunct="0"/>
            <a:r>
              <a:rPr lang="en-US" sz="2800" dirty="0" smtClean="0">
                <a:solidFill>
                  <a:srgbClr val="FF0000"/>
                </a:solidFill>
                <a:latin typeface="Arial"/>
                <a:ea typeface="ＭＳ Ｐゴシック" pitchFamily="34" charset="-128"/>
                <a:cs typeface="Arial"/>
                <a:sym typeface="Wingdings 2"/>
              </a:rPr>
              <a:t>Obs</a:t>
            </a:r>
            <a:r>
              <a:rPr lang="en-US" altLang="zh-CN" sz="2800" dirty="0" smtClean="0">
                <a:solidFill>
                  <a:srgbClr val="FF0000"/>
                </a:solidFill>
                <a:latin typeface="Arial"/>
                <a:ea typeface="ＭＳ Ｐゴシック" pitchFamily="34" charset="-128"/>
                <a:cs typeface="Arial"/>
                <a:sym typeface="Wingdings 2"/>
              </a:rPr>
              <a:t>.</a:t>
            </a:r>
            <a:r>
              <a:rPr lang="en-US" sz="2800" dirty="0" smtClean="0">
                <a:solidFill>
                  <a:srgbClr val="0000FF"/>
                </a:solidFill>
                <a:latin typeface="Arial"/>
                <a:ea typeface="ＭＳ Ｐゴシック" pitchFamily="34" charset="-128"/>
                <a:cs typeface="Arial"/>
                <a:sym typeface="Wingdings 2"/>
              </a:rPr>
              <a:t>: </a:t>
            </a:r>
            <a:r>
              <a:rPr lang="en-US" sz="2800" dirty="0">
                <a:solidFill>
                  <a:srgbClr val="0000FF"/>
                </a:solidFill>
                <a:latin typeface="Arial"/>
                <a:ea typeface="ＭＳ Ｐゴシック" pitchFamily="34" charset="-128"/>
                <a:cs typeface="Arial"/>
                <a:sym typeface="Wingdings 2"/>
              </a:rPr>
              <a:t>Adding content features brings little improvement</a:t>
            </a:r>
          </a:p>
        </p:txBody>
      </p:sp>
    </p:spTree>
    <p:extLst>
      <p:ext uri="{BB962C8B-B14F-4D97-AF65-F5344CB8AC3E}">
        <p14:creationId xmlns:p14="http://schemas.microsoft.com/office/powerpoint/2010/main" val="3896528604"/>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p:cNvSpPr>
          <p:nvPr>
            <p:ph type="title"/>
          </p:nvPr>
        </p:nvSpPr>
        <p:spPr>
          <a:prstGeom prst="rect">
            <a:avLst/>
          </a:prstGeom>
        </p:spPr>
        <p:txBody>
          <a:bodyPr/>
          <a:lstStyle/>
          <a:p>
            <a:r>
              <a:t>C2: Non-linearity</a:t>
            </a:r>
          </a:p>
        </p:txBody>
      </p:sp>
      <p:sp>
        <p:nvSpPr>
          <p:cNvPr id="17" name="Rectangle 16"/>
          <p:cNvSpPr/>
          <p:nvPr/>
        </p:nvSpPr>
        <p:spPr>
          <a:xfrm>
            <a:off x="0" y="5885819"/>
            <a:ext cx="9144000" cy="523218"/>
          </a:xfrm>
          <a:prstGeom prst="rect">
            <a:avLst/>
          </a:prstGeom>
          <a:solidFill>
            <a:srgbClr val="FFFF66"/>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400" hangingPunct="0"/>
            <a:r>
              <a:rPr lang="en-US" sz="2800" dirty="0" smtClean="0">
                <a:solidFill>
                  <a:srgbClr val="FF750A"/>
                </a:solidFill>
                <a:latin typeface="Arial"/>
                <a:ea typeface="ＭＳ Ｐゴシック" pitchFamily="34" charset="-128"/>
                <a:cs typeface="Arial"/>
                <a:sym typeface="Wingdings 2"/>
              </a:rPr>
              <a:t>Obs</a:t>
            </a:r>
            <a:r>
              <a:rPr lang="en-US" altLang="zh-CN" sz="2800" dirty="0" smtClean="0">
                <a:solidFill>
                  <a:srgbClr val="FF750A"/>
                </a:solidFill>
                <a:latin typeface="Arial"/>
                <a:ea typeface="ＭＳ Ｐゴシック" pitchFamily="34" charset="-128"/>
                <a:cs typeface="Arial"/>
                <a:sym typeface="Wingdings 2"/>
              </a:rPr>
              <a:t>.</a:t>
            </a:r>
            <a:r>
              <a:rPr lang="en-US" sz="2800" dirty="0">
                <a:solidFill>
                  <a:srgbClr val="0000FF"/>
                </a:solidFill>
                <a:latin typeface="Arial"/>
                <a:ea typeface="ＭＳ Ｐゴシック" pitchFamily="34" charset="-128"/>
                <a:cs typeface="Arial"/>
                <a:sym typeface="Wingdings 2"/>
              </a:rPr>
              <a:t>: Non-linear methods </a:t>
            </a:r>
            <a:r>
              <a:rPr lang="en-US" altLang="zh-CN" sz="2800" dirty="0" smtClean="0">
                <a:solidFill>
                  <a:srgbClr val="0000FF"/>
                </a:solidFill>
                <a:latin typeface="Arial"/>
                <a:ea typeface="ＭＳ Ｐゴシック" pitchFamily="34" charset="-128"/>
                <a:cs typeface="Arial"/>
                <a:sym typeface="Wingdings 2"/>
              </a:rPr>
              <a:t>&gt;</a:t>
            </a:r>
            <a:r>
              <a:rPr lang="en-US" sz="2800" dirty="0" smtClean="0">
                <a:solidFill>
                  <a:srgbClr val="0000FF"/>
                </a:solidFill>
                <a:latin typeface="Arial"/>
                <a:ea typeface="ＭＳ Ｐゴシック" pitchFamily="34" charset="-128"/>
                <a:cs typeface="Arial"/>
                <a:sym typeface="Wingdings 2"/>
              </a:rPr>
              <a:t> </a:t>
            </a:r>
            <a:r>
              <a:rPr lang="en-US" sz="2800" dirty="0">
                <a:solidFill>
                  <a:srgbClr val="0000FF"/>
                </a:solidFill>
                <a:latin typeface="Arial"/>
                <a:ea typeface="ＭＳ Ｐゴシック" pitchFamily="34" charset="-128"/>
                <a:cs typeface="Arial"/>
                <a:sym typeface="Wingdings 2"/>
              </a:rPr>
              <a:t>linear ones</a:t>
            </a:r>
          </a:p>
        </p:txBody>
      </p:sp>
      <p:grpSp>
        <p:nvGrpSpPr>
          <p:cNvPr id="2" name="Group 1"/>
          <p:cNvGrpSpPr/>
          <p:nvPr/>
        </p:nvGrpSpPr>
        <p:grpSpPr>
          <a:xfrm>
            <a:off x="432751" y="1018722"/>
            <a:ext cx="8183521" cy="4734425"/>
            <a:chOff x="1296349" y="996951"/>
            <a:chExt cx="8183521" cy="4734425"/>
          </a:xfrm>
        </p:grpSpPr>
        <p:pic>
          <p:nvPicPr>
            <p:cNvPr id="18" name="Picture 17"/>
            <p:cNvPicPr>
              <a:picLocks noChangeAspect="1"/>
            </p:cNvPicPr>
            <p:nvPr/>
          </p:nvPicPr>
          <p:blipFill>
            <a:blip r:embed="rId3"/>
            <a:stretch>
              <a:fillRect/>
            </a:stretch>
          </p:blipFill>
          <p:spPr>
            <a:xfrm>
              <a:off x="1296349" y="996951"/>
              <a:ext cx="8183521" cy="4024902"/>
            </a:xfrm>
            <a:prstGeom prst="rect">
              <a:avLst/>
            </a:prstGeom>
          </p:spPr>
        </p:pic>
        <p:sp>
          <p:nvSpPr>
            <p:cNvPr id="19" name="Rectangle 18"/>
            <p:cNvSpPr/>
            <p:nvPr/>
          </p:nvSpPr>
          <p:spPr>
            <a:xfrm>
              <a:off x="5499783" y="1771650"/>
              <a:ext cx="371475" cy="2371725"/>
            </a:xfrm>
            <a:prstGeom prst="rect">
              <a:avLst/>
            </a:prstGeom>
            <a:solidFill>
              <a:schemeClr val="tx1"/>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0" name="Rectangle 19"/>
            <p:cNvSpPr/>
            <p:nvPr/>
          </p:nvSpPr>
          <p:spPr>
            <a:xfrm>
              <a:off x="6228860" y="1617344"/>
              <a:ext cx="371475" cy="2560320"/>
            </a:xfrm>
            <a:prstGeom prst="rect">
              <a:avLst/>
            </a:prstGeom>
            <a:solidFill>
              <a:schemeClr val="tx1"/>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1" name="Rectangle 20"/>
            <p:cNvSpPr/>
            <p:nvPr/>
          </p:nvSpPr>
          <p:spPr>
            <a:xfrm>
              <a:off x="6939550" y="1454463"/>
              <a:ext cx="371475" cy="2697480"/>
            </a:xfrm>
            <a:prstGeom prst="rect">
              <a:avLst/>
            </a:prstGeom>
            <a:solidFill>
              <a:schemeClr val="tx1"/>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2" name="Rectangle 21"/>
            <p:cNvSpPr/>
            <p:nvPr/>
          </p:nvSpPr>
          <p:spPr>
            <a:xfrm>
              <a:off x="7654339" y="1188711"/>
              <a:ext cx="371475" cy="2971800"/>
            </a:xfrm>
            <a:prstGeom prst="rect">
              <a:avLst/>
            </a:prstGeom>
            <a:solidFill>
              <a:srgbClr val="00B050"/>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3" name="Rectangle 22"/>
            <p:cNvSpPr/>
            <p:nvPr/>
          </p:nvSpPr>
          <p:spPr>
            <a:xfrm>
              <a:off x="8381366" y="2133420"/>
              <a:ext cx="371475" cy="2011680"/>
            </a:xfrm>
            <a:prstGeom prst="rect">
              <a:avLst/>
            </a:prstGeom>
            <a:solidFill>
              <a:srgbClr val="00B050"/>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cxnSp>
          <p:nvCxnSpPr>
            <p:cNvPr id="24" name="Straight Connector 23"/>
            <p:cNvCxnSpPr/>
            <p:nvPr/>
          </p:nvCxnSpPr>
          <p:spPr>
            <a:xfrm>
              <a:off x="2099358" y="2200273"/>
              <a:ext cx="6800850" cy="42864"/>
            </a:xfrm>
            <a:prstGeom prst="line">
              <a:avLst/>
            </a:prstGeom>
            <a:noFill/>
            <a:ln w="38100" cap="flat">
              <a:solidFill>
                <a:srgbClr val="FF0000"/>
              </a:solidFill>
              <a:prstDash val="dash"/>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5" name="Left Brace 24"/>
            <p:cNvSpPr/>
            <p:nvPr/>
          </p:nvSpPr>
          <p:spPr>
            <a:xfrm rot="16200000">
              <a:off x="3453655" y="3732951"/>
              <a:ext cx="400050" cy="2577785"/>
            </a:xfrm>
            <a:prstGeom prst="leftBrace">
              <a:avLst>
                <a:gd name="adj1" fmla="val 158333"/>
                <a:gd name="adj2" fmla="val 50554"/>
              </a:avLst>
            </a:prstGeom>
            <a:noFill/>
            <a:ln w="38100" cap="flat">
              <a:solidFill>
                <a:srgbClr val="0070C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endParaRPr>
            </a:p>
          </p:txBody>
        </p:sp>
        <p:sp>
          <p:nvSpPr>
            <p:cNvPr id="26" name="TextBox 25"/>
            <p:cNvSpPr txBox="1"/>
            <p:nvPr/>
          </p:nvSpPr>
          <p:spPr>
            <a:xfrm>
              <a:off x="2499408" y="5357813"/>
              <a:ext cx="23288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070C0"/>
                  </a:solidFill>
                  <a:effectLst/>
                  <a:uFillTx/>
                  <a:latin typeface="Arial"/>
                  <a:ea typeface="Arial"/>
                  <a:cs typeface="Arial"/>
                  <a:sym typeface="Arial"/>
                </a:rPr>
                <a:t>Non-linear</a:t>
              </a:r>
              <a:r>
                <a:rPr kumimoji="0" lang="en-US" sz="1800" b="1" i="0" u="none" strike="noStrike" cap="none" spc="0" normalizeH="0" dirty="0" smtClean="0">
                  <a:ln>
                    <a:noFill/>
                  </a:ln>
                  <a:solidFill>
                    <a:srgbClr val="0070C0"/>
                  </a:solidFill>
                  <a:effectLst/>
                  <a:uFillTx/>
                  <a:latin typeface="Arial"/>
                  <a:ea typeface="Arial"/>
                  <a:cs typeface="Arial"/>
                  <a:sym typeface="Arial"/>
                </a:rPr>
                <a:t> Methods</a:t>
              </a:r>
              <a:endParaRPr kumimoji="0" lang="en-US" sz="1800" b="1" i="0" u="none" strike="noStrike" cap="none" spc="0" normalizeH="0" baseline="0" dirty="0">
                <a:ln>
                  <a:noFill/>
                </a:ln>
                <a:solidFill>
                  <a:srgbClr val="0070C0"/>
                </a:solidFill>
                <a:effectLst/>
                <a:uFillTx/>
                <a:latin typeface="Arial"/>
                <a:ea typeface="Arial"/>
                <a:cs typeface="Arial"/>
                <a:sym typeface="Arial"/>
              </a:endParaRPr>
            </a:p>
          </p:txBody>
        </p:sp>
        <p:sp>
          <p:nvSpPr>
            <p:cNvPr id="27" name="Left Brace 26"/>
            <p:cNvSpPr/>
            <p:nvPr/>
          </p:nvSpPr>
          <p:spPr>
            <a:xfrm rot="16200000">
              <a:off x="5993767" y="3882810"/>
              <a:ext cx="400050" cy="2234472"/>
            </a:xfrm>
            <a:prstGeom prst="leftBrace">
              <a:avLst>
                <a:gd name="adj1" fmla="val 158333"/>
                <a:gd name="adj2" fmla="val 50554"/>
              </a:avLst>
            </a:prstGeom>
            <a:noFill/>
            <a:ln w="38100" cap="flat">
              <a:solidFill>
                <a:schemeClr val="tx1"/>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endParaRPr>
            </a:p>
          </p:txBody>
        </p:sp>
        <p:sp>
          <p:nvSpPr>
            <p:cNvPr id="28" name="TextBox 27"/>
            <p:cNvSpPr txBox="1"/>
            <p:nvPr/>
          </p:nvSpPr>
          <p:spPr>
            <a:xfrm>
              <a:off x="5219510" y="5362046"/>
              <a:ext cx="20186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latin typeface="Arial"/>
                  <a:ea typeface="Arial"/>
                  <a:cs typeface="Arial"/>
                  <a:sym typeface="Arial"/>
                </a:rPr>
                <a:t>L</a:t>
              </a:r>
              <a:r>
                <a:rPr kumimoji="0" lang="en-US" sz="1800" b="1" i="0" u="none" strike="noStrike" cap="none" spc="0" normalizeH="0" baseline="0" dirty="0" smtClean="0">
                  <a:ln>
                    <a:noFill/>
                  </a:ln>
                  <a:effectLst/>
                  <a:uFillTx/>
                  <a:latin typeface="Arial"/>
                  <a:ea typeface="Arial"/>
                  <a:cs typeface="Arial"/>
                  <a:sym typeface="Arial"/>
                </a:rPr>
                <a:t>inear</a:t>
              </a:r>
              <a:r>
                <a:rPr kumimoji="0" lang="en-US" sz="1800" b="1" i="0" u="none" strike="noStrike" cap="none" spc="0" normalizeH="0" dirty="0" smtClean="0">
                  <a:ln>
                    <a:noFill/>
                  </a:ln>
                  <a:effectLst/>
                  <a:uFillTx/>
                  <a:latin typeface="Arial"/>
                  <a:ea typeface="Arial"/>
                  <a:cs typeface="Arial"/>
                  <a:sym typeface="Arial"/>
                </a:rPr>
                <a:t> Methods</a:t>
              </a:r>
              <a:endParaRPr kumimoji="0" lang="en-US" sz="1800" b="1" i="0" u="none" strike="noStrike" cap="none" spc="0" normalizeH="0" baseline="0" dirty="0">
                <a:ln>
                  <a:noFill/>
                </a:ln>
                <a:effectLst/>
                <a:uFillTx/>
                <a:latin typeface="Arial"/>
                <a:ea typeface="Arial"/>
                <a:cs typeface="Arial"/>
                <a:sym typeface="Arial"/>
              </a:endParaRPr>
            </a:p>
          </p:txBody>
        </p:sp>
        <p:sp>
          <p:nvSpPr>
            <p:cNvPr id="277" name="Shape 277"/>
            <p:cNvSpPr/>
            <p:nvPr/>
          </p:nvSpPr>
          <p:spPr>
            <a:xfrm rot="16200000">
              <a:off x="194089" y="2555759"/>
              <a:ext cx="2867074" cy="362947"/>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900"/>
              </a:lvl1pPr>
            </a:lstStyle>
            <a:p>
              <a:r>
                <a:rPr dirty="0"/>
                <a:t>Root Mean Squared Error</a:t>
              </a:r>
            </a:p>
          </p:txBody>
        </p:sp>
      </p:grpSp>
    </p:spTree>
    <p:extLst>
      <p:ext uri="{BB962C8B-B14F-4D97-AF65-F5344CB8AC3E}">
        <p14:creationId xmlns:p14="http://schemas.microsoft.com/office/powerpoint/2010/main" val="1690946336"/>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title"/>
          </p:nvPr>
        </p:nvSpPr>
        <p:spPr>
          <a:xfrm>
            <a:off x="83237" y="0"/>
            <a:ext cx="8229601" cy="1025526"/>
          </a:xfrm>
          <a:prstGeom prst="rect">
            <a:avLst/>
          </a:prstGeom>
        </p:spPr>
        <p:txBody>
          <a:bodyPr/>
          <a:lstStyle/>
          <a:p>
            <a:r>
              <a:rPr dirty="0"/>
              <a:t>C3: Domain heterogeneity</a:t>
            </a:r>
          </a:p>
        </p:txBody>
      </p:sp>
      <p:grpSp>
        <p:nvGrpSpPr>
          <p:cNvPr id="297" name="Group 297"/>
          <p:cNvGrpSpPr/>
          <p:nvPr/>
        </p:nvGrpSpPr>
        <p:grpSpPr>
          <a:xfrm>
            <a:off x="854660" y="1428116"/>
            <a:ext cx="7229375" cy="3973102"/>
            <a:chOff x="0" y="0"/>
            <a:chExt cx="7229374" cy="3973101"/>
          </a:xfrm>
        </p:grpSpPr>
        <p:pic>
          <p:nvPicPr>
            <p:cNvPr id="290" name="domain_heterogeneity.pdf"/>
            <p:cNvPicPr>
              <a:picLocks/>
            </p:cNvPicPr>
            <p:nvPr/>
          </p:nvPicPr>
          <p:blipFill>
            <a:blip r:embed="rId3">
              <a:extLst/>
            </a:blip>
            <a:stretch>
              <a:fillRect/>
            </a:stretch>
          </p:blipFill>
          <p:spPr>
            <a:xfrm>
              <a:off x="435936" y="0"/>
              <a:ext cx="6793439" cy="3973102"/>
            </a:xfrm>
            <a:prstGeom prst="rect">
              <a:avLst/>
            </a:prstGeom>
            <a:ln w="12700" cap="flat">
              <a:noFill/>
              <a:miter lim="400000"/>
            </a:ln>
            <a:effectLst/>
          </p:spPr>
        </p:pic>
        <p:sp>
          <p:nvSpPr>
            <p:cNvPr id="291" name="Shape 291"/>
            <p:cNvSpPr/>
            <p:nvPr/>
          </p:nvSpPr>
          <p:spPr>
            <a:xfrm rot="16200000">
              <a:off x="-858590" y="1667138"/>
              <a:ext cx="2154248" cy="437070"/>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lvl1pPr>
            </a:lstStyle>
            <a:p>
              <a:r>
                <a:rPr dirty="0"/>
                <a:t>Scaled Citation</a:t>
              </a:r>
            </a:p>
          </p:txBody>
        </p:sp>
        <p:sp>
          <p:nvSpPr>
            <p:cNvPr id="292" name="Shape 292"/>
            <p:cNvSpPr/>
            <p:nvPr/>
          </p:nvSpPr>
          <p:spPr>
            <a:xfrm>
              <a:off x="1627709" y="102923"/>
              <a:ext cx="3210060"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b="1">
                  <a:solidFill>
                    <a:srgbClr val="0433FF"/>
                  </a:solidFill>
                </a:defRPr>
              </a:lvl1pPr>
            </a:lstStyle>
            <a:p>
              <a:r>
                <a:t>pick up fast in early years</a:t>
              </a:r>
            </a:p>
          </p:txBody>
        </p:sp>
        <p:sp>
          <p:nvSpPr>
            <p:cNvPr id="293" name="Shape 293"/>
            <p:cNvSpPr/>
            <p:nvPr/>
          </p:nvSpPr>
          <p:spPr>
            <a:xfrm flipH="1">
              <a:off x="1371310" y="375519"/>
              <a:ext cx="291713" cy="266313"/>
            </a:xfrm>
            <a:prstGeom prst="line">
              <a:avLst/>
            </a:prstGeom>
            <a:noFill/>
            <a:ln w="38100" cap="flat">
              <a:solidFill>
                <a:srgbClr val="0433FF"/>
              </a:solidFill>
              <a:prstDash val="solid"/>
              <a:bevel/>
              <a:tailEnd type="triangle"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294" name="Shape 294"/>
            <p:cNvSpPr/>
            <p:nvPr/>
          </p:nvSpPr>
          <p:spPr>
            <a:xfrm>
              <a:off x="2712459" y="1798935"/>
              <a:ext cx="200976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b="1">
                  <a:solidFill>
                    <a:srgbClr val="942193"/>
                  </a:solidFill>
                </a:defRPr>
              </a:lvl1pPr>
            </a:lstStyle>
            <a:p>
              <a:r>
                <a:t>Delayed pattern</a:t>
              </a:r>
            </a:p>
          </p:txBody>
        </p:sp>
        <p:sp>
          <p:nvSpPr>
            <p:cNvPr id="295" name="Shape 295"/>
            <p:cNvSpPr/>
            <p:nvPr/>
          </p:nvSpPr>
          <p:spPr>
            <a:xfrm flipH="1">
              <a:off x="2224298" y="1993052"/>
              <a:ext cx="540320" cy="133690"/>
            </a:xfrm>
            <a:prstGeom prst="line">
              <a:avLst/>
            </a:prstGeom>
            <a:noFill/>
            <a:ln w="38100" cap="flat">
              <a:solidFill>
                <a:srgbClr val="942193"/>
              </a:solidFill>
              <a:prstDash val="solid"/>
              <a:bevel/>
              <a:tailEnd type="triangle"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296" name="Shape 296"/>
            <p:cNvSpPr/>
            <p:nvPr/>
          </p:nvSpPr>
          <p:spPr>
            <a:xfrm flipH="1">
              <a:off x="2636508" y="2106203"/>
              <a:ext cx="218847" cy="432749"/>
            </a:xfrm>
            <a:prstGeom prst="line">
              <a:avLst/>
            </a:prstGeom>
            <a:noFill/>
            <a:ln w="38100" cap="flat">
              <a:solidFill>
                <a:srgbClr val="942193"/>
              </a:solidFill>
              <a:prstDash val="solid"/>
              <a:bevel/>
              <a:tailEnd type="triangle"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3" name="Rectangle 12"/>
          <p:cNvSpPr/>
          <p:nvPr/>
        </p:nvSpPr>
        <p:spPr>
          <a:xfrm>
            <a:off x="0" y="5428504"/>
            <a:ext cx="9144000" cy="954105"/>
          </a:xfrm>
          <a:prstGeom prst="rect">
            <a:avLst/>
          </a:prstGeom>
          <a:solidFill>
            <a:srgbClr val="FFFF66"/>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400" hangingPunct="0"/>
            <a:r>
              <a:rPr lang="en-US" sz="2800" dirty="0" smtClean="0">
                <a:solidFill>
                  <a:srgbClr val="FF750A"/>
                </a:solidFill>
                <a:latin typeface="Arial"/>
                <a:ea typeface="ＭＳ Ｐゴシック" pitchFamily="34" charset="-128"/>
                <a:cs typeface="Arial"/>
                <a:sym typeface="Wingdings 2"/>
              </a:rPr>
              <a:t>Obs</a:t>
            </a:r>
            <a:r>
              <a:rPr lang="en-US" altLang="zh-CN" sz="2800" dirty="0" smtClean="0">
                <a:solidFill>
                  <a:srgbClr val="FF750A"/>
                </a:solidFill>
                <a:latin typeface="Arial"/>
                <a:ea typeface="ＭＳ Ｐゴシック" pitchFamily="34" charset="-128"/>
                <a:cs typeface="Arial"/>
                <a:sym typeface="Wingdings 2"/>
              </a:rPr>
              <a:t>.</a:t>
            </a:r>
            <a:r>
              <a:rPr lang="en-US" sz="2800" dirty="0">
                <a:solidFill>
                  <a:srgbClr val="0000FF"/>
                </a:solidFill>
                <a:latin typeface="Arial"/>
                <a:ea typeface="ＭＳ Ｐゴシック" pitchFamily="34" charset="-128"/>
                <a:cs typeface="Arial"/>
                <a:sym typeface="Wingdings 2"/>
              </a:rPr>
              <a:t>: Impact of scientific work from different domains behaves differently</a:t>
            </a:r>
          </a:p>
        </p:txBody>
      </p:sp>
      <p:pic>
        <p:nvPicPr>
          <p:cNvPr id="14" name="Picture 13"/>
          <p:cNvPicPr>
            <a:picLocks noChangeAspect="1"/>
          </p:cNvPicPr>
          <p:nvPr/>
        </p:nvPicPr>
        <p:blipFill>
          <a:blip r:embed="rId4"/>
          <a:stretch>
            <a:fillRect/>
          </a:stretch>
        </p:blipFill>
        <p:spPr>
          <a:xfrm>
            <a:off x="6406177" y="-13523"/>
            <a:ext cx="2740815" cy="1604054"/>
          </a:xfrm>
          <a:prstGeom prst="rect">
            <a:avLst/>
          </a:prstGeom>
        </p:spPr>
      </p:pic>
    </p:spTree>
    <p:extLst>
      <p:ext uri="{BB962C8B-B14F-4D97-AF65-F5344CB8AC3E}">
        <p14:creationId xmlns:p14="http://schemas.microsoft.com/office/powerpoint/2010/main" val="111324813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title"/>
          </p:nvPr>
        </p:nvSpPr>
        <p:spPr>
          <a:prstGeom prst="rect">
            <a:avLst/>
          </a:prstGeom>
        </p:spPr>
        <p:txBody>
          <a:bodyPr/>
          <a:lstStyle/>
          <a:p>
            <a:r>
              <a:t>Research Questions</a:t>
            </a:r>
          </a:p>
        </p:txBody>
      </p:sp>
      <p:sp>
        <p:nvSpPr>
          <p:cNvPr id="278" name="Shape 278"/>
          <p:cNvSpPr>
            <a:spLocks noGrp="1"/>
          </p:cNvSpPr>
          <p:nvPr>
            <p:ph type="body" idx="1"/>
          </p:nvPr>
        </p:nvSpPr>
        <p:spPr>
          <a:xfrm>
            <a:off x="447675" y="1220267"/>
            <a:ext cx="8535904" cy="5637734"/>
          </a:xfrm>
          <a:prstGeom prst="rect">
            <a:avLst/>
          </a:prstGeom>
        </p:spPr>
        <p:txBody>
          <a:bodyPr/>
          <a:lstStyle/>
          <a:p>
            <a:pPr>
              <a:buFont typeface="Wingdings" panose="05000000000000000000" pitchFamily="2" charset="2"/>
              <a:buChar char="§"/>
            </a:pPr>
            <a:r>
              <a:rPr lang="en-US" dirty="0" smtClean="0">
                <a:solidFill>
                  <a:srgbClr val="0433FF"/>
                </a:solidFill>
              </a:rPr>
              <a:t>Q1: </a:t>
            </a:r>
            <a:r>
              <a:rPr dirty="0" smtClean="0">
                <a:solidFill>
                  <a:srgbClr val="0433FF"/>
                </a:solidFill>
              </a:rPr>
              <a:t>What </a:t>
            </a:r>
            <a:r>
              <a:rPr dirty="0">
                <a:solidFill>
                  <a:srgbClr val="0433FF"/>
                </a:solidFill>
              </a:rPr>
              <a:t>do high-performing teams share in common?</a:t>
            </a:r>
            <a:r>
              <a:rPr dirty="0"/>
              <a:t> </a:t>
            </a:r>
            <a:r>
              <a:rPr sz="2400" dirty="0" smtClean="0"/>
              <a:t>[</a:t>
            </a:r>
            <a:r>
              <a:rPr sz="2400" dirty="0"/>
              <a:t>Uzzi+Science13]</a:t>
            </a:r>
            <a:endParaRPr dirty="0"/>
          </a:p>
          <a:p>
            <a:pPr>
              <a:buFont typeface="Wingdings" panose="05000000000000000000" pitchFamily="2" charset="2"/>
              <a:buChar char="§"/>
            </a:pPr>
            <a:r>
              <a:rPr lang="en-US" dirty="0" smtClean="0">
                <a:solidFill>
                  <a:srgbClr val="0433FF"/>
                </a:solidFill>
              </a:rPr>
              <a:t>Q2: How to foresee the success at an early stage? </a:t>
            </a:r>
            <a:r>
              <a:rPr sz="2400" dirty="0" smtClean="0"/>
              <a:t>[</a:t>
            </a:r>
            <a:r>
              <a:rPr sz="2400" dirty="0"/>
              <a:t>Wang+Science13]</a:t>
            </a:r>
            <a:endParaRPr dirty="0"/>
          </a:p>
          <a:p>
            <a:r>
              <a:rPr lang="en-US" dirty="0" smtClean="0">
                <a:solidFill>
                  <a:srgbClr val="0433FF"/>
                </a:solidFill>
              </a:rPr>
              <a:t>Q3: </a:t>
            </a:r>
            <a:r>
              <a:rPr dirty="0" smtClean="0">
                <a:solidFill>
                  <a:srgbClr val="0433FF"/>
                </a:solidFill>
              </a:rPr>
              <a:t>What’s </a:t>
            </a:r>
            <a:r>
              <a:rPr dirty="0">
                <a:solidFill>
                  <a:srgbClr val="0433FF"/>
                </a:solidFill>
              </a:rPr>
              <a:t>the optimal design for a team in the context of </a:t>
            </a:r>
            <a:r>
              <a:rPr dirty="0" smtClean="0">
                <a:solidFill>
                  <a:srgbClr val="0433FF"/>
                </a:solidFill>
              </a:rPr>
              <a:t>network</a:t>
            </a:r>
            <a:r>
              <a:rPr lang="en-US" dirty="0" smtClean="0">
                <a:solidFill>
                  <a:srgbClr val="0433FF"/>
                </a:solidFill>
              </a:rPr>
              <a:t>s</a:t>
            </a:r>
            <a:r>
              <a:rPr dirty="0" smtClean="0">
                <a:solidFill>
                  <a:srgbClr val="0433FF"/>
                </a:solidFill>
              </a:rPr>
              <a:t>?</a:t>
            </a:r>
            <a:r>
              <a:rPr sz="2400" dirty="0" smtClean="0"/>
              <a:t>[</a:t>
            </a:r>
            <a:r>
              <a:rPr sz="2400" dirty="0"/>
              <a:t>Lappas+KDD09, </a:t>
            </a:r>
            <a:r>
              <a:rPr lang="en-US" sz="2400" dirty="0"/>
              <a:t>Rangapuram</a:t>
            </a:r>
            <a:r>
              <a:rPr sz="2400" dirty="0" smtClean="0"/>
              <a:t>+WWW1</a:t>
            </a:r>
            <a:r>
              <a:rPr lang="en-US" sz="2400" dirty="0" smtClean="0"/>
              <a:t>3</a:t>
            </a:r>
            <a:r>
              <a:rPr sz="2400" dirty="0" smtClean="0"/>
              <a:t>]</a:t>
            </a:r>
            <a:endParaRPr dirty="0"/>
          </a:p>
        </p:txBody>
      </p:sp>
      <p:sp>
        <p:nvSpPr>
          <p:cNvPr id="279" name="Shape 27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7</a:t>
            </a:fld>
            <a:endParaRPr/>
          </a:p>
        </p:txBody>
      </p:sp>
      <p:sp>
        <p:nvSpPr>
          <p:cNvPr id="5" name="Shape 261"/>
          <p:cNvSpPr/>
          <p:nvPr/>
        </p:nvSpPr>
        <p:spPr>
          <a:xfrm>
            <a:off x="0" y="5887540"/>
            <a:ext cx="9150729" cy="1181734"/>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wrap="square" lIns="45719" rIns="45719">
            <a:spAutoFit/>
          </a:bodyPr>
          <a:lstStyle>
            <a:lvl1pPr defTabSz="457200">
              <a:lnSpc>
                <a:spcPct val="117999"/>
              </a:lnSpc>
              <a:defRPr sz="1400" b="1">
                <a:solidFill>
                  <a:schemeClr val="accent3">
                    <a:lumOff val="44000"/>
                  </a:schemeClr>
                </a:solidFill>
              </a:defRPr>
            </a:lvl1pPr>
          </a:lstStyle>
          <a:p>
            <a:pPr marL="171450" indent="-171450">
              <a:buFont typeface="Arial"/>
              <a:buChar char="•"/>
            </a:pPr>
            <a:r>
              <a:rPr lang="en-US" sz="1200" b="0" dirty="0" smtClean="0">
                <a:latin typeface="Arial" panose="020B0604020202020204" pitchFamily="34" charset="0"/>
                <a:cs typeface="Arial" panose="020B0604020202020204" pitchFamily="34" charset="0"/>
              </a:rPr>
              <a:t>S. </a:t>
            </a:r>
            <a:r>
              <a:rPr sz="1200" b="0" dirty="0" smtClean="0">
                <a:latin typeface="Arial" panose="020B0604020202020204" pitchFamily="34" charset="0"/>
                <a:cs typeface="Arial" panose="020B0604020202020204" pitchFamily="34" charset="0"/>
              </a:rPr>
              <a:t>Wuchty</a:t>
            </a:r>
            <a:r>
              <a:rPr sz="1200" b="0" dirty="0">
                <a:latin typeface="Arial" panose="020B0604020202020204" pitchFamily="34" charset="0"/>
                <a:cs typeface="Arial" panose="020B0604020202020204" pitchFamily="34" charset="0"/>
              </a:rPr>
              <a:t>, </a:t>
            </a:r>
            <a:r>
              <a:rPr sz="1200" b="0" dirty="0" smtClean="0">
                <a:latin typeface="Arial" panose="020B0604020202020204" pitchFamily="34" charset="0"/>
                <a:cs typeface="Arial" panose="020B0604020202020204" pitchFamily="34" charset="0"/>
              </a:rPr>
              <a:t>B</a:t>
            </a:r>
            <a:r>
              <a:rPr lang="en-US" sz="1200" b="0" dirty="0" smtClean="0">
                <a:latin typeface="Arial" panose="020B0604020202020204" pitchFamily="34" charset="0"/>
                <a:cs typeface="Arial" panose="020B0604020202020204" pitchFamily="34" charset="0"/>
              </a:rPr>
              <a:t>.</a:t>
            </a:r>
            <a:r>
              <a:rPr sz="1200" b="0" dirty="0" smtClean="0">
                <a:latin typeface="Arial" panose="020B0604020202020204" pitchFamily="34" charset="0"/>
                <a:cs typeface="Arial" panose="020B0604020202020204" pitchFamily="34" charset="0"/>
              </a:rPr>
              <a:t> </a:t>
            </a:r>
            <a:r>
              <a:rPr sz="1200" b="0" dirty="0">
                <a:latin typeface="Arial" panose="020B0604020202020204" pitchFamily="34" charset="0"/>
                <a:cs typeface="Arial" panose="020B0604020202020204" pitchFamily="34" charset="0"/>
              </a:rPr>
              <a:t>Jones, and </a:t>
            </a:r>
            <a:r>
              <a:rPr sz="1200" b="0" dirty="0" smtClean="0">
                <a:latin typeface="Arial" panose="020B0604020202020204" pitchFamily="34" charset="0"/>
                <a:cs typeface="Arial" panose="020B0604020202020204" pitchFamily="34" charset="0"/>
              </a:rPr>
              <a:t>B</a:t>
            </a:r>
            <a:r>
              <a:rPr lang="en-US" sz="1200" b="0" dirty="0" smtClean="0">
                <a:latin typeface="Arial" panose="020B0604020202020204" pitchFamily="34" charset="0"/>
                <a:cs typeface="Arial" panose="020B0604020202020204" pitchFamily="34" charset="0"/>
              </a:rPr>
              <a:t>.</a:t>
            </a:r>
            <a:r>
              <a:rPr sz="1200" b="0" dirty="0" smtClean="0">
                <a:latin typeface="Arial" panose="020B0604020202020204" pitchFamily="34" charset="0"/>
                <a:cs typeface="Arial" panose="020B0604020202020204" pitchFamily="34" charset="0"/>
              </a:rPr>
              <a:t> </a:t>
            </a:r>
            <a:r>
              <a:rPr sz="1200" b="0" dirty="0">
                <a:latin typeface="Arial" panose="020B0604020202020204" pitchFamily="34" charset="0"/>
                <a:cs typeface="Arial" panose="020B0604020202020204" pitchFamily="34" charset="0"/>
              </a:rPr>
              <a:t>Uzzi. </a:t>
            </a:r>
            <a:r>
              <a:rPr sz="1200" b="0" dirty="0" smtClean="0">
                <a:latin typeface="Arial" panose="020B0604020202020204" pitchFamily="34" charset="0"/>
                <a:cs typeface="Arial" panose="020B0604020202020204" pitchFamily="34" charset="0"/>
              </a:rPr>
              <a:t>The </a:t>
            </a:r>
            <a:r>
              <a:rPr sz="1200" b="0" dirty="0">
                <a:latin typeface="Arial" panose="020B0604020202020204" pitchFamily="34" charset="0"/>
                <a:cs typeface="Arial" panose="020B0604020202020204" pitchFamily="34" charset="0"/>
              </a:rPr>
              <a:t>Increasing Dominance of Teams in the Production of Knowledge</a:t>
            </a:r>
            <a:r>
              <a:rPr sz="1200" b="0" dirty="0" smtClean="0">
                <a:latin typeface="Arial" panose="020B0604020202020204" pitchFamily="34" charset="0"/>
                <a:cs typeface="Arial" panose="020B0604020202020204" pitchFamily="34" charset="0"/>
              </a:rPr>
              <a:t>,</a:t>
            </a:r>
            <a:r>
              <a:rPr lang="en-US" sz="1200" b="0" dirty="0">
                <a:latin typeface="Arial" panose="020B0604020202020204" pitchFamily="34" charset="0"/>
                <a:cs typeface="Arial" panose="020B0604020202020204" pitchFamily="34" charset="0"/>
              </a:rPr>
              <a:t> </a:t>
            </a:r>
            <a:r>
              <a:rPr sz="1200" b="0" dirty="0" smtClean="0">
                <a:latin typeface="Arial" panose="020B0604020202020204" pitchFamily="34" charset="0"/>
                <a:cs typeface="Arial" panose="020B0604020202020204" pitchFamily="34" charset="0"/>
              </a:rPr>
              <a:t>Science, 2007</a:t>
            </a:r>
            <a:endParaRPr lang="en-US" sz="1200" b="0" dirty="0" smtClean="0">
              <a:latin typeface="Arial" panose="020B0604020202020204" pitchFamily="34" charset="0"/>
              <a:cs typeface="Arial" panose="020B0604020202020204" pitchFamily="34" charset="0"/>
            </a:endParaRPr>
          </a:p>
          <a:p>
            <a:pPr marL="171450" indent="-171450">
              <a:buFont typeface="Arial"/>
              <a:buChar char="•"/>
            </a:pPr>
            <a:r>
              <a:rPr lang="en-US" sz="1200" b="0" dirty="0">
                <a:latin typeface="Arial" panose="020B0604020202020204" pitchFamily="34" charset="0"/>
                <a:cs typeface="Arial" panose="020B0604020202020204" pitchFamily="34" charset="0"/>
              </a:rPr>
              <a:t>D. Wang, C. Song, and A.-L. </a:t>
            </a:r>
            <a:r>
              <a:rPr lang="en-US" sz="1200" b="0" dirty="0" err="1">
                <a:latin typeface="Arial" panose="020B0604020202020204" pitchFamily="34" charset="0"/>
                <a:cs typeface="Arial" panose="020B0604020202020204" pitchFamily="34" charset="0"/>
              </a:rPr>
              <a:t>Barabasi</a:t>
            </a:r>
            <a:r>
              <a:rPr lang="en-US" sz="1200" b="0" dirty="0">
                <a:latin typeface="Arial" panose="020B0604020202020204" pitchFamily="34" charset="0"/>
                <a:cs typeface="Arial" panose="020B0604020202020204" pitchFamily="34" charset="0"/>
              </a:rPr>
              <a:t>. </a:t>
            </a:r>
            <a:r>
              <a:rPr lang="en-US" sz="1200" b="0" dirty="0" smtClean="0">
                <a:latin typeface="Arial" panose="020B0604020202020204" pitchFamily="34" charset="0"/>
                <a:cs typeface="Arial" panose="020B0604020202020204" pitchFamily="34" charset="0"/>
              </a:rPr>
              <a:t>Quantifying long</a:t>
            </a:r>
            <a:r>
              <a:rPr lang="en-US" sz="1200" b="0" dirty="0">
                <a:latin typeface="Arial" panose="020B0604020202020204" pitchFamily="34" charset="0"/>
                <a:cs typeface="Arial" panose="020B0604020202020204" pitchFamily="34" charset="0"/>
              </a:rPr>
              <a:t>-term </a:t>
            </a:r>
            <a:r>
              <a:rPr lang="en-US" sz="1200" b="0" dirty="0" smtClean="0">
                <a:latin typeface="Arial" panose="020B0604020202020204" pitchFamily="34" charset="0"/>
                <a:cs typeface="Arial" panose="020B0604020202020204" pitchFamily="34" charset="0"/>
              </a:rPr>
              <a:t>scientific </a:t>
            </a:r>
            <a:r>
              <a:rPr lang="en-US" sz="1200" b="0" dirty="0">
                <a:latin typeface="Arial" panose="020B0604020202020204" pitchFamily="34" charset="0"/>
                <a:cs typeface="Arial" panose="020B0604020202020204" pitchFamily="34" charset="0"/>
              </a:rPr>
              <a:t>impact. Science, 342(6154)</a:t>
            </a:r>
            <a:r>
              <a:rPr lang="en-US" sz="1200" b="0" dirty="0" smtClean="0">
                <a:latin typeface="Arial" panose="020B0604020202020204" pitchFamily="34" charset="0"/>
                <a:cs typeface="Arial" panose="020B0604020202020204" pitchFamily="34" charset="0"/>
              </a:rPr>
              <a:t>: 127-132, 2013</a:t>
            </a:r>
            <a:r>
              <a:rPr lang="en-US" sz="1200" b="0" dirty="0">
                <a:latin typeface="Arial" panose="020B0604020202020204" pitchFamily="34" charset="0"/>
                <a:cs typeface="Arial" panose="020B0604020202020204" pitchFamily="34" charset="0"/>
              </a:rPr>
              <a:t>.</a:t>
            </a:r>
            <a:endParaRPr lang="en-US" sz="1200" b="0" dirty="0" smtClean="0">
              <a:latin typeface="Arial" panose="020B0604020202020204" pitchFamily="34" charset="0"/>
              <a:cs typeface="Arial" panose="020B0604020202020204" pitchFamily="34" charset="0"/>
            </a:endParaRPr>
          </a:p>
          <a:p>
            <a:pPr marL="171450" indent="-171450">
              <a:buFont typeface="Arial"/>
              <a:buChar char="•"/>
            </a:pPr>
            <a:r>
              <a:rPr lang="en-US" sz="1200" b="0" dirty="0">
                <a:latin typeface="Arial" panose="020B0604020202020204" pitchFamily="34" charset="0"/>
                <a:cs typeface="Arial" panose="020B0604020202020204" pitchFamily="34" charset="0"/>
              </a:rPr>
              <a:t>T. </a:t>
            </a:r>
            <a:r>
              <a:rPr lang="en-US" sz="1200" b="0" dirty="0" err="1">
                <a:latin typeface="Arial" panose="020B0604020202020204" pitchFamily="34" charset="0"/>
                <a:cs typeface="Arial" panose="020B0604020202020204" pitchFamily="34" charset="0"/>
              </a:rPr>
              <a:t>Lappas</a:t>
            </a:r>
            <a:r>
              <a:rPr lang="en-US" sz="1200" b="0" dirty="0">
                <a:latin typeface="Arial" panose="020B0604020202020204" pitchFamily="34" charset="0"/>
                <a:cs typeface="Arial" panose="020B0604020202020204" pitchFamily="34" charset="0"/>
              </a:rPr>
              <a:t>, K. Liu, and E. </a:t>
            </a:r>
            <a:r>
              <a:rPr lang="en-US" sz="1200" b="0" dirty="0" err="1">
                <a:latin typeface="Arial" panose="020B0604020202020204" pitchFamily="34" charset="0"/>
                <a:cs typeface="Arial" panose="020B0604020202020204" pitchFamily="34" charset="0"/>
              </a:rPr>
              <a:t>Terzi</a:t>
            </a:r>
            <a:r>
              <a:rPr lang="en-US" sz="1200" b="0" dirty="0">
                <a:latin typeface="Arial" panose="020B0604020202020204" pitchFamily="34" charset="0"/>
                <a:cs typeface="Arial" panose="020B0604020202020204" pitchFamily="34" charset="0"/>
              </a:rPr>
              <a:t>. Finding a team of </a:t>
            </a:r>
            <a:r>
              <a:rPr lang="en-US" sz="1200" b="0" dirty="0" smtClean="0">
                <a:latin typeface="Arial" panose="020B0604020202020204" pitchFamily="34" charset="0"/>
                <a:cs typeface="Arial" panose="020B0604020202020204" pitchFamily="34" charset="0"/>
              </a:rPr>
              <a:t>experts in </a:t>
            </a:r>
            <a:r>
              <a:rPr lang="en-US" sz="1200" b="0" dirty="0">
                <a:latin typeface="Arial" panose="020B0604020202020204" pitchFamily="34" charset="0"/>
                <a:cs typeface="Arial" panose="020B0604020202020204" pitchFamily="34" charset="0"/>
              </a:rPr>
              <a:t>social networks. In KDD, pages 467–476, 2009.</a:t>
            </a:r>
            <a:endParaRPr lang="en-US" sz="1200" b="0" dirty="0" smtClean="0">
              <a:latin typeface="Arial" panose="020B0604020202020204" pitchFamily="34" charset="0"/>
              <a:cs typeface="Arial" panose="020B0604020202020204" pitchFamily="34" charset="0"/>
            </a:endParaRPr>
          </a:p>
          <a:p>
            <a:pPr marL="171450" indent="-171450">
              <a:buFont typeface="Arial"/>
              <a:buChar char="•"/>
            </a:pPr>
            <a:r>
              <a:rPr lang="en-US" sz="1200" b="0" dirty="0">
                <a:latin typeface="Arial" panose="020B0604020202020204" pitchFamily="34" charset="0"/>
                <a:cs typeface="Arial" panose="020B0604020202020204" pitchFamily="34" charset="0"/>
              </a:rPr>
              <a:t>S. S. </a:t>
            </a:r>
            <a:r>
              <a:rPr lang="en-US" sz="1200" b="0" dirty="0" err="1">
                <a:latin typeface="Arial" panose="020B0604020202020204" pitchFamily="34" charset="0"/>
                <a:cs typeface="Arial" panose="020B0604020202020204" pitchFamily="34" charset="0"/>
              </a:rPr>
              <a:t>Rangapuram</a:t>
            </a:r>
            <a:r>
              <a:rPr lang="en-US" sz="1200" b="0" dirty="0">
                <a:latin typeface="Arial" panose="020B0604020202020204" pitchFamily="34" charset="0"/>
                <a:cs typeface="Arial" panose="020B0604020202020204" pitchFamily="34" charset="0"/>
              </a:rPr>
              <a:t>, T. </a:t>
            </a:r>
            <a:r>
              <a:rPr lang="en-US" sz="1200" b="0" dirty="0" smtClean="0">
                <a:latin typeface="Arial" panose="020B0604020202020204" pitchFamily="34" charset="0"/>
                <a:cs typeface="Arial" panose="020B0604020202020204" pitchFamily="34" charset="0"/>
              </a:rPr>
              <a:t>Buhler</a:t>
            </a:r>
            <a:r>
              <a:rPr lang="en-US" sz="1200" b="0" dirty="0">
                <a:latin typeface="Arial" panose="020B0604020202020204" pitchFamily="34" charset="0"/>
                <a:cs typeface="Arial" panose="020B0604020202020204" pitchFamily="34" charset="0"/>
              </a:rPr>
              <a:t>, and M. Hein. </a:t>
            </a:r>
            <a:r>
              <a:rPr lang="en-US" sz="1200" b="0" dirty="0" smtClean="0">
                <a:latin typeface="Arial" panose="020B0604020202020204" pitchFamily="34" charset="0"/>
                <a:cs typeface="Arial" panose="020B0604020202020204" pitchFamily="34" charset="0"/>
              </a:rPr>
              <a:t>Towards realistic </a:t>
            </a:r>
            <a:r>
              <a:rPr lang="en-US" sz="1200" b="0" dirty="0">
                <a:latin typeface="Arial" panose="020B0604020202020204" pitchFamily="34" charset="0"/>
                <a:cs typeface="Arial" panose="020B0604020202020204" pitchFamily="34" charset="0"/>
              </a:rPr>
              <a:t>team formation in social networks based on </a:t>
            </a:r>
            <a:r>
              <a:rPr lang="en-US" sz="1200" b="0" dirty="0" smtClean="0">
                <a:latin typeface="Arial" panose="020B0604020202020204" pitchFamily="34" charset="0"/>
                <a:cs typeface="Arial" panose="020B0604020202020204" pitchFamily="34" charset="0"/>
              </a:rPr>
              <a:t>densest </a:t>
            </a:r>
            <a:r>
              <a:rPr lang="de-DE" sz="1200" b="0" dirty="0" err="1" smtClean="0">
                <a:latin typeface="Arial" panose="020B0604020202020204" pitchFamily="34" charset="0"/>
                <a:cs typeface="Arial" panose="020B0604020202020204" pitchFamily="34" charset="0"/>
              </a:rPr>
              <a:t>subgraphs</a:t>
            </a:r>
            <a:r>
              <a:rPr lang="de-DE" sz="1200" b="0" dirty="0">
                <a:latin typeface="Arial" panose="020B0604020202020204" pitchFamily="34" charset="0"/>
                <a:cs typeface="Arial" panose="020B0604020202020204" pitchFamily="34" charset="0"/>
              </a:rPr>
              <a:t>. </a:t>
            </a:r>
            <a:r>
              <a:rPr lang="de-DE" sz="1200" b="0" dirty="0" smtClean="0">
                <a:latin typeface="Arial" panose="020B0604020202020204" pitchFamily="34" charset="0"/>
                <a:cs typeface="Arial" panose="020B0604020202020204" pitchFamily="34" charset="0"/>
              </a:rPr>
              <a:t>WWW 2013</a:t>
            </a:r>
            <a:r>
              <a:rPr lang="de-DE" sz="1200" b="0" dirty="0">
                <a:latin typeface="Arial" panose="020B0604020202020204" pitchFamily="34" charset="0"/>
                <a:cs typeface="Arial" panose="020B0604020202020204" pitchFamily="34" charset="0"/>
              </a:rPr>
              <a:t>.</a:t>
            </a:r>
            <a:endParaRPr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399682"/>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prstGeom prst="rect">
            <a:avLst/>
          </a:prstGeom>
        </p:spPr>
        <p:txBody>
          <a:bodyPr/>
          <a:lstStyle/>
          <a:p>
            <a:r>
              <a:t>C4: Dynamics</a:t>
            </a:r>
          </a:p>
        </p:txBody>
      </p:sp>
      <p:pic>
        <p:nvPicPr>
          <p:cNvPr id="303" name="Screen Shot 2015-07-14 at 9.49.56 AM.png"/>
          <p:cNvPicPr>
            <a:picLocks/>
          </p:cNvPicPr>
          <p:nvPr/>
        </p:nvPicPr>
        <p:blipFill>
          <a:blip r:embed="rId3">
            <a:extLst/>
          </a:blip>
          <a:stretch>
            <a:fillRect/>
          </a:stretch>
        </p:blipFill>
        <p:spPr>
          <a:xfrm>
            <a:off x="1020981" y="1369773"/>
            <a:ext cx="7468918" cy="4034135"/>
          </a:xfrm>
          <a:prstGeom prst="rect">
            <a:avLst/>
          </a:prstGeom>
          <a:ln w="12700">
            <a:miter lim="400000"/>
          </a:ln>
        </p:spPr>
      </p:pic>
      <p:sp>
        <p:nvSpPr>
          <p:cNvPr id="305" name="Shape 305"/>
          <p:cNvSpPr/>
          <p:nvPr/>
        </p:nvSpPr>
        <p:spPr>
          <a:xfrm rot="16200000">
            <a:off x="-125227" y="2875540"/>
            <a:ext cx="2086234" cy="437070"/>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t># Submissions</a:t>
            </a:r>
          </a:p>
        </p:txBody>
      </p:sp>
      <p:sp>
        <p:nvSpPr>
          <p:cNvPr id="306" name="Shape 306"/>
          <p:cNvSpPr/>
          <p:nvPr/>
        </p:nvSpPr>
        <p:spPr>
          <a:xfrm>
            <a:off x="1022604" y="5010974"/>
            <a:ext cx="7465672" cy="437070"/>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vl1pPr>
          </a:lstStyle>
          <a:p>
            <a:r>
              <a:t>Month</a:t>
            </a:r>
          </a:p>
        </p:txBody>
      </p:sp>
      <p:sp>
        <p:nvSpPr>
          <p:cNvPr id="307" name="Shape 307"/>
          <p:cNvSpPr/>
          <p:nvPr/>
        </p:nvSpPr>
        <p:spPr>
          <a:xfrm>
            <a:off x="913827" y="1199534"/>
            <a:ext cx="7468918" cy="474338"/>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600" b="1">
                <a:solidFill>
                  <a:srgbClr val="0433FF"/>
                </a:solidFill>
              </a:defRPr>
            </a:lvl1pPr>
          </a:lstStyle>
          <a:p>
            <a:r>
              <a:t>arXiv monthly submission rates</a:t>
            </a:r>
          </a:p>
        </p:txBody>
      </p:sp>
      <p:sp>
        <p:nvSpPr>
          <p:cNvPr id="9" name="Rectangle 8"/>
          <p:cNvSpPr/>
          <p:nvPr/>
        </p:nvSpPr>
        <p:spPr>
          <a:xfrm>
            <a:off x="0" y="5632299"/>
            <a:ext cx="9144000" cy="584773"/>
          </a:xfrm>
          <a:prstGeom prst="rect">
            <a:avLst/>
          </a:prstGeom>
          <a:solidFill>
            <a:srgbClr val="FFFF66"/>
          </a:solidFill>
          <a:ln w="25400" cap="flat">
            <a:no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400" hangingPunct="0"/>
            <a:r>
              <a:rPr lang="en-US" sz="3200" dirty="0" smtClean="0">
                <a:solidFill>
                  <a:srgbClr val="0000FF"/>
                </a:solidFill>
                <a:latin typeface="Arial"/>
                <a:ea typeface="ＭＳ Ｐゴシック" pitchFamily="34" charset="-128"/>
                <a:cs typeface="Arial"/>
                <a:sym typeface="Wingdings 2"/>
              </a:rPr>
              <a:t>Q</a:t>
            </a:r>
            <a:r>
              <a:rPr lang="en-US" sz="3200" dirty="0">
                <a:solidFill>
                  <a:srgbClr val="0000FF"/>
                </a:solidFill>
                <a:latin typeface="Arial"/>
                <a:ea typeface="ＭＳ Ｐゴシック" pitchFamily="34" charset="-128"/>
                <a:cs typeface="Arial"/>
                <a:sym typeface="Wingdings 2"/>
              </a:rPr>
              <a:t>: How to quickly update the predictive model?</a:t>
            </a:r>
          </a:p>
        </p:txBody>
      </p:sp>
    </p:spTree>
    <p:extLst>
      <p:ext uri="{BB962C8B-B14F-4D97-AF65-F5344CB8AC3E}">
        <p14:creationId xmlns:p14="http://schemas.microsoft.com/office/powerpoint/2010/main" val="3908794527"/>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p:nvPr/>
        </p:nvSpPr>
        <p:spPr>
          <a:xfrm>
            <a:off x="342053" y="4328977"/>
            <a:ext cx="8859282" cy="16383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nSpc>
                <a:spcPct val="120000"/>
              </a:lnSpc>
              <a:spcBef>
                <a:spcPts val="700"/>
              </a:spcBef>
              <a:buClr>
                <a:srgbClr val="C00000"/>
              </a:buClr>
              <a:buSzPct val="110000"/>
              <a:buFont typeface="Wingdings" panose="05000000000000000000" pitchFamily="2" charset="2"/>
              <a:buChar char="§"/>
              <a:defRPr sz="3200">
                <a:solidFill>
                  <a:srgbClr val="0D0D0D"/>
                </a:solidFill>
              </a:defRPr>
            </a:pPr>
            <a:r>
              <a:rPr dirty="0"/>
              <a:t>Remarks</a:t>
            </a:r>
          </a:p>
          <a:p>
            <a:pPr marL="800100" lvl="1" indent="-342900">
              <a:lnSpc>
                <a:spcPct val="120000"/>
              </a:lnSpc>
              <a:spcBef>
                <a:spcPts val="700"/>
              </a:spcBef>
              <a:buClr>
                <a:srgbClr val="C00000"/>
              </a:buClr>
              <a:buSzPct val="110000"/>
              <a:buFont typeface="Wingdings" panose="05000000000000000000" pitchFamily="2" charset="2"/>
              <a:buChar char="§"/>
              <a:defRPr sz="2100">
                <a:solidFill>
                  <a:srgbClr val="0D0D0D"/>
                </a:solidFill>
              </a:defRPr>
            </a:pPr>
            <a:r>
              <a:rPr b="1" dirty="0">
                <a:solidFill>
                  <a:srgbClr val="FF2600"/>
                </a:solidFill>
              </a:rPr>
              <a:t>Within-Domain Model</a:t>
            </a:r>
            <a:r>
              <a:rPr dirty="0"/>
              <a:t>: regression/classification, linear/non-linear</a:t>
            </a:r>
          </a:p>
          <a:p>
            <a:pPr marL="800100" lvl="1" indent="-342900">
              <a:lnSpc>
                <a:spcPct val="120000"/>
              </a:lnSpc>
              <a:spcBef>
                <a:spcPts val="700"/>
              </a:spcBef>
              <a:buClr>
                <a:srgbClr val="C00000"/>
              </a:buClr>
              <a:buSzPct val="110000"/>
              <a:buFont typeface="Wingdings" panose="05000000000000000000" pitchFamily="2" charset="2"/>
              <a:buChar char="§"/>
              <a:defRPr sz="2100">
                <a:solidFill>
                  <a:srgbClr val="0D0D0D"/>
                </a:solidFill>
              </a:defRPr>
            </a:pPr>
            <a:r>
              <a:rPr b="1" dirty="0">
                <a:solidFill>
                  <a:srgbClr val="FF2600"/>
                </a:solidFill>
              </a:rPr>
              <a:t>Cross-Domain Consistency</a:t>
            </a:r>
            <a:r>
              <a:rPr dirty="0"/>
              <a:t>: similar domains have similar models</a:t>
            </a:r>
          </a:p>
        </p:txBody>
      </p:sp>
      <p:pic>
        <p:nvPicPr>
          <p:cNvPr id="15" name="pasted-image.pdf"/>
          <p:cNvPicPr>
            <a:picLocks/>
          </p:cNvPicPr>
          <p:nvPr/>
        </p:nvPicPr>
        <p:blipFill>
          <a:blip r:embed="rId3">
            <a:extLst/>
          </a:blip>
          <a:stretch>
            <a:fillRect/>
          </a:stretch>
        </p:blipFill>
        <p:spPr>
          <a:xfrm>
            <a:off x="525149" y="2533123"/>
            <a:ext cx="8071476" cy="1849026"/>
          </a:xfrm>
          <a:prstGeom prst="rect">
            <a:avLst/>
          </a:prstGeom>
          <a:ln w="12700">
            <a:miter lim="400000"/>
          </a:ln>
        </p:spPr>
      </p:pic>
      <p:sp>
        <p:nvSpPr>
          <p:cNvPr id="313" name="Shape 313"/>
          <p:cNvSpPr>
            <a:spLocks noGrp="1"/>
          </p:cNvSpPr>
          <p:nvPr>
            <p:ph type="title"/>
          </p:nvPr>
        </p:nvSpPr>
        <p:spPr>
          <a:prstGeom prst="rect">
            <a:avLst/>
          </a:prstGeom>
        </p:spPr>
        <p:txBody>
          <a:bodyPr/>
          <a:lstStyle/>
          <a:p>
            <a:r>
              <a:t>iBall — Formulations</a:t>
            </a:r>
          </a:p>
        </p:txBody>
      </p:sp>
      <p:sp>
        <p:nvSpPr>
          <p:cNvPr id="314" name="Shape 31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71</a:t>
            </a:fld>
            <a:endParaRPr/>
          </a:p>
        </p:txBody>
      </p:sp>
      <p:sp>
        <p:nvSpPr>
          <p:cNvPr id="317" name="Shape 317"/>
          <p:cNvSpPr/>
          <p:nvPr/>
        </p:nvSpPr>
        <p:spPr>
          <a:xfrm>
            <a:off x="4314870" y="4368302"/>
            <a:ext cx="4818021" cy="46166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2400" b="1">
                <a:solidFill>
                  <a:srgbClr val="FF2600"/>
                </a:solidFill>
              </a:defRPr>
            </a:pPr>
            <a:r>
              <a:rPr dirty="0"/>
              <a:t>Cross-Domain </a:t>
            </a:r>
            <a:r>
              <a:rPr dirty="0" smtClean="0"/>
              <a:t>Consistency</a:t>
            </a:r>
            <a:endParaRPr dirty="0"/>
          </a:p>
        </p:txBody>
      </p:sp>
      <p:sp>
        <p:nvSpPr>
          <p:cNvPr id="318" name="Shape 318"/>
          <p:cNvSpPr/>
          <p:nvPr/>
        </p:nvSpPr>
        <p:spPr>
          <a:xfrm>
            <a:off x="342053" y="1122391"/>
            <a:ext cx="4992711" cy="68326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342900" indent="-342900">
              <a:lnSpc>
                <a:spcPct val="120000"/>
              </a:lnSpc>
              <a:spcBef>
                <a:spcPts val="700"/>
              </a:spcBef>
              <a:buClr>
                <a:srgbClr val="C00000"/>
              </a:buClr>
              <a:buSzPct val="110000"/>
              <a:buFont typeface="Wingdings"/>
              <a:buChar char="▪"/>
              <a:defRPr sz="3200">
                <a:solidFill>
                  <a:srgbClr val="0D0D0D"/>
                </a:solidFill>
              </a:defRPr>
            </a:lvl1pPr>
          </a:lstStyle>
          <a:p>
            <a:pPr>
              <a:buFont typeface="Wingdings" panose="05000000000000000000" pitchFamily="2" charset="2"/>
              <a:buChar char="§"/>
            </a:pPr>
            <a:r>
              <a:rPr dirty="0"/>
              <a:t>Optimization Formulation</a:t>
            </a:r>
          </a:p>
        </p:txBody>
      </p:sp>
      <p:sp>
        <p:nvSpPr>
          <p:cNvPr id="321" name="Shape 321"/>
          <p:cNvSpPr/>
          <p:nvPr/>
        </p:nvSpPr>
        <p:spPr>
          <a:xfrm>
            <a:off x="3705016" y="1911931"/>
            <a:ext cx="3216732"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2600"/>
                </a:solidFill>
              </a:defRPr>
            </a:lvl1pPr>
          </a:lstStyle>
          <a:p>
            <a:r>
              <a:rPr dirty="0"/>
              <a:t>Within-Domain Model</a:t>
            </a:r>
          </a:p>
        </p:txBody>
      </p:sp>
      <p:sp>
        <p:nvSpPr>
          <p:cNvPr id="323" name="Shape 323"/>
          <p:cNvSpPr/>
          <p:nvPr/>
        </p:nvSpPr>
        <p:spPr>
          <a:xfrm>
            <a:off x="1172997" y="5939679"/>
            <a:ext cx="7079821" cy="461665"/>
          </a:xfrm>
          <a:prstGeom prst="rect">
            <a:avLst/>
          </a:prstGeom>
          <a:solidFill>
            <a:srgbClr val="FFFF66">
              <a:alpha val="69000"/>
            </a:srgbClr>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b="1"/>
            </a:pPr>
            <a:r>
              <a:rPr dirty="0">
                <a:solidFill>
                  <a:srgbClr val="0000FF"/>
                </a:solidFill>
              </a:rPr>
              <a:t>Question: how to instantiate such consistency?</a:t>
            </a:r>
          </a:p>
        </p:txBody>
      </p:sp>
      <p:sp>
        <p:nvSpPr>
          <p:cNvPr id="2" name="Right Brace 1"/>
          <p:cNvSpPr/>
          <p:nvPr/>
        </p:nvSpPr>
        <p:spPr>
          <a:xfrm rot="16200000">
            <a:off x="5703444" y="-130040"/>
            <a:ext cx="438913" cy="5213758"/>
          </a:xfrm>
          <a:prstGeom prst="rightBrace">
            <a:avLst>
              <a:gd name="adj1" fmla="val 48453"/>
              <a:gd name="adj2" fmla="val 50000"/>
            </a:avLst>
          </a:prstGeom>
          <a:noFill/>
          <a:ln w="38100" cap="flat">
            <a:solidFill>
              <a:srgbClr val="FF0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3" name="Picture 2"/>
          <p:cNvPicPr>
            <a:picLocks noChangeAspect="1"/>
          </p:cNvPicPr>
          <p:nvPr/>
        </p:nvPicPr>
        <p:blipFill>
          <a:blip r:embed="rId4"/>
          <a:stretch>
            <a:fillRect/>
          </a:stretch>
        </p:blipFill>
        <p:spPr>
          <a:xfrm>
            <a:off x="6019137" y="-13542"/>
            <a:ext cx="3124863" cy="1828800"/>
          </a:xfrm>
          <a:prstGeom prst="rect">
            <a:avLst/>
          </a:prstGeom>
        </p:spPr>
      </p:pic>
      <p:sp>
        <p:nvSpPr>
          <p:cNvPr id="14" name="Right Brace 13"/>
          <p:cNvSpPr/>
          <p:nvPr/>
        </p:nvSpPr>
        <p:spPr>
          <a:xfrm rot="5400000">
            <a:off x="5228394" y="3153522"/>
            <a:ext cx="338711" cy="2165759"/>
          </a:xfrm>
          <a:prstGeom prst="rightBrace">
            <a:avLst>
              <a:gd name="adj1" fmla="val 48453"/>
              <a:gd name="adj2" fmla="val 50000"/>
            </a:avLst>
          </a:prstGeom>
          <a:noFill/>
          <a:ln w="38100" cap="flat">
            <a:solidFill>
              <a:srgbClr val="FF0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 name="TextBox 12"/>
          <p:cNvSpPr txBox="1"/>
          <p:nvPr/>
        </p:nvSpPr>
        <p:spPr>
          <a:xfrm>
            <a:off x="0" y="6340600"/>
            <a:ext cx="9144000" cy="523220"/>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1400" dirty="0" smtClean="0">
                <a:solidFill>
                  <a:schemeClr val="bg1"/>
                </a:solidFill>
              </a:rPr>
              <a:t>L. </a:t>
            </a:r>
            <a:r>
              <a:rPr lang="en-US" sz="1400" dirty="0">
                <a:solidFill>
                  <a:schemeClr val="bg1"/>
                </a:solidFill>
              </a:rPr>
              <a:t>Li, </a:t>
            </a:r>
            <a:r>
              <a:rPr lang="en-US" sz="1400" dirty="0" smtClean="0">
                <a:solidFill>
                  <a:schemeClr val="bg1"/>
                </a:solidFill>
              </a:rPr>
              <a:t>and H. </a:t>
            </a:r>
            <a:r>
              <a:rPr lang="en-US" sz="1400" dirty="0">
                <a:solidFill>
                  <a:schemeClr val="bg1"/>
                </a:solidFill>
              </a:rPr>
              <a:t>Tong: The Child is Father of the Man: Foresee the Success at the Early Stage. KDD 2015: 655-664</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826205"/>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p:cNvSpPr>
          <p:nvPr>
            <p:ph type="title"/>
          </p:nvPr>
        </p:nvSpPr>
        <p:spPr>
          <a:prstGeom prst="rect">
            <a:avLst/>
          </a:prstGeom>
        </p:spPr>
        <p:txBody>
          <a:bodyPr/>
          <a:lstStyle>
            <a:lvl1pPr>
              <a:defRPr sz="3200"/>
            </a:lvl1pPr>
          </a:lstStyle>
          <a:p>
            <a:r>
              <a:t>iBall — linear formulation</a:t>
            </a:r>
          </a:p>
        </p:txBody>
      </p:sp>
      <p:sp>
        <p:nvSpPr>
          <p:cNvPr id="327" name="Shape 327"/>
          <p:cNvSpPr/>
          <p:nvPr/>
        </p:nvSpPr>
        <p:spPr>
          <a:xfrm>
            <a:off x="1595762" y="2206307"/>
            <a:ext cx="7248885" cy="1933207"/>
          </a:xfrm>
          <a:prstGeom prst="roundRect">
            <a:avLst>
              <a:gd name="adj" fmla="val 15000"/>
            </a:avLst>
          </a:prstGeom>
          <a:solidFill>
            <a:srgbClr val="FFFC79"/>
          </a:solidFill>
          <a:ln w="63500">
            <a:solidFill>
              <a:srgbClr val="0433FF"/>
            </a:solidFill>
            <a:bevel/>
          </a:ln>
        </p:spPr>
        <p:txBody>
          <a:bodyPr lIns="45719" rIns="45719" anchor="ctr"/>
          <a:lstStyle/>
          <a:p>
            <a:endParaRPr/>
          </a:p>
        </p:txBody>
      </p:sp>
      <p:sp>
        <p:nvSpPr>
          <p:cNvPr id="328" name="Shape 328"/>
          <p:cNvSpPr/>
          <p:nvPr/>
        </p:nvSpPr>
        <p:spPr>
          <a:xfrm>
            <a:off x="128360" y="2784365"/>
            <a:ext cx="1296924" cy="47433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600" b="1">
                <a:solidFill>
                  <a:srgbClr val="FF2600"/>
                </a:solidFill>
              </a:defRPr>
            </a:lvl1pPr>
          </a:lstStyle>
          <a:p>
            <a:r>
              <a:t>Details:</a:t>
            </a:r>
          </a:p>
        </p:txBody>
      </p:sp>
      <p:sp>
        <p:nvSpPr>
          <p:cNvPr id="329" name="Shape 329"/>
          <p:cNvSpPr/>
          <p:nvPr/>
        </p:nvSpPr>
        <p:spPr>
          <a:xfrm>
            <a:off x="73863" y="4586232"/>
            <a:ext cx="1699678" cy="47433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600" b="1">
                <a:solidFill>
                  <a:srgbClr val="FF2600"/>
                </a:solidFill>
              </a:defRPr>
            </a:lvl1pPr>
          </a:lstStyle>
          <a:p>
            <a:r>
              <a:t>Intuitions:</a:t>
            </a:r>
          </a:p>
        </p:txBody>
      </p:sp>
      <p:pic>
        <p:nvPicPr>
          <p:cNvPr id="330" name="pasted-image.pdf"/>
          <p:cNvPicPr>
            <a:picLocks/>
          </p:cNvPicPr>
          <p:nvPr/>
        </p:nvPicPr>
        <p:blipFill>
          <a:blip r:embed="rId3">
            <a:extLst/>
          </a:blip>
          <a:stretch>
            <a:fillRect/>
          </a:stretch>
        </p:blipFill>
        <p:spPr>
          <a:xfrm>
            <a:off x="1690188" y="2396669"/>
            <a:ext cx="6834774" cy="1687594"/>
          </a:xfrm>
          <a:prstGeom prst="rect">
            <a:avLst/>
          </a:prstGeom>
          <a:ln w="12700">
            <a:miter lim="400000"/>
          </a:ln>
        </p:spPr>
      </p:pic>
      <p:sp>
        <p:nvSpPr>
          <p:cNvPr id="332" name="Shape 332"/>
          <p:cNvSpPr/>
          <p:nvPr/>
        </p:nvSpPr>
        <p:spPr>
          <a:xfrm>
            <a:off x="1671970" y="4596439"/>
            <a:ext cx="4208842" cy="49244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600">
                <a:solidFill>
                  <a:srgbClr val="FF9300"/>
                </a:solidFill>
              </a:defRPr>
            </a:pPr>
            <a:r>
              <a:rPr lang="en-US" dirty="0" smtClean="0">
                <a:solidFill>
                  <a:srgbClr val="0433FF"/>
                </a:solidFill>
              </a:rPr>
              <a:t> </a:t>
            </a:r>
            <a:r>
              <a:rPr dirty="0" smtClean="0">
                <a:solidFill>
                  <a:srgbClr val="0433FF"/>
                </a:solidFill>
              </a:rPr>
              <a:t>similar domain</a:t>
            </a:r>
            <a:r>
              <a:rPr lang="en-US" dirty="0" smtClean="0">
                <a:solidFill>
                  <a:srgbClr val="0433FF"/>
                </a:solidFill>
              </a:rPr>
              <a:t>s</a:t>
            </a:r>
            <a:r>
              <a:rPr dirty="0" smtClean="0"/>
              <a:t> </a:t>
            </a:r>
            <a:r>
              <a:rPr dirty="0">
                <a:solidFill>
                  <a:srgbClr val="FF40FF"/>
                </a:solidFill>
              </a:rPr>
              <a:t>(large       )</a:t>
            </a:r>
          </a:p>
        </p:txBody>
      </p:sp>
      <p:sp>
        <p:nvSpPr>
          <p:cNvPr id="333" name="Shape 333"/>
          <p:cNvSpPr/>
          <p:nvPr/>
        </p:nvSpPr>
        <p:spPr>
          <a:xfrm>
            <a:off x="960724" y="5182553"/>
            <a:ext cx="8016007" cy="49244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2600">
                <a:solidFill>
                  <a:srgbClr val="0433FF"/>
                </a:solidFill>
              </a:defRPr>
            </a:pPr>
            <a:r>
              <a:rPr dirty="0"/>
              <a:t>same feature has similar </a:t>
            </a:r>
            <a:r>
              <a:rPr lang="en-US" dirty="0" smtClean="0"/>
              <a:t>effect</a:t>
            </a:r>
            <a:r>
              <a:rPr dirty="0" smtClean="0"/>
              <a:t> </a:t>
            </a:r>
            <a:r>
              <a:rPr dirty="0">
                <a:solidFill>
                  <a:srgbClr val="FF40FF"/>
                </a:solidFill>
              </a:rPr>
              <a:t>(</a:t>
            </a:r>
            <a:r>
              <a:rPr dirty="0" smtClean="0">
                <a:solidFill>
                  <a:srgbClr val="FF40FF"/>
                </a:solidFill>
              </a:rPr>
              <a:t>smal</a:t>
            </a:r>
            <a:r>
              <a:rPr lang="en-US" dirty="0" smtClean="0">
                <a:solidFill>
                  <a:srgbClr val="FF40FF"/>
                </a:solidFill>
              </a:rPr>
              <a:t>l   </a:t>
            </a:r>
            <a:r>
              <a:rPr dirty="0" smtClean="0">
                <a:solidFill>
                  <a:srgbClr val="FF40FF"/>
                </a:solidFill>
              </a:rPr>
              <a:t>                  </a:t>
            </a:r>
            <a:r>
              <a:rPr dirty="0">
                <a:solidFill>
                  <a:srgbClr val="FF40FF"/>
                </a:solidFill>
              </a:rPr>
              <a:t>)</a:t>
            </a:r>
          </a:p>
        </p:txBody>
      </p:sp>
      <p:pic>
        <p:nvPicPr>
          <p:cNvPr id="334" name="pasted-image.pdf"/>
          <p:cNvPicPr>
            <a:picLocks noChangeAspect="1"/>
          </p:cNvPicPr>
          <p:nvPr/>
        </p:nvPicPr>
        <p:blipFill>
          <a:blip r:embed="rId4">
            <a:extLst/>
          </a:blip>
          <a:stretch>
            <a:fillRect/>
          </a:stretch>
        </p:blipFill>
        <p:spPr>
          <a:xfrm>
            <a:off x="5096053" y="4694810"/>
            <a:ext cx="514042" cy="365761"/>
          </a:xfrm>
          <a:prstGeom prst="rect">
            <a:avLst/>
          </a:prstGeom>
          <a:ln w="12700">
            <a:miter lim="400000"/>
          </a:ln>
        </p:spPr>
      </p:pic>
      <p:sp>
        <p:nvSpPr>
          <p:cNvPr id="335" name="Shape 335"/>
          <p:cNvSpPr/>
          <p:nvPr/>
        </p:nvSpPr>
        <p:spPr>
          <a:xfrm flipV="1">
            <a:off x="424814" y="5454843"/>
            <a:ext cx="514042" cy="1"/>
          </a:xfrm>
          <a:prstGeom prst="line">
            <a:avLst/>
          </a:prstGeom>
          <a:ln w="63500">
            <a:solidFill>
              <a:srgbClr val="FF2600"/>
            </a:solidFill>
            <a:miter lim="400000"/>
            <a:tailEnd type="triangle"/>
          </a:ln>
        </p:spPr>
        <p:txBody>
          <a:bodyPr lIns="45719" rIns="45719"/>
          <a:lstStyle/>
          <a:p>
            <a:pPr defTabSz="457200">
              <a:defRPr sz="1200">
                <a:latin typeface="+mj-lt"/>
                <a:ea typeface="+mj-ea"/>
                <a:cs typeface="+mj-cs"/>
                <a:sym typeface="Helvetica"/>
              </a:defRPr>
            </a:pPr>
            <a:endParaRPr/>
          </a:p>
        </p:txBody>
      </p:sp>
      <p:sp>
        <p:nvSpPr>
          <p:cNvPr id="337" name="Shape 337"/>
          <p:cNvSpPr/>
          <p:nvPr/>
        </p:nvSpPr>
        <p:spPr>
          <a:xfrm flipH="1">
            <a:off x="4253656" y="4050191"/>
            <a:ext cx="1797634" cy="605450"/>
          </a:xfrm>
          <a:prstGeom prst="line">
            <a:avLst/>
          </a:prstGeom>
          <a:ln w="63500">
            <a:solidFill>
              <a:srgbClr val="FF2600"/>
            </a:solidFill>
            <a:miter lim="400000"/>
            <a:tailEnd type="triangle"/>
          </a:ln>
        </p:spPr>
        <p:txBody>
          <a:bodyPr lIns="45719" rIns="45719"/>
          <a:lstStyle/>
          <a:p>
            <a:pPr defTabSz="457200">
              <a:defRPr sz="1200">
                <a:latin typeface="+mj-lt"/>
                <a:ea typeface="+mj-ea"/>
                <a:cs typeface="+mj-cs"/>
                <a:sym typeface="Helvetica"/>
              </a:defRPr>
            </a:pPr>
            <a:endParaRPr/>
          </a:p>
        </p:txBody>
      </p:sp>
      <p:pic>
        <p:nvPicPr>
          <p:cNvPr id="338" name="pasted-image.pdf"/>
          <p:cNvPicPr>
            <a:picLocks noChangeAspect="1"/>
          </p:cNvPicPr>
          <p:nvPr/>
        </p:nvPicPr>
        <p:blipFill>
          <a:blip r:embed="rId5">
            <a:extLst/>
          </a:blip>
          <a:stretch>
            <a:fillRect/>
          </a:stretch>
        </p:blipFill>
        <p:spPr>
          <a:xfrm>
            <a:off x="6565151" y="5240206"/>
            <a:ext cx="1789219" cy="365760"/>
          </a:xfrm>
          <a:prstGeom prst="rect">
            <a:avLst/>
          </a:prstGeom>
          <a:ln w="12700">
            <a:miter lim="400000"/>
          </a:ln>
        </p:spPr>
      </p:pic>
      <p:pic>
        <p:nvPicPr>
          <p:cNvPr id="16" name="Picture 15"/>
          <p:cNvPicPr>
            <a:picLocks noChangeAspect="1"/>
          </p:cNvPicPr>
          <p:nvPr/>
        </p:nvPicPr>
        <p:blipFill>
          <a:blip r:embed="rId6"/>
          <a:stretch>
            <a:fillRect/>
          </a:stretch>
        </p:blipFill>
        <p:spPr>
          <a:xfrm>
            <a:off x="6019137" y="-13542"/>
            <a:ext cx="3124863" cy="1828800"/>
          </a:xfrm>
          <a:prstGeom prst="rect">
            <a:avLst/>
          </a:prstGeom>
        </p:spPr>
      </p:pic>
      <p:sp>
        <p:nvSpPr>
          <p:cNvPr id="19" name="Right Brace 18"/>
          <p:cNvSpPr/>
          <p:nvPr/>
        </p:nvSpPr>
        <p:spPr>
          <a:xfrm rot="5400000">
            <a:off x="5952191" y="2897640"/>
            <a:ext cx="233897" cy="2071205"/>
          </a:xfrm>
          <a:prstGeom prst="rightBrace">
            <a:avLst>
              <a:gd name="adj1" fmla="val 48453"/>
              <a:gd name="adj2" fmla="val 50000"/>
            </a:avLst>
          </a:prstGeom>
          <a:noFill/>
          <a:ln w="38100" cap="flat">
            <a:solidFill>
              <a:srgbClr val="FF0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3970241106"/>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title"/>
          </p:nvPr>
        </p:nvSpPr>
        <p:spPr>
          <a:xfrm>
            <a:off x="73901" y="-13542"/>
            <a:ext cx="8229601" cy="1025526"/>
          </a:xfrm>
          <a:prstGeom prst="rect">
            <a:avLst/>
          </a:prstGeom>
        </p:spPr>
        <p:txBody>
          <a:bodyPr/>
          <a:lstStyle>
            <a:lvl1pPr>
              <a:defRPr sz="3200"/>
            </a:lvl1pPr>
          </a:lstStyle>
          <a:p>
            <a:r>
              <a:rPr dirty="0" err="1"/>
              <a:t>iBall</a:t>
            </a:r>
            <a:r>
              <a:rPr dirty="0"/>
              <a:t> — non-linear formulation</a:t>
            </a:r>
          </a:p>
        </p:txBody>
      </p:sp>
      <p:sp>
        <p:nvSpPr>
          <p:cNvPr id="342" name="Shape 342"/>
          <p:cNvSpPr/>
          <p:nvPr/>
        </p:nvSpPr>
        <p:spPr>
          <a:xfrm>
            <a:off x="1355535" y="2156967"/>
            <a:ext cx="7447210" cy="1844266"/>
          </a:xfrm>
          <a:prstGeom prst="roundRect">
            <a:avLst>
              <a:gd name="adj" fmla="val 15723"/>
            </a:avLst>
          </a:prstGeom>
          <a:solidFill>
            <a:srgbClr val="FFFC79"/>
          </a:solidFill>
          <a:ln w="63500">
            <a:solidFill>
              <a:srgbClr val="0433FF"/>
            </a:solidFill>
            <a:bevel/>
          </a:ln>
          <a:extLst>
            <a:ext uri="{C572A759-6A51-4108-AA02-DFA0A04FC94B}">
              <ma14:wrappingTextBoxFlag xmlns:ma14="http://schemas.microsoft.com/office/mac/drawingml/2011/main" val="1"/>
            </a:ext>
          </a:extLst>
        </p:spPr>
        <p:txBody>
          <a:bodyPr lIns="45719" rIns="45719" anchor="ctr"/>
          <a:lstStyle/>
          <a:p>
            <a:r>
              <a:t>   </a:t>
            </a:r>
          </a:p>
        </p:txBody>
      </p:sp>
      <p:sp>
        <p:nvSpPr>
          <p:cNvPr id="343" name="Shape 343"/>
          <p:cNvSpPr/>
          <p:nvPr/>
        </p:nvSpPr>
        <p:spPr>
          <a:xfrm>
            <a:off x="64860" y="2822465"/>
            <a:ext cx="1296924" cy="47433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600" b="1">
                <a:solidFill>
                  <a:srgbClr val="FF2600"/>
                </a:solidFill>
              </a:defRPr>
            </a:lvl1pPr>
          </a:lstStyle>
          <a:p>
            <a:r>
              <a:t>Details:</a:t>
            </a:r>
          </a:p>
        </p:txBody>
      </p:sp>
      <p:sp>
        <p:nvSpPr>
          <p:cNvPr id="347" name="Shape 347"/>
          <p:cNvSpPr/>
          <p:nvPr/>
        </p:nvSpPr>
        <p:spPr>
          <a:xfrm flipH="1">
            <a:off x="5363366" y="3713551"/>
            <a:ext cx="218750" cy="488480"/>
          </a:xfrm>
          <a:prstGeom prst="line">
            <a:avLst/>
          </a:prstGeom>
          <a:ln w="63500">
            <a:solidFill>
              <a:srgbClr val="FF2600"/>
            </a:solidFill>
            <a:miter lim="400000"/>
            <a:tailEnd type="triangle"/>
          </a:ln>
        </p:spPr>
        <p:txBody>
          <a:bodyPr lIns="45719" rIns="45719"/>
          <a:lstStyle/>
          <a:p>
            <a:pPr defTabSz="457200">
              <a:defRPr sz="1200">
                <a:latin typeface="+mj-lt"/>
                <a:ea typeface="+mj-ea"/>
                <a:cs typeface="+mj-cs"/>
                <a:sym typeface="Helvetica"/>
              </a:defRPr>
            </a:pPr>
            <a:endParaRPr/>
          </a:p>
        </p:txBody>
      </p:sp>
      <p:sp>
        <p:nvSpPr>
          <p:cNvPr id="348" name="Shape 348"/>
          <p:cNvSpPr/>
          <p:nvPr/>
        </p:nvSpPr>
        <p:spPr>
          <a:xfrm>
            <a:off x="3966072" y="4151300"/>
            <a:ext cx="2546287" cy="667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000">
                <a:solidFill>
                  <a:srgbClr val="FF40FF"/>
                </a:solidFill>
              </a:defRPr>
            </a:pPr>
            <a:r>
              <a:t>Predicted output</a:t>
            </a:r>
          </a:p>
          <a:p>
            <a:pPr algn="ctr">
              <a:defRPr sz="2000">
                <a:solidFill>
                  <a:srgbClr val="FF40FF"/>
                </a:solidFill>
              </a:defRPr>
            </a:pPr>
            <a:r>
              <a:t>(domain </a:t>
            </a:r>
            <a:r>
              <a:rPr i="1"/>
              <a:t>i     </a:t>
            </a:r>
            <a:r>
              <a:t>domain</a:t>
            </a:r>
            <a:r>
              <a:rPr i="1"/>
              <a:t> i)</a:t>
            </a:r>
          </a:p>
        </p:txBody>
      </p:sp>
      <p:sp>
        <p:nvSpPr>
          <p:cNvPr id="350" name="Shape 350"/>
          <p:cNvSpPr/>
          <p:nvPr/>
        </p:nvSpPr>
        <p:spPr>
          <a:xfrm>
            <a:off x="7005524" y="3669273"/>
            <a:ext cx="380618" cy="543571"/>
          </a:xfrm>
          <a:prstGeom prst="line">
            <a:avLst/>
          </a:prstGeom>
          <a:ln w="63500">
            <a:solidFill>
              <a:srgbClr val="FF2600"/>
            </a:solidFill>
            <a:miter lim="400000"/>
            <a:tailEnd type="triangle"/>
          </a:ln>
        </p:spPr>
        <p:txBody>
          <a:bodyPr lIns="45719" rIns="45719"/>
          <a:lstStyle/>
          <a:p>
            <a:pPr defTabSz="457200">
              <a:defRPr sz="1200">
                <a:latin typeface="+mj-lt"/>
                <a:ea typeface="+mj-ea"/>
                <a:cs typeface="+mj-cs"/>
                <a:sym typeface="Helvetica"/>
              </a:defRPr>
            </a:pPr>
            <a:endParaRPr/>
          </a:p>
        </p:txBody>
      </p:sp>
      <p:sp>
        <p:nvSpPr>
          <p:cNvPr id="351" name="Shape 351"/>
          <p:cNvSpPr/>
          <p:nvPr/>
        </p:nvSpPr>
        <p:spPr>
          <a:xfrm>
            <a:off x="6684090" y="4150259"/>
            <a:ext cx="2475717" cy="667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000">
                <a:solidFill>
                  <a:srgbClr val="FF40FF"/>
                </a:solidFill>
              </a:defRPr>
            </a:pPr>
            <a:r>
              <a:rPr dirty="0"/>
              <a:t>Predicted output</a:t>
            </a:r>
          </a:p>
          <a:p>
            <a:pPr algn="ctr">
              <a:defRPr sz="2000">
                <a:solidFill>
                  <a:srgbClr val="FF40FF"/>
                </a:solidFill>
              </a:defRPr>
            </a:pPr>
            <a:r>
              <a:rPr dirty="0"/>
              <a:t>(domain</a:t>
            </a:r>
            <a:r>
              <a:rPr i="1" dirty="0"/>
              <a:t> j    </a:t>
            </a:r>
            <a:r>
              <a:rPr dirty="0"/>
              <a:t>domain</a:t>
            </a:r>
            <a:r>
              <a:rPr i="1" dirty="0"/>
              <a:t> </a:t>
            </a:r>
            <a:r>
              <a:rPr i="1" dirty="0" err="1"/>
              <a:t>i</a:t>
            </a:r>
            <a:r>
              <a:rPr i="1" dirty="0"/>
              <a:t>)</a:t>
            </a:r>
          </a:p>
        </p:txBody>
      </p:sp>
      <p:pic>
        <p:nvPicPr>
          <p:cNvPr id="352" name="pasted-image.pdf"/>
          <p:cNvPicPr>
            <a:picLocks noChangeAspect="1"/>
          </p:cNvPicPr>
          <p:nvPr/>
        </p:nvPicPr>
        <p:blipFill>
          <a:blip r:embed="rId3">
            <a:extLst/>
          </a:blip>
          <a:stretch>
            <a:fillRect/>
          </a:stretch>
        </p:blipFill>
        <p:spPr>
          <a:xfrm>
            <a:off x="5116150" y="4558516"/>
            <a:ext cx="246131" cy="151856"/>
          </a:xfrm>
          <a:prstGeom prst="rect">
            <a:avLst/>
          </a:prstGeom>
          <a:ln w="12700">
            <a:miter lim="400000"/>
          </a:ln>
        </p:spPr>
      </p:pic>
      <p:pic>
        <p:nvPicPr>
          <p:cNvPr id="353" name="pasted-image.pdf"/>
          <p:cNvPicPr>
            <a:picLocks noChangeAspect="1"/>
          </p:cNvPicPr>
          <p:nvPr/>
        </p:nvPicPr>
        <p:blipFill>
          <a:blip r:embed="rId3">
            <a:extLst/>
          </a:blip>
          <a:stretch>
            <a:fillRect/>
          </a:stretch>
        </p:blipFill>
        <p:spPr>
          <a:xfrm>
            <a:off x="7816929" y="4545816"/>
            <a:ext cx="246131" cy="151856"/>
          </a:xfrm>
          <a:prstGeom prst="rect">
            <a:avLst/>
          </a:prstGeom>
          <a:ln w="12700">
            <a:miter lim="400000"/>
          </a:ln>
        </p:spPr>
      </p:pic>
      <p:sp>
        <p:nvSpPr>
          <p:cNvPr id="354" name="Shape 354"/>
          <p:cNvSpPr/>
          <p:nvPr/>
        </p:nvSpPr>
        <p:spPr>
          <a:xfrm>
            <a:off x="73863" y="5018032"/>
            <a:ext cx="1699677" cy="47433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600" b="1">
                <a:solidFill>
                  <a:srgbClr val="FF2600"/>
                </a:solidFill>
              </a:defRPr>
            </a:lvl1pPr>
          </a:lstStyle>
          <a:p>
            <a:r>
              <a:t>Intuitions:</a:t>
            </a:r>
          </a:p>
        </p:txBody>
      </p:sp>
      <p:sp>
        <p:nvSpPr>
          <p:cNvPr id="355" name="Shape 355"/>
          <p:cNvSpPr/>
          <p:nvPr/>
        </p:nvSpPr>
        <p:spPr>
          <a:xfrm>
            <a:off x="1697370" y="5028239"/>
            <a:ext cx="4115868" cy="49244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600">
                <a:solidFill>
                  <a:srgbClr val="FF9300"/>
                </a:solidFill>
              </a:defRPr>
            </a:pPr>
            <a:r>
              <a:rPr dirty="0">
                <a:solidFill>
                  <a:srgbClr val="0433FF"/>
                </a:solidFill>
              </a:rPr>
              <a:t>similar </a:t>
            </a:r>
            <a:r>
              <a:rPr dirty="0" smtClean="0">
                <a:solidFill>
                  <a:srgbClr val="0433FF"/>
                </a:solidFill>
              </a:rPr>
              <a:t>domain</a:t>
            </a:r>
            <a:r>
              <a:rPr lang="en-US" dirty="0" smtClean="0">
                <a:solidFill>
                  <a:srgbClr val="0433FF"/>
                </a:solidFill>
              </a:rPr>
              <a:t>s</a:t>
            </a:r>
            <a:r>
              <a:rPr dirty="0" smtClean="0"/>
              <a:t> </a:t>
            </a:r>
            <a:r>
              <a:rPr dirty="0">
                <a:solidFill>
                  <a:srgbClr val="FF40FF"/>
                </a:solidFill>
              </a:rPr>
              <a:t>(large       )</a:t>
            </a:r>
          </a:p>
        </p:txBody>
      </p:sp>
      <p:sp>
        <p:nvSpPr>
          <p:cNvPr id="356" name="Shape 356"/>
          <p:cNvSpPr/>
          <p:nvPr/>
        </p:nvSpPr>
        <p:spPr>
          <a:xfrm>
            <a:off x="1655196" y="5614353"/>
            <a:ext cx="7504611" cy="4743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600">
                <a:solidFill>
                  <a:srgbClr val="0433FF"/>
                </a:solidFill>
              </a:defRPr>
            </a:pPr>
            <a:r>
              <a:t>similar predicted outputs </a:t>
            </a:r>
            <a:r>
              <a:rPr>
                <a:solidFill>
                  <a:srgbClr val="FF40FF"/>
                </a:solidFill>
              </a:rPr>
              <a:t>(small                             )</a:t>
            </a:r>
          </a:p>
        </p:txBody>
      </p:sp>
      <p:pic>
        <p:nvPicPr>
          <p:cNvPr id="357" name="pasted-image.pdf"/>
          <p:cNvPicPr>
            <a:picLocks noChangeAspect="1"/>
          </p:cNvPicPr>
          <p:nvPr/>
        </p:nvPicPr>
        <p:blipFill>
          <a:blip r:embed="rId4">
            <a:extLst/>
          </a:blip>
          <a:stretch>
            <a:fillRect/>
          </a:stretch>
        </p:blipFill>
        <p:spPr>
          <a:xfrm>
            <a:off x="5035608" y="5126610"/>
            <a:ext cx="514042" cy="365761"/>
          </a:xfrm>
          <a:prstGeom prst="rect">
            <a:avLst/>
          </a:prstGeom>
          <a:ln w="12700">
            <a:miter lim="400000"/>
          </a:ln>
        </p:spPr>
      </p:pic>
      <p:sp>
        <p:nvSpPr>
          <p:cNvPr id="358" name="Shape 358"/>
          <p:cNvSpPr/>
          <p:nvPr/>
        </p:nvSpPr>
        <p:spPr>
          <a:xfrm flipV="1">
            <a:off x="1119285" y="5886643"/>
            <a:ext cx="514042" cy="1"/>
          </a:xfrm>
          <a:prstGeom prst="line">
            <a:avLst/>
          </a:prstGeom>
          <a:ln w="63500">
            <a:solidFill>
              <a:srgbClr val="FF2600"/>
            </a:solidFill>
            <a:miter lim="400000"/>
            <a:tailEnd type="triangle"/>
          </a:ln>
        </p:spPr>
        <p:txBody>
          <a:bodyPr lIns="45719" rIns="45719"/>
          <a:lstStyle/>
          <a:p>
            <a:pPr defTabSz="457200">
              <a:defRPr sz="1200">
                <a:latin typeface="+mj-lt"/>
                <a:ea typeface="+mj-ea"/>
                <a:cs typeface="+mj-cs"/>
                <a:sym typeface="Helvetica"/>
              </a:defRPr>
            </a:pPr>
            <a:endParaRPr/>
          </a:p>
        </p:txBody>
      </p:sp>
      <p:pic>
        <p:nvPicPr>
          <p:cNvPr id="359" name="pasted-image.pdf"/>
          <p:cNvPicPr>
            <a:picLocks noChangeAspect="1"/>
          </p:cNvPicPr>
          <p:nvPr/>
        </p:nvPicPr>
        <p:blipFill>
          <a:blip r:embed="rId5">
            <a:extLst/>
          </a:blip>
          <a:srcRect/>
          <a:stretch>
            <a:fillRect/>
          </a:stretch>
        </p:blipFill>
        <p:spPr>
          <a:xfrm>
            <a:off x="6326913" y="5694756"/>
            <a:ext cx="2530105" cy="313508"/>
          </a:xfrm>
          <a:prstGeom prst="rect">
            <a:avLst/>
          </a:prstGeom>
          <a:ln w="12700">
            <a:miter lim="400000"/>
          </a:ln>
        </p:spPr>
      </p:pic>
      <p:pic>
        <p:nvPicPr>
          <p:cNvPr id="22" name="Picture 21"/>
          <p:cNvPicPr>
            <a:picLocks noChangeAspect="1"/>
          </p:cNvPicPr>
          <p:nvPr/>
        </p:nvPicPr>
        <p:blipFill>
          <a:blip r:embed="rId6"/>
          <a:stretch>
            <a:fillRect/>
          </a:stretch>
        </p:blipFill>
        <p:spPr>
          <a:xfrm>
            <a:off x="6019137" y="-13542"/>
            <a:ext cx="3124863" cy="1828800"/>
          </a:xfrm>
          <a:prstGeom prst="rect">
            <a:avLst/>
          </a:prstGeom>
        </p:spPr>
      </p:pic>
      <p:pic>
        <p:nvPicPr>
          <p:cNvPr id="23" name="Picture 22"/>
          <p:cNvPicPr>
            <a:picLocks noChangeAspect="1"/>
          </p:cNvPicPr>
          <p:nvPr/>
        </p:nvPicPr>
        <p:blipFill>
          <a:blip r:embed="rId7"/>
          <a:stretch>
            <a:fillRect/>
          </a:stretch>
        </p:blipFill>
        <p:spPr>
          <a:xfrm>
            <a:off x="1510938" y="2289785"/>
            <a:ext cx="7132320" cy="1534767"/>
          </a:xfrm>
          <a:prstGeom prst="rect">
            <a:avLst/>
          </a:prstGeom>
          <a:noFill/>
        </p:spPr>
      </p:pic>
      <p:sp>
        <p:nvSpPr>
          <p:cNvPr id="24" name="Right Brace 23"/>
          <p:cNvSpPr/>
          <p:nvPr/>
        </p:nvSpPr>
        <p:spPr>
          <a:xfrm rot="5400000">
            <a:off x="5465167" y="3271963"/>
            <a:ext cx="233897" cy="639071"/>
          </a:xfrm>
          <a:prstGeom prst="rightBrace">
            <a:avLst>
              <a:gd name="adj1" fmla="val 48453"/>
              <a:gd name="adj2" fmla="val 50000"/>
            </a:avLst>
          </a:prstGeom>
          <a:noFill/>
          <a:ln w="38100" cap="flat">
            <a:solidFill>
              <a:srgbClr val="FF0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5" name="Right Brace 24"/>
          <p:cNvSpPr/>
          <p:nvPr/>
        </p:nvSpPr>
        <p:spPr>
          <a:xfrm rot="5400000">
            <a:off x="6886677" y="3269310"/>
            <a:ext cx="233897" cy="639071"/>
          </a:xfrm>
          <a:prstGeom prst="rightBrace">
            <a:avLst>
              <a:gd name="adj1" fmla="val 48453"/>
              <a:gd name="adj2" fmla="val 50000"/>
            </a:avLst>
          </a:prstGeom>
          <a:noFill/>
          <a:ln w="38100" cap="flat">
            <a:solidFill>
              <a:srgbClr val="FF0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2221655654"/>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title"/>
          </p:nvPr>
        </p:nvSpPr>
        <p:spPr>
          <a:prstGeom prst="rect">
            <a:avLst/>
          </a:prstGeom>
        </p:spPr>
        <p:txBody>
          <a:bodyPr/>
          <a:lstStyle/>
          <a:p>
            <a:r>
              <a:t>iBall — Closed-form Solutions</a:t>
            </a:r>
          </a:p>
        </p:txBody>
      </p:sp>
      <p:sp>
        <p:nvSpPr>
          <p:cNvPr id="364" name="Shape 364"/>
          <p:cNvSpPr>
            <a:spLocks noGrp="1"/>
          </p:cNvSpPr>
          <p:nvPr>
            <p:ph type="body" idx="1"/>
          </p:nvPr>
        </p:nvSpPr>
        <p:spPr>
          <a:prstGeom prst="rect">
            <a:avLst/>
          </a:prstGeom>
        </p:spPr>
        <p:txBody>
          <a:bodyPr/>
          <a:lstStyle/>
          <a:p>
            <a:r>
              <a:rPr dirty="0"/>
              <a:t>Closed-form Solution</a:t>
            </a:r>
          </a:p>
          <a:p>
            <a:endParaRPr dirty="0"/>
          </a:p>
          <a:p>
            <a:pPr lvl="1">
              <a:buSzPct val="110000"/>
            </a:pPr>
            <a:r>
              <a:rPr dirty="0"/>
              <a:t> </a:t>
            </a:r>
            <a:r>
              <a:rPr dirty="0" err="1"/>
              <a:t>iBall</a:t>
            </a:r>
            <a:r>
              <a:rPr dirty="0"/>
              <a:t> — linear:</a:t>
            </a:r>
          </a:p>
        </p:txBody>
      </p:sp>
      <p:pic>
        <p:nvPicPr>
          <p:cNvPr id="2" name="Picture 1"/>
          <p:cNvPicPr>
            <a:picLocks noChangeAspect="1"/>
          </p:cNvPicPr>
          <p:nvPr/>
        </p:nvPicPr>
        <p:blipFill>
          <a:blip r:embed="rId3"/>
          <a:stretch>
            <a:fillRect/>
          </a:stretch>
        </p:blipFill>
        <p:spPr>
          <a:xfrm>
            <a:off x="8236753" y="5419725"/>
            <a:ext cx="914400" cy="914400"/>
          </a:xfrm>
          <a:prstGeom prst="rect">
            <a:avLst/>
          </a:prstGeom>
        </p:spPr>
      </p:pic>
      <p:pic>
        <p:nvPicPr>
          <p:cNvPr id="18" name="Picture 17"/>
          <p:cNvPicPr>
            <a:picLocks noChangeAspect="1"/>
          </p:cNvPicPr>
          <p:nvPr/>
        </p:nvPicPr>
        <p:blipFill>
          <a:blip r:embed="rId4"/>
          <a:stretch>
            <a:fillRect/>
          </a:stretch>
        </p:blipFill>
        <p:spPr>
          <a:xfrm>
            <a:off x="3306147" y="1900099"/>
            <a:ext cx="2159000" cy="419100"/>
          </a:xfrm>
          <a:prstGeom prst="rect">
            <a:avLst/>
          </a:prstGeom>
        </p:spPr>
      </p:pic>
      <p:sp>
        <p:nvSpPr>
          <p:cNvPr id="19" name="Shape 367"/>
          <p:cNvSpPr/>
          <p:nvPr/>
        </p:nvSpPr>
        <p:spPr>
          <a:xfrm>
            <a:off x="0" y="5701349"/>
            <a:ext cx="2736516"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2600"/>
                </a:solidFill>
              </a:defRPr>
            </a:lvl1pPr>
          </a:lstStyle>
          <a:p>
            <a:pPr defTabSz="457200"/>
            <a:r>
              <a:rPr dirty="0"/>
              <a:t>Time Complexity: </a:t>
            </a:r>
          </a:p>
        </p:txBody>
      </p:sp>
      <p:pic>
        <p:nvPicPr>
          <p:cNvPr id="21" name="Picture 20"/>
          <p:cNvPicPr>
            <a:picLocks noChangeAspect="1"/>
          </p:cNvPicPr>
          <p:nvPr/>
        </p:nvPicPr>
        <p:blipFill>
          <a:blip r:embed="rId5"/>
          <a:stretch>
            <a:fillRect/>
          </a:stretch>
        </p:blipFill>
        <p:spPr>
          <a:xfrm>
            <a:off x="344267" y="3193772"/>
            <a:ext cx="3748824" cy="493857"/>
          </a:xfrm>
          <a:prstGeom prst="rect">
            <a:avLst/>
          </a:prstGeom>
        </p:spPr>
      </p:pic>
      <p:pic>
        <p:nvPicPr>
          <p:cNvPr id="22" name="Picture 21"/>
          <p:cNvPicPr>
            <a:picLocks noChangeAspect="1"/>
          </p:cNvPicPr>
          <p:nvPr/>
        </p:nvPicPr>
        <p:blipFill>
          <a:blip r:embed="rId6"/>
          <a:stretch>
            <a:fillRect/>
          </a:stretch>
        </p:blipFill>
        <p:spPr>
          <a:xfrm>
            <a:off x="4385647" y="3230936"/>
            <a:ext cx="4677977" cy="439963"/>
          </a:xfrm>
          <a:prstGeom prst="rect">
            <a:avLst/>
          </a:prstGeom>
        </p:spPr>
      </p:pic>
      <p:pic>
        <p:nvPicPr>
          <p:cNvPr id="23" name="Picture 22"/>
          <p:cNvPicPr>
            <a:picLocks noChangeAspect="1"/>
          </p:cNvPicPr>
          <p:nvPr/>
        </p:nvPicPr>
        <p:blipFill>
          <a:blip r:embed="rId7"/>
          <a:stretch>
            <a:fillRect/>
          </a:stretch>
        </p:blipFill>
        <p:spPr>
          <a:xfrm>
            <a:off x="333829" y="3932058"/>
            <a:ext cx="7604251" cy="1437841"/>
          </a:xfrm>
          <a:prstGeom prst="rect">
            <a:avLst/>
          </a:prstGeom>
        </p:spPr>
      </p:pic>
      <p:sp>
        <p:nvSpPr>
          <p:cNvPr id="13" name="TextBox 12"/>
          <p:cNvSpPr txBox="1"/>
          <p:nvPr/>
        </p:nvSpPr>
        <p:spPr>
          <a:xfrm>
            <a:off x="4481109" y="5626241"/>
            <a:ext cx="375564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i="1" dirty="0" smtClean="0">
                <a:solidFill>
                  <a:srgbClr val="000000"/>
                </a:solidFill>
                <a:latin typeface="Arial"/>
                <a:ea typeface="Arial"/>
                <a:cs typeface="Arial"/>
                <a:sym typeface="Arial"/>
              </a:rPr>
              <a:t>d</a:t>
            </a:r>
            <a:r>
              <a:rPr lang="en-US" sz="2000" dirty="0" smtClean="0">
                <a:solidFill>
                  <a:srgbClr val="000000"/>
                </a:solidFill>
                <a:latin typeface="Arial"/>
                <a:ea typeface="Arial"/>
                <a:cs typeface="Arial"/>
                <a:sym typeface="Arial"/>
              </a:rPr>
              <a:t>: # of features; k: # of domains</a:t>
            </a:r>
          </a:p>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a:t>
            </a:r>
            <a:r>
              <a:rPr kumimoji="0" lang="en-US" sz="2000" b="0" i="1" u="none" strike="noStrike" cap="none" spc="0" normalizeH="0" baseline="0" dirty="0" err="1" smtClean="0">
                <a:ln>
                  <a:noFill/>
                </a:ln>
                <a:solidFill>
                  <a:srgbClr val="000000"/>
                </a:solidFill>
                <a:effectLst/>
                <a:uFillTx/>
                <a:latin typeface="Arial"/>
                <a:ea typeface="Arial"/>
                <a:cs typeface="Arial"/>
                <a:sym typeface="Arial"/>
              </a:rPr>
              <a:t>dk</a:t>
            </a:r>
            <a:r>
              <a:rPr kumimoji="0" lang="en-US" sz="2000" b="0" i="1" u="none" strike="noStrike" cap="none" spc="0" normalizeH="0" baseline="0" dirty="0" smtClean="0">
                <a:ln>
                  <a:noFill/>
                </a:ln>
                <a:solidFill>
                  <a:srgbClr val="000000"/>
                </a:solidFill>
                <a:effectLst/>
                <a:uFillTx/>
                <a:latin typeface="Arial"/>
                <a:ea typeface="Arial"/>
                <a:cs typeface="Arial"/>
                <a:sym typeface="Arial"/>
              </a:rPr>
              <a:t>: </a:t>
            </a:r>
            <a:r>
              <a:rPr kumimoji="0" lang="en-US" sz="2000" b="0" i="0" u="none" strike="noStrike" cap="none" spc="0" normalizeH="0" baseline="0" dirty="0" smtClean="0">
                <a:ln>
                  <a:noFill/>
                </a:ln>
                <a:solidFill>
                  <a:srgbClr val="000000"/>
                </a:solidFill>
                <a:effectLst/>
                <a:uFillTx/>
                <a:latin typeface="Arial"/>
                <a:ea typeface="Arial"/>
                <a:cs typeface="Arial"/>
                <a:sym typeface="Arial"/>
              </a:rPr>
              <a:t>in</a:t>
            </a:r>
            <a:r>
              <a:rPr kumimoji="0" lang="en-US" sz="2000" b="0" i="0" u="none" strike="noStrike" cap="none" spc="0" normalizeH="0" dirty="0" smtClean="0">
                <a:ln>
                  <a:noFill/>
                </a:ln>
                <a:solidFill>
                  <a:srgbClr val="000000"/>
                </a:solidFill>
                <a:effectLst/>
                <a:uFillTx/>
                <a:latin typeface="Arial"/>
                <a:ea typeface="Arial"/>
                <a:cs typeface="Arial"/>
                <a:sym typeface="Arial"/>
              </a:rPr>
              <a:t> the order of 10 or 100)</a:t>
            </a:r>
            <a:endParaRPr kumimoji="0" lang="en-US" sz="2000" b="0" i="0" u="none" strike="noStrike" cap="none" spc="0" normalizeH="0" baseline="0" dirty="0">
              <a:ln>
                <a:noFill/>
              </a:ln>
              <a:solidFill>
                <a:srgbClr val="000000"/>
              </a:solidFill>
              <a:effectLst/>
              <a:uFillTx/>
              <a:latin typeface="Arial"/>
              <a:ea typeface="Arial"/>
              <a:cs typeface="Arial"/>
              <a:sym typeface="Arial"/>
            </a:endParaRPr>
          </a:p>
        </p:txBody>
      </p:sp>
      <p:sp>
        <p:nvSpPr>
          <p:cNvPr id="14" name="TextBox 13"/>
          <p:cNvSpPr txBox="1"/>
          <p:nvPr/>
        </p:nvSpPr>
        <p:spPr>
          <a:xfrm>
            <a:off x="2626608" y="5665218"/>
            <a:ext cx="154144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i="1" dirty="0" smtClean="0">
                <a:solidFill>
                  <a:srgbClr val="FF0000"/>
                </a:solidFill>
                <a:latin typeface="Arial"/>
                <a:ea typeface="Arial"/>
                <a:cs typeface="Arial"/>
                <a:sym typeface="Arial"/>
              </a:rPr>
              <a:t>O((</a:t>
            </a:r>
            <a:r>
              <a:rPr lang="en-US" sz="3200" i="1" dirty="0" err="1" smtClean="0">
                <a:solidFill>
                  <a:srgbClr val="FF0000"/>
                </a:solidFill>
                <a:latin typeface="Arial"/>
                <a:ea typeface="Arial"/>
                <a:cs typeface="Arial"/>
                <a:sym typeface="Arial"/>
              </a:rPr>
              <a:t>dk</a:t>
            </a:r>
            <a:r>
              <a:rPr lang="en-US" sz="3200" i="1" dirty="0" smtClean="0">
                <a:solidFill>
                  <a:srgbClr val="FF0000"/>
                </a:solidFill>
                <a:latin typeface="Arial"/>
                <a:ea typeface="Arial"/>
                <a:cs typeface="Arial"/>
                <a:sym typeface="Arial"/>
              </a:rPr>
              <a:t>)</a:t>
            </a:r>
            <a:r>
              <a:rPr lang="en-US" sz="3200" i="1" baseline="30000" dirty="0" smtClean="0">
                <a:solidFill>
                  <a:srgbClr val="FF0000"/>
                </a:solidFill>
                <a:latin typeface="Arial"/>
                <a:ea typeface="Arial"/>
                <a:cs typeface="Arial"/>
                <a:sym typeface="Arial"/>
              </a:rPr>
              <a:t>3</a:t>
            </a:r>
            <a:r>
              <a:rPr lang="en-US" sz="3200" i="1" dirty="0" smtClean="0">
                <a:solidFill>
                  <a:srgbClr val="FF0000"/>
                </a:solidFill>
                <a:latin typeface="Arial"/>
                <a:ea typeface="Arial"/>
                <a:cs typeface="Arial"/>
                <a:sym typeface="Arial"/>
              </a:rPr>
              <a:t>)</a:t>
            </a:r>
            <a:endParaRPr kumimoji="0" lang="en-US" sz="3200" b="0" i="0" u="none" strike="noStrike" cap="none" spc="0" normalizeH="0" baseline="0" dirty="0">
              <a:ln>
                <a:noFill/>
              </a:ln>
              <a:solidFill>
                <a:srgbClr val="FF0000"/>
              </a:solidFill>
              <a:effectLst/>
              <a:uFillTx/>
              <a:latin typeface="Arial"/>
              <a:ea typeface="Arial"/>
              <a:cs typeface="Arial"/>
              <a:sym typeface="Arial"/>
            </a:endParaRPr>
          </a:p>
        </p:txBody>
      </p:sp>
      <p:sp>
        <p:nvSpPr>
          <p:cNvPr id="3" name="Rectangle 2"/>
          <p:cNvSpPr/>
          <p:nvPr/>
        </p:nvSpPr>
        <p:spPr>
          <a:xfrm>
            <a:off x="8556376" y="3255358"/>
            <a:ext cx="336319" cy="256431"/>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6" name="Rectangle 15"/>
          <p:cNvSpPr/>
          <p:nvPr/>
        </p:nvSpPr>
        <p:spPr>
          <a:xfrm>
            <a:off x="3494100" y="3230936"/>
            <a:ext cx="336319" cy="256431"/>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3306147" y="4384637"/>
            <a:ext cx="336319" cy="256431"/>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 name="Rectangle 3"/>
          <p:cNvSpPr/>
          <p:nvPr/>
        </p:nvSpPr>
        <p:spPr>
          <a:xfrm>
            <a:off x="3292402" y="4343324"/>
            <a:ext cx="336611" cy="369332"/>
          </a:xfrm>
          <a:prstGeom prst="rect">
            <a:avLst/>
          </a:prstGeom>
        </p:spPr>
        <p:txBody>
          <a:bodyPr wrap="none">
            <a:spAutoFit/>
          </a:bodyPr>
          <a:lstStyle/>
          <a:p>
            <a:r>
              <a:rPr lang="en-US" i="1" dirty="0">
                <a:solidFill>
                  <a:srgbClr val="0000FF"/>
                </a:solidFill>
                <a:latin typeface="Arial"/>
                <a:ea typeface="Arial"/>
                <a:cs typeface="Arial"/>
                <a:sym typeface="Arial"/>
              </a:rPr>
              <a:t>k</a:t>
            </a:r>
            <a:endParaRPr lang="en-US" dirty="0">
              <a:solidFill>
                <a:srgbClr val="0000FF"/>
              </a:solidFill>
            </a:endParaRPr>
          </a:p>
        </p:txBody>
      </p:sp>
      <p:sp>
        <p:nvSpPr>
          <p:cNvPr id="20" name="Rectangle 19"/>
          <p:cNvSpPr/>
          <p:nvPr/>
        </p:nvSpPr>
        <p:spPr>
          <a:xfrm>
            <a:off x="7652711" y="3279542"/>
            <a:ext cx="336319" cy="256431"/>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6" name="Rectangle 25"/>
          <p:cNvSpPr/>
          <p:nvPr/>
        </p:nvSpPr>
        <p:spPr>
          <a:xfrm>
            <a:off x="3481596" y="3107664"/>
            <a:ext cx="339331" cy="400110"/>
          </a:xfrm>
          <a:prstGeom prst="rect">
            <a:avLst/>
          </a:prstGeom>
        </p:spPr>
        <p:txBody>
          <a:bodyPr wrap="none">
            <a:spAutoFit/>
          </a:bodyPr>
          <a:lstStyle/>
          <a:p>
            <a:r>
              <a:rPr lang="en-US" sz="2000" i="1" dirty="0">
                <a:solidFill>
                  <a:srgbClr val="0000FF"/>
                </a:solidFill>
                <a:latin typeface="Arial"/>
                <a:ea typeface="Arial"/>
                <a:cs typeface="Arial"/>
                <a:sym typeface="Arial"/>
              </a:rPr>
              <a:t>k</a:t>
            </a:r>
            <a:endParaRPr lang="en-US" sz="2000" dirty="0">
              <a:solidFill>
                <a:srgbClr val="0000FF"/>
              </a:solidFill>
            </a:endParaRPr>
          </a:p>
        </p:txBody>
      </p:sp>
      <p:sp>
        <p:nvSpPr>
          <p:cNvPr id="27" name="Rectangle 26"/>
          <p:cNvSpPr/>
          <p:nvPr/>
        </p:nvSpPr>
        <p:spPr>
          <a:xfrm>
            <a:off x="7652711" y="3193772"/>
            <a:ext cx="339331" cy="400110"/>
          </a:xfrm>
          <a:prstGeom prst="rect">
            <a:avLst/>
          </a:prstGeom>
        </p:spPr>
        <p:txBody>
          <a:bodyPr wrap="none">
            <a:spAutoFit/>
          </a:bodyPr>
          <a:lstStyle/>
          <a:p>
            <a:r>
              <a:rPr lang="en-US" sz="2000" i="1" dirty="0">
                <a:solidFill>
                  <a:srgbClr val="0000FF"/>
                </a:solidFill>
                <a:latin typeface="Arial"/>
                <a:ea typeface="Arial"/>
                <a:cs typeface="Arial"/>
                <a:sym typeface="Arial"/>
              </a:rPr>
              <a:t>k</a:t>
            </a:r>
            <a:endParaRPr lang="en-US" sz="2000" dirty="0">
              <a:solidFill>
                <a:srgbClr val="0000FF"/>
              </a:solidFill>
            </a:endParaRPr>
          </a:p>
        </p:txBody>
      </p:sp>
      <p:sp>
        <p:nvSpPr>
          <p:cNvPr id="28" name="Rectangle 27"/>
          <p:cNvSpPr/>
          <p:nvPr/>
        </p:nvSpPr>
        <p:spPr>
          <a:xfrm>
            <a:off x="8556376" y="3213216"/>
            <a:ext cx="339331" cy="400110"/>
          </a:xfrm>
          <a:prstGeom prst="rect">
            <a:avLst/>
          </a:prstGeom>
        </p:spPr>
        <p:txBody>
          <a:bodyPr wrap="none">
            <a:spAutoFit/>
          </a:bodyPr>
          <a:lstStyle/>
          <a:p>
            <a:r>
              <a:rPr lang="en-US" sz="2000" i="1" dirty="0">
                <a:solidFill>
                  <a:srgbClr val="0000FF"/>
                </a:solidFill>
                <a:latin typeface="Arial"/>
                <a:ea typeface="Arial"/>
                <a:cs typeface="Arial"/>
                <a:sym typeface="Arial"/>
              </a:rPr>
              <a:t>k</a:t>
            </a:r>
            <a:endParaRPr lang="en-US" sz="2000" dirty="0">
              <a:solidFill>
                <a:srgbClr val="0000FF"/>
              </a:solidFill>
            </a:endParaRPr>
          </a:p>
        </p:txBody>
      </p:sp>
    </p:spTree>
    <p:extLst>
      <p:ext uri="{BB962C8B-B14F-4D97-AF65-F5344CB8AC3E}">
        <p14:creationId xmlns:p14="http://schemas.microsoft.com/office/powerpoint/2010/main" val="4089146674"/>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title"/>
          </p:nvPr>
        </p:nvSpPr>
        <p:spPr>
          <a:prstGeom prst="rect">
            <a:avLst/>
          </a:prstGeom>
        </p:spPr>
        <p:txBody>
          <a:bodyPr/>
          <a:lstStyle/>
          <a:p>
            <a:r>
              <a:t>iBall — Closed-form Solutions</a:t>
            </a:r>
          </a:p>
        </p:txBody>
      </p:sp>
      <p:sp>
        <p:nvSpPr>
          <p:cNvPr id="380" name="Shape 380"/>
          <p:cNvSpPr>
            <a:spLocks noGrp="1"/>
          </p:cNvSpPr>
          <p:nvPr>
            <p:ph type="body" idx="1"/>
          </p:nvPr>
        </p:nvSpPr>
        <p:spPr>
          <a:prstGeom prst="rect">
            <a:avLst/>
          </a:prstGeom>
        </p:spPr>
        <p:txBody>
          <a:bodyPr/>
          <a:lstStyle/>
          <a:p>
            <a:r>
              <a:rPr dirty="0"/>
              <a:t>Closed-form Solution</a:t>
            </a:r>
          </a:p>
          <a:p>
            <a:endParaRPr dirty="0"/>
          </a:p>
          <a:p>
            <a:pPr lvl="1">
              <a:buSzPct val="110000"/>
            </a:pPr>
            <a:r>
              <a:rPr dirty="0"/>
              <a:t> </a:t>
            </a:r>
            <a:r>
              <a:rPr dirty="0" err="1"/>
              <a:t>iBall</a:t>
            </a:r>
            <a:r>
              <a:rPr dirty="0"/>
              <a:t> — non-linear:</a:t>
            </a:r>
          </a:p>
        </p:txBody>
      </p:sp>
      <p:pic>
        <p:nvPicPr>
          <p:cNvPr id="15" name="Picture 14"/>
          <p:cNvPicPr>
            <a:picLocks noChangeAspect="1"/>
          </p:cNvPicPr>
          <p:nvPr/>
        </p:nvPicPr>
        <p:blipFill>
          <a:blip r:embed="rId3"/>
          <a:stretch>
            <a:fillRect/>
          </a:stretch>
        </p:blipFill>
        <p:spPr>
          <a:xfrm>
            <a:off x="3306147" y="1900099"/>
            <a:ext cx="2159000" cy="419100"/>
          </a:xfrm>
          <a:prstGeom prst="rect">
            <a:avLst/>
          </a:prstGeom>
        </p:spPr>
      </p:pic>
      <p:sp>
        <p:nvSpPr>
          <p:cNvPr id="16" name="Shape 384"/>
          <p:cNvSpPr/>
          <p:nvPr/>
        </p:nvSpPr>
        <p:spPr>
          <a:xfrm>
            <a:off x="1051112" y="5831456"/>
            <a:ext cx="2736516"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2600"/>
                </a:solidFill>
              </a:defRPr>
            </a:lvl1pPr>
          </a:lstStyle>
          <a:p>
            <a:pPr defTabSz="457200"/>
            <a:r>
              <a:t>Time Complexity: </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1064" y="5458018"/>
            <a:ext cx="914400" cy="914400"/>
          </a:xfrm>
          <a:prstGeom prst="rect">
            <a:avLst/>
          </a:prstGeom>
        </p:spPr>
      </p:pic>
      <p:pic>
        <p:nvPicPr>
          <p:cNvPr id="18" name="Picture 17"/>
          <p:cNvPicPr>
            <a:picLocks noChangeAspect="1"/>
          </p:cNvPicPr>
          <p:nvPr/>
        </p:nvPicPr>
        <p:blipFill>
          <a:blip r:embed="rId5"/>
          <a:stretch>
            <a:fillRect/>
          </a:stretch>
        </p:blipFill>
        <p:spPr>
          <a:xfrm>
            <a:off x="980750" y="3225091"/>
            <a:ext cx="3402623" cy="448250"/>
          </a:xfrm>
          <a:prstGeom prst="rect">
            <a:avLst/>
          </a:prstGeom>
        </p:spPr>
      </p:pic>
      <p:pic>
        <p:nvPicPr>
          <p:cNvPr id="19" name="Picture 18"/>
          <p:cNvPicPr>
            <a:picLocks noChangeAspect="1"/>
          </p:cNvPicPr>
          <p:nvPr/>
        </p:nvPicPr>
        <p:blipFill>
          <a:blip r:embed="rId6"/>
          <a:stretch>
            <a:fillRect/>
          </a:stretch>
        </p:blipFill>
        <p:spPr>
          <a:xfrm>
            <a:off x="5204372" y="3261984"/>
            <a:ext cx="3219260" cy="417839"/>
          </a:xfrm>
          <a:prstGeom prst="rect">
            <a:avLst/>
          </a:prstGeom>
        </p:spPr>
      </p:pic>
      <p:pic>
        <p:nvPicPr>
          <p:cNvPr id="20" name="Picture 19"/>
          <p:cNvPicPr>
            <a:picLocks noChangeAspect="1"/>
          </p:cNvPicPr>
          <p:nvPr/>
        </p:nvPicPr>
        <p:blipFill>
          <a:blip r:embed="rId7"/>
          <a:stretch>
            <a:fillRect/>
          </a:stretch>
        </p:blipFill>
        <p:spPr>
          <a:xfrm>
            <a:off x="778454" y="3884840"/>
            <a:ext cx="8114565" cy="1622913"/>
          </a:xfrm>
          <a:prstGeom prst="rect">
            <a:avLst/>
          </a:prstGeom>
        </p:spPr>
      </p:pic>
      <p:pic>
        <p:nvPicPr>
          <p:cNvPr id="21" name="Picture 20"/>
          <p:cNvPicPr>
            <a:picLocks noChangeAspect="1"/>
          </p:cNvPicPr>
          <p:nvPr/>
        </p:nvPicPr>
        <p:blipFill>
          <a:blip r:embed="rId8"/>
          <a:stretch>
            <a:fillRect/>
          </a:stretch>
        </p:blipFill>
        <p:spPr>
          <a:xfrm>
            <a:off x="3743124" y="5892155"/>
            <a:ext cx="832703" cy="388595"/>
          </a:xfrm>
          <a:prstGeom prst="rect">
            <a:avLst/>
          </a:prstGeom>
        </p:spPr>
      </p:pic>
      <p:sp>
        <p:nvSpPr>
          <p:cNvPr id="2" name="TextBox 1"/>
          <p:cNvSpPr txBox="1"/>
          <p:nvPr/>
        </p:nvSpPr>
        <p:spPr>
          <a:xfrm>
            <a:off x="4807157" y="5647661"/>
            <a:ext cx="345633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i="1" dirty="0" smtClean="0">
                <a:solidFill>
                  <a:srgbClr val="000000"/>
                </a:solidFill>
                <a:latin typeface="Arial"/>
                <a:ea typeface="Arial"/>
                <a:cs typeface="Arial"/>
                <a:sym typeface="Arial"/>
              </a:rPr>
              <a:t>n</a:t>
            </a:r>
            <a:r>
              <a:rPr lang="en-US" sz="2000" dirty="0" smtClean="0">
                <a:solidFill>
                  <a:srgbClr val="000000"/>
                </a:solidFill>
                <a:latin typeface="Arial"/>
                <a:ea typeface="Arial"/>
                <a:cs typeface="Arial"/>
                <a:sym typeface="Arial"/>
              </a:rPr>
              <a:t>: total # of training examples</a:t>
            </a:r>
          </a:p>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a:ea typeface="Arial"/>
                <a:cs typeface="Arial"/>
                <a:sym typeface="Arial"/>
              </a:rPr>
              <a:t>(in</a:t>
            </a:r>
            <a:r>
              <a:rPr kumimoji="0" lang="en-US" sz="2000" b="0" i="0" u="none" strike="noStrike" cap="none" spc="0" normalizeH="0" dirty="0" smtClean="0">
                <a:ln>
                  <a:noFill/>
                </a:ln>
                <a:solidFill>
                  <a:srgbClr val="000000"/>
                </a:solidFill>
                <a:effectLst/>
                <a:uFillTx/>
                <a:latin typeface="Arial"/>
                <a:ea typeface="Arial"/>
                <a:cs typeface="Arial"/>
                <a:sym typeface="Arial"/>
              </a:rPr>
              <a:t> the order of millions)</a:t>
            </a:r>
            <a:endParaRPr kumimoji="0" lang="en-US" sz="2000" b="0" i="0" u="none" strike="noStrike" cap="none" spc="0" normalizeH="0" baseline="0" dirty="0">
              <a:ln>
                <a:noFill/>
              </a:ln>
              <a:solidFill>
                <a:srgbClr val="000000"/>
              </a:solidFill>
              <a:effectLst/>
              <a:uFillTx/>
              <a:latin typeface="Arial"/>
              <a:ea typeface="Arial"/>
              <a:cs typeface="Arial"/>
              <a:sym typeface="Arial"/>
            </a:endParaRPr>
          </a:p>
        </p:txBody>
      </p:sp>
      <p:grpSp>
        <p:nvGrpSpPr>
          <p:cNvPr id="3" name="Group 2"/>
          <p:cNvGrpSpPr/>
          <p:nvPr/>
        </p:nvGrpSpPr>
        <p:grpSpPr>
          <a:xfrm>
            <a:off x="7921352" y="3201005"/>
            <a:ext cx="339331" cy="400110"/>
            <a:chOff x="7921352" y="3201005"/>
            <a:chExt cx="339331" cy="400110"/>
          </a:xfrm>
        </p:grpSpPr>
        <p:sp>
          <p:nvSpPr>
            <p:cNvPr id="14" name="Rectangle 13"/>
            <p:cNvSpPr/>
            <p:nvPr/>
          </p:nvSpPr>
          <p:spPr>
            <a:xfrm>
              <a:off x="7921352" y="3243147"/>
              <a:ext cx="336319" cy="256431"/>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3" name="Rectangle 22"/>
            <p:cNvSpPr/>
            <p:nvPr/>
          </p:nvSpPr>
          <p:spPr>
            <a:xfrm>
              <a:off x="7921352" y="3201005"/>
              <a:ext cx="339331" cy="400110"/>
            </a:xfrm>
            <a:prstGeom prst="rect">
              <a:avLst/>
            </a:prstGeom>
          </p:spPr>
          <p:txBody>
            <a:bodyPr wrap="none">
              <a:spAutoFit/>
            </a:bodyPr>
            <a:lstStyle/>
            <a:p>
              <a:r>
                <a:rPr lang="en-US" sz="2000" i="1" dirty="0">
                  <a:solidFill>
                    <a:srgbClr val="0000FF"/>
                  </a:solidFill>
                  <a:latin typeface="Arial"/>
                  <a:ea typeface="Arial"/>
                  <a:cs typeface="Arial"/>
                  <a:sym typeface="Arial"/>
                </a:rPr>
                <a:t>k</a:t>
              </a:r>
              <a:endParaRPr lang="en-US" sz="2000" dirty="0">
                <a:solidFill>
                  <a:srgbClr val="0000FF"/>
                </a:solidFill>
              </a:endParaRPr>
            </a:p>
          </p:txBody>
        </p:sp>
      </p:grpSp>
      <p:sp>
        <p:nvSpPr>
          <p:cNvPr id="24" name="Rectangle 23"/>
          <p:cNvSpPr/>
          <p:nvPr/>
        </p:nvSpPr>
        <p:spPr>
          <a:xfrm>
            <a:off x="3848400" y="3224593"/>
            <a:ext cx="336319" cy="256431"/>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5" name="Rectangle 24"/>
          <p:cNvSpPr/>
          <p:nvPr/>
        </p:nvSpPr>
        <p:spPr>
          <a:xfrm>
            <a:off x="3848400" y="3182451"/>
            <a:ext cx="339331" cy="400110"/>
          </a:xfrm>
          <a:prstGeom prst="rect">
            <a:avLst/>
          </a:prstGeom>
        </p:spPr>
        <p:txBody>
          <a:bodyPr wrap="none">
            <a:spAutoFit/>
          </a:bodyPr>
          <a:lstStyle/>
          <a:p>
            <a:r>
              <a:rPr lang="en-US" sz="2000" i="1" dirty="0">
                <a:solidFill>
                  <a:srgbClr val="0000FF"/>
                </a:solidFill>
                <a:latin typeface="Arial"/>
                <a:ea typeface="Arial"/>
                <a:cs typeface="Arial"/>
                <a:sym typeface="Arial"/>
              </a:rPr>
              <a:t>k</a:t>
            </a:r>
            <a:endParaRPr lang="en-US" sz="2000" dirty="0">
              <a:solidFill>
                <a:srgbClr val="0000FF"/>
              </a:solidFill>
            </a:endParaRPr>
          </a:p>
        </p:txBody>
      </p:sp>
      <p:sp>
        <p:nvSpPr>
          <p:cNvPr id="29" name="Rectangle 28"/>
          <p:cNvSpPr/>
          <p:nvPr/>
        </p:nvSpPr>
        <p:spPr>
          <a:xfrm>
            <a:off x="3160905" y="4370763"/>
            <a:ext cx="336319" cy="256431"/>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0" name="Rectangle 29"/>
          <p:cNvSpPr/>
          <p:nvPr/>
        </p:nvSpPr>
        <p:spPr>
          <a:xfrm>
            <a:off x="3160905" y="4377465"/>
            <a:ext cx="336611" cy="369332"/>
          </a:xfrm>
          <a:prstGeom prst="rect">
            <a:avLst/>
          </a:prstGeom>
        </p:spPr>
        <p:txBody>
          <a:bodyPr wrap="none">
            <a:spAutoFit/>
          </a:bodyPr>
          <a:lstStyle/>
          <a:p>
            <a:r>
              <a:rPr lang="en-US" i="1" dirty="0">
                <a:solidFill>
                  <a:srgbClr val="0000FF"/>
                </a:solidFill>
                <a:latin typeface="Arial"/>
                <a:ea typeface="Arial"/>
                <a:cs typeface="Arial"/>
                <a:sym typeface="Arial"/>
              </a:rPr>
              <a:t>k</a:t>
            </a:r>
            <a:endParaRPr lang="en-US" dirty="0">
              <a:solidFill>
                <a:srgbClr val="0000FF"/>
              </a:solidFill>
            </a:endParaRPr>
          </a:p>
        </p:txBody>
      </p:sp>
    </p:spTree>
    <p:extLst>
      <p:ext uri="{BB962C8B-B14F-4D97-AF65-F5344CB8AC3E}">
        <p14:creationId xmlns:p14="http://schemas.microsoft.com/office/powerpoint/2010/main" val="3735002342"/>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p:cNvSpPr>
          <p:nvPr>
            <p:ph type="title"/>
          </p:nvPr>
        </p:nvSpPr>
        <p:spPr>
          <a:prstGeom prst="rect">
            <a:avLst/>
          </a:prstGeom>
        </p:spPr>
        <p:txBody>
          <a:bodyPr/>
          <a:lstStyle>
            <a:lvl1pPr>
              <a:defRPr sz="3500"/>
            </a:lvl1pPr>
          </a:lstStyle>
          <a:p>
            <a:r>
              <a:t>iBall — Scale-up with Dynamic Update</a:t>
            </a:r>
          </a:p>
        </p:txBody>
      </p:sp>
      <p:sp>
        <p:nvSpPr>
          <p:cNvPr id="394" name="Shape 394"/>
          <p:cNvSpPr>
            <a:spLocks noGrp="1"/>
          </p:cNvSpPr>
          <p:nvPr>
            <p:ph type="body" idx="1"/>
          </p:nvPr>
        </p:nvSpPr>
        <p:spPr>
          <a:prstGeom prst="rect">
            <a:avLst/>
          </a:prstGeom>
        </p:spPr>
        <p:txBody>
          <a:bodyPr/>
          <a:lstStyle/>
          <a:p>
            <a:pPr>
              <a:defRPr sz="3000"/>
            </a:pPr>
            <a:r>
              <a:rPr b="1" dirty="0">
                <a:solidFill>
                  <a:srgbClr val="FF2600"/>
                </a:solidFill>
              </a:rPr>
              <a:t>Key idea #1</a:t>
            </a:r>
            <a:r>
              <a:rPr dirty="0">
                <a:solidFill>
                  <a:srgbClr val="FF2600"/>
                </a:solidFill>
              </a:rPr>
              <a:t>:</a:t>
            </a:r>
            <a:r>
              <a:rPr dirty="0"/>
              <a:t> Approx </a:t>
            </a:r>
            <a:r>
              <a:rPr b="1" i="1" dirty="0">
                <a:solidFill>
                  <a:srgbClr val="0000FF"/>
                </a:solidFill>
              </a:rPr>
              <a:t>S</a:t>
            </a:r>
            <a:r>
              <a:rPr dirty="0"/>
              <a:t> by low-rank approx </a:t>
            </a:r>
          </a:p>
          <a:p>
            <a:pPr>
              <a:defRPr sz="3000">
                <a:solidFill>
                  <a:srgbClr val="FF2600"/>
                </a:solidFill>
              </a:defRPr>
            </a:pPr>
            <a:r>
              <a:rPr b="1" dirty="0"/>
              <a:t>Details: </a:t>
            </a:r>
          </a:p>
          <a:p>
            <a:pPr>
              <a:defRPr sz="3000">
                <a:solidFill>
                  <a:srgbClr val="FF2600"/>
                </a:solidFill>
              </a:defRPr>
            </a:pPr>
            <a:endParaRPr b="1" dirty="0"/>
          </a:p>
          <a:p>
            <a:pPr>
              <a:defRPr sz="3000">
                <a:solidFill>
                  <a:srgbClr val="FF2600"/>
                </a:solidFill>
              </a:defRPr>
            </a:pPr>
            <a:endParaRPr b="1" dirty="0" smtClean="0"/>
          </a:p>
          <a:p>
            <a:pPr marL="0" indent="0">
              <a:buNone/>
              <a:defRPr sz="3000">
                <a:solidFill>
                  <a:srgbClr val="FF2600"/>
                </a:solidFill>
              </a:defRPr>
            </a:pPr>
            <a:endParaRPr sz="1800" b="1" dirty="0"/>
          </a:p>
          <a:p>
            <a:pPr>
              <a:defRPr sz="3000">
                <a:solidFill>
                  <a:srgbClr val="FF2600"/>
                </a:solidFill>
              </a:defRPr>
            </a:pPr>
            <a:r>
              <a:rPr b="1" dirty="0" smtClean="0"/>
              <a:t>Complexity</a:t>
            </a:r>
            <a:r>
              <a:rPr b="1" dirty="0"/>
              <a:t>: </a:t>
            </a:r>
          </a:p>
          <a:p>
            <a:pPr>
              <a:defRPr sz="3000">
                <a:solidFill>
                  <a:srgbClr val="FF2600"/>
                </a:solidFill>
              </a:defRPr>
            </a:pPr>
            <a:r>
              <a:rPr b="1" dirty="0"/>
              <a:t>Benefit: </a:t>
            </a:r>
            <a:r>
              <a:rPr dirty="0">
                <a:solidFill>
                  <a:srgbClr val="000000"/>
                </a:solidFill>
              </a:rPr>
              <a:t>avoid matrix inverse</a:t>
            </a:r>
          </a:p>
        </p:txBody>
      </p:sp>
      <p:sp>
        <p:nvSpPr>
          <p:cNvPr id="404" name="Shape 404"/>
          <p:cNvSpPr/>
          <p:nvPr/>
        </p:nvSpPr>
        <p:spPr>
          <a:xfrm>
            <a:off x="0" y="5433887"/>
            <a:ext cx="9144000" cy="954107"/>
          </a:xfrm>
          <a:prstGeom prst="rect">
            <a:avLst/>
          </a:prstGeom>
          <a:solidFill>
            <a:srgbClr val="FFFB00">
              <a:alpha val="69000"/>
            </a:srgbClr>
          </a:solidFill>
          <a:ln w="12700">
            <a:miter lim="400000"/>
          </a:ln>
          <a:extLst>
            <a:ext uri="{C572A759-6A51-4108-AA02-DFA0A04FC94B}">
              <ma14:wrappingTextBoxFlag xmlns:ma14="http://schemas.microsoft.com/office/mac/drawingml/2011/main" val="1"/>
            </a:ext>
          </a:extLst>
        </p:spPr>
        <p:txBody>
          <a:bodyPr wrap="square" lIns="45719" rIns="45719">
            <a:spAutoFit/>
          </a:bodyPr>
          <a:lstStyle/>
          <a:p>
            <a:pPr algn="ctr">
              <a:defRPr sz="2800" b="1"/>
            </a:pPr>
            <a:r>
              <a:rPr dirty="0">
                <a:solidFill>
                  <a:srgbClr val="0000FF"/>
                </a:solidFill>
              </a:rPr>
              <a:t>Question: how to avoid re-computing low-rank </a:t>
            </a:r>
            <a:endParaRPr lang="en-US" dirty="0" smtClean="0">
              <a:solidFill>
                <a:srgbClr val="0000FF"/>
              </a:solidFill>
            </a:endParaRPr>
          </a:p>
          <a:p>
            <a:pPr algn="ctr">
              <a:defRPr sz="2800" b="1"/>
            </a:pPr>
            <a:r>
              <a:rPr dirty="0" smtClean="0">
                <a:solidFill>
                  <a:srgbClr val="0000FF"/>
                </a:solidFill>
              </a:rPr>
              <a:t>approx </a:t>
            </a:r>
            <a:r>
              <a:rPr dirty="0">
                <a:solidFill>
                  <a:srgbClr val="0000FF"/>
                </a:solidFill>
              </a:rPr>
              <a:t>at each time step?</a:t>
            </a:r>
          </a:p>
        </p:txBody>
      </p:sp>
      <p:pic>
        <p:nvPicPr>
          <p:cNvPr id="14" name="Picture 13"/>
          <p:cNvPicPr>
            <a:picLocks noChangeAspect="1"/>
          </p:cNvPicPr>
          <p:nvPr/>
        </p:nvPicPr>
        <p:blipFill>
          <a:blip r:embed="rId3"/>
          <a:stretch>
            <a:fillRect/>
          </a:stretch>
        </p:blipFill>
        <p:spPr>
          <a:xfrm>
            <a:off x="3204933" y="4268525"/>
            <a:ext cx="4154523" cy="514720"/>
          </a:xfrm>
          <a:prstGeom prst="rect">
            <a:avLst/>
          </a:prstGeom>
        </p:spPr>
      </p:pic>
      <p:grpSp>
        <p:nvGrpSpPr>
          <p:cNvPr id="15" name="Group 14"/>
          <p:cNvGrpSpPr/>
          <p:nvPr/>
        </p:nvGrpSpPr>
        <p:grpSpPr>
          <a:xfrm>
            <a:off x="278619" y="2661746"/>
            <a:ext cx="8762821" cy="1337411"/>
            <a:chOff x="1650214" y="2661746"/>
            <a:chExt cx="8762821" cy="1337411"/>
          </a:xfrm>
        </p:grpSpPr>
        <p:sp>
          <p:nvSpPr>
            <p:cNvPr id="16" name="Shape 398"/>
            <p:cNvSpPr/>
            <p:nvPr/>
          </p:nvSpPr>
          <p:spPr>
            <a:xfrm>
              <a:off x="5249634" y="2858433"/>
              <a:ext cx="651203" cy="378254"/>
            </a:xfrm>
            <a:prstGeom prst="rightArrow">
              <a:avLst>
                <a:gd name="adj1" fmla="val 32000"/>
                <a:gd name="adj2" fmla="val 78628"/>
              </a:avLst>
            </a:prstGeom>
            <a:solidFill>
              <a:srgbClr val="FF2600"/>
            </a:solidFill>
            <a:ln w="12700">
              <a:miter lim="400000"/>
            </a:ln>
            <a:effectLst>
              <a:outerShdw blurRad="38100" dist="23000" dir="5400000" rotWithShape="0">
                <a:srgbClr val="000000">
                  <a:alpha val="35000"/>
                </a:srgbClr>
              </a:outerShdw>
            </a:effectLst>
          </p:spPr>
          <p:txBody>
            <a:bodyPr lIns="45719" rIns="45719" anchor="ctr"/>
            <a:lstStyle/>
            <a:p>
              <a:pPr defTabSz="457200"/>
              <a:endParaRPr>
                <a:solidFill>
                  <a:srgbClr val="000000"/>
                </a:solidFill>
              </a:endParaRPr>
            </a:p>
          </p:txBody>
        </p:sp>
        <p:sp>
          <p:nvSpPr>
            <p:cNvPr id="17" name="Shape 399"/>
            <p:cNvSpPr/>
            <p:nvPr/>
          </p:nvSpPr>
          <p:spPr>
            <a:xfrm>
              <a:off x="2230291" y="3529106"/>
              <a:ext cx="2633091"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2400" b="1">
                  <a:solidFill>
                    <a:srgbClr val="FF40FF"/>
                  </a:solidFill>
                </a:defRPr>
              </a:pPr>
              <a:r>
                <a:rPr sz="2400" b="1" dirty="0">
                  <a:solidFill>
                    <a:srgbClr val="0433FF"/>
                  </a:solidFill>
                </a:rPr>
                <a:t>(</a:t>
              </a:r>
              <a:r>
                <a:rPr sz="2400" b="1" dirty="0">
                  <a:solidFill>
                    <a:srgbClr val="FF40FF"/>
                  </a:solidFill>
                </a:rPr>
                <a:t>Overall:             </a:t>
              </a:r>
              <a:r>
                <a:rPr sz="2400" b="1" dirty="0">
                  <a:solidFill>
                    <a:srgbClr val="0433FF"/>
                  </a:solidFill>
                </a:rPr>
                <a:t>)</a:t>
              </a:r>
              <a:r>
                <a:rPr sz="2400" b="1" dirty="0">
                  <a:solidFill>
                    <a:srgbClr val="FF40FF"/>
                  </a:solidFill>
                </a:rPr>
                <a:t> </a:t>
              </a:r>
            </a:p>
          </p:txBody>
        </p:sp>
        <p:pic>
          <p:nvPicPr>
            <p:cNvPr id="18" name="pasted-imag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4673" y="3605762"/>
              <a:ext cx="915142" cy="350662"/>
            </a:xfrm>
            <a:prstGeom prst="rect">
              <a:avLst/>
            </a:prstGeom>
            <a:ln w="12700">
              <a:miter lim="400000"/>
            </a:ln>
          </p:spPr>
        </p:pic>
        <p:sp>
          <p:nvSpPr>
            <p:cNvPr id="19" name="Shape 401"/>
            <p:cNvSpPr/>
            <p:nvPr/>
          </p:nvSpPr>
          <p:spPr>
            <a:xfrm>
              <a:off x="7646637" y="3537492"/>
              <a:ext cx="2633091"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2400" b="1">
                  <a:solidFill>
                    <a:srgbClr val="FF40FF"/>
                  </a:solidFill>
                </a:defRPr>
              </a:pPr>
              <a:r>
                <a:rPr sz="2400" b="1">
                  <a:solidFill>
                    <a:srgbClr val="0433FF"/>
                  </a:solidFill>
                </a:rPr>
                <a:t>(</a:t>
              </a:r>
              <a:r>
                <a:rPr sz="2400" b="1">
                  <a:solidFill>
                    <a:srgbClr val="FF40FF"/>
                  </a:solidFill>
                </a:rPr>
                <a:t>Overall:             </a:t>
              </a:r>
              <a:r>
                <a:rPr sz="2400" b="1">
                  <a:solidFill>
                    <a:srgbClr val="0433FF"/>
                  </a:solidFill>
                </a:rPr>
                <a:t>)</a:t>
              </a:r>
              <a:r>
                <a:rPr sz="2400" b="1">
                  <a:solidFill>
                    <a:srgbClr val="FF40FF"/>
                  </a:solidFill>
                </a:rPr>
                <a:t> </a:t>
              </a:r>
            </a:p>
          </p:txBody>
        </p:sp>
        <p:pic>
          <p:nvPicPr>
            <p:cNvPr id="20" name="pasted-imag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695" y="3628340"/>
              <a:ext cx="762307" cy="313393"/>
            </a:xfrm>
            <a:prstGeom prst="rect">
              <a:avLst/>
            </a:prstGeom>
            <a:ln w="12700">
              <a:miter lim="400000"/>
            </a:ln>
          </p:spPr>
        </p:pic>
        <p:pic>
          <p:nvPicPr>
            <p:cNvPr id="21" name="Picture 20"/>
            <p:cNvPicPr>
              <a:picLocks noChangeAspect="1"/>
            </p:cNvPicPr>
            <p:nvPr/>
          </p:nvPicPr>
          <p:blipFill>
            <a:blip r:embed="rId6"/>
            <a:stretch>
              <a:fillRect/>
            </a:stretch>
          </p:blipFill>
          <p:spPr>
            <a:xfrm>
              <a:off x="1650214" y="2858433"/>
              <a:ext cx="3477798" cy="403937"/>
            </a:xfrm>
            <a:prstGeom prst="rect">
              <a:avLst/>
            </a:prstGeom>
          </p:spPr>
        </p:pic>
        <p:pic>
          <p:nvPicPr>
            <p:cNvPr id="22" name="Picture 21"/>
            <p:cNvPicPr>
              <a:picLocks noChangeAspect="1"/>
            </p:cNvPicPr>
            <p:nvPr/>
          </p:nvPicPr>
          <p:blipFill>
            <a:blip r:embed="rId7"/>
            <a:stretch>
              <a:fillRect/>
            </a:stretch>
          </p:blipFill>
          <p:spPr>
            <a:xfrm>
              <a:off x="5845050" y="2661746"/>
              <a:ext cx="4567985" cy="878459"/>
            </a:xfrm>
            <a:prstGeom prst="rect">
              <a:avLst/>
            </a:prstGeom>
          </p:spPr>
        </p:pic>
      </p:grpSp>
    </p:spTree>
    <p:extLst>
      <p:ext uri="{BB962C8B-B14F-4D97-AF65-F5344CB8AC3E}">
        <p14:creationId xmlns:p14="http://schemas.microsoft.com/office/powerpoint/2010/main" val="3414488822"/>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p:cNvSpPr>
          <p:nvPr>
            <p:ph type="title"/>
          </p:nvPr>
        </p:nvSpPr>
        <p:spPr>
          <a:prstGeom prst="rect">
            <a:avLst/>
          </a:prstGeom>
        </p:spPr>
        <p:txBody>
          <a:bodyPr/>
          <a:lstStyle>
            <a:lvl1pPr>
              <a:defRPr sz="3500"/>
            </a:lvl1pPr>
          </a:lstStyle>
          <a:p>
            <a:r>
              <a:t>iBall — Scale-up with Dynamic Update</a:t>
            </a:r>
          </a:p>
        </p:txBody>
      </p:sp>
      <p:sp>
        <p:nvSpPr>
          <p:cNvPr id="422" name="Shape 422"/>
          <p:cNvSpPr>
            <a:spLocks noGrp="1"/>
          </p:cNvSpPr>
          <p:nvPr>
            <p:ph type="body" idx="1"/>
          </p:nvPr>
        </p:nvSpPr>
        <p:spPr>
          <a:xfrm>
            <a:off x="418686" y="1067339"/>
            <a:ext cx="8229601" cy="5637734"/>
          </a:xfrm>
          <a:prstGeom prst="rect">
            <a:avLst/>
          </a:prstGeom>
        </p:spPr>
        <p:txBody>
          <a:bodyPr/>
          <a:lstStyle/>
          <a:p>
            <a:pPr>
              <a:defRPr sz="3000"/>
            </a:pPr>
            <a:r>
              <a:rPr b="1" dirty="0">
                <a:solidFill>
                  <a:srgbClr val="FF2600"/>
                </a:solidFill>
              </a:rPr>
              <a:t>Key idea #2</a:t>
            </a:r>
            <a:r>
              <a:rPr dirty="0">
                <a:solidFill>
                  <a:srgbClr val="FF2600"/>
                </a:solidFill>
              </a:rPr>
              <a:t>:</a:t>
            </a:r>
            <a:r>
              <a:rPr dirty="0"/>
              <a:t> Incrementally update the low rank structure of </a:t>
            </a:r>
            <a:r>
              <a:rPr b="1" dirty="0"/>
              <a:t>S</a:t>
            </a:r>
          </a:p>
          <a:p>
            <a:pPr>
              <a:defRPr sz="3000">
                <a:solidFill>
                  <a:srgbClr val="FF2600"/>
                </a:solidFill>
              </a:defRPr>
            </a:pPr>
            <a:r>
              <a:rPr b="1" dirty="0"/>
              <a:t>Details: </a:t>
            </a:r>
          </a:p>
          <a:p>
            <a:pPr>
              <a:defRPr sz="3000">
                <a:solidFill>
                  <a:srgbClr val="FF2600"/>
                </a:solidFill>
              </a:defRPr>
            </a:pPr>
            <a:endParaRPr b="1" dirty="0"/>
          </a:p>
          <a:p>
            <a:pPr>
              <a:defRPr sz="3000">
                <a:solidFill>
                  <a:srgbClr val="FF2600"/>
                </a:solidFill>
              </a:defRPr>
            </a:pPr>
            <a:endParaRPr b="1" dirty="0"/>
          </a:p>
          <a:p>
            <a:pPr>
              <a:defRPr sz="3000">
                <a:solidFill>
                  <a:srgbClr val="FF2600"/>
                </a:solidFill>
              </a:defRPr>
            </a:pPr>
            <a:endParaRPr b="1" dirty="0"/>
          </a:p>
          <a:p>
            <a:pPr>
              <a:defRPr sz="3000">
                <a:solidFill>
                  <a:srgbClr val="FF2600"/>
                </a:solidFill>
              </a:defRPr>
            </a:pPr>
            <a:r>
              <a:rPr b="1" dirty="0"/>
              <a:t>Complexity:</a:t>
            </a:r>
          </a:p>
          <a:p>
            <a:pPr>
              <a:defRPr sz="3000">
                <a:solidFill>
                  <a:srgbClr val="FF2600"/>
                </a:solidFill>
              </a:defRPr>
            </a:pPr>
            <a:r>
              <a:rPr b="1" dirty="0"/>
              <a:t>Benefit: </a:t>
            </a:r>
            <a:r>
              <a:rPr dirty="0">
                <a:solidFill>
                  <a:srgbClr val="000000"/>
                </a:solidFill>
              </a:rPr>
              <a:t>avoid re-computing low-rank </a:t>
            </a:r>
            <a:r>
              <a:rPr dirty="0" err="1">
                <a:solidFill>
                  <a:srgbClr val="000000"/>
                </a:solidFill>
              </a:rPr>
              <a:t>approx</a:t>
            </a:r>
            <a:endParaRPr dirty="0">
              <a:solidFill>
                <a:srgbClr val="000000"/>
              </a:solidFill>
            </a:endParaRPr>
          </a:p>
        </p:txBody>
      </p:sp>
      <p:sp>
        <p:nvSpPr>
          <p:cNvPr id="423" name="Shape 42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77</a:t>
            </a:fld>
            <a:endParaRPr/>
          </a:p>
        </p:txBody>
      </p:sp>
      <p:grpSp>
        <p:nvGrpSpPr>
          <p:cNvPr id="493" name="Group 493"/>
          <p:cNvGrpSpPr/>
          <p:nvPr/>
        </p:nvGrpSpPr>
        <p:grpSpPr>
          <a:xfrm>
            <a:off x="2432741" y="2204981"/>
            <a:ext cx="6350001" cy="1618432"/>
            <a:chOff x="0" y="0"/>
            <a:chExt cx="6350000" cy="1618430"/>
          </a:xfrm>
        </p:grpSpPr>
        <p:sp>
          <p:nvSpPr>
            <p:cNvPr id="424" name="Shape 424"/>
            <p:cNvSpPr/>
            <p:nvPr/>
          </p:nvSpPr>
          <p:spPr>
            <a:xfrm>
              <a:off x="1349" y="7452"/>
              <a:ext cx="537903" cy="537904"/>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25" name="Shape 425"/>
            <p:cNvSpPr/>
            <p:nvPr/>
          </p:nvSpPr>
          <p:spPr>
            <a:xfrm>
              <a:off x="0" y="13461"/>
              <a:ext cx="388340" cy="388340"/>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26" name="Shape 426"/>
            <p:cNvSpPr/>
            <p:nvPr/>
          </p:nvSpPr>
          <p:spPr>
            <a:xfrm>
              <a:off x="536987" y="7452"/>
              <a:ext cx="537904" cy="537904"/>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27" name="Shape 427"/>
            <p:cNvSpPr/>
            <p:nvPr/>
          </p:nvSpPr>
          <p:spPr>
            <a:xfrm>
              <a:off x="535638" y="13461"/>
              <a:ext cx="388340" cy="388340"/>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28" name="Shape 428"/>
            <p:cNvSpPr/>
            <p:nvPr/>
          </p:nvSpPr>
          <p:spPr>
            <a:xfrm>
              <a:off x="1074273" y="7452"/>
              <a:ext cx="537904" cy="537904"/>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29" name="Shape 429"/>
            <p:cNvSpPr/>
            <p:nvPr/>
          </p:nvSpPr>
          <p:spPr>
            <a:xfrm>
              <a:off x="1072925" y="13461"/>
              <a:ext cx="388340" cy="388340"/>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30" name="Shape 430"/>
            <p:cNvSpPr/>
            <p:nvPr/>
          </p:nvSpPr>
          <p:spPr>
            <a:xfrm>
              <a:off x="1349" y="543090"/>
              <a:ext cx="537903" cy="537904"/>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31" name="Shape 431"/>
            <p:cNvSpPr/>
            <p:nvPr/>
          </p:nvSpPr>
          <p:spPr>
            <a:xfrm>
              <a:off x="0" y="549099"/>
              <a:ext cx="388340" cy="388340"/>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32" name="Shape 432"/>
            <p:cNvSpPr/>
            <p:nvPr/>
          </p:nvSpPr>
          <p:spPr>
            <a:xfrm>
              <a:off x="537811" y="543090"/>
              <a:ext cx="537904" cy="537904"/>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33" name="Shape 433"/>
            <p:cNvSpPr/>
            <p:nvPr/>
          </p:nvSpPr>
          <p:spPr>
            <a:xfrm>
              <a:off x="536462" y="549099"/>
              <a:ext cx="388341" cy="388340"/>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34" name="Shape 434"/>
            <p:cNvSpPr/>
            <p:nvPr/>
          </p:nvSpPr>
          <p:spPr>
            <a:xfrm>
              <a:off x="1070856" y="543090"/>
              <a:ext cx="537904" cy="537904"/>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35" name="Shape 435"/>
            <p:cNvSpPr/>
            <p:nvPr/>
          </p:nvSpPr>
          <p:spPr>
            <a:xfrm>
              <a:off x="1069507" y="549099"/>
              <a:ext cx="388340" cy="388340"/>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36" name="Shape 436"/>
            <p:cNvSpPr/>
            <p:nvPr/>
          </p:nvSpPr>
          <p:spPr>
            <a:xfrm>
              <a:off x="1349" y="1080526"/>
              <a:ext cx="537903" cy="537904"/>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37" name="Shape 437"/>
            <p:cNvSpPr/>
            <p:nvPr/>
          </p:nvSpPr>
          <p:spPr>
            <a:xfrm>
              <a:off x="0" y="1086536"/>
              <a:ext cx="388340" cy="388340"/>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38" name="Shape 438"/>
            <p:cNvSpPr/>
            <p:nvPr/>
          </p:nvSpPr>
          <p:spPr>
            <a:xfrm>
              <a:off x="530603" y="1080526"/>
              <a:ext cx="537904" cy="537904"/>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39" name="Shape 439"/>
            <p:cNvSpPr/>
            <p:nvPr/>
          </p:nvSpPr>
          <p:spPr>
            <a:xfrm>
              <a:off x="529254" y="1086536"/>
              <a:ext cx="388340" cy="388340"/>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40" name="Shape 440"/>
            <p:cNvSpPr/>
            <p:nvPr/>
          </p:nvSpPr>
          <p:spPr>
            <a:xfrm>
              <a:off x="1067065" y="1080526"/>
              <a:ext cx="537904" cy="537904"/>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41" name="Shape 441"/>
            <p:cNvSpPr/>
            <p:nvPr/>
          </p:nvSpPr>
          <p:spPr>
            <a:xfrm>
              <a:off x="1065716" y="1086536"/>
              <a:ext cx="388341" cy="388340"/>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42" name="Shape 442"/>
            <p:cNvSpPr/>
            <p:nvPr/>
          </p:nvSpPr>
          <p:spPr>
            <a:xfrm>
              <a:off x="2370062" y="8630"/>
              <a:ext cx="528347" cy="528346"/>
            </a:xfrm>
            <a:prstGeom prst="rect">
              <a:avLst/>
            </a:prstGeom>
            <a:noFill/>
            <a:ln w="50800" cap="flat">
              <a:solidFill>
                <a:srgbClr val="A9A9A9"/>
              </a:solidFill>
              <a:prstDash val="solid"/>
              <a:bevel/>
            </a:ln>
            <a:effectLst/>
          </p:spPr>
          <p:txBody>
            <a:bodyPr wrap="square" lIns="45719" tIns="45719" rIns="45719" bIns="45719" numCol="1" anchor="ctr">
              <a:noAutofit/>
            </a:bodyPr>
            <a:lstStyle/>
            <a:p>
              <a:endParaRPr/>
            </a:p>
          </p:txBody>
        </p:sp>
        <p:sp>
          <p:nvSpPr>
            <p:cNvPr id="443" name="Shape 443"/>
            <p:cNvSpPr/>
            <p:nvPr/>
          </p:nvSpPr>
          <p:spPr>
            <a:xfrm>
              <a:off x="2368737" y="2286"/>
              <a:ext cx="391773" cy="391773"/>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44" name="Shape 444"/>
            <p:cNvSpPr/>
            <p:nvPr/>
          </p:nvSpPr>
          <p:spPr>
            <a:xfrm>
              <a:off x="2910932" y="8630"/>
              <a:ext cx="528347" cy="528346"/>
            </a:xfrm>
            <a:prstGeom prst="rect">
              <a:avLst/>
            </a:prstGeom>
            <a:noFill/>
            <a:ln w="50800" cap="flat">
              <a:solidFill>
                <a:srgbClr val="A9A9A9"/>
              </a:solidFill>
              <a:prstDash val="solid"/>
              <a:bevel/>
            </a:ln>
            <a:effectLst/>
          </p:spPr>
          <p:txBody>
            <a:bodyPr wrap="square" lIns="45719" tIns="45719" rIns="45719" bIns="45719" numCol="1" anchor="ctr">
              <a:noAutofit/>
            </a:bodyPr>
            <a:lstStyle/>
            <a:p>
              <a:endParaRPr/>
            </a:p>
          </p:txBody>
        </p:sp>
        <p:sp>
          <p:nvSpPr>
            <p:cNvPr id="445" name="Shape 445"/>
            <p:cNvSpPr/>
            <p:nvPr/>
          </p:nvSpPr>
          <p:spPr>
            <a:xfrm>
              <a:off x="2909608" y="7452"/>
              <a:ext cx="381440" cy="381441"/>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46" name="Shape 446"/>
            <p:cNvSpPr/>
            <p:nvPr/>
          </p:nvSpPr>
          <p:spPr>
            <a:xfrm>
              <a:off x="3448700" y="8630"/>
              <a:ext cx="528347" cy="528346"/>
            </a:xfrm>
            <a:prstGeom prst="rect">
              <a:avLst/>
            </a:prstGeom>
            <a:noFill/>
            <a:ln w="50800" cap="flat">
              <a:solidFill>
                <a:srgbClr val="A9A9A9"/>
              </a:solidFill>
              <a:prstDash val="solid"/>
              <a:bevel/>
            </a:ln>
            <a:effectLst/>
          </p:spPr>
          <p:txBody>
            <a:bodyPr wrap="square" lIns="45719" tIns="45719" rIns="45719" bIns="45719" numCol="1" anchor="ctr">
              <a:noAutofit/>
            </a:bodyPr>
            <a:lstStyle/>
            <a:p>
              <a:endParaRPr/>
            </a:p>
          </p:txBody>
        </p:sp>
        <p:sp>
          <p:nvSpPr>
            <p:cNvPr id="447" name="Shape 447"/>
            <p:cNvSpPr/>
            <p:nvPr/>
          </p:nvSpPr>
          <p:spPr>
            <a:xfrm>
              <a:off x="3447375" y="7452"/>
              <a:ext cx="381441" cy="381441"/>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48" name="Shape 448"/>
            <p:cNvSpPr/>
            <p:nvPr/>
          </p:nvSpPr>
          <p:spPr>
            <a:xfrm>
              <a:off x="2370062" y="548175"/>
              <a:ext cx="528347" cy="528347"/>
            </a:xfrm>
            <a:prstGeom prst="rect">
              <a:avLst/>
            </a:prstGeom>
            <a:noFill/>
            <a:ln w="50800" cap="flat">
              <a:solidFill>
                <a:srgbClr val="A9A9A9"/>
              </a:solidFill>
              <a:prstDash val="solid"/>
              <a:bevel/>
            </a:ln>
            <a:effectLst/>
          </p:spPr>
          <p:txBody>
            <a:bodyPr wrap="square" lIns="45719" tIns="45719" rIns="45719" bIns="45719" numCol="1" anchor="ctr">
              <a:noAutofit/>
            </a:bodyPr>
            <a:lstStyle/>
            <a:p>
              <a:endParaRPr/>
            </a:p>
          </p:txBody>
        </p:sp>
        <p:sp>
          <p:nvSpPr>
            <p:cNvPr id="449" name="Shape 449"/>
            <p:cNvSpPr/>
            <p:nvPr/>
          </p:nvSpPr>
          <p:spPr>
            <a:xfrm>
              <a:off x="2368737" y="546998"/>
              <a:ext cx="381441" cy="381440"/>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50" name="Shape 450"/>
            <p:cNvSpPr/>
            <p:nvPr/>
          </p:nvSpPr>
          <p:spPr>
            <a:xfrm>
              <a:off x="2909381" y="555255"/>
              <a:ext cx="528347" cy="528347"/>
            </a:xfrm>
            <a:prstGeom prst="rect">
              <a:avLst/>
            </a:prstGeom>
            <a:noFill/>
            <a:ln w="50800" cap="flat">
              <a:solidFill>
                <a:srgbClr val="A9A9A9"/>
              </a:solidFill>
              <a:prstDash val="solid"/>
              <a:bevel/>
            </a:ln>
            <a:effectLst/>
          </p:spPr>
          <p:txBody>
            <a:bodyPr wrap="square" lIns="45719" tIns="45719" rIns="45719" bIns="45719" numCol="1" anchor="ctr">
              <a:noAutofit/>
            </a:bodyPr>
            <a:lstStyle/>
            <a:p>
              <a:endParaRPr/>
            </a:p>
          </p:txBody>
        </p:sp>
        <p:sp>
          <p:nvSpPr>
            <p:cNvPr id="451" name="Shape 451"/>
            <p:cNvSpPr/>
            <p:nvPr/>
          </p:nvSpPr>
          <p:spPr>
            <a:xfrm>
              <a:off x="2908056" y="554078"/>
              <a:ext cx="381441" cy="381441"/>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52" name="Shape 452"/>
            <p:cNvSpPr/>
            <p:nvPr/>
          </p:nvSpPr>
          <p:spPr>
            <a:xfrm>
              <a:off x="3455780" y="555255"/>
              <a:ext cx="528347" cy="528347"/>
            </a:xfrm>
            <a:prstGeom prst="rect">
              <a:avLst/>
            </a:prstGeom>
            <a:noFill/>
            <a:ln w="50800" cap="flat">
              <a:solidFill>
                <a:srgbClr val="A9A9A9"/>
              </a:solidFill>
              <a:prstDash val="solid"/>
              <a:bevel/>
            </a:ln>
            <a:effectLst/>
          </p:spPr>
          <p:txBody>
            <a:bodyPr wrap="square" lIns="45719" tIns="45719" rIns="45719" bIns="45719" numCol="1" anchor="ctr">
              <a:noAutofit/>
            </a:bodyPr>
            <a:lstStyle/>
            <a:p>
              <a:endParaRPr/>
            </a:p>
          </p:txBody>
        </p:sp>
        <p:sp>
          <p:nvSpPr>
            <p:cNvPr id="453" name="Shape 453"/>
            <p:cNvSpPr/>
            <p:nvPr/>
          </p:nvSpPr>
          <p:spPr>
            <a:xfrm>
              <a:off x="3454455" y="554078"/>
              <a:ext cx="381441" cy="381441"/>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54" name="Shape 454"/>
            <p:cNvSpPr/>
            <p:nvPr/>
          </p:nvSpPr>
          <p:spPr>
            <a:xfrm>
              <a:off x="2370062" y="1078566"/>
              <a:ext cx="528347" cy="528347"/>
            </a:xfrm>
            <a:prstGeom prst="rect">
              <a:avLst/>
            </a:prstGeom>
            <a:noFill/>
            <a:ln w="50800" cap="flat">
              <a:solidFill>
                <a:srgbClr val="A9A9A9"/>
              </a:solidFill>
              <a:prstDash val="solid"/>
              <a:bevel/>
            </a:ln>
            <a:effectLst/>
          </p:spPr>
          <p:txBody>
            <a:bodyPr wrap="square" lIns="45719" tIns="45719" rIns="45719" bIns="45719" numCol="1" anchor="ctr">
              <a:noAutofit/>
            </a:bodyPr>
            <a:lstStyle/>
            <a:p>
              <a:endParaRPr/>
            </a:p>
          </p:txBody>
        </p:sp>
        <p:sp>
          <p:nvSpPr>
            <p:cNvPr id="455" name="Shape 455"/>
            <p:cNvSpPr/>
            <p:nvPr/>
          </p:nvSpPr>
          <p:spPr>
            <a:xfrm>
              <a:off x="2368737" y="1077388"/>
              <a:ext cx="381441" cy="381441"/>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56" name="Shape 456"/>
            <p:cNvSpPr/>
            <p:nvPr/>
          </p:nvSpPr>
          <p:spPr>
            <a:xfrm>
              <a:off x="2909381" y="1078566"/>
              <a:ext cx="528347" cy="528347"/>
            </a:xfrm>
            <a:prstGeom prst="rect">
              <a:avLst/>
            </a:prstGeom>
            <a:noFill/>
            <a:ln w="50800" cap="flat">
              <a:solidFill>
                <a:srgbClr val="A9A9A9"/>
              </a:solidFill>
              <a:prstDash val="solid"/>
              <a:bevel/>
            </a:ln>
            <a:effectLst/>
          </p:spPr>
          <p:txBody>
            <a:bodyPr wrap="square" lIns="45719" tIns="45719" rIns="45719" bIns="45719" numCol="1" anchor="ctr">
              <a:noAutofit/>
            </a:bodyPr>
            <a:lstStyle/>
            <a:p>
              <a:endParaRPr/>
            </a:p>
          </p:txBody>
        </p:sp>
        <p:sp>
          <p:nvSpPr>
            <p:cNvPr id="457" name="Shape 457"/>
            <p:cNvSpPr/>
            <p:nvPr/>
          </p:nvSpPr>
          <p:spPr>
            <a:xfrm>
              <a:off x="2908056" y="1077388"/>
              <a:ext cx="381441" cy="381441"/>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sp>
          <p:nvSpPr>
            <p:cNvPr id="458" name="Shape 458"/>
            <p:cNvSpPr/>
            <p:nvPr/>
          </p:nvSpPr>
          <p:spPr>
            <a:xfrm>
              <a:off x="3456001" y="1085646"/>
              <a:ext cx="528346" cy="528347"/>
            </a:xfrm>
            <a:prstGeom prst="rect">
              <a:avLst/>
            </a:prstGeom>
            <a:noFill/>
            <a:ln w="50800" cap="flat">
              <a:solidFill>
                <a:srgbClr val="A9A9A9"/>
              </a:solidFill>
              <a:prstDash val="solid"/>
              <a:bevel/>
            </a:ln>
            <a:effectLst/>
          </p:spPr>
          <p:txBody>
            <a:bodyPr wrap="square" lIns="45719" tIns="45719" rIns="45719" bIns="45719" numCol="1" anchor="ctr">
              <a:noAutofit/>
            </a:bodyPr>
            <a:lstStyle/>
            <a:p>
              <a:endParaRPr/>
            </a:p>
          </p:txBody>
        </p:sp>
        <p:sp>
          <p:nvSpPr>
            <p:cNvPr id="459" name="Shape 459"/>
            <p:cNvSpPr/>
            <p:nvPr/>
          </p:nvSpPr>
          <p:spPr>
            <a:xfrm>
              <a:off x="3454675" y="1084468"/>
              <a:ext cx="381441" cy="381441"/>
            </a:xfrm>
            <a:prstGeom prst="rect">
              <a:avLst/>
            </a:prstGeom>
            <a:solidFill>
              <a:srgbClr val="0433FF"/>
            </a:solidFill>
            <a:ln w="12700" cap="flat">
              <a:noFill/>
              <a:miter lim="400000"/>
            </a:ln>
            <a:effectLst/>
          </p:spPr>
          <p:txBody>
            <a:bodyPr wrap="square" lIns="45719" tIns="45719" rIns="45719" bIns="45719" numCol="1" anchor="ctr">
              <a:noAutofit/>
            </a:bodyPr>
            <a:lstStyle/>
            <a:p>
              <a:endParaRPr/>
            </a:p>
          </p:txBody>
        </p:sp>
        <p:grpSp>
          <p:nvGrpSpPr>
            <p:cNvPr id="487" name="Group 487"/>
            <p:cNvGrpSpPr/>
            <p:nvPr/>
          </p:nvGrpSpPr>
          <p:grpSpPr>
            <a:xfrm>
              <a:off x="4740907" y="0"/>
              <a:ext cx="1609093" cy="1613993"/>
              <a:chOff x="0" y="0"/>
              <a:chExt cx="1609092" cy="1613992"/>
            </a:xfrm>
          </p:grpSpPr>
          <p:grpSp>
            <p:nvGrpSpPr>
              <p:cNvPr id="462" name="Group 462"/>
              <p:cNvGrpSpPr/>
              <p:nvPr/>
            </p:nvGrpSpPr>
            <p:grpSpPr>
              <a:xfrm>
                <a:off x="0" y="0"/>
                <a:ext cx="531333" cy="531333"/>
                <a:chOff x="0" y="0"/>
                <a:chExt cx="531332" cy="531332"/>
              </a:xfrm>
            </p:grpSpPr>
            <p:sp>
              <p:nvSpPr>
                <p:cNvPr id="460" name="Shape 460"/>
                <p:cNvSpPr/>
                <p:nvPr/>
              </p:nvSpPr>
              <p:spPr>
                <a:xfrm>
                  <a:off x="0" y="0"/>
                  <a:ext cx="531333" cy="531333"/>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61" name="Shape 461"/>
                <p:cNvSpPr/>
                <p:nvPr/>
              </p:nvSpPr>
              <p:spPr>
                <a:xfrm>
                  <a:off x="12907" y="5935"/>
                  <a:ext cx="383597" cy="383597"/>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nvGrpSpPr>
              <p:cNvPr id="465" name="Group 465"/>
              <p:cNvGrpSpPr/>
              <p:nvPr/>
            </p:nvGrpSpPr>
            <p:grpSpPr>
              <a:xfrm>
                <a:off x="538880" y="0"/>
                <a:ext cx="531333" cy="531333"/>
                <a:chOff x="0" y="0"/>
                <a:chExt cx="531332" cy="531332"/>
              </a:xfrm>
            </p:grpSpPr>
            <p:sp>
              <p:nvSpPr>
                <p:cNvPr id="463" name="Shape 463"/>
                <p:cNvSpPr/>
                <p:nvPr/>
              </p:nvSpPr>
              <p:spPr>
                <a:xfrm>
                  <a:off x="0" y="0"/>
                  <a:ext cx="531333" cy="531333"/>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64" name="Shape 464"/>
                <p:cNvSpPr/>
                <p:nvPr/>
              </p:nvSpPr>
              <p:spPr>
                <a:xfrm>
                  <a:off x="12907" y="5935"/>
                  <a:ext cx="383597" cy="383597"/>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nvGrpSpPr>
              <p:cNvPr id="468" name="Group 468"/>
              <p:cNvGrpSpPr/>
              <p:nvPr/>
            </p:nvGrpSpPr>
            <p:grpSpPr>
              <a:xfrm>
                <a:off x="1077760" y="0"/>
                <a:ext cx="531333" cy="531333"/>
                <a:chOff x="0" y="0"/>
                <a:chExt cx="531332" cy="531332"/>
              </a:xfrm>
            </p:grpSpPr>
            <p:sp>
              <p:nvSpPr>
                <p:cNvPr id="466" name="Shape 466"/>
                <p:cNvSpPr/>
                <p:nvPr/>
              </p:nvSpPr>
              <p:spPr>
                <a:xfrm>
                  <a:off x="0" y="0"/>
                  <a:ext cx="531333" cy="531333"/>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67" name="Shape 467"/>
                <p:cNvSpPr/>
                <p:nvPr/>
              </p:nvSpPr>
              <p:spPr>
                <a:xfrm>
                  <a:off x="12907" y="5935"/>
                  <a:ext cx="383597" cy="383597"/>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nvGrpSpPr>
              <p:cNvPr id="471" name="Group 471"/>
              <p:cNvGrpSpPr/>
              <p:nvPr/>
            </p:nvGrpSpPr>
            <p:grpSpPr>
              <a:xfrm>
                <a:off x="0" y="536672"/>
                <a:ext cx="531333" cy="531333"/>
                <a:chOff x="0" y="0"/>
                <a:chExt cx="531332" cy="531332"/>
              </a:xfrm>
            </p:grpSpPr>
            <p:sp>
              <p:nvSpPr>
                <p:cNvPr id="469" name="Shape 469"/>
                <p:cNvSpPr/>
                <p:nvPr/>
              </p:nvSpPr>
              <p:spPr>
                <a:xfrm>
                  <a:off x="0" y="0"/>
                  <a:ext cx="531333" cy="531333"/>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70" name="Shape 470"/>
                <p:cNvSpPr/>
                <p:nvPr/>
              </p:nvSpPr>
              <p:spPr>
                <a:xfrm>
                  <a:off x="12907" y="5935"/>
                  <a:ext cx="383597" cy="383597"/>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nvGrpSpPr>
              <p:cNvPr id="474" name="Group 474"/>
              <p:cNvGrpSpPr/>
              <p:nvPr/>
            </p:nvGrpSpPr>
            <p:grpSpPr>
              <a:xfrm>
                <a:off x="538880" y="536672"/>
                <a:ext cx="531333" cy="531333"/>
                <a:chOff x="0" y="0"/>
                <a:chExt cx="531332" cy="531332"/>
              </a:xfrm>
            </p:grpSpPr>
            <p:sp>
              <p:nvSpPr>
                <p:cNvPr id="472" name="Shape 472"/>
                <p:cNvSpPr/>
                <p:nvPr/>
              </p:nvSpPr>
              <p:spPr>
                <a:xfrm>
                  <a:off x="0" y="0"/>
                  <a:ext cx="531333" cy="531333"/>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73" name="Shape 473"/>
                <p:cNvSpPr/>
                <p:nvPr/>
              </p:nvSpPr>
              <p:spPr>
                <a:xfrm>
                  <a:off x="12907" y="5935"/>
                  <a:ext cx="383597" cy="383597"/>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nvGrpSpPr>
              <p:cNvPr id="477" name="Group 477"/>
              <p:cNvGrpSpPr/>
              <p:nvPr/>
            </p:nvGrpSpPr>
            <p:grpSpPr>
              <a:xfrm>
                <a:off x="1077760" y="536672"/>
                <a:ext cx="531333" cy="531333"/>
                <a:chOff x="0" y="0"/>
                <a:chExt cx="531332" cy="531332"/>
              </a:xfrm>
            </p:grpSpPr>
            <p:sp>
              <p:nvSpPr>
                <p:cNvPr id="475" name="Shape 475"/>
                <p:cNvSpPr/>
                <p:nvPr/>
              </p:nvSpPr>
              <p:spPr>
                <a:xfrm>
                  <a:off x="0" y="0"/>
                  <a:ext cx="531333" cy="531333"/>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76" name="Shape 476"/>
                <p:cNvSpPr/>
                <p:nvPr/>
              </p:nvSpPr>
              <p:spPr>
                <a:xfrm>
                  <a:off x="12907" y="5935"/>
                  <a:ext cx="383597" cy="383597"/>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nvGrpSpPr>
              <p:cNvPr id="480" name="Group 480"/>
              <p:cNvGrpSpPr/>
              <p:nvPr/>
            </p:nvGrpSpPr>
            <p:grpSpPr>
              <a:xfrm>
                <a:off x="0" y="1082659"/>
                <a:ext cx="531333" cy="531334"/>
                <a:chOff x="0" y="0"/>
                <a:chExt cx="531332" cy="531332"/>
              </a:xfrm>
            </p:grpSpPr>
            <p:sp>
              <p:nvSpPr>
                <p:cNvPr id="478" name="Shape 478"/>
                <p:cNvSpPr/>
                <p:nvPr/>
              </p:nvSpPr>
              <p:spPr>
                <a:xfrm>
                  <a:off x="0" y="0"/>
                  <a:ext cx="531333" cy="531333"/>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79" name="Shape 479"/>
                <p:cNvSpPr/>
                <p:nvPr/>
              </p:nvSpPr>
              <p:spPr>
                <a:xfrm>
                  <a:off x="12907" y="5935"/>
                  <a:ext cx="383597" cy="383597"/>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nvGrpSpPr>
              <p:cNvPr id="483" name="Group 483"/>
              <p:cNvGrpSpPr/>
              <p:nvPr/>
            </p:nvGrpSpPr>
            <p:grpSpPr>
              <a:xfrm>
                <a:off x="538880" y="1082659"/>
                <a:ext cx="531333" cy="531334"/>
                <a:chOff x="0" y="0"/>
                <a:chExt cx="531332" cy="531332"/>
              </a:xfrm>
            </p:grpSpPr>
            <p:sp>
              <p:nvSpPr>
                <p:cNvPr id="481" name="Shape 481"/>
                <p:cNvSpPr/>
                <p:nvPr/>
              </p:nvSpPr>
              <p:spPr>
                <a:xfrm>
                  <a:off x="0" y="0"/>
                  <a:ext cx="531333" cy="531333"/>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82" name="Shape 482"/>
                <p:cNvSpPr/>
                <p:nvPr/>
              </p:nvSpPr>
              <p:spPr>
                <a:xfrm>
                  <a:off x="12907" y="5935"/>
                  <a:ext cx="383597" cy="383597"/>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nvGrpSpPr>
              <p:cNvPr id="486" name="Group 486"/>
              <p:cNvGrpSpPr/>
              <p:nvPr/>
            </p:nvGrpSpPr>
            <p:grpSpPr>
              <a:xfrm>
                <a:off x="1077760" y="1082659"/>
                <a:ext cx="531333" cy="531334"/>
                <a:chOff x="0" y="0"/>
                <a:chExt cx="531332" cy="531332"/>
              </a:xfrm>
            </p:grpSpPr>
            <p:sp>
              <p:nvSpPr>
                <p:cNvPr id="484" name="Shape 484"/>
                <p:cNvSpPr/>
                <p:nvPr/>
              </p:nvSpPr>
              <p:spPr>
                <a:xfrm>
                  <a:off x="0" y="0"/>
                  <a:ext cx="531333" cy="531333"/>
                </a:xfrm>
                <a:prstGeom prst="rect">
                  <a:avLst/>
                </a:prstGeom>
                <a:blipFill rotWithShape="1">
                  <a:blip r:embed="rId3"/>
                  <a:srcRect/>
                  <a:tile tx="0" ty="0" sx="100000" sy="100000" flip="none" algn="tl"/>
                </a:blipFill>
                <a:ln w="50800" cap="flat">
                  <a:solidFill>
                    <a:srgbClr val="A9A9A9"/>
                  </a:solidFill>
                  <a:prstDash val="solid"/>
                  <a:bevel/>
                </a:ln>
                <a:effectLst/>
              </p:spPr>
              <p:txBody>
                <a:bodyPr wrap="square" lIns="45719" tIns="45719" rIns="45719" bIns="45719" numCol="1" anchor="ctr">
                  <a:noAutofit/>
                </a:bodyPr>
                <a:lstStyle/>
                <a:p>
                  <a:endParaRPr/>
                </a:p>
              </p:txBody>
            </p:sp>
            <p:sp>
              <p:nvSpPr>
                <p:cNvPr id="485" name="Shape 485"/>
                <p:cNvSpPr/>
                <p:nvPr/>
              </p:nvSpPr>
              <p:spPr>
                <a:xfrm>
                  <a:off x="12907" y="5935"/>
                  <a:ext cx="383597" cy="383597"/>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pic>
          <p:nvPicPr>
            <p:cNvPr id="488" name="pasted-image.pdf"/>
            <p:cNvPicPr>
              <a:picLocks noChangeAspect="1"/>
            </p:cNvPicPr>
            <p:nvPr/>
          </p:nvPicPr>
          <p:blipFill>
            <a:blip r:embed="rId4">
              <a:extLst/>
            </a:blip>
            <a:stretch>
              <a:fillRect/>
            </a:stretch>
          </p:blipFill>
          <p:spPr>
            <a:xfrm>
              <a:off x="1849844" y="669354"/>
              <a:ext cx="287339" cy="107580"/>
            </a:xfrm>
            <a:prstGeom prst="rect">
              <a:avLst/>
            </a:prstGeom>
            <a:ln w="12700" cap="flat">
              <a:noFill/>
              <a:miter lim="400000"/>
            </a:ln>
            <a:effectLst/>
          </p:spPr>
        </p:pic>
        <p:pic>
          <p:nvPicPr>
            <p:cNvPr id="489" name="pasted-image.pdf"/>
            <p:cNvPicPr>
              <a:picLocks noChangeAspect="1"/>
            </p:cNvPicPr>
            <p:nvPr/>
          </p:nvPicPr>
          <p:blipFill>
            <a:blip r:embed="rId5">
              <a:extLst/>
            </a:blip>
            <a:stretch>
              <a:fillRect/>
            </a:stretch>
          </p:blipFill>
          <p:spPr>
            <a:xfrm>
              <a:off x="4187105" y="620990"/>
              <a:ext cx="287339" cy="291477"/>
            </a:xfrm>
            <a:prstGeom prst="rect">
              <a:avLst/>
            </a:prstGeom>
            <a:ln w="12700" cap="flat">
              <a:noFill/>
              <a:miter lim="400000"/>
            </a:ln>
            <a:effectLst/>
          </p:spPr>
        </p:pic>
      </p:grpSp>
      <p:sp>
        <p:nvSpPr>
          <p:cNvPr id="495" name="Shape 495"/>
          <p:cNvSpPr/>
          <p:nvPr/>
        </p:nvSpPr>
        <p:spPr>
          <a:xfrm>
            <a:off x="6934860" y="4365218"/>
            <a:ext cx="2263885"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2600"/>
                </a:solidFill>
              </a:defRPr>
            </a:lvl1pPr>
          </a:lstStyle>
          <a:p>
            <a:r>
              <a:rPr dirty="0"/>
              <a:t>(low rank, sparse)</a:t>
            </a:r>
          </a:p>
        </p:txBody>
      </p:sp>
      <p:sp>
        <p:nvSpPr>
          <p:cNvPr id="496" name="Shape 496"/>
          <p:cNvSpPr/>
          <p:nvPr/>
        </p:nvSpPr>
        <p:spPr>
          <a:xfrm>
            <a:off x="0" y="6363698"/>
            <a:ext cx="9153319" cy="58477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b="1">
                <a:solidFill>
                  <a:schemeClr val="accent3">
                    <a:lumOff val="44000"/>
                  </a:schemeClr>
                </a:solidFill>
              </a:defRPr>
            </a:lvl1pPr>
          </a:lstStyle>
          <a:p>
            <a:pPr marL="285750" indent="-285750">
              <a:buFont typeface="Arial"/>
              <a:buChar char="•"/>
            </a:pPr>
            <a:r>
              <a:rPr sz="1600" b="0" dirty="0" smtClean="0">
                <a:latin typeface="Arial" panose="020B0604020202020204" pitchFamily="34" charset="0"/>
                <a:cs typeface="Arial" panose="020B0604020202020204" pitchFamily="34" charset="0"/>
              </a:rPr>
              <a:t>L</a:t>
            </a:r>
            <a:r>
              <a:rPr lang="en-US" altLang="zh-CN" sz="1600" b="0" dirty="0" smtClean="0">
                <a:latin typeface="Arial" panose="020B0604020202020204" pitchFamily="34" charset="0"/>
                <a:cs typeface="Arial" panose="020B0604020202020204" pitchFamily="34" charset="0"/>
              </a:rPr>
              <a:t>.</a:t>
            </a:r>
            <a:r>
              <a:rPr sz="1600" b="0" dirty="0" smtClean="0">
                <a:latin typeface="Arial" panose="020B0604020202020204" pitchFamily="34" charset="0"/>
                <a:cs typeface="Arial" panose="020B0604020202020204" pitchFamily="34" charset="0"/>
              </a:rPr>
              <a:t> </a:t>
            </a:r>
            <a:r>
              <a:rPr sz="1600" b="0" dirty="0">
                <a:latin typeface="Arial" panose="020B0604020202020204" pitchFamily="34" charset="0"/>
                <a:cs typeface="Arial" panose="020B0604020202020204" pitchFamily="34" charset="0"/>
              </a:rPr>
              <a:t>Li, </a:t>
            </a:r>
            <a:r>
              <a:rPr sz="1600" b="0" dirty="0" smtClean="0">
                <a:latin typeface="Arial" panose="020B0604020202020204" pitchFamily="34" charset="0"/>
                <a:cs typeface="Arial" panose="020B0604020202020204" pitchFamily="34" charset="0"/>
              </a:rPr>
              <a:t>H</a:t>
            </a:r>
            <a:r>
              <a:rPr lang="en-US" altLang="zh-CN" sz="1600" b="0" dirty="0" smtClean="0">
                <a:latin typeface="Arial" panose="020B0604020202020204" pitchFamily="34" charset="0"/>
                <a:cs typeface="Arial" panose="020B0604020202020204" pitchFamily="34" charset="0"/>
              </a:rPr>
              <a:t>.</a:t>
            </a:r>
            <a:r>
              <a:rPr sz="1600" b="0" dirty="0" smtClean="0">
                <a:latin typeface="Arial" panose="020B0604020202020204" pitchFamily="34" charset="0"/>
                <a:cs typeface="Arial" panose="020B0604020202020204" pitchFamily="34" charset="0"/>
              </a:rPr>
              <a:t> </a:t>
            </a:r>
            <a:r>
              <a:rPr sz="1600" b="0" dirty="0">
                <a:latin typeface="Arial" panose="020B0604020202020204" pitchFamily="34" charset="0"/>
                <a:cs typeface="Arial" panose="020B0604020202020204" pitchFamily="34" charset="0"/>
              </a:rPr>
              <a:t>Tong, </a:t>
            </a:r>
            <a:r>
              <a:rPr sz="1600" b="0" dirty="0" smtClean="0">
                <a:latin typeface="Arial" panose="020B0604020202020204" pitchFamily="34" charset="0"/>
                <a:cs typeface="Arial" panose="020B0604020202020204" pitchFamily="34" charset="0"/>
              </a:rPr>
              <a:t>Y</a:t>
            </a:r>
            <a:r>
              <a:rPr lang="en-US" altLang="zh-CN" sz="1600" b="0" dirty="0" smtClean="0">
                <a:latin typeface="Arial" panose="020B0604020202020204" pitchFamily="34" charset="0"/>
                <a:cs typeface="Arial" panose="020B0604020202020204" pitchFamily="34" charset="0"/>
              </a:rPr>
              <a:t>.</a:t>
            </a:r>
            <a:r>
              <a:rPr sz="1600" b="0" dirty="0" smtClean="0">
                <a:latin typeface="Arial" panose="020B0604020202020204" pitchFamily="34" charset="0"/>
                <a:cs typeface="Arial" panose="020B0604020202020204" pitchFamily="34" charset="0"/>
              </a:rPr>
              <a:t> </a:t>
            </a:r>
            <a:r>
              <a:rPr sz="1600" b="0" dirty="0">
                <a:latin typeface="Arial" panose="020B0604020202020204" pitchFamily="34" charset="0"/>
                <a:cs typeface="Arial" panose="020B0604020202020204" pitchFamily="34" charset="0"/>
              </a:rPr>
              <a:t>Xiao, </a:t>
            </a:r>
            <a:r>
              <a:rPr sz="1600" b="0" dirty="0" smtClean="0">
                <a:latin typeface="Arial" panose="020B0604020202020204" pitchFamily="34" charset="0"/>
                <a:cs typeface="Arial" panose="020B0604020202020204" pitchFamily="34" charset="0"/>
              </a:rPr>
              <a:t>W</a:t>
            </a:r>
            <a:r>
              <a:rPr lang="en-US" altLang="zh-CN" sz="1600" b="0" dirty="0" smtClean="0">
                <a:latin typeface="Arial" panose="020B0604020202020204" pitchFamily="34" charset="0"/>
                <a:cs typeface="Arial" panose="020B0604020202020204" pitchFamily="34" charset="0"/>
              </a:rPr>
              <a:t>.</a:t>
            </a:r>
            <a:r>
              <a:rPr sz="1600" b="0" dirty="0" smtClean="0">
                <a:latin typeface="Arial" panose="020B0604020202020204" pitchFamily="34" charset="0"/>
                <a:cs typeface="Arial" panose="020B0604020202020204" pitchFamily="34" charset="0"/>
              </a:rPr>
              <a:t> </a:t>
            </a:r>
            <a:r>
              <a:rPr sz="1600" b="0" dirty="0">
                <a:latin typeface="Arial" panose="020B0604020202020204" pitchFamily="34" charset="0"/>
                <a:cs typeface="Arial" panose="020B0604020202020204" pitchFamily="34" charset="0"/>
              </a:rPr>
              <a:t>Fan. Cheetah: Fast Graph Kernel Tracking on Dynamic </a:t>
            </a:r>
            <a:r>
              <a:rPr sz="1600" b="0" dirty="0" smtClean="0">
                <a:latin typeface="Arial" panose="020B0604020202020204" pitchFamily="34" charset="0"/>
                <a:cs typeface="Arial" panose="020B0604020202020204" pitchFamily="34" charset="0"/>
              </a:rPr>
              <a:t>Graphs.</a:t>
            </a:r>
            <a:r>
              <a:rPr lang="en-US" sz="1600" b="0" dirty="0" smtClean="0">
                <a:latin typeface="Arial" panose="020B0604020202020204" pitchFamily="34" charset="0"/>
                <a:cs typeface="Arial" panose="020B0604020202020204" pitchFamily="34" charset="0"/>
              </a:rPr>
              <a:t> </a:t>
            </a:r>
            <a:r>
              <a:rPr sz="1600" b="0" dirty="0" smtClean="0">
                <a:latin typeface="Arial" panose="020B0604020202020204" pitchFamily="34" charset="0"/>
                <a:cs typeface="Arial" panose="020B0604020202020204" pitchFamily="34" charset="0"/>
              </a:rPr>
              <a:t>SDM </a:t>
            </a:r>
            <a:r>
              <a:rPr sz="1600" b="0" dirty="0">
                <a:latin typeface="Arial" panose="020B0604020202020204" pitchFamily="34" charset="0"/>
                <a:cs typeface="Arial" panose="020B0604020202020204" pitchFamily="34" charset="0"/>
              </a:rPr>
              <a:t>2015.</a:t>
            </a:r>
          </a:p>
        </p:txBody>
      </p:sp>
      <p:grpSp>
        <p:nvGrpSpPr>
          <p:cNvPr id="499" name="Group 499"/>
          <p:cNvGrpSpPr/>
          <p:nvPr/>
        </p:nvGrpSpPr>
        <p:grpSpPr>
          <a:xfrm>
            <a:off x="285341" y="2825318"/>
            <a:ext cx="1965473" cy="1087263"/>
            <a:chOff x="0" y="0"/>
            <a:chExt cx="1965471" cy="1087261"/>
          </a:xfrm>
        </p:grpSpPr>
        <p:sp>
          <p:nvSpPr>
            <p:cNvPr id="498" name="Shape 498"/>
            <p:cNvSpPr/>
            <p:nvPr/>
          </p:nvSpPr>
          <p:spPr>
            <a:xfrm>
              <a:off x="50800" y="50800"/>
              <a:ext cx="1863872" cy="985662"/>
            </a:xfrm>
            <a:prstGeom prst="rect">
              <a:avLst/>
            </a:prstGeom>
            <a:gradFill flip="none" rotWithShape="1">
              <a:gsLst>
                <a:gs pos="0">
                  <a:schemeClr val="accent4">
                    <a:lumOff val="48879"/>
                  </a:schemeClr>
                </a:gs>
                <a:gs pos="58695">
                  <a:schemeClr val="accent4">
                    <a:lumOff val="28974"/>
                  </a:schemeClr>
                </a:gs>
                <a:gs pos="79961">
                  <a:schemeClr val="accent4">
                    <a:lumOff val="28974"/>
                  </a:schemeClr>
                </a:gs>
              </a:gsLst>
              <a:path path="shape">
                <a:fillToRect l="81517" t="9138" r="18482" b="90861"/>
              </a:path>
            </a:gradFill>
            <a:ln>
              <a:noFill/>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rPr b="1">
                  <a:solidFill>
                    <a:schemeClr val="accent3">
                      <a:lumOff val="44000"/>
                    </a:schemeClr>
                  </a:solidFill>
                </a:rPr>
                <a:t>white</a:t>
              </a:r>
              <a:r>
                <a:t>: zeros</a:t>
              </a:r>
            </a:p>
            <a:p>
              <a:r>
                <a:rPr b="1">
                  <a:solidFill>
                    <a:srgbClr val="0433FF"/>
                  </a:solidFill>
                </a:rPr>
                <a:t>blue</a:t>
              </a:r>
              <a:r>
                <a:t>: old at </a:t>
              </a:r>
              <a:r>
                <a:rPr i="1"/>
                <a:t>t</a:t>
              </a:r>
            </a:p>
            <a:p>
              <a:r>
                <a:rPr b="1">
                  <a:solidFill>
                    <a:srgbClr val="FF40FF"/>
                  </a:solidFill>
                </a:rPr>
                <a:t>pink</a:t>
              </a:r>
              <a:r>
                <a:t>: new at </a:t>
              </a:r>
              <a:r>
                <a:rPr i="1"/>
                <a:t>t+1</a:t>
              </a:r>
            </a:p>
          </p:txBody>
        </p:sp>
        <p:pic>
          <p:nvPicPr>
            <p:cNvPr id="497" name="Picture 496"/>
            <p:cNvPicPr>
              <a:picLocks/>
            </p:cNvPicPr>
            <p:nvPr/>
          </p:nvPicPr>
          <p:blipFill>
            <a:blip r:embed="rId6">
              <a:extLst/>
            </a:blip>
            <a:stretch>
              <a:fillRect/>
            </a:stretch>
          </p:blipFill>
          <p:spPr>
            <a:xfrm>
              <a:off x="0" y="0"/>
              <a:ext cx="1965472" cy="1087262"/>
            </a:xfrm>
            <a:prstGeom prst="rect">
              <a:avLst/>
            </a:prstGeom>
            <a:effectLst/>
          </p:spPr>
        </p:pic>
      </p:grpSp>
      <p:pic>
        <p:nvPicPr>
          <p:cNvPr id="81" name="Picture 80"/>
          <p:cNvPicPr>
            <a:picLocks noChangeAspect="1"/>
          </p:cNvPicPr>
          <p:nvPr/>
        </p:nvPicPr>
        <p:blipFill>
          <a:blip r:embed="rId7"/>
          <a:stretch>
            <a:fillRect/>
          </a:stretch>
        </p:blipFill>
        <p:spPr>
          <a:xfrm>
            <a:off x="2911135" y="3927808"/>
            <a:ext cx="766763" cy="394999"/>
          </a:xfrm>
          <a:prstGeom prst="rect">
            <a:avLst/>
          </a:prstGeom>
        </p:spPr>
      </p:pic>
      <p:pic>
        <p:nvPicPr>
          <p:cNvPr id="82" name="Picture 81"/>
          <p:cNvPicPr>
            <a:picLocks noChangeAspect="1"/>
          </p:cNvPicPr>
          <p:nvPr/>
        </p:nvPicPr>
        <p:blipFill>
          <a:blip r:embed="rId8"/>
          <a:stretch>
            <a:fillRect/>
          </a:stretch>
        </p:blipFill>
        <p:spPr>
          <a:xfrm>
            <a:off x="5487314" y="3915785"/>
            <a:ext cx="347996" cy="449027"/>
          </a:xfrm>
          <a:prstGeom prst="rect">
            <a:avLst/>
          </a:prstGeom>
        </p:spPr>
      </p:pic>
      <p:pic>
        <p:nvPicPr>
          <p:cNvPr id="83" name="Picture 82"/>
          <p:cNvPicPr>
            <a:picLocks noChangeAspect="1"/>
          </p:cNvPicPr>
          <p:nvPr/>
        </p:nvPicPr>
        <p:blipFill>
          <a:blip r:embed="rId9"/>
          <a:stretch>
            <a:fillRect/>
          </a:stretch>
        </p:blipFill>
        <p:spPr>
          <a:xfrm>
            <a:off x="7793119" y="3996434"/>
            <a:ext cx="635000" cy="342900"/>
          </a:xfrm>
          <a:prstGeom prst="rect">
            <a:avLst/>
          </a:prstGeom>
        </p:spPr>
      </p:pic>
      <p:pic>
        <p:nvPicPr>
          <p:cNvPr id="84" name="Picture 83"/>
          <p:cNvPicPr>
            <a:picLocks noChangeAspect="1"/>
          </p:cNvPicPr>
          <p:nvPr/>
        </p:nvPicPr>
        <p:blipFill>
          <a:blip r:embed="rId10"/>
          <a:stretch>
            <a:fillRect/>
          </a:stretch>
        </p:blipFill>
        <p:spPr>
          <a:xfrm>
            <a:off x="3058945" y="4942122"/>
            <a:ext cx="5969006" cy="420755"/>
          </a:xfrm>
          <a:prstGeom prst="rect">
            <a:avLst/>
          </a:prstGeom>
        </p:spPr>
      </p:pic>
    </p:spTree>
    <p:extLst>
      <p:ext uri="{BB962C8B-B14F-4D97-AF65-F5344CB8AC3E}">
        <p14:creationId xmlns:p14="http://schemas.microsoft.com/office/powerpoint/2010/main" val="1584345954"/>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p:cNvSpPr>
          <p:nvPr>
            <p:ph type="title"/>
          </p:nvPr>
        </p:nvSpPr>
        <p:spPr>
          <a:prstGeom prst="rect">
            <a:avLst/>
          </a:prstGeom>
        </p:spPr>
        <p:txBody>
          <a:bodyPr/>
          <a:lstStyle>
            <a:lvl1pPr>
              <a:defRPr sz="3500"/>
            </a:lvl1pPr>
          </a:lstStyle>
          <a:p>
            <a:r>
              <a:t>Paper Citation Prediction Performance</a:t>
            </a:r>
          </a:p>
        </p:txBody>
      </p:sp>
      <p:sp>
        <p:nvSpPr>
          <p:cNvPr id="524" name="Shape 52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78</a:t>
            </a:fld>
            <a:endParaRPr/>
          </a:p>
        </p:txBody>
      </p:sp>
      <p:pic>
        <p:nvPicPr>
          <p:cNvPr id="525" name="rmse_alldomains.pdf"/>
          <p:cNvPicPr>
            <a:picLocks/>
          </p:cNvPicPr>
          <p:nvPr/>
        </p:nvPicPr>
        <p:blipFill>
          <a:blip r:embed="rId3">
            <a:extLst/>
          </a:blip>
          <a:stretch>
            <a:fillRect/>
          </a:stretch>
        </p:blipFill>
        <p:spPr>
          <a:xfrm>
            <a:off x="770506" y="932990"/>
            <a:ext cx="7580764" cy="4534327"/>
          </a:xfrm>
          <a:prstGeom prst="rect">
            <a:avLst/>
          </a:prstGeom>
          <a:ln w="12700">
            <a:miter lim="400000"/>
          </a:ln>
        </p:spPr>
      </p:pic>
      <p:sp>
        <p:nvSpPr>
          <p:cNvPr id="526" name="Shape 526"/>
          <p:cNvSpPr/>
          <p:nvPr/>
        </p:nvSpPr>
        <p:spPr>
          <a:xfrm>
            <a:off x="-25098" y="6057212"/>
            <a:ext cx="9169097" cy="830997"/>
          </a:xfrm>
          <a:prstGeom prst="rect">
            <a:avLst/>
          </a:prstGeom>
          <a:solidFill>
            <a:srgbClr val="FFFF66"/>
          </a:solidFill>
          <a:ln w="12700">
            <a:miter lim="400000"/>
          </a:ln>
          <a:extLst>
            <a:ext uri="{C572A759-6A51-4108-AA02-DFA0A04FC94B}">
              <ma14:wrappingTextBoxFlag xmlns:ma14="http://schemas.microsoft.com/office/mac/drawingml/2011/main" val="1"/>
            </a:ext>
          </a:extLst>
        </p:spPr>
        <p:txBody>
          <a:bodyPr wrap="square" lIns="45719" rIns="45719">
            <a:spAutoFit/>
          </a:bodyPr>
          <a:lstStyle/>
          <a:p>
            <a:r>
              <a:rPr lang="en-US" sz="2400" dirty="0">
                <a:solidFill>
                  <a:srgbClr val="0000FF"/>
                </a:solidFill>
              </a:rPr>
              <a:t>Datasets: </a:t>
            </a:r>
            <a:r>
              <a:rPr lang="en-US" sz="2400" dirty="0" err="1" smtClean="0">
                <a:solidFill>
                  <a:srgbClr val="0000FF"/>
                </a:solidFill>
              </a:rPr>
              <a:t>AMiner</a:t>
            </a:r>
            <a:r>
              <a:rPr lang="en-US" sz="2400" dirty="0" smtClean="0">
                <a:solidFill>
                  <a:srgbClr val="0000FF"/>
                </a:solidFill>
              </a:rPr>
              <a:t> </a:t>
            </a:r>
            <a:r>
              <a:rPr lang="en-US" sz="2400" dirty="0">
                <a:solidFill>
                  <a:srgbClr val="0000FF"/>
                </a:solidFill>
              </a:rPr>
              <a:t>(2,243,976 papers, 1,274,360 authors, </a:t>
            </a:r>
            <a:endParaRPr lang="en-US" sz="2400" dirty="0" smtClean="0">
              <a:solidFill>
                <a:srgbClr val="0000FF"/>
              </a:solidFill>
            </a:endParaRPr>
          </a:p>
          <a:p>
            <a:r>
              <a:rPr lang="zh-CN" altLang="en-US" sz="2400" dirty="0">
                <a:solidFill>
                  <a:srgbClr val="0000FF"/>
                </a:solidFill>
              </a:rPr>
              <a:t> </a:t>
            </a:r>
            <a:r>
              <a:rPr lang="en-US" sz="2400" dirty="0" smtClean="0">
                <a:solidFill>
                  <a:srgbClr val="0000FF"/>
                </a:solidFill>
              </a:rPr>
              <a:t>8,882 </a:t>
            </a:r>
            <a:r>
              <a:rPr lang="en-US" sz="2400" dirty="0">
                <a:solidFill>
                  <a:srgbClr val="0000FF"/>
                </a:solidFill>
              </a:rPr>
              <a:t>venues)</a:t>
            </a:r>
          </a:p>
        </p:txBody>
      </p:sp>
      <p:sp>
        <p:nvSpPr>
          <p:cNvPr id="527" name="Shape 527"/>
          <p:cNvSpPr/>
          <p:nvPr/>
        </p:nvSpPr>
        <p:spPr>
          <a:xfrm rot="16200000">
            <a:off x="-944275" y="2809432"/>
            <a:ext cx="3594161" cy="437069"/>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t>Root Mean Squared Error</a:t>
            </a:r>
          </a:p>
        </p:txBody>
      </p:sp>
      <p:sp>
        <p:nvSpPr>
          <p:cNvPr id="528" name="Shape 528"/>
          <p:cNvSpPr/>
          <p:nvPr/>
        </p:nvSpPr>
        <p:spPr>
          <a:xfrm>
            <a:off x="3709833" y="5237438"/>
            <a:ext cx="1871624" cy="437069"/>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t>Training Size</a:t>
            </a:r>
          </a:p>
        </p:txBody>
      </p:sp>
      <p:sp>
        <p:nvSpPr>
          <p:cNvPr id="529" name="Shape 529"/>
          <p:cNvSpPr/>
          <p:nvPr/>
        </p:nvSpPr>
        <p:spPr>
          <a:xfrm>
            <a:off x="8110102" y="4651941"/>
            <a:ext cx="1086308" cy="5419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b="1">
                <a:solidFill>
                  <a:srgbClr val="FF2600"/>
                </a:solidFill>
              </a:defRPr>
            </a:pPr>
            <a:r>
              <a:t>iBall </a:t>
            </a:r>
          </a:p>
          <a:p>
            <a:pPr>
              <a:defRPr sz="1600" b="1">
                <a:solidFill>
                  <a:srgbClr val="FF2600"/>
                </a:solidFill>
              </a:defRPr>
            </a:pPr>
            <a:r>
              <a:t>non-linear</a:t>
            </a:r>
          </a:p>
        </p:txBody>
      </p:sp>
      <p:pic>
        <p:nvPicPr>
          <p:cNvPr id="530" name="pasted-image.pdf"/>
          <p:cNvPicPr>
            <a:picLocks noChangeAspect="1"/>
          </p:cNvPicPr>
          <p:nvPr/>
        </p:nvPicPr>
        <p:blipFill>
          <a:blip r:embed="rId4">
            <a:extLst/>
          </a:blip>
          <a:stretch>
            <a:fillRect/>
          </a:stretch>
        </p:blipFill>
        <p:spPr>
          <a:xfrm>
            <a:off x="7979661" y="4796321"/>
            <a:ext cx="137063" cy="365761"/>
          </a:xfrm>
          <a:prstGeom prst="rect">
            <a:avLst/>
          </a:prstGeom>
          <a:ln w="12700">
            <a:miter lim="400000"/>
          </a:ln>
        </p:spPr>
      </p:pic>
      <p:sp>
        <p:nvSpPr>
          <p:cNvPr id="531" name="Shape 531"/>
          <p:cNvSpPr/>
          <p:nvPr/>
        </p:nvSpPr>
        <p:spPr>
          <a:xfrm>
            <a:off x="174763" y="5276223"/>
            <a:ext cx="1641051"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2600"/>
                </a:solidFill>
              </a:defRPr>
            </a:lvl1pPr>
          </a:lstStyle>
          <a:p>
            <a:r>
              <a:t>Proposed Sol.</a:t>
            </a:r>
          </a:p>
        </p:txBody>
      </p:sp>
      <p:sp>
        <p:nvSpPr>
          <p:cNvPr id="532" name="Shape 532"/>
          <p:cNvSpPr/>
          <p:nvPr/>
        </p:nvSpPr>
        <p:spPr>
          <a:xfrm flipH="1">
            <a:off x="1312613" y="4861581"/>
            <a:ext cx="315215" cy="536180"/>
          </a:xfrm>
          <a:prstGeom prst="line">
            <a:avLst/>
          </a:prstGeom>
          <a:ln w="508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pic>
        <p:nvPicPr>
          <p:cNvPr id="12" name="pasted-image.png"/>
          <p:cNvPicPr>
            <a:picLocks noChangeAspect="1"/>
          </p:cNvPicPr>
          <p:nvPr/>
        </p:nvPicPr>
        <p:blipFill>
          <a:blip r:embed="rId5">
            <a:extLst/>
          </a:blip>
          <a:stretch>
            <a:fillRect/>
          </a:stretch>
        </p:blipFill>
        <p:spPr>
          <a:xfrm>
            <a:off x="8216182" y="5790929"/>
            <a:ext cx="951583" cy="1097280"/>
          </a:xfrm>
          <a:prstGeom prst="rect">
            <a:avLst/>
          </a:prstGeom>
          <a:ln w="12700">
            <a:miter lim="400000"/>
          </a:ln>
        </p:spPr>
      </p:pic>
    </p:spTree>
    <p:extLst>
      <p:ext uri="{BB962C8B-B14F-4D97-AF65-F5344CB8AC3E}">
        <p14:creationId xmlns:p14="http://schemas.microsoft.com/office/powerpoint/2010/main" val="1949728657"/>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p:cNvSpPr>
          <p:nvPr>
            <p:ph type="title"/>
          </p:nvPr>
        </p:nvSpPr>
        <p:spPr>
          <a:prstGeom prst="rect">
            <a:avLst/>
          </a:prstGeom>
        </p:spPr>
        <p:txBody>
          <a:bodyPr/>
          <a:lstStyle/>
          <a:p>
            <a:r>
              <a:t>Error Analysis</a:t>
            </a:r>
          </a:p>
        </p:txBody>
      </p:sp>
      <p:sp>
        <p:nvSpPr>
          <p:cNvPr id="557" name="Shape 55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79</a:t>
            </a:fld>
            <a:endParaRPr/>
          </a:p>
        </p:txBody>
      </p:sp>
      <p:pic>
        <p:nvPicPr>
          <p:cNvPr id="558" name="Capture.jpg"/>
          <p:cNvPicPr>
            <a:picLocks/>
          </p:cNvPicPr>
          <p:nvPr/>
        </p:nvPicPr>
        <p:blipFill>
          <a:blip r:embed="rId3">
            <a:extLst/>
          </a:blip>
          <a:stretch>
            <a:fillRect/>
          </a:stretch>
        </p:blipFill>
        <p:spPr>
          <a:xfrm>
            <a:off x="982013" y="1071330"/>
            <a:ext cx="5987617" cy="4673985"/>
          </a:xfrm>
          <a:prstGeom prst="rect">
            <a:avLst/>
          </a:prstGeom>
          <a:ln w="12700">
            <a:miter lim="400000"/>
          </a:ln>
        </p:spPr>
      </p:pic>
      <p:sp>
        <p:nvSpPr>
          <p:cNvPr id="559" name="Shape 559"/>
          <p:cNvSpPr/>
          <p:nvPr/>
        </p:nvSpPr>
        <p:spPr>
          <a:xfrm rot="2996129" flipH="1">
            <a:off x="3183313" y="-85646"/>
            <a:ext cx="1303453" cy="6431853"/>
          </a:xfrm>
          <a:prstGeom prst="ellipse">
            <a:avLst/>
          </a:prstGeom>
          <a:ln w="101600">
            <a:solidFill>
              <a:srgbClr val="0433FF"/>
            </a:solidFill>
            <a:custDash>
              <a:ds d="200000" sp="200000"/>
            </a:custDash>
            <a:miter lim="400000"/>
          </a:ln>
        </p:spPr>
        <p:txBody>
          <a:bodyPr lIns="45719" rIns="45719" anchor="ctr"/>
          <a:lstStyle/>
          <a:p>
            <a:endParaRPr/>
          </a:p>
        </p:txBody>
      </p:sp>
      <p:sp>
        <p:nvSpPr>
          <p:cNvPr id="560" name="Shape 560"/>
          <p:cNvSpPr/>
          <p:nvPr/>
        </p:nvSpPr>
        <p:spPr>
          <a:xfrm>
            <a:off x="0" y="6076991"/>
            <a:ext cx="9144000" cy="492443"/>
          </a:xfrm>
          <a:prstGeom prst="rect">
            <a:avLst/>
          </a:prstGeom>
          <a:solidFill>
            <a:srgbClr val="FFFF66"/>
          </a:solidFill>
          <a:ln w="12700">
            <a:miter lim="400000"/>
          </a:ln>
          <a:extLst>
            <a:ext uri="{C572A759-6A51-4108-AA02-DFA0A04FC94B}">
              <ma14:wrappingTextBoxFlag xmlns:ma14="http://schemas.microsoft.com/office/mac/drawingml/2011/main" val="1"/>
            </a:ext>
          </a:extLst>
        </p:spPr>
        <p:txBody>
          <a:bodyPr wrap="square" lIns="45719" rIns="45719">
            <a:spAutoFit/>
          </a:bodyPr>
          <a:lstStyle/>
          <a:p>
            <a:pPr algn="ctr">
              <a:defRPr sz="2400"/>
            </a:pPr>
            <a:r>
              <a:rPr b="1" dirty="0" smtClean="0">
                <a:solidFill>
                  <a:srgbClr val="FF2600"/>
                </a:solidFill>
              </a:rPr>
              <a:t>Obs</a:t>
            </a:r>
            <a:r>
              <a:rPr lang="en-US" b="1" dirty="0" smtClean="0">
                <a:solidFill>
                  <a:srgbClr val="FF2600"/>
                </a:solidFill>
              </a:rPr>
              <a:t>.</a:t>
            </a:r>
            <a:r>
              <a:rPr sz="2600" dirty="0" smtClean="0">
                <a:solidFill>
                  <a:srgbClr val="0000FF"/>
                </a:solidFill>
              </a:rPr>
              <a:t>: </a:t>
            </a:r>
            <a:r>
              <a:rPr sz="2600" dirty="0">
                <a:solidFill>
                  <a:srgbClr val="0000FF"/>
                </a:solidFill>
              </a:rPr>
              <a:t>bright region at x = y</a:t>
            </a:r>
          </a:p>
        </p:txBody>
      </p:sp>
      <p:sp>
        <p:nvSpPr>
          <p:cNvPr id="561" name="Shape 561"/>
          <p:cNvSpPr/>
          <p:nvPr/>
        </p:nvSpPr>
        <p:spPr>
          <a:xfrm>
            <a:off x="2057037" y="5546952"/>
            <a:ext cx="4136044" cy="437069"/>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rPr dirty="0"/>
              <a:t>Predicted Normalized Citation</a:t>
            </a:r>
          </a:p>
        </p:txBody>
      </p:sp>
      <p:sp>
        <p:nvSpPr>
          <p:cNvPr id="562" name="Shape 562"/>
          <p:cNvSpPr/>
          <p:nvPr/>
        </p:nvSpPr>
        <p:spPr>
          <a:xfrm rot="16200000">
            <a:off x="-859971" y="3167284"/>
            <a:ext cx="3695513" cy="437070"/>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t>Actual Normalized Citation</a:t>
            </a:r>
          </a:p>
        </p:txBody>
      </p:sp>
      <p:sp>
        <p:nvSpPr>
          <p:cNvPr id="563" name="Shape 563"/>
          <p:cNvSpPr/>
          <p:nvPr/>
        </p:nvSpPr>
        <p:spPr>
          <a:xfrm flipH="1">
            <a:off x="1294094" y="1057855"/>
            <a:ext cx="795576" cy="4346411"/>
          </a:xfrm>
          <a:prstGeom prst="ellipse">
            <a:avLst/>
          </a:prstGeom>
          <a:ln w="101600">
            <a:solidFill>
              <a:srgbClr val="00F900"/>
            </a:solidFill>
            <a:custDash>
              <a:ds d="200000" sp="200000"/>
            </a:custDash>
            <a:miter lim="400000"/>
          </a:ln>
        </p:spPr>
        <p:txBody>
          <a:bodyPr lIns="45719" rIns="45719" anchor="ctr"/>
          <a:lstStyle/>
          <a:p>
            <a:endParaRPr/>
          </a:p>
        </p:txBody>
      </p:sp>
      <p:pic>
        <p:nvPicPr>
          <p:cNvPr id="564" name="Screen Shot 2015-07-31 at 4.36.59 PM.png"/>
          <p:cNvPicPr>
            <a:picLocks/>
          </p:cNvPicPr>
          <p:nvPr/>
        </p:nvPicPr>
        <p:blipFill>
          <a:blip r:embed="rId4">
            <a:extLst/>
          </a:blip>
          <a:stretch>
            <a:fillRect/>
          </a:stretch>
        </p:blipFill>
        <p:spPr>
          <a:xfrm>
            <a:off x="6949668" y="1736"/>
            <a:ext cx="2188619" cy="1205707"/>
          </a:xfrm>
          <a:prstGeom prst="rect">
            <a:avLst/>
          </a:prstGeom>
          <a:ln w="12700">
            <a:miter lim="400000"/>
          </a:ln>
        </p:spPr>
      </p:pic>
      <p:sp>
        <p:nvSpPr>
          <p:cNvPr id="11" name="TextBox 10"/>
          <p:cNvSpPr txBox="1"/>
          <p:nvPr/>
        </p:nvSpPr>
        <p:spPr>
          <a:xfrm>
            <a:off x="0" y="6570405"/>
            <a:ext cx="9144000" cy="307777"/>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1400" dirty="0" smtClean="0">
                <a:solidFill>
                  <a:schemeClr val="bg1"/>
                </a:solidFill>
                <a:latin typeface="Arial" panose="020B0604020202020204" pitchFamily="34" charset="0"/>
                <a:cs typeface="Arial" panose="020B0604020202020204" pitchFamily="34" charset="0"/>
              </a:rPr>
              <a:t>L. </a:t>
            </a:r>
            <a:r>
              <a:rPr lang="en-US" sz="1400" dirty="0">
                <a:solidFill>
                  <a:schemeClr val="bg1"/>
                </a:solidFill>
                <a:latin typeface="Arial" panose="020B0604020202020204" pitchFamily="34" charset="0"/>
                <a:cs typeface="Arial" panose="020B0604020202020204" pitchFamily="34" charset="0"/>
              </a:rPr>
              <a:t>Li, </a:t>
            </a:r>
            <a:r>
              <a:rPr lang="en-US" sz="1400" dirty="0" smtClean="0">
                <a:solidFill>
                  <a:schemeClr val="bg1"/>
                </a:solidFill>
                <a:latin typeface="Arial" panose="020B0604020202020204" pitchFamily="34" charset="0"/>
                <a:cs typeface="Arial" panose="020B0604020202020204" pitchFamily="34" charset="0"/>
              </a:rPr>
              <a:t>and H. </a:t>
            </a:r>
            <a:r>
              <a:rPr lang="en-US" sz="1400" dirty="0">
                <a:solidFill>
                  <a:schemeClr val="bg1"/>
                </a:solidFill>
                <a:latin typeface="Arial" panose="020B0604020202020204" pitchFamily="34" charset="0"/>
                <a:cs typeface="Arial" panose="020B0604020202020204" pitchFamily="34" charset="0"/>
              </a:rPr>
              <a:t>Tong: The Child is Father of the Man: Foresee the Success at the Early Stage. KDD </a:t>
            </a:r>
            <a:r>
              <a:rPr lang="en-US" sz="1400" dirty="0" smtClean="0">
                <a:solidFill>
                  <a:schemeClr val="bg1"/>
                </a:solidFill>
                <a:latin typeface="Arial" panose="020B0604020202020204" pitchFamily="34" charset="0"/>
                <a:cs typeface="Arial" panose="020B0604020202020204" pitchFamily="34" charset="0"/>
              </a:rPr>
              <a:t>2015</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461048"/>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Text Placeholder 2"/>
          <p:cNvSpPr>
            <a:spLocks noGrp="1"/>
          </p:cNvSpPr>
          <p:nvPr>
            <p:ph type="body" idx="1"/>
          </p:nvPr>
        </p:nvSpPr>
        <p:spPr>
          <a:xfrm>
            <a:off x="447675" y="1399745"/>
            <a:ext cx="8229600" cy="5637734"/>
          </a:xfrm>
        </p:spPr>
        <p:txBody>
          <a:bodyPr/>
          <a:lstStyle/>
          <a:p>
            <a:pPr>
              <a:buFont typeface="Wingdings" panose="05000000000000000000" pitchFamily="2" charset="2"/>
              <a:buChar char="§"/>
            </a:pPr>
            <a:r>
              <a:rPr lang="en-US" dirty="0" smtClean="0"/>
              <a:t>Motivations and Background</a:t>
            </a:r>
          </a:p>
          <a:p>
            <a:pPr>
              <a:buFont typeface="Wingdings" panose="05000000000000000000" pitchFamily="2" charset="2"/>
              <a:buChar char="§"/>
            </a:pPr>
            <a:r>
              <a:rPr lang="en-US" dirty="0" smtClean="0"/>
              <a:t>Part </a:t>
            </a:r>
            <a:r>
              <a:rPr lang="en-US" dirty="0"/>
              <a:t>I</a:t>
            </a:r>
            <a:r>
              <a:rPr lang="en-US" dirty="0" smtClean="0"/>
              <a:t>: Team Performance Characterization</a:t>
            </a:r>
          </a:p>
          <a:p>
            <a:pPr>
              <a:buFont typeface="Wingdings" panose="05000000000000000000" pitchFamily="2" charset="2"/>
              <a:buChar char="§"/>
            </a:pPr>
            <a:r>
              <a:rPr lang="en-US" dirty="0" smtClean="0"/>
              <a:t>Part II: Team Performance Prediction</a:t>
            </a:r>
          </a:p>
          <a:p>
            <a:r>
              <a:rPr lang="en-US" dirty="0" smtClean="0"/>
              <a:t>Part III: Team </a:t>
            </a:r>
            <a:r>
              <a:rPr lang="en-US" dirty="0"/>
              <a:t>Performance </a:t>
            </a:r>
            <a:r>
              <a:rPr lang="en-US" dirty="0" smtClean="0"/>
              <a:t>Optimization</a:t>
            </a:r>
          </a:p>
          <a:p>
            <a:r>
              <a:rPr lang="en-US" dirty="0" smtClean="0"/>
              <a:t>Part IV: Open Challenges</a:t>
            </a:r>
          </a:p>
          <a:p>
            <a:r>
              <a:rPr lang="en-US" dirty="0" smtClean="0"/>
              <a:t>Demo</a:t>
            </a:r>
          </a:p>
        </p:txBody>
      </p:sp>
      <p:sp>
        <p:nvSpPr>
          <p:cNvPr id="8" name="Right Arrow 7"/>
          <p:cNvSpPr/>
          <p:nvPr/>
        </p:nvSpPr>
        <p:spPr>
          <a:xfrm>
            <a:off x="29292" y="2229773"/>
            <a:ext cx="747021" cy="429500"/>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153403"/>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p:cNvSpPr>
          <p:nvPr>
            <p:ph type="title"/>
          </p:nvPr>
        </p:nvSpPr>
        <p:spPr>
          <a:prstGeom prst="rect">
            <a:avLst/>
          </a:prstGeom>
        </p:spPr>
        <p:txBody>
          <a:bodyPr/>
          <a:lstStyle/>
          <a:p>
            <a:r>
              <a:t>Running Time Comparison</a:t>
            </a:r>
          </a:p>
        </p:txBody>
      </p:sp>
      <p:pic>
        <p:nvPicPr>
          <p:cNvPr id="568" name="time_comparison.pdf"/>
          <p:cNvPicPr>
            <a:picLocks/>
          </p:cNvPicPr>
          <p:nvPr/>
        </p:nvPicPr>
        <p:blipFill>
          <a:blip r:embed="rId3">
            <a:extLst/>
          </a:blip>
          <a:stretch>
            <a:fillRect/>
          </a:stretch>
        </p:blipFill>
        <p:spPr>
          <a:xfrm>
            <a:off x="1132756" y="1059426"/>
            <a:ext cx="7089653" cy="4429080"/>
          </a:xfrm>
          <a:prstGeom prst="rect">
            <a:avLst/>
          </a:prstGeom>
          <a:ln w="12700">
            <a:miter lim="400000"/>
          </a:ln>
        </p:spPr>
      </p:pic>
      <p:sp>
        <p:nvSpPr>
          <p:cNvPr id="569" name="Shape 569"/>
          <p:cNvSpPr/>
          <p:nvPr/>
        </p:nvSpPr>
        <p:spPr>
          <a:xfrm>
            <a:off x="0" y="5788798"/>
            <a:ext cx="9144000" cy="492443"/>
          </a:xfrm>
          <a:prstGeom prst="rect">
            <a:avLst/>
          </a:prstGeom>
          <a:solidFill>
            <a:srgbClr val="FFFF66"/>
          </a:solidFill>
          <a:ln w="12700">
            <a:miter lim="400000"/>
          </a:ln>
          <a:extLst>
            <a:ext uri="{C572A759-6A51-4108-AA02-DFA0A04FC94B}">
              <ma14:wrappingTextBoxFlag xmlns:ma14="http://schemas.microsoft.com/office/mac/drawingml/2011/main" val="1"/>
            </a:ext>
          </a:extLst>
        </p:spPr>
        <p:txBody>
          <a:bodyPr wrap="square" lIns="45719" rIns="45719">
            <a:spAutoFit/>
          </a:bodyPr>
          <a:lstStyle/>
          <a:p>
            <a:pPr algn="ctr">
              <a:defRPr sz="2400"/>
            </a:pPr>
            <a:r>
              <a:rPr sz="2600" b="1" dirty="0" smtClean="0">
                <a:solidFill>
                  <a:srgbClr val="FF2600"/>
                </a:solidFill>
              </a:rPr>
              <a:t>Obs</a:t>
            </a:r>
            <a:r>
              <a:rPr lang="en-US" sz="2600" b="1" dirty="0" smtClean="0">
                <a:solidFill>
                  <a:srgbClr val="FF2600"/>
                </a:solidFill>
              </a:rPr>
              <a:t>.</a:t>
            </a:r>
            <a:r>
              <a:rPr sz="2600" dirty="0" smtClean="0">
                <a:solidFill>
                  <a:srgbClr val="0000FF"/>
                </a:solidFill>
              </a:rPr>
              <a:t>: </a:t>
            </a:r>
            <a:r>
              <a:rPr sz="2600" dirty="0" err="1">
                <a:solidFill>
                  <a:srgbClr val="0000FF"/>
                </a:solidFill>
              </a:rPr>
              <a:t>iBall</a:t>
            </a:r>
            <a:r>
              <a:rPr sz="2600" dirty="0">
                <a:solidFill>
                  <a:srgbClr val="0000FF"/>
                </a:solidFill>
              </a:rPr>
              <a:t>-fast outperforms other non-linear methods</a:t>
            </a:r>
          </a:p>
        </p:txBody>
      </p:sp>
      <p:sp>
        <p:nvSpPr>
          <p:cNvPr id="570" name="Shape 570"/>
          <p:cNvSpPr/>
          <p:nvPr/>
        </p:nvSpPr>
        <p:spPr>
          <a:xfrm rot="16200000">
            <a:off x="-450732" y="2978872"/>
            <a:ext cx="3255279" cy="437070"/>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t>Running Time (second)</a:t>
            </a:r>
          </a:p>
        </p:txBody>
      </p:sp>
      <p:sp>
        <p:nvSpPr>
          <p:cNvPr id="571" name="Shape 571"/>
          <p:cNvSpPr/>
          <p:nvPr/>
        </p:nvSpPr>
        <p:spPr>
          <a:xfrm>
            <a:off x="4030788" y="5237438"/>
            <a:ext cx="1871624" cy="437069"/>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t>Training Size</a:t>
            </a:r>
          </a:p>
        </p:txBody>
      </p:sp>
      <p:sp>
        <p:nvSpPr>
          <p:cNvPr id="572" name="Shape 572"/>
          <p:cNvSpPr/>
          <p:nvPr/>
        </p:nvSpPr>
        <p:spPr>
          <a:xfrm>
            <a:off x="8280220" y="3885943"/>
            <a:ext cx="904464"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solidFill>
                  <a:srgbClr val="FF2600"/>
                </a:solidFill>
              </a:defRPr>
            </a:pPr>
            <a:r>
              <a:t>linear</a:t>
            </a:r>
          </a:p>
          <a:p>
            <a:pPr>
              <a:defRPr b="1">
                <a:solidFill>
                  <a:srgbClr val="FF2600"/>
                </a:solidFill>
              </a:defRPr>
            </a:pPr>
            <a:r>
              <a:t>models</a:t>
            </a:r>
          </a:p>
        </p:txBody>
      </p:sp>
      <p:pic>
        <p:nvPicPr>
          <p:cNvPr id="573" name="pasted-image.pdf"/>
          <p:cNvPicPr>
            <a:picLocks/>
          </p:cNvPicPr>
          <p:nvPr/>
        </p:nvPicPr>
        <p:blipFill>
          <a:blip r:embed="rId4">
            <a:extLst/>
          </a:blip>
          <a:stretch>
            <a:fillRect/>
          </a:stretch>
        </p:blipFill>
        <p:spPr>
          <a:xfrm>
            <a:off x="8132895" y="3447655"/>
            <a:ext cx="183785" cy="1394415"/>
          </a:xfrm>
          <a:prstGeom prst="rect">
            <a:avLst/>
          </a:prstGeom>
          <a:ln w="12700">
            <a:miter lim="400000"/>
          </a:ln>
        </p:spPr>
      </p:pic>
      <p:sp>
        <p:nvSpPr>
          <p:cNvPr id="574" name="Shape 574"/>
          <p:cNvSpPr/>
          <p:nvPr/>
        </p:nvSpPr>
        <p:spPr>
          <a:xfrm>
            <a:off x="8021711" y="2557712"/>
            <a:ext cx="1176820"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2600"/>
                </a:solidFill>
              </a:defRPr>
            </a:lvl1pPr>
          </a:lstStyle>
          <a:p>
            <a:r>
              <a:t>iBall-fast</a:t>
            </a:r>
          </a:p>
        </p:txBody>
      </p:sp>
      <p:sp>
        <p:nvSpPr>
          <p:cNvPr id="575" name="Shape 575"/>
          <p:cNvSpPr/>
          <p:nvPr/>
        </p:nvSpPr>
        <p:spPr>
          <a:xfrm>
            <a:off x="7732201" y="2570075"/>
            <a:ext cx="304413" cy="253613"/>
          </a:xfrm>
          <a:prstGeom prst="line">
            <a:avLst/>
          </a:prstGeom>
          <a:ln w="381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
        <p:nvSpPr>
          <p:cNvPr id="576" name="Shape 576"/>
          <p:cNvSpPr/>
          <p:nvPr/>
        </p:nvSpPr>
        <p:spPr>
          <a:xfrm>
            <a:off x="7191493" y="1870069"/>
            <a:ext cx="1418628"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b="1">
                <a:solidFill>
                  <a:srgbClr val="00FDFF"/>
                </a:solidFill>
              </a:defRPr>
            </a:lvl1pPr>
          </a:lstStyle>
          <a:p>
            <a:r>
              <a:rPr dirty="0"/>
              <a:t>kernel-separate</a:t>
            </a:r>
          </a:p>
        </p:txBody>
      </p:sp>
      <p:sp>
        <p:nvSpPr>
          <p:cNvPr id="577" name="Shape 577"/>
          <p:cNvSpPr/>
          <p:nvPr/>
        </p:nvSpPr>
        <p:spPr>
          <a:xfrm flipV="1">
            <a:off x="6803781" y="2092288"/>
            <a:ext cx="354992" cy="144522"/>
          </a:xfrm>
          <a:prstGeom prst="line">
            <a:avLst/>
          </a:prstGeom>
          <a:ln w="38100">
            <a:solidFill>
              <a:srgbClr val="00FDFF"/>
            </a:solidFill>
            <a:bevel/>
            <a:tailEnd type="triangle"/>
          </a:ln>
        </p:spPr>
        <p:txBody>
          <a:bodyPr lIns="45719" rIns="45719"/>
          <a:lstStyle/>
          <a:p>
            <a:pPr defTabSz="457200">
              <a:defRPr sz="1200">
                <a:latin typeface="+mj-lt"/>
                <a:ea typeface="+mj-ea"/>
                <a:cs typeface="+mj-cs"/>
                <a:sym typeface="Helvetica"/>
              </a:defRPr>
            </a:pPr>
            <a:endParaRPr/>
          </a:p>
        </p:txBody>
      </p:sp>
      <p:sp>
        <p:nvSpPr>
          <p:cNvPr id="578" name="Shape 578"/>
          <p:cNvSpPr/>
          <p:nvPr/>
        </p:nvSpPr>
        <p:spPr>
          <a:xfrm>
            <a:off x="7895674" y="1102276"/>
            <a:ext cx="1062681"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b="1">
                <a:solidFill>
                  <a:srgbClr val="0433FF"/>
                </a:solidFill>
              </a:defRPr>
            </a:lvl1pPr>
          </a:lstStyle>
          <a:p>
            <a:r>
              <a:t>iBall-kernel</a:t>
            </a:r>
          </a:p>
        </p:txBody>
      </p:sp>
      <p:sp>
        <p:nvSpPr>
          <p:cNvPr id="579" name="Shape 579"/>
          <p:cNvSpPr/>
          <p:nvPr/>
        </p:nvSpPr>
        <p:spPr>
          <a:xfrm flipV="1">
            <a:off x="7674970" y="1319058"/>
            <a:ext cx="354992" cy="144523"/>
          </a:xfrm>
          <a:prstGeom prst="line">
            <a:avLst/>
          </a:prstGeom>
          <a:ln w="38100">
            <a:solidFill>
              <a:srgbClr val="0433FF"/>
            </a:solidFill>
            <a:bevel/>
            <a:tailEnd type="triangle"/>
          </a:ln>
        </p:spPr>
        <p:txBody>
          <a:bodyPr lIns="45719" rIns="45719"/>
          <a:lstStyle/>
          <a:p>
            <a:pPr defTabSz="457200">
              <a:defRPr sz="1200">
                <a:latin typeface="+mj-lt"/>
                <a:ea typeface="+mj-ea"/>
                <a:cs typeface="+mj-cs"/>
                <a:sym typeface="Helvetica"/>
              </a:defRPr>
            </a:pPr>
            <a:endParaRPr/>
          </a:p>
        </p:txBody>
      </p:sp>
      <p:sp>
        <p:nvSpPr>
          <p:cNvPr id="580" name="Shape 580"/>
          <p:cNvSpPr/>
          <p:nvPr/>
        </p:nvSpPr>
        <p:spPr>
          <a:xfrm>
            <a:off x="7794074" y="1580057"/>
            <a:ext cx="1418281"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b="1">
                <a:solidFill>
                  <a:srgbClr val="37AF55"/>
                </a:solidFill>
              </a:defRPr>
            </a:lvl1pPr>
          </a:lstStyle>
          <a:p>
            <a:r>
              <a:t>kernel-combine</a:t>
            </a:r>
          </a:p>
        </p:txBody>
      </p:sp>
      <p:sp>
        <p:nvSpPr>
          <p:cNvPr id="581" name="Shape 581"/>
          <p:cNvSpPr/>
          <p:nvPr/>
        </p:nvSpPr>
        <p:spPr>
          <a:xfrm>
            <a:off x="7497812" y="1641877"/>
            <a:ext cx="379750" cy="142264"/>
          </a:xfrm>
          <a:prstGeom prst="line">
            <a:avLst/>
          </a:prstGeom>
          <a:ln w="38100">
            <a:solidFill>
              <a:srgbClr val="00A82F"/>
            </a:solidFill>
            <a:bevel/>
            <a:tailEnd type="triangle"/>
          </a:ln>
        </p:spPr>
        <p:txBody>
          <a:bodyPr lIns="45719" rIns="45719"/>
          <a:lstStyle/>
          <a:p>
            <a:pPr defTabSz="457200">
              <a:defRPr sz="1200">
                <a:latin typeface="+mj-lt"/>
                <a:ea typeface="+mj-ea"/>
                <a:cs typeface="+mj-cs"/>
                <a:sym typeface="Helvetica"/>
              </a:defRPr>
            </a:pPr>
            <a:endParaRPr/>
          </a:p>
        </p:txBody>
      </p:sp>
    </p:spTree>
    <p:extLst>
      <p:ext uri="{BB962C8B-B14F-4D97-AF65-F5344CB8AC3E}">
        <p14:creationId xmlns:p14="http://schemas.microsoft.com/office/powerpoint/2010/main" val="2623769633"/>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p:cNvSpPr>
          <p:nvPr>
            <p:ph type="title"/>
          </p:nvPr>
        </p:nvSpPr>
        <p:spPr>
          <a:prstGeom prst="rect">
            <a:avLst/>
          </a:prstGeom>
        </p:spPr>
        <p:txBody>
          <a:bodyPr/>
          <a:lstStyle/>
          <a:p>
            <a:r>
              <a:t>Quality vs. Speed</a:t>
            </a:r>
          </a:p>
        </p:txBody>
      </p:sp>
      <p:pic>
        <p:nvPicPr>
          <p:cNvPr id="585" name="quality_plot3.pdf"/>
          <p:cNvPicPr>
            <a:picLocks/>
          </p:cNvPicPr>
          <p:nvPr/>
        </p:nvPicPr>
        <p:blipFill>
          <a:blip r:embed="rId3">
            <a:extLst/>
          </a:blip>
          <a:stretch>
            <a:fillRect/>
          </a:stretch>
        </p:blipFill>
        <p:spPr>
          <a:xfrm>
            <a:off x="944187" y="1026944"/>
            <a:ext cx="7255627" cy="4336472"/>
          </a:xfrm>
          <a:prstGeom prst="rect">
            <a:avLst/>
          </a:prstGeom>
          <a:ln w="12700">
            <a:miter lim="400000"/>
          </a:ln>
        </p:spPr>
      </p:pic>
      <p:sp>
        <p:nvSpPr>
          <p:cNvPr id="586" name="Shape 586"/>
          <p:cNvSpPr/>
          <p:nvPr/>
        </p:nvSpPr>
        <p:spPr>
          <a:xfrm>
            <a:off x="0" y="5750075"/>
            <a:ext cx="9144000" cy="492443"/>
          </a:xfrm>
          <a:prstGeom prst="rect">
            <a:avLst/>
          </a:prstGeom>
          <a:solidFill>
            <a:srgbClr val="FFFF66"/>
          </a:solidFill>
          <a:ln w="12700">
            <a:miter lim="400000"/>
          </a:ln>
          <a:extLst>
            <a:ext uri="{C572A759-6A51-4108-AA02-DFA0A04FC94B}">
              <ma14:wrappingTextBoxFlag xmlns:ma14="http://schemas.microsoft.com/office/mac/drawingml/2011/main" val="1"/>
            </a:ext>
          </a:extLst>
        </p:spPr>
        <p:txBody>
          <a:bodyPr wrap="square" lIns="45719" rIns="45719">
            <a:spAutoFit/>
          </a:bodyPr>
          <a:lstStyle/>
          <a:p>
            <a:pPr algn="ctr">
              <a:defRPr sz="2400"/>
            </a:pPr>
            <a:r>
              <a:rPr sz="2600" b="1" dirty="0" smtClean="0">
                <a:solidFill>
                  <a:srgbClr val="FF0000"/>
                </a:solidFill>
              </a:rPr>
              <a:t>Obs</a:t>
            </a:r>
            <a:r>
              <a:rPr lang="en-US" sz="2600" b="1" dirty="0" smtClean="0">
                <a:solidFill>
                  <a:srgbClr val="FF0000"/>
                </a:solidFill>
              </a:rPr>
              <a:t>.</a:t>
            </a:r>
            <a:r>
              <a:rPr sz="2600" dirty="0" smtClean="0">
                <a:solidFill>
                  <a:srgbClr val="0000FF"/>
                </a:solidFill>
              </a:rPr>
              <a:t>: </a:t>
            </a:r>
            <a:r>
              <a:rPr sz="2600" dirty="0" err="1">
                <a:solidFill>
                  <a:srgbClr val="0000FF"/>
                </a:solidFill>
              </a:rPr>
              <a:t>iBall</a:t>
            </a:r>
            <a:r>
              <a:rPr sz="2600" dirty="0">
                <a:solidFill>
                  <a:srgbClr val="0000FF"/>
                </a:solidFill>
              </a:rPr>
              <a:t>-fast: good trade-off between quality and speed</a:t>
            </a:r>
          </a:p>
        </p:txBody>
      </p:sp>
      <p:sp>
        <p:nvSpPr>
          <p:cNvPr id="587" name="Shape 587"/>
          <p:cNvSpPr/>
          <p:nvPr/>
        </p:nvSpPr>
        <p:spPr>
          <a:xfrm rot="16200000">
            <a:off x="479203" y="2769783"/>
            <a:ext cx="984757" cy="437070"/>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t>RMSE</a:t>
            </a:r>
          </a:p>
        </p:txBody>
      </p:sp>
      <p:sp>
        <p:nvSpPr>
          <p:cNvPr id="588" name="Shape 588"/>
          <p:cNvSpPr/>
          <p:nvPr/>
        </p:nvSpPr>
        <p:spPr>
          <a:xfrm>
            <a:off x="3672044" y="5146689"/>
            <a:ext cx="2861386" cy="387516"/>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100"/>
            </a:lvl1pPr>
          </a:lstStyle>
          <a:p>
            <a:r>
              <a:t>Running Time (second)</a:t>
            </a:r>
          </a:p>
        </p:txBody>
      </p:sp>
      <p:sp>
        <p:nvSpPr>
          <p:cNvPr id="589" name="Shape 589"/>
          <p:cNvSpPr/>
          <p:nvPr/>
        </p:nvSpPr>
        <p:spPr>
          <a:xfrm>
            <a:off x="2602725" y="3326658"/>
            <a:ext cx="1605891" cy="486208"/>
          </a:xfrm>
          <a:prstGeom prst="rect">
            <a:avLst/>
          </a:prstGeom>
          <a:solidFill>
            <a:schemeClr val="accent3">
              <a:lumOff val="44000"/>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b="1">
                <a:solidFill>
                  <a:srgbClr val="FF2600"/>
                </a:solidFill>
              </a:defRPr>
            </a:lvl1pPr>
          </a:lstStyle>
          <a:p>
            <a:r>
              <a:t>iBall-fast</a:t>
            </a:r>
          </a:p>
        </p:txBody>
      </p:sp>
      <p:sp>
        <p:nvSpPr>
          <p:cNvPr id="590" name="Shape 590"/>
          <p:cNvSpPr/>
          <p:nvPr/>
        </p:nvSpPr>
        <p:spPr>
          <a:xfrm flipH="1">
            <a:off x="2051410" y="3643853"/>
            <a:ext cx="555001" cy="156163"/>
          </a:xfrm>
          <a:prstGeom prst="line">
            <a:avLst/>
          </a:prstGeom>
          <a:ln w="50800">
            <a:solidFill>
              <a:srgbClr val="FF2600"/>
            </a:solidFill>
            <a:bevel/>
            <a:tailEnd type="triangle"/>
          </a:ln>
        </p:spPr>
        <p:txBody>
          <a:bodyPr lIns="45719" rIns="45719"/>
          <a:lstStyle/>
          <a:p>
            <a:pPr defTabSz="457200">
              <a:defRPr sz="1200">
                <a:latin typeface="+mj-lt"/>
                <a:ea typeface="+mj-ea"/>
                <a:cs typeface="+mj-cs"/>
                <a:sym typeface="Helvetica"/>
              </a:defRPr>
            </a:pPr>
            <a:endParaRPr/>
          </a:p>
        </p:txBody>
      </p:sp>
      <p:sp>
        <p:nvSpPr>
          <p:cNvPr id="591" name="Shape 591"/>
          <p:cNvSpPr/>
          <p:nvPr/>
        </p:nvSpPr>
        <p:spPr>
          <a:xfrm>
            <a:off x="1601528" y="3454639"/>
            <a:ext cx="437069" cy="1000127"/>
          </a:xfrm>
          <a:prstGeom prst="ellipse">
            <a:avLst/>
          </a:prstGeom>
          <a:ln w="50800">
            <a:solidFill>
              <a:srgbClr val="FF2600"/>
            </a:solidFill>
            <a:bevel/>
          </a:ln>
        </p:spPr>
        <p:txBody>
          <a:bodyPr lIns="45719" rIns="45719" anchor="ctr"/>
          <a:lstStyle/>
          <a:p>
            <a:endParaRPr/>
          </a:p>
        </p:txBody>
      </p:sp>
      <p:pic>
        <p:nvPicPr>
          <p:cNvPr id="592" name="emoji_smile_thumbsup.jpg"/>
          <p:cNvPicPr>
            <a:picLocks noChangeAspect="1"/>
          </p:cNvPicPr>
          <p:nvPr/>
        </p:nvPicPr>
        <p:blipFill>
          <a:blip r:embed="rId4">
            <a:extLst/>
          </a:blip>
          <a:stretch>
            <a:fillRect/>
          </a:stretch>
        </p:blipFill>
        <p:spPr>
          <a:xfrm>
            <a:off x="1561097" y="4509578"/>
            <a:ext cx="594132" cy="437069"/>
          </a:xfrm>
          <a:prstGeom prst="rect">
            <a:avLst/>
          </a:prstGeom>
          <a:ln w="12700">
            <a:miter lim="400000"/>
          </a:ln>
        </p:spPr>
      </p:pic>
    </p:spTree>
    <p:extLst>
      <p:ext uri="{BB962C8B-B14F-4D97-AF65-F5344CB8AC3E}">
        <p14:creationId xmlns:p14="http://schemas.microsoft.com/office/powerpoint/2010/main" val="684378980"/>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p:cNvSpPr>
          <p:nvPr>
            <p:ph type="title"/>
          </p:nvPr>
        </p:nvSpPr>
        <p:spPr>
          <a:prstGeom prst="rect">
            <a:avLst/>
          </a:prstGeom>
        </p:spPr>
        <p:txBody>
          <a:bodyPr/>
          <a:lstStyle/>
          <a:p>
            <a:r>
              <a:rPr lang="en-US" dirty="0" err="1" smtClean="0"/>
              <a:t>iBall</a:t>
            </a:r>
            <a:r>
              <a:rPr lang="en-US" dirty="0" smtClean="0"/>
              <a:t>: Summary</a:t>
            </a:r>
            <a:endParaRPr dirty="0"/>
          </a:p>
        </p:txBody>
      </p:sp>
      <p:sp>
        <p:nvSpPr>
          <p:cNvPr id="599" name="Shape 599"/>
          <p:cNvSpPr>
            <a:spLocks noGrp="1"/>
          </p:cNvSpPr>
          <p:nvPr>
            <p:ph type="body" idx="1"/>
          </p:nvPr>
        </p:nvSpPr>
        <p:spPr>
          <a:xfrm>
            <a:off x="427517" y="1199863"/>
            <a:ext cx="8466651" cy="5637734"/>
          </a:xfrm>
          <a:prstGeom prst="rect">
            <a:avLst/>
          </a:prstGeom>
        </p:spPr>
        <p:txBody>
          <a:bodyPr/>
          <a:lstStyle/>
          <a:p>
            <a:pPr marL="342899" indent="-342899">
              <a:lnSpc>
                <a:spcPct val="100000"/>
              </a:lnSpc>
              <a:defRPr sz="2700"/>
            </a:pPr>
            <a:r>
              <a:rPr b="1" dirty="0" smtClean="0">
                <a:solidFill>
                  <a:srgbClr val="FF2600"/>
                </a:solidFill>
              </a:rPr>
              <a:t>Goal</a:t>
            </a:r>
            <a:r>
              <a:rPr dirty="0" smtClean="0"/>
              <a:t>: </a:t>
            </a:r>
            <a:r>
              <a:rPr dirty="0"/>
              <a:t>predict long-term impact of scholarly </a:t>
            </a:r>
            <a:r>
              <a:rPr dirty="0" smtClean="0"/>
              <a:t>entities</a:t>
            </a:r>
            <a:endParaRPr lang="en-US" dirty="0" smtClean="0"/>
          </a:p>
          <a:p>
            <a:pPr marL="342899" indent="-342899">
              <a:lnSpc>
                <a:spcPct val="100000"/>
              </a:lnSpc>
              <a:defRPr sz="2700"/>
            </a:pPr>
            <a:endParaRPr sz="1000" dirty="0"/>
          </a:p>
          <a:p>
            <a:pPr marL="342899" indent="-342899">
              <a:lnSpc>
                <a:spcPct val="100000"/>
              </a:lnSpc>
              <a:defRPr sz="2700"/>
            </a:pPr>
            <a:r>
              <a:rPr b="1" dirty="0">
                <a:solidFill>
                  <a:srgbClr val="FF2600"/>
                </a:solidFill>
              </a:rPr>
              <a:t>Solutions</a:t>
            </a:r>
            <a:r>
              <a:rPr dirty="0"/>
              <a:t>: joint predictive model (</a:t>
            </a:r>
            <a:r>
              <a:rPr b="1" dirty="0">
                <a:solidFill>
                  <a:srgbClr val="FF2600"/>
                </a:solidFill>
              </a:rPr>
              <a:t>iBall</a:t>
            </a:r>
            <a:r>
              <a:rPr dirty="0"/>
              <a:t>)</a:t>
            </a:r>
          </a:p>
          <a:p>
            <a:pPr marL="342899" indent="-342899">
              <a:lnSpc>
                <a:spcPct val="100000"/>
              </a:lnSpc>
              <a:defRPr sz="2700"/>
            </a:pPr>
            <a:endParaRPr dirty="0"/>
          </a:p>
          <a:p>
            <a:pPr marL="342899" indent="-342899">
              <a:lnSpc>
                <a:spcPct val="100000"/>
              </a:lnSpc>
              <a:defRPr sz="2700"/>
            </a:pPr>
            <a:endParaRPr dirty="0"/>
          </a:p>
          <a:p>
            <a:pPr marL="342899" indent="-342899">
              <a:lnSpc>
                <a:spcPct val="100000"/>
              </a:lnSpc>
              <a:defRPr sz="2700"/>
            </a:pPr>
            <a:endParaRPr lang="en-US" dirty="0" smtClean="0">
              <a:solidFill>
                <a:srgbClr val="942192"/>
              </a:solidFill>
            </a:endParaRPr>
          </a:p>
          <a:p>
            <a:pPr marL="342899" indent="-342899">
              <a:lnSpc>
                <a:spcPct val="100000"/>
              </a:lnSpc>
              <a:defRPr sz="2700"/>
            </a:pPr>
            <a:endParaRPr dirty="0">
              <a:solidFill>
                <a:srgbClr val="942192"/>
              </a:solidFill>
            </a:endParaRPr>
          </a:p>
          <a:p>
            <a:pPr marL="365759" indent="-365759">
              <a:lnSpc>
                <a:spcPct val="100000"/>
              </a:lnSpc>
              <a:defRPr sz="2700" b="1">
                <a:solidFill>
                  <a:srgbClr val="FF2600"/>
                </a:solidFill>
              </a:defRPr>
            </a:pPr>
            <a:r>
              <a:rPr dirty="0"/>
              <a:t>Results:</a:t>
            </a:r>
            <a:endParaRPr dirty="0">
              <a:solidFill>
                <a:srgbClr val="942192"/>
              </a:solidFill>
            </a:endParaRPr>
          </a:p>
          <a:p>
            <a:pPr lvl="1">
              <a:lnSpc>
                <a:spcPct val="100000"/>
              </a:lnSpc>
              <a:buSzPct val="110000"/>
              <a:defRPr sz="2700">
                <a:solidFill>
                  <a:srgbClr val="000000"/>
                </a:solidFill>
              </a:defRPr>
            </a:pPr>
            <a:r>
              <a:rPr dirty="0"/>
              <a:t>iBall joint models better than separate versions</a:t>
            </a:r>
          </a:p>
          <a:p>
            <a:pPr lvl="1">
              <a:lnSpc>
                <a:spcPct val="100000"/>
              </a:lnSpc>
              <a:buSzPct val="110000"/>
              <a:defRPr sz="2700">
                <a:solidFill>
                  <a:srgbClr val="000000"/>
                </a:solidFill>
              </a:defRPr>
            </a:pPr>
            <a:r>
              <a:rPr dirty="0"/>
              <a:t>iBall-fast updates efficiently and </a:t>
            </a:r>
            <a:r>
              <a:rPr dirty="0" smtClean="0"/>
              <a:t>accurately</a:t>
            </a:r>
            <a:endParaRPr dirty="0"/>
          </a:p>
        </p:txBody>
      </p:sp>
      <p:sp>
        <p:nvSpPr>
          <p:cNvPr id="600" name="Shape 60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82</a:t>
            </a:fld>
            <a:endParaRPr/>
          </a:p>
        </p:txBody>
      </p:sp>
      <p:graphicFrame>
        <p:nvGraphicFramePr>
          <p:cNvPr id="601" name="Table 601"/>
          <p:cNvGraphicFramePr/>
          <p:nvPr>
            <p:extLst>
              <p:ext uri="{D42A27DB-BD31-4B8C-83A1-F6EECF244321}">
                <p14:modId xmlns:p14="http://schemas.microsoft.com/office/powerpoint/2010/main" val="1643344446"/>
              </p:ext>
            </p:extLst>
          </p:nvPr>
        </p:nvGraphicFramePr>
        <p:xfrm>
          <a:off x="106842" y="2565799"/>
          <a:ext cx="8915398" cy="1930400"/>
        </p:xfrm>
        <a:graphic>
          <a:graphicData uri="http://schemas.openxmlformats.org/drawingml/2006/table">
            <a:tbl>
              <a:tblPr firstCol="1"/>
              <a:tblGrid>
                <a:gridCol w="1646115"/>
                <a:gridCol w="1785616"/>
                <a:gridCol w="1430522"/>
                <a:gridCol w="1975845"/>
                <a:gridCol w="2077300"/>
              </a:tblGrid>
              <a:tr h="736600">
                <a:tc>
                  <a:txBody>
                    <a:bodyPr/>
                    <a:lstStyle/>
                    <a:p>
                      <a:pPr>
                        <a:defRPr sz="1800" b="0" i="0">
                          <a:solidFill>
                            <a:srgbClr val="000000"/>
                          </a:solidFill>
                        </a:defRPr>
                      </a:pPr>
                      <a:r>
                        <a:rPr sz="2200" b="1" i="1" dirty="0">
                          <a:solidFill>
                            <a:schemeClr val="bg1"/>
                          </a:solidFill>
                        </a:rPr>
                        <a:t>Challenges</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0000"/>
                    </a:solidFill>
                  </a:tcPr>
                </a:tc>
                <a:tc>
                  <a:txBody>
                    <a:bodyPr/>
                    <a:lstStyle/>
                    <a:p>
                      <a:pPr>
                        <a:defRPr sz="1800" b="0" i="0"/>
                      </a:pPr>
                      <a:r>
                        <a:rPr sz="2200" b="1" i="1" dirty="0">
                          <a:solidFill>
                            <a:schemeClr val="bg1"/>
                          </a:solidFill>
                        </a:rPr>
                        <a:t>feature design</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0000"/>
                    </a:solidFill>
                  </a:tcPr>
                </a:tc>
                <a:tc>
                  <a:txBody>
                    <a:bodyPr/>
                    <a:lstStyle/>
                    <a:p>
                      <a:pPr>
                        <a:defRPr sz="1800" b="0" i="0"/>
                      </a:pPr>
                      <a:r>
                        <a:rPr sz="2200" b="1" i="1" dirty="0">
                          <a:solidFill>
                            <a:schemeClr val="bg1"/>
                          </a:solidFill>
                        </a:rPr>
                        <a:t>non-linearity</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0000"/>
                    </a:solidFill>
                  </a:tcPr>
                </a:tc>
                <a:tc>
                  <a:txBody>
                    <a:bodyPr/>
                    <a:lstStyle/>
                    <a:p>
                      <a:pPr>
                        <a:defRPr sz="1800" b="0" i="0"/>
                      </a:pPr>
                      <a:r>
                        <a:rPr sz="2200" b="1" i="1" dirty="0">
                          <a:solidFill>
                            <a:schemeClr val="bg1"/>
                          </a:solidFill>
                        </a:rPr>
                        <a:t>domain-heterogeneity</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0000"/>
                    </a:solidFill>
                  </a:tcPr>
                </a:tc>
                <a:tc>
                  <a:txBody>
                    <a:bodyPr/>
                    <a:lstStyle/>
                    <a:p>
                      <a:pPr>
                        <a:defRPr sz="1800" b="0" i="0"/>
                      </a:pPr>
                      <a:r>
                        <a:rPr sz="2200" b="1" i="1" dirty="0">
                          <a:solidFill>
                            <a:schemeClr val="bg1"/>
                          </a:solidFill>
                        </a:rPr>
                        <a:t>dynamics</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0000"/>
                    </a:solidFill>
                  </a:tcPr>
                </a:tc>
              </a:tr>
              <a:tr h="762000">
                <a:tc>
                  <a:txBody>
                    <a:bodyPr/>
                    <a:lstStyle/>
                    <a:p>
                      <a:pPr>
                        <a:defRPr sz="1800" b="0" i="0">
                          <a:solidFill>
                            <a:srgbClr val="000000"/>
                          </a:solidFill>
                        </a:defRPr>
                      </a:pPr>
                      <a:r>
                        <a:rPr sz="2200" b="1" i="1" dirty="0">
                          <a:solidFill>
                            <a:srgbClr val="0433FF"/>
                          </a:solidFill>
                        </a:rPr>
                        <a:t>Tactics</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66"/>
                    </a:solidFill>
                  </a:tcPr>
                </a:tc>
                <a:tc>
                  <a:txBody>
                    <a:bodyPr/>
                    <a:lstStyle/>
                    <a:p>
                      <a:pPr>
                        <a:defRPr sz="1800" b="0" i="0"/>
                      </a:pPr>
                      <a:r>
                        <a:rPr sz="2200" b="1" i="1">
                          <a:solidFill>
                            <a:srgbClr val="0433FF"/>
                          </a:solidFill>
                        </a:rPr>
                        <a:t>first 3 years’ citation</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66"/>
                    </a:solidFill>
                  </a:tcPr>
                </a:tc>
                <a:tc>
                  <a:txBody>
                    <a:bodyPr/>
                    <a:lstStyle/>
                    <a:p>
                      <a:pPr>
                        <a:defRPr sz="1800" b="0" i="0"/>
                      </a:pPr>
                      <a:r>
                        <a:rPr sz="2200" b="1" i="1" dirty="0">
                          <a:solidFill>
                            <a:srgbClr val="0433FF"/>
                          </a:solidFill>
                        </a:rPr>
                        <a:t>kernel trick</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66"/>
                    </a:solidFill>
                  </a:tcPr>
                </a:tc>
                <a:tc>
                  <a:txBody>
                    <a:bodyPr/>
                    <a:lstStyle/>
                    <a:p>
                      <a:pPr>
                        <a:defRPr sz="1800" b="0" i="0"/>
                      </a:pPr>
                      <a:r>
                        <a:rPr sz="2200" b="1" i="1" dirty="0">
                          <a:solidFill>
                            <a:srgbClr val="0433FF"/>
                          </a:solidFill>
                        </a:rPr>
                        <a:t>domain consistency</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66"/>
                    </a:solidFill>
                  </a:tcPr>
                </a:tc>
                <a:tc>
                  <a:txBody>
                    <a:bodyPr/>
                    <a:lstStyle/>
                    <a:p>
                      <a:pPr>
                        <a:defRPr sz="1800" b="0" i="0"/>
                      </a:pPr>
                      <a:r>
                        <a:rPr sz="2200" b="1" i="1" dirty="0">
                          <a:solidFill>
                            <a:srgbClr val="0433FF"/>
                          </a:solidFill>
                        </a:rPr>
                        <a:t>low-rank approximation</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66"/>
                    </a:solidFill>
                  </a:tcPr>
                </a:tc>
              </a:tr>
            </a:tbl>
          </a:graphicData>
        </a:graphic>
      </p:graphicFrame>
      <p:sp>
        <p:nvSpPr>
          <p:cNvPr id="602" name="Shape 602"/>
          <p:cNvSpPr/>
          <p:nvPr/>
        </p:nvSpPr>
        <p:spPr>
          <a:xfrm>
            <a:off x="1787750" y="2584563"/>
            <a:ext cx="365761" cy="365761"/>
          </a:xfrm>
          <a:prstGeom prst="ellipse">
            <a:avLst/>
          </a:prstGeom>
          <a:ln w="19050">
            <a:solidFill>
              <a:schemeClr val="bg1"/>
            </a:solidFill>
            <a:bevel/>
          </a:ln>
        </p:spPr>
        <p:txBody>
          <a:bodyPr lIns="38100" tIns="38100" rIns="38100" bIns="38100" anchor="ctr"/>
          <a:lstStyle/>
          <a:p>
            <a:pPr>
              <a:defRPr sz="1400"/>
            </a:pPr>
            <a:endParaRPr/>
          </a:p>
        </p:txBody>
      </p:sp>
      <p:sp>
        <p:nvSpPr>
          <p:cNvPr id="603" name="Shape 603"/>
          <p:cNvSpPr/>
          <p:nvPr/>
        </p:nvSpPr>
        <p:spPr>
          <a:xfrm>
            <a:off x="1814902" y="2632947"/>
            <a:ext cx="416561" cy="365761"/>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defRPr sz="1400" b="1">
                <a:solidFill>
                  <a:srgbClr val="FF2600"/>
                </a:solidFill>
              </a:defRPr>
            </a:lvl1pPr>
          </a:lstStyle>
          <a:p>
            <a:r>
              <a:rPr dirty="0">
                <a:solidFill>
                  <a:schemeClr val="bg1"/>
                </a:solidFill>
              </a:rPr>
              <a:t>C1</a:t>
            </a:r>
          </a:p>
        </p:txBody>
      </p:sp>
      <p:sp>
        <p:nvSpPr>
          <p:cNvPr id="604" name="Shape 604"/>
          <p:cNvSpPr/>
          <p:nvPr/>
        </p:nvSpPr>
        <p:spPr>
          <a:xfrm>
            <a:off x="3561189" y="2584563"/>
            <a:ext cx="365761" cy="365761"/>
          </a:xfrm>
          <a:prstGeom prst="ellipse">
            <a:avLst/>
          </a:prstGeom>
          <a:ln w="19050">
            <a:solidFill>
              <a:schemeClr val="bg1"/>
            </a:solidFill>
            <a:bevel/>
          </a:ln>
        </p:spPr>
        <p:txBody>
          <a:bodyPr lIns="38100" tIns="38100" rIns="38100" bIns="38100" anchor="ctr"/>
          <a:lstStyle/>
          <a:p>
            <a:pPr>
              <a:defRPr sz="1400"/>
            </a:pPr>
            <a:endParaRPr/>
          </a:p>
        </p:txBody>
      </p:sp>
      <p:sp>
        <p:nvSpPr>
          <p:cNvPr id="605" name="Shape 605"/>
          <p:cNvSpPr/>
          <p:nvPr/>
        </p:nvSpPr>
        <p:spPr>
          <a:xfrm>
            <a:off x="3588340" y="2632947"/>
            <a:ext cx="416561" cy="365761"/>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defRPr sz="1400" b="1">
                <a:solidFill>
                  <a:srgbClr val="FF2600"/>
                </a:solidFill>
              </a:defRPr>
            </a:lvl1pPr>
          </a:lstStyle>
          <a:p>
            <a:r>
              <a:rPr dirty="0">
                <a:solidFill>
                  <a:schemeClr val="bg1"/>
                </a:solidFill>
              </a:rPr>
              <a:t>C2</a:t>
            </a:r>
          </a:p>
        </p:txBody>
      </p:sp>
      <p:sp>
        <p:nvSpPr>
          <p:cNvPr id="606" name="Shape 606"/>
          <p:cNvSpPr/>
          <p:nvPr/>
        </p:nvSpPr>
        <p:spPr>
          <a:xfrm>
            <a:off x="4997561" y="2584563"/>
            <a:ext cx="365761" cy="365761"/>
          </a:xfrm>
          <a:prstGeom prst="ellipse">
            <a:avLst/>
          </a:prstGeom>
          <a:ln w="19050">
            <a:solidFill>
              <a:schemeClr val="bg1"/>
            </a:solidFill>
            <a:bevel/>
          </a:ln>
        </p:spPr>
        <p:txBody>
          <a:bodyPr lIns="38100" tIns="38100" rIns="38100" bIns="38100" anchor="ctr"/>
          <a:lstStyle/>
          <a:p>
            <a:pPr>
              <a:defRPr sz="1400"/>
            </a:pPr>
            <a:endParaRPr/>
          </a:p>
        </p:txBody>
      </p:sp>
      <p:sp>
        <p:nvSpPr>
          <p:cNvPr id="607" name="Shape 607"/>
          <p:cNvSpPr/>
          <p:nvPr/>
        </p:nvSpPr>
        <p:spPr>
          <a:xfrm>
            <a:off x="5024713" y="2632947"/>
            <a:ext cx="416561" cy="365761"/>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defRPr sz="1400" b="1">
                <a:solidFill>
                  <a:srgbClr val="FF2600"/>
                </a:solidFill>
              </a:defRPr>
            </a:lvl1pPr>
          </a:lstStyle>
          <a:p>
            <a:r>
              <a:rPr dirty="0">
                <a:solidFill>
                  <a:schemeClr val="bg1"/>
                </a:solidFill>
              </a:rPr>
              <a:t>C3</a:t>
            </a:r>
          </a:p>
        </p:txBody>
      </p:sp>
      <p:sp>
        <p:nvSpPr>
          <p:cNvPr id="608" name="Shape 608"/>
          <p:cNvSpPr/>
          <p:nvPr/>
        </p:nvSpPr>
        <p:spPr>
          <a:xfrm>
            <a:off x="6978425" y="2584563"/>
            <a:ext cx="365761" cy="365761"/>
          </a:xfrm>
          <a:prstGeom prst="ellipse">
            <a:avLst/>
          </a:prstGeom>
          <a:ln w="19050">
            <a:solidFill>
              <a:schemeClr val="bg1"/>
            </a:solidFill>
            <a:bevel/>
          </a:ln>
        </p:spPr>
        <p:txBody>
          <a:bodyPr lIns="38100" tIns="38100" rIns="38100" bIns="38100" anchor="ctr"/>
          <a:lstStyle/>
          <a:p>
            <a:pPr>
              <a:defRPr sz="1400"/>
            </a:pPr>
            <a:endParaRPr/>
          </a:p>
        </p:txBody>
      </p:sp>
      <p:sp>
        <p:nvSpPr>
          <p:cNvPr id="609" name="Shape 609"/>
          <p:cNvSpPr/>
          <p:nvPr/>
        </p:nvSpPr>
        <p:spPr>
          <a:xfrm>
            <a:off x="7005577" y="2632947"/>
            <a:ext cx="416561" cy="365761"/>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defRPr sz="1400" b="1">
                <a:solidFill>
                  <a:srgbClr val="FF2600"/>
                </a:solidFill>
              </a:defRPr>
            </a:lvl1pPr>
          </a:lstStyle>
          <a:p>
            <a:r>
              <a:rPr dirty="0">
                <a:solidFill>
                  <a:schemeClr val="bg1"/>
                </a:solidFill>
              </a:rPr>
              <a:t>C4</a:t>
            </a:r>
          </a:p>
        </p:txBody>
      </p:sp>
      <p:pic>
        <p:nvPicPr>
          <p:cNvPr id="14" name="Screen Shot 2015-07-31 at 4.36.59 PM.png"/>
          <p:cNvPicPr>
            <a:picLocks/>
          </p:cNvPicPr>
          <p:nvPr/>
        </p:nvPicPr>
        <p:blipFill>
          <a:blip r:embed="rId3">
            <a:extLst/>
          </a:blip>
          <a:stretch>
            <a:fillRect/>
          </a:stretch>
        </p:blipFill>
        <p:spPr>
          <a:xfrm>
            <a:off x="6949668" y="1736"/>
            <a:ext cx="2188619" cy="1205707"/>
          </a:xfrm>
          <a:prstGeom prst="rect">
            <a:avLst/>
          </a:prstGeom>
          <a:ln w="12700">
            <a:miter lim="400000"/>
          </a:ln>
        </p:spPr>
      </p:pic>
      <p:sp>
        <p:nvSpPr>
          <p:cNvPr id="15" name="TextBox 14"/>
          <p:cNvSpPr txBox="1"/>
          <p:nvPr/>
        </p:nvSpPr>
        <p:spPr>
          <a:xfrm>
            <a:off x="0" y="6340600"/>
            <a:ext cx="9144000" cy="523220"/>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1400" dirty="0" smtClean="0">
                <a:solidFill>
                  <a:schemeClr val="bg1"/>
                </a:solidFill>
                <a:latin typeface="Arial" panose="020B0604020202020204" pitchFamily="34" charset="0"/>
                <a:cs typeface="Arial" panose="020B0604020202020204" pitchFamily="34" charset="0"/>
              </a:rPr>
              <a:t>L. </a:t>
            </a:r>
            <a:r>
              <a:rPr lang="en-US" sz="1400" dirty="0">
                <a:solidFill>
                  <a:schemeClr val="bg1"/>
                </a:solidFill>
                <a:latin typeface="Arial" panose="020B0604020202020204" pitchFamily="34" charset="0"/>
                <a:cs typeface="Arial" panose="020B0604020202020204" pitchFamily="34" charset="0"/>
              </a:rPr>
              <a:t>Li, </a:t>
            </a:r>
            <a:r>
              <a:rPr lang="en-US" sz="1400" dirty="0" smtClean="0">
                <a:solidFill>
                  <a:schemeClr val="bg1"/>
                </a:solidFill>
                <a:latin typeface="Arial" panose="020B0604020202020204" pitchFamily="34" charset="0"/>
                <a:cs typeface="Arial" panose="020B0604020202020204" pitchFamily="34" charset="0"/>
              </a:rPr>
              <a:t>and H. </a:t>
            </a:r>
            <a:r>
              <a:rPr lang="en-US" sz="1400" dirty="0">
                <a:solidFill>
                  <a:schemeClr val="bg1"/>
                </a:solidFill>
                <a:latin typeface="Arial" panose="020B0604020202020204" pitchFamily="34" charset="0"/>
                <a:cs typeface="Arial" panose="020B0604020202020204" pitchFamily="34" charset="0"/>
              </a:rPr>
              <a:t>Tong: The Child is Father of the Man: Foresee the Success at the Early Stage. KDD 2015: 655-664</a:t>
            </a:r>
          </a:p>
        </p:txBody>
      </p:sp>
    </p:spTree>
    <p:extLst>
      <p:ext uri="{BB962C8B-B14F-4D97-AF65-F5344CB8AC3E}">
        <p14:creationId xmlns:p14="http://schemas.microsoft.com/office/powerpoint/2010/main" val="1394515229"/>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Foresee the Pathway to Impact</a:t>
            </a:r>
            <a:endParaRPr lang="en-US" dirty="0"/>
          </a:p>
        </p:txBody>
      </p:sp>
      <p:pic>
        <p:nvPicPr>
          <p:cNvPr id="5" name="Content Placeholder 4"/>
          <p:cNvPicPr>
            <a:picLocks noGrp="1" noChangeAspect="1"/>
          </p:cNvPicPr>
          <p:nvPr>
            <p:ph idx="1"/>
          </p:nvPr>
        </p:nvPicPr>
        <p:blipFill>
          <a:blip r:embed="rId3"/>
          <a:stretch>
            <a:fillRect/>
          </a:stretch>
        </p:blipFill>
        <p:spPr>
          <a:xfrm>
            <a:off x="863970" y="2779814"/>
            <a:ext cx="6858000" cy="1237710"/>
          </a:xfrm>
          <a:prstGeom prst="rect">
            <a:avLst/>
          </a:prstGeom>
        </p:spPr>
      </p:pic>
      <p:pic>
        <p:nvPicPr>
          <p:cNvPr id="7" name="Picture 6"/>
          <p:cNvPicPr>
            <a:picLocks noChangeAspect="1"/>
          </p:cNvPicPr>
          <p:nvPr/>
        </p:nvPicPr>
        <p:blipFill>
          <a:blip r:embed="rId4"/>
          <a:stretch>
            <a:fillRect/>
          </a:stretch>
        </p:blipFill>
        <p:spPr>
          <a:xfrm>
            <a:off x="863970" y="1163908"/>
            <a:ext cx="6858000" cy="1743075"/>
          </a:xfrm>
          <a:prstGeom prst="rect">
            <a:avLst/>
          </a:prstGeom>
        </p:spPr>
      </p:pic>
      <p:sp>
        <p:nvSpPr>
          <p:cNvPr id="11" name="Freeform 10"/>
          <p:cNvSpPr/>
          <p:nvPr/>
        </p:nvSpPr>
        <p:spPr>
          <a:xfrm>
            <a:off x="914400" y="2704289"/>
            <a:ext cx="6702357" cy="690923"/>
          </a:xfrm>
          <a:custGeom>
            <a:avLst/>
            <a:gdLst>
              <a:gd name="connsiteX0" fmla="*/ 0 w 6702357"/>
              <a:gd name="connsiteY0" fmla="*/ 690664 h 690923"/>
              <a:gd name="connsiteX1" fmla="*/ 2354094 w 6702357"/>
              <a:gd name="connsiteY1" fmla="*/ 661481 h 690923"/>
              <a:gd name="connsiteX2" fmla="*/ 3813243 w 6702357"/>
              <a:gd name="connsiteY2" fmla="*/ 505839 h 690923"/>
              <a:gd name="connsiteX3" fmla="*/ 4854102 w 6702357"/>
              <a:gd name="connsiteY3" fmla="*/ 496111 h 690923"/>
              <a:gd name="connsiteX4" fmla="*/ 6702357 w 6702357"/>
              <a:gd name="connsiteY4" fmla="*/ 0 h 69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2357" h="690923">
                <a:moveTo>
                  <a:pt x="0" y="690664"/>
                </a:moveTo>
                <a:cubicBezTo>
                  <a:pt x="859277" y="691474"/>
                  <a:pt x="1718554" y="692285"/>
                  <a:pt x="2354094" y="661481"/>
                </a:cubicBezTo>
                <a:cubicBezTo>
                  <a:pt x="2989634" y="630677"/>
                  <a:pt x="3396575" y="533401"/>
                  <a:pt x="3813243" y="505839"/>
                </a:cubicBezTo>
                <a:cubicBezTo>
                  <a:pt x="4229911" y="478277"/>
                  <a:pt x="4372583" y="580418"/>
                  <a:pt x="4854102" y="496111"/>
                </a:cubicBezTo>
                <a:cubicBezTo>
                  <a:pt x="5335621" y="411804"/>
                  <a:pt x="6498076" y="74579"/>
                  <a:pt x="6702357" y="0"/>
                </a:cubicBezTo>
              </a:path>
            </a:pathLst>
          </a:custGeom>
          <a:noFill/>
          <a:ln w="38100">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63969" y="4112625"/>
            <a:ext cx="7735281" cy="1077218"/>
          </a:xfrm>
          <a:prstGeom prst="rect">
            <a:avLst/>
          </a:prstGeom>
          <a:noFill/>
        </p:spPr>
        <p:txBody>
          <a:bodyPr wrap="square" rtlCol="0">
            <a:spAutoFit/>
          </a:bodyPr>
          <a:lstStyle/>
          <a:p>
            <a:r>
              <a:rPr lang="en-US" sz="2400" b="1" dirty="0" smtClean="0">
                <a:solidFill>
                  <a:srgbClr val="FF0000"/>
                </a:solidFill>
              </a:rPr>
              <a:t>Implications of forecasting the pathway to impact</a:t>
            </a:r>
          </a:p>
          <a:p>
            <a:pPr marL="285750" indent="-285750">
              <a:buFont typeface="Arial" panose="020B0604020202020204" pitchFamily="34" charset="0"/>
              <a:buChar char="•"/>
            </a:pPr>
            <a:r>
              <a:rPr lang="en-US" sz="2000" dirty="0" smtClean="0"/>
              <a:t>Tracking research frontier</a:t>
            </a:r>
          </a:p>
          <a:p>
            <a:pPr marL="285750" indent="-285750">
              <a:buFont typeface="Arial" panose="020B0604020202020204" pitchFamily="34" charset="0"/>
              <a:buChar char="•"/>
            </a:pPr>
            <a:r>
              <a:rPr lang="en-US" sz="2000" dirty="0" smtClean="0"/>
              <a:t>Invoking early intervention</a:t>
            </a:r>
          </a:p>
        </p:txBody>
      </p:sp>
      <p:sp>
        <p:nvSpPr>
          <p:cNvPr id="13" name="TextBox 12"/>
          <p:cNvSpPr txBox="1"/>
          <p:nvPr/>
        </p:nvSpPr>
        <p:spPr>
          <a:xfrm>
            <a:off x="873698" y="5544762"/>
            <a:ext cx="7735280" cy="830997"/>
          </a:xfrm>
          <a:prstGeom prst="rect">
            <a:avLst/>
          </a:prstGeom>
          <a:solidFill>
            <a:srgbClr val="FFFF00"/>
          </a:solidFill>
        </p:spPr>
        <p:txBody>
          <a:bodyPr wrap="square" rtlCol="0">
            <a:spAutoFit/>
          </a:bodyPr>
          <a:lstStyle/>
          <a:p>
            <a:r>
              <a:rPr lang="en-US" sz="2400" b="1" dirty="0" smtClean="0">
                <a:solidFill>
                  <a:srgbClr val="FF0000"/>
                </a:solidFill>
              </a:rPr>
              <a:t>Question</a:t>
            </a:r>
            <a:r>
              <a:rPr lang="en-US" sz="2400" dirty="0" smtClean="0"/>
              <a:t>: </a:t>
            </a:r>
            <a:r>
              <a:rPr lang="en-US" sz="2400" dirty="0" smtClean="0">
                <a:solidFill>
                  <a:srgbClr val="0000FF"/>
                </a:solidFill>
              </a:rPr>
              <a:t>how to foresee the impact pathway at the early stage?</a:t>
            </a:r>
            <a:endParaRPr lang="en-US" sz="2400" dirty="0">
              <a:solidFill>
                <a:srgbClr val="0000FF"/>
              </a:solidFill>
            </a:endParaRPr>
          </a:p>
        </p:txBody>
      </p:sp>
      <p:sp>
        <p:nvSpPr>
          <p:cNvPr id="3" name="Rectangle 2"/>
          <p:cNvSpPr/>
          <p:nvPr/>
        </p:nvSpPr>
        <p:spPr>
          <a:xfrm>
            <a:off x="914400" y="3480047"/>
            <a:ext cx="124287" cy="2041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16242" y="3470737"/>
            <a:ext cx="150920" cy="213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30168" y="3478276"/>
            <a:ext cx="150920" cy="213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37248" y="3479190"/>
            <a:ext cx="150920" cy="213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166095" y="3470737"/>
            <a:ext cx="150920" cy="213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914398" y="3394953"/>
            <a:ext cx="1402615" cy="25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09188" y="2982508"/>
            <a:ext cx="1558258" cy="1035016"/>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07192" y="2650634"/>
            <a:ext cx="1127408" cy="400110"/>
          </a:xfrm>
          <a:prstGeom prst="rect">
            <a:avLst/>
          </a:prstGeom>
          <a:noFill/>
        </p:spPr>
        <p:txBody>
          <a:bodyPr wrap="square" rtlCol="0">
            <a:spAutoFit/>
          </a:bodyPr>
          <a:lstStyle/>
          <a:p>
            <a:r>
              <a:rPr lang="en-US" sz="2000" b="1" dirty="0" smtClean="0">
                <a:solidFill>
                  <a:schemeClr val="bg2"/>
                </a:solidFill>
              </a:rPr>
              <a:t>Predict</a:t>
            </a:r>
            <a:endParaRPr lang="en-US" b="1" dirty="0">
              <a:solidFill>
                <a:schemeClr val="bg2"/>
              </a:solidFill>
            </a:endParaRPr>
          </a:p>
        </p:txBody>
      </p:sp>
      <p:sp>
        <p:nvSpPr>
          <p:cNvPr id="18" name="TextBox 17"/>
          <p:cNvSpPr txBox="1"/>
          <p:nvPr/>
        </p:nvSpPr>
        <p:spPr>
          <a:xfrm>
            <a:off x="1191087" y="3082028"/>
            <a:ext cx="1127408" cy="400110"/>
          </a:xfrm>
          <a:prstGeom prst="rect">
            <a:avLst/>
          </a:prstGeom>
          <a:noFill/>
        </p:spPr>
        <p:txBody>
          <a:bodyPr wrap="square" rtlCol="0">
            <a:spAutoFit/>
          </a:bodyPr>
          <a:lstStyle/>
          <a:p>
            <a:r>
              <a:rPr lang="en-US" sz="2000" b="1" dirty="0" smtClean="0"/>
              <a:t>Given</a:t>
            </a:r>
            <a:endParaRPr lang="en-US" b="1" dirty="0"/>
          </a:p>
        </p:txBody>
      </p:sp>
      <p:sp>
        <p:nvSpPr>
          <p:cNvPr id="19" name="TextBox 18"/>
          <p:cNvSpPr txBox="1"/>
          <p:nvPr/>
        </p:nvSpPr>
        <p:spPr>
          <a:xfrm>
            <a:off x="7400911" y="2705392"/>
            <a:ext cx="642118" cy="261610"/>
          </a:xfrm>
          <a:prstGeom prst="rect">
            <a:avLst/>
          </a:prstGeom>
          <a:noFill/>
        </p:spPr>
        <p:txBody>
          <a:bodyPr wrap="square" rtlCol="0">
            <a:spAutoFit/>
          </a:bodyPr>
          <a:lstStyle/>
          <a:p>
            <a:r>
              <a:rPr lang="en-US" sz="1050" dirty="0" smtClean="0"/>
              <a:t>904</a:t>
            </a:r>
            <a:endParaRPr lang="en-US" sz="1050" dirty="0"/>
          </a:p>
        </p:txBody>
      </p:sp>
      <p:sp>
        <p:nvSpPr>
          <p:cNvPr id="20" name="TextBox 19"/>
          <p:cNvSpPr txBox="1"/>
          <p:nvPr/>
        </p:nvSpPr>
        <p:spPr>
          <a:xfrm>
            <a:off x="7078211" y="2820418"/>
            <a:ext cx="642118" cy="261610"/>
          </a:xfrm>
          <a:prstGeom prst="rect">
            <a:avLst/>
          </a:prstGeom>
          <a:noFill/>
        </p:spPr>
        <p:txBody>
          <a:bodyPr wrap="square" rtlCol="0">
            <a:spAutoFit/>
          </a:bodyPr>
          <a:lstStyle/>
          <a:p>
            <a:r>
              <a:rPr lang="en-US" sz="1050" dirty="0" smtClean="0"/>
              <a:t>737</a:t>
            </a:r>
            <a:endParaRPr lang="en-US" sz="1050" dirty="0"/>
          </a:p>
        </p:txBody>
      </p:sp>
      <p:sp>
        <p:nvSpPr>
          <p:cNvPr id="21" name="TextBox 20"/>
          <p:cNvSpPr txBox="1"/>
          <p:nvPr/>
        </p:nvSpPr>
        <p:spPr>
          <a:xfrm>
            <a:off x="6757152" y="2893710"/>
            <a:ext cx="642118" cy="261610"/>
          </a:xfrm>
          <a:prstGeom prst="rect">
            <a:avLst/>
          </a:prstGeom>
          <a:noFill/>
        </p:spPr>
        <p:txBody>
          <a:bodyPr wrap="square" rtlCol="0">
            <a:spAutoFit/>
          </a:bodyPr>
          <a:lstStyle/>
          <a:p>
            <a:r>
              <a:rPr lang="en-US" sz="1050" dirty="0" smtClean="0"/>
              <a:t>692</a:t>
            </a:r>
            <a:endParaRPr lang="en-US" sz="1050" dirty="0"/>
          </a:p>
        </p:txBody>
      </p:sp>
      <p:sp>
        <p:nvSpPr>
          <p:cNvPr id="22" name="TextBox 21"/>
          <p:cNvSpPr txBox="1"/>
          <p:nvPr/>
        </p:nvSpPr>
        <p:spPr>
          <a:xfrm>
            <a:off x="6452776" y="3036940"/>
            <a:ext cx="642118" cy="261610"/>
          </a:xfrm>
          <a:prstGeom prst="rect">
            <a:avLst/>
          </a:prstGeom>
          <a:noFill/>
        </p:spPr>
        <p:txBody>
          <a:bodyPr wrap="square" rtlCol="0">
            <a:spAutoFit/>
          </a:bodyPr>
          <a:lstStyle/>
          <a:p>
            <a:r>
              <a:rPr lang="en-US" sz="1050" dirty="0" smtClean="0"/>
              <a:t>532</a:t>
            </a:r>
            <a:endParaRPr lang="en-US" sz="1050" dirty="0"/>
          </a:p>
        </p:txBody>
      </p:sp>
      <p:sp>
        <p:nvSpPr>
          <p:cNvPr id="23" name="TextBox 22"/>
          <p:cNvSpPr txBox="1"/>
          <p:nvPr/>
        </p:nvSpPr>
        <p:spPr>
          <a:xfrm>
            <a:off x="6131717" y="3051128"/>
            <a:ext cx="642118" cy="261610"/>
          </a:xfrm>
          <a:prstGeom prst="rect">
            <a:avLst/>
          </a:prstGeom>
          <a:noFill/>
        </p:spPr>
        <p:txBody>
          <a:bodyPr wrap="square" rtlCol="0">
            <a:spAutoFit/>
          </a:bodyPr>
          <a:lstStyle/>
          <a:p>
            <a:r>
              <a:rPr lang="en-US" sz="1050" dirty="0" smtClean="0"/>
              <a:t>506</a:t>
            </a:r>
            <a:endParaRPr lang="en-US" sz="1050" dirty="0"/>
          </a:p>
        </p:txBody>
      </p:sp>
      <p:sp>
        <p:nvSpPr>
          <p:cNvPr id="24" name="TextBox 23"/>
          <p:cNvSpPr txBox="1"/>
          <p:nvPr/>
        </p:nvSpPr>
        <p:spPr>
          <a:xfrm>
            <a:off x="5827341" y="3113076"/>
            <a:ext cx="642118" cy="261610"/>
          </a:xfrm>
          <a:prstGeom prst="rect">
            <a:avLst/>
          </a:prstGeom>
          <a:noFill/>
        </p:spPr>
        <p:txBody>
          <a:bodyPr wrap="square" rtlCol="0">
            <a:spAutoFit/>
          </a:bodyPr>
          <a:lstStyle/>
          <a:p>
            <a:r>
              <a:rPr lang="en-US" sz="1050" dirty="0" smtClean="0"/>
              <a:t>455</a:t>
            </a:r>
            <a:endParaRPr lang="en-US" sz="1050" dirty="0"/>
          </a:p>
        </p:txBody>
      </p:sp>
      <p:sp>
        <p:nvSpPr>
          <p:cNvPr id="25" name="TextBox 24"/>
          <p:cNvSpPr txBox="1"/>
          <p:nvPr/>
        </p:nvSpPr>
        <p:spPr>
          <a:xfrm>
            <a:off x="5513378" y="3061391"/>
            <a:ext cx="642118" cy="261610"/>
          </a:xfrm>
          <a:prstGeom prst="rect">
            <a:avLst/>
          </a:prstGeom>
          <a:noFill/>
        </p:spPr>
        <p:txBody>
          <a:bodyPr wrap="square" rtlCol="0">
            <a:spAutoFit/>
          </a:bodyPr>
          <a:lstStyle/>
          <a:p>
            <a:r>
              <a:rPr lang="en-US" sz="1050" dirty="0" smtClean="0"/>
              <a:t>476</a:t>
            </a:r>
            <a:endParaRPr lang="en-US" sz="1050" dirty="0"/>
          </a:p>
        </p:txBody>
      </p:sp>
      <p:sp>
        <p:nvSpPr>
          <p:cNvPr id="26" name="TextBox 25"/>
          <p:cNvSpPr txBox="1"/>
          <p:nvPr/>
        </p:nvSpPr>
        <p:spPr>
          <a:xfrm>
            <a:off x="5183582" y="3044329"/>
            <a:ext cx="642118" cy="261610"/>
          </a:xfrm>
          <a:prstGeom prst="rect">
            <a:avLst/>
          </a:prstGeom>
          <a:noFill/>
        </p:spPr>
        <p:txBody>
          <a:bodyPr wrap="square" rtlCol="0">
            <a:spAutoFit/>
          </a:bodyPr>
          <a:lstStyle/>
          <a:p>
            <a:r>
              <a:rPr lang="en-US" sz="1050" dirty="0" smtClean="0"/>
              <a:t>448</a:t>
            </a:r>
            <a:endParaRPr lang="en-US" sz="1050" dirty="0"/>
          </a:p>
        </p:txBody>
      </p:sp>
      <p:sp>
        <p:nvSpPr>
          <p:cNvPr id="27" name="TextBox 26"/>
          <p:cNvSpPr txBox="1"/>
          <p:nvPr/>
        </p:nvSpPr>
        <p:spPr>
          <a:xfrm>
            <a:off x="4880847" y="3125166"/>
            <a:ext cx="642118" cy="261610"/>
          </a:xfrm>
          <a:prstGeom prst="rect">
            <a:avLst/>
          </a:prstGeom>
          <a:noFill/>
        </p:spPr>
        <p:txBody>
          <a:bodyPr wrap="square" rtlCol="0">
            <a:spAutoFit/>
          </a:bodyPr>
          <a:lstStyle/>
          <a:p>
            <a:r>
              <a:rPr lang="en-US" sz="1050" dirty="0" smtClean="0"/>
              <a:t>453</a:t>
            </a:r>
            <a:endParaRPr lang="en-US" sz="1050" dirty="0"/>
          </a:p>
        </p:txBody>
      </p:sp>
      <p:sp>
        <p:nvSpPr>
          <p:cNvPr id="28" name="TextBox 27"/>
          <p:cNvSpPr txBox="1"/>
          <p:nvPr/>
        </p:nvSpPr>
        <p:spPr>
          <a:xfrm>
            <a:off x="4554995" y="3151278"/>
            <a:ext cx="642118" cy="261610"/>
          </a:xfrm>
          <a:prstGeom prst="rect">
            <a:avLst/>
          </a:prstGeom>
          <a:noFill/>
        </p:spPr>
        <p:txBody>
          <a:bodyPr wrap="square" rtlCol="0">
            <a:spAutoFit/>
          </a:bodyPr>
          <a:lstStyle/>
          <a:p>
            <a:r>
              <a:rPr lang="en-US" sz="1050" dirty="0" smtClean="0"/>
              <a:t>427</a:t>
            </a:r>
            <a:endParaRPr lang="en-US" sz="1050" dirty="0"/>
          </a:p>
        </p:txBody>
      </p:sp>
      <p:sp>
        <p:nvSpPr>
          <p:cNvPr id="29" name="TextBox 28"/>
          <p:cNvSpPr txBox="1"/>
          <p:nvPr/>
        </p:nvSpPr>
        <p:spPr>
          <a:xfrm>
            <a:off x="4233936" y="3202630"/>
            <a:ext cx="642118" cy="261610"/>
          </a:xfrm>
          <a:prstGeom prst="rect">
            <a:avLst/>
          </a:prstGeom>
          <a:noFill/>
        </p:spPr>
        <p:txBody>
          <a:bodyPr wrap="square" rtlCol="0">
            <a:spAutoFit/>
          </a:bodyPr>
          <a:lstStyle/>
          <a:p>
            <a:r>
              <a:rPr lang="en-US" sz="1050" dirty="0" smtClean="0"/>
              <a:t>358</a:t>
            </a:r>
            <a:endParaRPr lang="en-US" sz="1050" dirty="0"/>
          </a:p>
        </p:txBody>
      </p:sp>
      <p:sp>
        <p:nvSpPr>
          <p:cNvPr id="30" name="TextBox 29"/>
          <p:cNvSpPr txBox="1"/>
          <p:nvPr/>
        </p:nvSpPr>
        <p:spPr>
          <a:xfrm>
            <a:off x="3932625" y="3222178"/>
            <a:ext cx="642118" cy="261610"/>
          </a:xfrm>
          <a:prstGeom prst="rect">
            <a:avLst/>
          </a:prstGeom>
          <a:noFill/>
        </p:spPr>
        <p:txBody>
          <a:bodyPr wrap="square" rtlCol="0">
            <a:spAutoFit/>
          </a:bodyPr>
          <a:lstStyle/>
          <a:p>
            <a:r>
              <a:rPr lang="en-US" sz="1050" dirty="0" smtClean="0"/>
              <a:t>330</a:t>
            </a:r>
            <a:endParaRPr lang="en-US" sz="1050" dirty="0"/>
          </a:p>
        </p:txBody>
      </p:sp>
      <p:sp>
        <p:nvSpPr>
          <p:cNvPr id="31" name="TextBox 30"/>
          <p:cNvSpPr txBox="1"/>
          <p:nvPr/>
        </p:nvSpPr>
        <p:spPr>
          <a:xfrm>
            <a:off x="3618662" y="3238709"/>
            <a:ext cx="642118" cy="261610"/>
          </a:xfrm>
          <a:prstGeom prst="rect">
            <a:avLst/>
          </a:prstGeom>
          <a:noFill/>
        </p:spPr>
        <p:txBody>
          <a:bodyPr wrap="square" rtlCol="0">
            <a:spAutoFit/>
          </a:bodyPr>
          <a:lstStyle/>
          <a:p>
            <a:r>
              <a:rPr lang="en-US" sz="1050" dirty="0" smtClean="0"/>
              <a:t>303</a:t>
            </a:r>
            <a:endParaRPr lang="en-US" sz="1050" dirty="0"/>
          </a:p>
        </p:txBody>
      </p:sp>
      <p:sp>
        <p:nvSpPr>
          <p:cNvPr id="32" name="TextBox 31"/>
          <p:cNvSpPr txBox="1"/>
          <p:nvPr/>
        </p:nvSpPr>
        <p:spPr>
          <a:xfrm>
            <a:off x="3309575" y="3273571"/>
            <a:ext cx="642118" cy="261610"/>
          </a:xfrm>
          <a:prstGeom prst="rect">
            <a:avLst/>
          </a:prstGeom>
          <a:noFill/>
        </p:spPr>
        <p:txBody>
          <a:bodyPr wrap="square" rtlCol="0">
            <a:spAutoFit/>
          </a:bodyPr>
          <a:lstStyle/>
          <a:p>
            <a:r>
              <a:rPr lang="en-US" sz="1050" dirty="0" smtClean="0"/>
              <a:t>273</a:t>
            </a:r>
            <a:endParaRPr lang="en-US" sz="1050" dirty="0"/>
          </a:p>
        </p:txBody>
      </p:sp>
      <p:sp>
        <p:nvSpPr>
          <p:cNvPr id="33" name="TextBox 32"/>
          <p:cNvSpPr txBox="1"/>
          <p:nvPr/>
        </p:nvSpPr>
        <p:spPr>
          <a:xfrm>
            <a:off x="3006840" y="3158078"/>
            <a:ext cx="642118" cy="261610"/>
          </a:xfrm>
          <a:prstGeom prst="rect">
            <a:avLst/>
          </a:prstGeom>
          <a:noFill/>
        </p:spPr>
        <p:txBody>
          <a:bodyPr wrap="square" rtlCol="0">
            <a:spAutoFit/>
          </a:bodyPr>
          <a:lstStyle/>
          <a:p>
            <a:r>
              <a:rPr lang="en-US" sz="1050" dirty="0" smtClean="0"/>
              <a:t>289</a:t>
            </a:r>
            <a:endParaRPr lang="en-US" sz="1050" dirty="0"/>
          </a:p>
        </p:txBody>
      </p:sp>
      <p:sp>
        <p:nvSpPr>
          <p:cNvPr id="37" name="Rectangle 36"/>
          <p:cNvSpPr/>
          <p:nvPr/>
        </p:nvSpPr>
        <p:spPr>
          <a:xfrm>
            <a:off x="2802022" y="3464240"/>
            <a:ext cx="149863" cy="216802"/>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679429" y="3409173"/>
            <a:ext cx="642118" cy="261610"/>
          </a:xfrm>
          <a:prstGeom prst="rect">
            <a:avLst/>
          </a:prstGeom>
          <a:noFill/>
        </p:spPr>
        <p:txBody>
          <a:bodyPr wrap="square" rtlCol="0">
            <a:spAutoFit/>
          </a:bodyPr>
          <a:lstStyle/>
          <a:p>
            <a:r>
              <a:rPr lang="en-US" sz="1050" dirty="0" smtClean="0"/>
              <a:t>261</a:t>
            </a:r>
            <a:endParaRPr lang="en-US" sz="1050" dirty="0"/>
          </a:p>
        </p:txBody>
      </p:sp>
      <p:sp>
        <p:nvSpPr>
          <p:cNvPr id="36" name="Rectangle 35"/>
          <p:cNvSpPr/>
          <p:nvPr/>
        </p:nvSpPr>
        <p:spPr>
          <a:xfrm>
            <a:off x="2477519" y="3478276"/>
            <a:ext cx="149863" cy="202506"/>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358447" y="3339576"/>
            <a:ext cx="642118" cy="261610"/>
          </a:xfrm>
          <a:prstGeom prst="rect">
            <a:avLst/>
          </a:prstGeom>
          <a:noFill/>
        </p:spPr>
        <p:txBody>
          <a:bodyPr wrap="square" rtlCol="0">
            <a:spAutoFit/>
          </a:bodyPr>
          <a:lstStyle/>
          <a:p>
            <a:r>
              <a:rPr lang="en-US" sz="1050" dirty="0" smtClean="0"/>
              <a:t>241</a:t>
            </a:r>
            <a:endParaRPr lang="en-US" sz="1050" dirty="0"/>
          </a:p>
        </p:txBody>
      </p:sp>
      <p:sp>
        <p:nvSpPr>
          <p:cNvPr id="38" name="Rectangle 37"/>
          <p:cNvSpPr/>
          <p:nvPr/>
        </p:nvSpPr>
        <p:spPr>
          <a:xfrm>
            <a:off x="3100273" y="3433649"/>
            <a:ext cx="149863" cy="247133"/>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432069" y="3448867"/>
            <a:ext cx="149863" cy="231914"/>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729184" y="3440358"/>
            <a:ext cx="149863" cy="247133"/>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365131" y="3374686"/>
            <a:ext cx="149863" cy="306095"/>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683538" y="3323002"/>
            <a:ext cx="149863" cy="357780"/>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058694" y="3409174"/>
            <a:ext cx="149863" cy="271608"/>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96470" y="3304026"/>
            <a:ext cx="149863" cy="378988"/>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308382" y="3304026"/>
            <a:ext cx="149863" cy="373552"/>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618244" y="3298550"/>
            <a:ext cx="149863" cy="385683"/>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936651" y="3298550"/>
            <a:ext cx="149863" cy="375979"/>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250674" y="3261903"/>
            <a:ext cx="149863" cy="418882"/>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571733" y="3238710"/>
            <a:ext cx="149863" cy="447122"/>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883104" y="3113077"/>
            <a:ext cx="149863" cy="566800"/>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191335" y="3061391"/>
            <a:ext cx="149863" cy="618485"/>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514201" y="2947588"/>
            <a:ext cx="149863" cy="726684"/>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0" y="6570405"/>
            <a:ext cx="9144000" cy="307777"/>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L. Li, H. Tong, J. Tang and W. Fan: “</a:t>
            </a:r>
            <a:r>
              <a:rPr lang="en-US" sz="1400" dirty="0" err="1">
                <a:solidFill>
                  <a:schemeClr val="bg1"/>
                </a:solidFill>
                <a:latin typeface="Arial" panose="020B0604020202020204" pitchFamily="34" charset="0"/>
                <a:cs typeface="Arial" panose="020B0604020202020204" pitchFamily="34" charset="0"/>
              </a:rPr>
              <a:t>iPath</a:t>
            </a:r>
            <a:r>
              <a:rPr lang="en-US" sz="1400" dirty="0">
                <a:solidFill>
                  <a:schemeClr val="bg1"/>
                </a:solidFill>
                <a:latin typeface="Arial" panose="020B0604020202020204" pitchFamily="34" charset="0"/>
                <a:cs typeface="Arial" panose="020B0604020202020204" pitchFamily="34" charset="0"/>
              </a:rPr>
              <a:t>: Forecasting the Pathway to Impact”. SDM </a:t>
            </a:r>
            <a:r>
              <a:rPr lang="en-US" sz="1400" dirty="0" smtClean="0">
                <a:solidFill>
                  <a:schemeClr val="bg1"/>
                </a:solidFill>
                <a:latin typeface="Arial" panose="020B0604020202020204" pitchFamily="34" charset="0"/>
                <a:cs typeface="Arial" panose="020B0604020202020204" pitchFamily="34" charset="0"/>
              </a:rPr>
              <a:t>2016</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200719"/>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Scientific Impact</a:t>
            </a:r>
            <a:endParaRPr lang="en-US" dirty="0"/>
          </a:p>
        </p:txBody>
      </p:sp>
      <p:sp>
        <p:nvSpPr>
          <p:cNvPr id="3" name="Content Placeholder 2"/>
          <p:cNvSpPr>
            <a:spLocks noGrp="1"/>
          </p:cNvSpPr>
          <p:nvPr>
            <p:ph idx="1"/>
          </p:nvPr>
        </p:nvSpPr>
        <p:spPr/>
        <p:txBody>
          <a:bodyPr/>
          <a:lstStyle/>
          <a:p>
            <a:r>
              <a:rPr lang="en-US" b="1" dirty="0" smtClean="0">
                <a:solidFill>
                  <a:srgbClr val="0000FF"/>
                </a:solidFill>
              </a:rPr>
              <a:t>Effective scholarly feature design </a:t>
            </a:r>
            <a:r>
              <a:rPr lang="en-US" dirty="0" smtClean="0"/>
              <a:t>[Yan+CIKM11]</a:t>
            </a:r>
          </a:p>
          <a:p>
            <a:r>
              <a:rPr lang="en-US" b="1" dirty="0" smtClean="0">
                <a:solidFill>
                  <a:srgbClr val="0000FF"/>
                </a:solidFill>
              </a:rPr>
              <a:t>Mechanistic model for the citation dynamics of individual papers </a:t>
            </a:r>
            <a:r>
              <a:rPr lang="en-US" dirty="0" smtClean="0"/>
              <a:t>[Wang+Science13]</a:t>
            </a:r>
          </a:p>
          <a:p>
            <a:r>
              <a:rPr lang="en-US" b="1" i="1" dirty="0" err="1" smtClean="0">
                <a:solidFill>
                  <a:srgbClr val="0000FF"/>
                </a:solidFill>
              </a:rPr>
              <a:t>iBall</a:t>
            </a:r>
            <a:r>
              <a:rPr lang="en-US" b="1" dirty="0" smtClean="0">
                <a:solidFill>
                  <a:srgbClr val="0000FF"/>
                </a:solidFill>
              </a:rPr>
              <a:t>- Joint Predictive Model for long-term impact prediction </a:t>
            </a:r>
            <a:r>
              <a:rPr lang="en-US" dirty="0" smtClean="0"/>
              <a:t>[Li+KDD15]</a:t>
            </a:r>
            <a:endParaRPr lang="en-US" dirty="0"/>
          </a:p>
        </p:txBody>
      </p:sp>
      <p:sp>
        <p:nvSpPr>
          <p:cNvPr id="5" name="TextBox 4"/>
          <p:cNvSpPr txBox="1"/>
          <p:nvPr/>
        </p:nvSpPr>
        <p:spPr>
          <a:xfrm>
            <a:off x="1671773" y="5619370"/>
            <a:ext cx="5730976" cy="707886"/>
          </a:xfrm>
          <a:prstGeom prst="rect">
            <a:avLst/>
          </a:prstGeom>
          <a:solidFill>
            <a:srgbClr val="FFC000">
              <a:alpha val="58824"/>
            </a:srgbClr>
          </a:solidFill>
        </p:spPr>
        <p:txBody>
          <a:bodyPr wrap="square" rtlCol="0">
            <a:spAutoFit/>
          </a:bodyPr>
          <a:lstStyle/>
          <a:p>
            <a:r>
              <a:rPr lang="en-US" sz="4000" b="1" dirty="0" smtClean="0"/>
              <a:t>All for </a:t>
            </a:r>
            <a:r>
              <a:rPr lang="en-US" sz="4000" b="1" dirty="0" smtClean="0">
                <a:solidFill>
                  <a:srgbClr val="FF0000"/>
                </a:solidFill>
              </a:rPr>
              <a:t>Point Prediction</a:t>
            </a:r>
            <a:endParaRPr lang="en-US" sz="4000" b="1" dirty="0">
              <a:solidFill>
                <a:srgbClr val="FF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749" y="5417867"/>
            <a:ext cx="1068658" cy="1068658"/>
          </a:xfrm>
          <a:prstGeom prst="rect">
            <a:avLst/>
          </a:prstGeom>
        </p:spPr>
      </p:pic>
    </p:spTree>
    <p:extLst>
      <p:ext uri="{BB962C8B-B14F-4D97-AF65-F5344CB8AC3E}">
        <p14:creationId xmlns:p14="http://schemas.microsoft.com/office/powerpoint/2010/main" val="844154553"/>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rgbClr val="0000FF"/>
                </a:solidFill>
              </a:rPr>
              <a:t>C1: Output Space -- Correlation</a:t>
            </a:r>
          </a:p>
          <a:p>
            <a:pPr lvl="1"/>
            <a:r>
              <a:rPr lang="en-US" sz="2800" dirty="0" smtClean="0">
                <a:solidFill>
                  <a:srgbClr val="FF0000"/>
                </a:solidFill>
              </a:rPr>
              <a:t>Possible solution</a:t>
            </a:r>
            <a:r>
              <a:rPr lang="en-US" sz="2800" dirty="0" smtClean="0"/>
              <a:t>: multi-label/task learning</a:t>
            </a:r>
          </a:p>
          <a:p>
            <a:pPr lvl="1"/>
            <a:r>
              <a:rPr lang="en-US" sz="2800" dirty="0" smtClean="0">
                <a:solidFill>
                  <a:srgbClr val="FF0000"/>
                </a:solidFill>
              </a:rPr>
              <a:t>Challenge</a:t>
            </a:r>
            <a:r>
              <a:rPr lang="en-US" sz="2800" dirty="0" smtClean="0"/>
              <a:t>: correlation unknown</a:t>
            </a:r>
          </a:p>
          <a:p>
            <a:pPr lvl="1"/>
            <a:endParaRPr lang="en-US" sz="2800" dirty="0"/>
          </a:p>
          <a:p>
            <a:pPr lvl="1"/>
            <a:endParaRPr lang="en-US" dirty="0" smtClean="0"/>
          </a:p>
          <a:p>
            <a:r>
              <a:rPr lang="en-US" dirty="0" smtClean="0">
                <a:solidFill>
                  <a:srgbClr val="0000FF"/>
                </a:solidFill>
              </a:rPr>
              <a:t>C2: Parameter Space -- Smoothness</a:t>
            </a:r>
          </a:p>
          <a:p>
            <a:pPr lvl="1"/>
            <a:r>
              <a:rPr lang="en-US" sz="2800" dirty="0" smtClean="0">
                <a:solidFill>
                  <a:srgbClr val="FF0000"/>
                </a:solidFill>
              </a:rPr>
              <a:t>Possible solution</a:t>
            </a:r>
            <a:r>
              <a:rPr lang="en-US" sz="2800" dirty="0" smtClean="0"/>
              <a:t>: linear dynamic system</a:t>
            </a:r>
          </a:p>
          <a:p>
            <a:pPr lvl="1"/>
            <a:r>
              <a:rPr lang="en-US" sz="2800" dirty="0" smtClean="0">
                <a:solidFill>
                  <a:srgbClr val="FF0000"/>
                </a:solidFill>
              </a:rPr>
              <a:t>Challenge</a:t>
            </a:r>
            <a:r>
              <a:rPr lang="en-US" sz="2800" dirty="0" smtClean="0"/>
              <a:t>: transition process unknown</a:t>
            </a:r>
            <a:endParaRPr lang="en-US" sz="2800" dirty="0"/>
          </a:p>
        </p:txBody>
      </p:sp>
      <p:sp>
        <p:nvSpPr>
          <p:cNvPr id="2" name="Title 1"/>
          <p:cNvSpPr>
            <a:spLocks noGrp="1"/>
          </p:cNvSpPr>
          <p:nvPr>
            <p:ph type="title"/>
          </p:nvPr>
        </p:nvSpPr>
        <p:spPr/>
        <p:txBody>
          <a:bodyPr/>
          <a:lstStyle/>
          <a:p>
            <a:r>
              <a:rPr lang="en-US" dirty="0" smtClean="0"/>
              <a:t>Challenges</a:t>
            </a:r>
            <a:endParaRPr lang="en-US" dirty="0"/>
          </a:p>
        </p:txBody>
      </p:sp>
      <p:sp>
        <p:nvSpPr>
          <p:cNvPr id="12" name="Curved Right Arrow 11"/>
          <p:cNvSpPr/>
          <p:nvPr/>
        </p:nvSpPr>
        <p:spPr>
          <a:xfrm>
            <a:off x="375994" y="2276061"/>
            <a:ext cx="906048" cy="1311552"/>
          </a:xfrm>
          <a:prstGeom prst="curvedRightArrow">
            <a:avLst>
              <a:gd name="adj1" fmla="val 25000"/>
              <a:gd name="adj2" fmla="val 48893"/>
              <a:gd name="adj3" fmla="val 2719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pic>
        <p:nvPicPr>
          <p:cNvPr id="120" name="Content Placeholder 4"/>
          <p:cNvPicPr>
            <a:picLocks noChangeAspect="1"/>
          </p:cNvPicPr>
          <p:nvPr/>
        </p:nvPicPr>
        <p:blipFill>
          <a:blip r:embed="rId2"/>
          <a:stretch>
            <a:fillRect/>
          </a:stretch>
        </p:blipFill>
        <p:spPr bwMode="auto">
          <a:xfrm>
            <a:off x="1811865" y="3021703"/>
            <a:ext cx="5520637" cy="996347"/>
          </a:xfrm>
          <a:prstGeom prst="rect">
            <a:avLst/>
          </a:prstGeom>
          <a:noFill/>
          <a:ln w="9525">
            <a:noFill/>
            <a:miter lim="800000"/>
            <a:headEnd/>
            <a:tailEnd/>
          </a:ln>
          <a:effectLst/>
        </p:spPr>
      </p:pic>
      <p:sp>
        <p:nvSpPr>
          <p:cNvPr id="13" name="Curved Right Arrow 12"/>
          <p:cNvSpPr/>
          <p:nvPr/>
        </p:nvSpPr>
        <p:spPr>
          <a:xfrm flipV="1">
            <a:off x="392319" y="3811725"/>
            <a:ext cx="906048" cy="1311552"/>
          </a:xfrm>
          <a:prstGeom prst="curvedRightArrow">
            <a:avLst>
              <a:gd name="adj1" fmla="val 25000"/>
              <a:gd name="adj2" fmla="val 48893"/>
              <a:gd name="adj3" fmla="val 2719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
        <p:nvSpPr>
          <p:cNvPr id="129" name="Rectangle 128"/>
          <p:cNvSpPr/>
          <p:nvPr/>
        </p:nvSpPr>
        <p:spPr>
          <a:xfrm>
            <a:off x="1852049" y="3575988"/>
            <a:ext cx="112782" cy="176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2109366" y="3568238"/>
            <a:ext cx="109302" cy="184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2355358" y="3575988"/>
            <a:ext cx="122971" cy="176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2609274" y="3587613"/>
            <a:ext cx="102259" cy="165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2866257" y="3587613"/>
            <a:ext cx="104937" cy="165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1774907" y="3318933"/>
            <a:ext cx="1257078" cy="698455"/>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p:cNvSpPr txBox="1"/>
          <p:nvPr/>
        </p:nvSpPr>
        <p:spPr>
          <a:xfrm>
            <a:off x="2001789" y="3247442"/>
            <a:ext cx="1127408" cy="338554"/>
          </a:xfrm>
          <a:prstGeom prst="rect">
            <a:avLst/>
          </a:prstGeom>
          <a:noFill/>
        </p:spPr>
        <p:txBody>
          <a:bodyPr wrap="square" rtlCol="0">
            <a:spAutoFit/>
          </a:bodyPr>
          <a:lstStyle/>
          <a:p>
            <a:r>
              <a:rPr lang="en-US" sz="1600" b="1" dirty="0" smtClean="0"/>
              <a:t>Given</a:t>
            </a:r>
            <a:endParaRPr lang="en-US" sz="1400" b="1" dirty="0"/>
          </a:p>
        </p:txBody>
      </p:sp>
      <p:sp>
        <p:nvSpPr>
          <p:cNvPr id="136" name="Freeform 135"/>
          <p:cNvSpPr/>
          <p:nvPr/>
        </p:nvSpPr>
        <p:spPr>
          <a:xfrm>
            <a:off x="1855653" y="3080670"/>
            <a:ext cx="5356180" cy="439206"/>
          </a:xfrm>
          <a:custGeom>
            <a:avLst/>
            <a:gdLst>
              <a:gd name="connsiteX0" fmla="*/ 0 w 6702357"/>
              <a:gd name="connsiteY0" fmla="*/ 690664 h 690923"/>
              <a:gd name="connsiteX1" fmla="*/ 2354094 w 6702357"/>
              <a:gd name="connsiteY1" fmla="*/ 661481 h 690923"/>
              <a:gd name="connsiteX2" fmla="*/ 3813243 w 6702357"/>
              <a:gd name="connsiteY2" fmla="*/ 505839 h 690923"/>
              <a:gd name="connsiteX3" fmla="*/ 4854102 w 6702357"/>
              <a:gd name="connsiteY3" fmla="*/ 496111 h 690923"/>
              <a:gd name="connsiteX4" fmla="*/ 6702357 w 6702357"/>
              <a:gd name="connsiteY4" fmla="*/ 0 h 69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2357" h="690923">
                <a:moveTo>
                  <a:pt x="0" y="690664"/>
                </a:moveTo>
                <a:cubicBezTo>
                  <a:pt x="859277" y="691474"/>
                  <a:pt x="1718554" y="692285"/>
                  <a:pt x="2354094" y="661481"/>
                </a:cubicBezTo>
                <a:cubicBezTo>
                  <a:pt x="2989634" y="630677"/>
                  <a:pt x="3396575" y="533401"/>
                  <a:pt x="3813243" y="505839"/>
                </a:cubicBezTo>
                <a:cubicBezTo>
                  <a:pt x="4229911" y="478277"/>
                  <a:pt x="4372583" y="580418"/>
                  <a:pt x="4854102" y="496111"/>
                </a:cubicBezTo>
                <a:cubicBezTo>
                  <a:pt x="5335621" y="411804"/>
                  <a:pt x="6498076" y="74579"/>
                  <a:pt x="6702357" y="0"/>
                </a:cubicBezTo>
              </a:path>
            </a:pathLst>
          </a:custGeom>
          <a:noFill/>
          <a:ln w="38100">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p:cNvCxnSpPr/>
          <p:nvPr/>
        </p:nvCxnSpPr>
        <p:spPr>
          <a:xfrm>
            <a:off x="1864185" y="3519617"/>
            <a:ext cx="1138879" cy="25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5136542" y="2852426"/>
            <a:ext cx="912270" cy="338554"/>
          </a:xfrm>
          <a:prstGeom prst="rect">
            <a:avLst/>
          </a:prstGeom>
          <a:noFill/>
        </p:spPr>
        <p:txBody>
          <a:bodyPr wrap="square" rtlCol="0">
            <a:spAutoFit/>
          </a:bodyPr>
          <a:lstStyle/>
          <a:p>
            <a:r>
              <a:rPr lang="en-US" sz="1600" b="1" dirty="0" smtClean="0">
                <a:solidFill>
                  <a:schemeClr val="bg2"/>
                </a:solidFill>
              </a:rPr>
              <a:t>Predict</a:t>
            </a:r>
            <a:endParaRPr lang="en-US" sz="1400" b="1" dirty="0">
              <a:solidFill>
                <a:schemeClr val="bg2"/>
              </a:solidFill>
            </a:endParaRPr>
          </a:p>
        </p:txBody>
      </p:sp>
      <p:sp>
        <p:nvSpPr>
          <p:cNvPr id="140" name="Rectangle 139"/>
          <p:cNvSpPr/>
          <p:nvPr/>
        </p:nvSpPr>
        <p:spPr>
          <a:xfrm>
            <a:off x="3112586" y="3585995"/>
            <a:ext cx="118244" cy="1748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4123242" y="3539538"/>
            <a:ext cx="134460" cy="2213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5136541" y="3443209"/>
            <a:ext cx="134486" cy="3014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6149392" y="3250743"/>
            <a:ext cx="118872" cy="5020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143"/>
          <p:cNvSpPr/>
          <p:nvPr/>
        </p:nvSpPr>
        <p:spPr>
          <a:xfrm>
            <a:off x="3162930" y="3276776"/>
            <a:ext cx="1033981" cy="310984"/>
          </a:xfrm>
          <a:custGeom>
            <a:avLst/>
            <a:gdLst>
              <a:gd name="connsiteX0" fmla="*/ 0 w 1296140"/>
              <a:gd name="connsiteY0" fmla="*/ 310984 h 310984"/>
              <a:gd name="connsiteX1" fmla="*/ 639192 w 1296140"/>
              <a:gd name="connsiteY1" fmla="*/ 265 h 310984"/>
              <a:gd name="connsiteX2" fmla="*/ 1296140 w 1296140"/>
              <a:gd name="connsiteY2" fmla="*/ 248840 h 310984"/>
            </a:gdLst>
            <a:ahLst/>
            <a:cxnLst>
              <a:cxn ang="0">
                <a:pos x="connsiteX0" y="connsiteY0"/>
              </a:cxn>
              <a:cxn ang="0">
                <a:pos x="connsiteX1" y="connsiteY1"/>
              </a:cxn>
              <a:cxn ang="0">
                <a:pos x="connsiteX2" y="connsiteY2"/>
              </a:cxn>
            </a:cxnLst>
            <a:rect l="l" t="t" r="r" b="b"/>
            <a:pathLst>
              <a:path w="1296140" h="310984">
                <a:moveTo>
                  <a:pt x="0" y="310984"/>
                </a:moveTo>
                <a:cubicBezTo>
                  <a:pt x="211584" y="160803"/>
                  <a:pt x="423169" y="10622"/>
                  <a:pt x="639192" y="265"/>
                </a:cubicBezTo>
                <a:cubicBezTo>
                  <a:pt x="855215" y="-10092"/>
                  <a:pt x="1217721" y="285830"/>
                  <a:pt x="1296140" y="248840"/>
                </a:cubicBezTo>
              </a:path>
            </a:pathLst>
          </a:cu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p:cNvSpPr/>
          <p:nvPr/>
        </p:nvSpPr>
        <p:spPr>
          <a:xfrm>
            <a:off x="4148306" y="3135159"/>
            <a:ext cx="1049026" cy="433077"/>
          </a:xfrm>
          <a:custGeom>
            <a:avLst/>
            <a:gdLst>
              <a:gd name="connsiteX0" fmla="*/ 0 w 1242874"/>
              <a:gd name="connsiteY0" fmla="*/ 392044 h 392044"/>
              <a:gd name="connsiteX1" fmla="*/ 736846 w 1242874"/>
              <a:gd name="connsiteY1" fmla="*/ 1427 h 392044"/>
              <a:gd name="connsiteX2" fmla="*/ 1242874 w 1242874"/>
              <a:gd name="connsiteY2" fmla="*/ 285512 h 392044"/>
            </a:gdLst>
            <a:ahLst/>
            <a:cxnLst>
              <a:cxn ang="0">
                <a:pos x="connsiteX0" y="connsiteY0"/>
              </a:cxn>
              <a:cxn ang="0">
                <a:pos x="connsiteX1" y="connsiteY1"/>
              </a:cxn>
              <a:cxn ang="0">
                <a:pos x="connsiteX2" y="connsiteY2"/>
              </a:cxn>
            </a:cxnLst>
            <a:rect l="l" t="t" r="r" b="b"/>
            <a:pathLst>
              <a:path w="1242874" h="392044">
                <a:moveTo>
                  <a:pt x="0" y="392044"/>
                </a:moveTo>
                <a:cubicBezTo>
                  <a:pt x="264850" y="205613"/>
                  <a:pt x="529700" y="19182"/>
                  <a:pt x="736846" y="1427"/>
                </a:cubicBezTo>
                <a:cubicBezTo>
                  <a:pt x="943992" y="-16328"/>
                  <a:pt x="1093433" y="134592"/>
                  <a:pt x="1242874" y="285512"/>
                </a:cubicBezTo>
              </a:path>
            </a:pathLst>
          </a:cu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145"/>
          <p:cNvSpPr/>
          <p:nvPr/>
        </p:nvSpPr>
        <p:spPr>
          <a:xfrm>
            <a:off x="5188509" y="3090266"/>
            <a:ext cx="1070754" cy="348620"/>
          </a:xfrm>
          <a:custGeom>
            <a:avLst/>
            <a:gdLst>
              <a:gd name="connsiteX0" fmla="*/ 0 w 1260629"/>
              <a:gd name="connsiteY0" fmla="*/ 275321 h 275321"/>
              <a:gd name="connsiteX1" fmla="*/ 674702 w 1260629"/>
              <a:gd name="connsiteY1" fmla="*/ 113 h 275321"/>
              <a:gd name="connsiteX2" fmla="*/ 1260629 w 1260629"/>
              <a:gd name="connsiteY2" fmla="*/ 248688 h 275321"/>
            </a:gdLst>
            <a:ahLst/>
            <a:cxnLst>
              <a:cxn ang="0">
                <a:pos x="connsiteX0" y="connsiteY0"/>
              </a:cxn>
              <a:cxn ang="0">
                <a:pos x="connsiteX1" y="connsiteY1"/>
              </a:cxn>
              <a:cxn ang="0">
                <a:pos x="connsiteX2" y="connsiteY2"/>
              </a:cxn>
            </a:cxnLst>
            <a:rect l="l" t="t" r="r" b="b"/>
            <a:pathLst>
              <a:path w="1260629" h="275321">
                <a:moveTo>
                  <a:pt x="0" y="275321"/>
                </a:moveTo>
                <a:cubicBezTo>
                  <a:pt x="232298" y="139936"/>
                  <a:pt x="464597" y="4552"/>
                  <a:pt x="674702" y="113"/>
                </a:cubicBezTo>
                <a:cubicBezTo>
                  <a:pt x="884807" y="-4326"/>
                  <a:pt x="1072718" y="122181"/>
                  <a:pt x="1260629" y="248688"/>
                </a:cubicBezTo>
              </a:path>
            </a:pathLst>
          </a:cu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3369153" y="3568237"/>
            <a:ext cx="115539" cy="1824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8" name="Rectangle 147"/>
          <p:cNvSpPr/>
          <p:nvPr/>
        </p:nvSpPr>
        <p:spPr>
          <a:xfrm>
            <a:off x="4379408" y="3519364"/>
            <a:ext cx="129185" cy="2257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9" name="Rectangle 148"/>
          <p:cNvSpPr/>
          <p:nvPr/>
        </p:nvSpPr>
        <p:spPr>
          <a:xfrm>
            <a:off x="5392638" y="3443209"/>
            <a:ext cx="118930" cy="3014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0" name="Rectangle 149"/>
          <p:cNvSpPr/>
          <p:nvPr/>
        </p:nvSpPr>
        <p:spPr>
          <a:xfrm>
            <a:off x="6412310" y="3392100"/>
            <a:ext cx="102635" cy="3553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1" name="Freeform 150"/>
          <p:cNvSpPr/>
          <p:nvPr/>
        </p:nvSpPr>
        <p:spPr>
          <a:xfrm>
            <a:off x="3423147" y="3302336"/>
            <a:ext cx="1075570" cy="262433"/>
          </a:xfrm>
          <a:custGeom>
            <a:avLst/>
            <a:gdLst>
              <a:gd name="connsiteX0" fmla="*/ 0 w 1287262"/>
              <a:gd name="connsiteY0" fmla="*/ 266437 h 266437"/>
              <a:gd name="connsiteX1" fmla="*/ 719091 w 1287262"/>
              <a:gd name="connsiteY1" fmla="*/ 107 h 266437"/>
              <a:gd name="connsiteX2" fmla="*/ 1287262 w 1287262"/>
              <a:gd name="connsiteY2" fmla="*/ 222049 h 266437"/>
            </a:gdLst>
            <a:ahLst/>
            <a:cxnLst>
              <a:cxn ang="0">
                <a:pos x="connsiteX0" y="connsiteY0"/>
              </a:cxn>
              <a:cxn ang="0">
                <a:pos x="connsiteX1" y="connsiteY1"/>
              </a:cxn>
              <a:cxn ang="0">
                <a:pos x="connsiteX2" y="connsiteY2"/>
              </a:cxn>
            </a:cxnLst>
            <a:rect l="l" t="t" r="r" b="b"/>
            <a:pathLst>
              <a:path w="1287262" h="266437">
                <a:moveTo>
                  <a:pt x="0" y="266437"/>
                </a:moveTo>
                <a:cubicBezTo>
                  <a:pt x="252273" y="136971"/>
                  <a:pt x="504547" y="7505"/>
                  <a:pt x="719091" y="107"/>
                </a:cubicBezTo>
                <a:cubicBezTo>
                  <a:pt x="933635" y="-7291"/>
                  <a:pt x="1262109" y="368530"/>
                  <a:pt x="1287262" y="222049"/>
                </a:cubicBezTo>
              </a:path>
            </a:pathLst>
          </a:cu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51"/>
          <p:cNvSpPr/>
          <p:nvPr/>
        </p:nvSpPr>
        <p:spPr>
          <a:xfrm>
            <a:off x="4410398" y="3195665"/>
            <a:ext cx="980731" cy="338096"/>
          </a:xfrm>
          <a:custGeom>
            <a:avLst/>
            <a:gdLst>
              <a:gd name="connsiteX0" fmla="*/ 0 w 1260629"/>
              <a:gd name="connsiteY0" fmla="*/ 338096 h 338096"/>
              <a:gd name="connsiteX1" fmla="*/ 648070 w 1260629"/>
              <a:gd name="connsiteY1" fmla="*/ 744 h 338096"/>
              <a:gd name="connsiteX2" fmla="*/ 1260629 w 1260629"/>
              <a:gd name="connsiteY2" fmla="*/ 240441 h 338096"/>
            </a:gdLst>
            <a:ahLst/>
            <a:cxnLst>
              <a:cxn ang="0">
                <a:pos x="connsiteX0" y="connsiteY0"/>
              </a:cxn>
              <a:cxn ang="0">
                <a:pos x="connsiteX1" y="connsiteY1"/>
              </a:cxn>
              <a:cxn ang="0">
                <a:pos x="connsiteX2" y="connsiteY2"/>
              </a:cxn>
            </a:cxnLst>
            <a:rect l="l" t="t" r="r" b="b"/>
            <a:pathLst>
              <a:path w="1260629" h="338096">
                <a:moveTo>
                  <a:pt x="0" y="338096"/>
                </a:moveTo>
                <a:cubicBezTo>
                  <a:pt x="218982" y="177558"/>
                  <a:pt x="437965" y="17020"/>
                  <a:pt x="648070" y="744"/>
                </a:cubicBezTo>
                <a:cubicBezTo>
                  <a:pt x="858175" y="-15532"/>
                  <a:pt x="1260629" y="240441"/>
                  <a:pt x="1260629" y="240441"/>
                </a:cubicBezTo>
              </a:path>
            </a:pathLst>
          </a:cu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152"/>
          <p:cNvSpPr/>
          <p:nvPr/>
        </p:nvSpPr>
        <p:spPr>
          <a:xfrm>
            <a:off x="5434917" y="3135159"/>
            <a:ext cx="1054647" cy="302027"/>
          </a:xfrm>
          <a:custGeom>
            <a:avLst/>
            <a:gdLst>
              <a:gd name="connsiteX0" fmla="*/ 0 w 1251751"/>
              <a:gd name="connsiteY0" fmla="*/ 302027 h 302027"/>
              <a:gd name="connsiteX1" fmla="*/ 736846 w 1251751"/>
              <a:gd name="connsiteY1" fmla="*/ 186 h 302027"/>
              <a:gd name="connsiteX2" fmla="*/ 1251751 w 1251751"/>
              <a:gd name="connsiteY2" fmla="*/ 266516 h 302027"/>
            </a:gdLst>
            <a:ahLst/>
            <a:cxnLst>
              <a:cxn ang="0">
                <a:pos x="connsiteX0" y="connsiteY0"/>
              </a:cxn>
              <a:cxn ang="0">
                <a:pos x="connsiteX1" y="connsiteY1"/>
              </a:cxn>
              <a:cxn ang="0">
                <a:pos x="connsiteX2" y="connsiteY2"/>
              </a:cxn>
            </a:cxnLst>
            <a:rect l="l" t="t" r="r" b="b"/>
            <a:pathLst>
              <a:path w="1251751" h="302027">
                <a:moveTo>
                  <a:pt x="0" y="302027"/>
                </a:moveTo>
                <a:cubicBezTo>
                  <a:pt x="264110" y="154065"/>
                  <a:pt x="528221" y="6104"/>
                  <a:pt x="736846" y="186"/>
                </a:cubicBezTo>
                <a:cubicBezTo>
                  <a:pt x="945471" y="-5732"/>
                  <a:pt x="1098611" y="130392"/>
                  <a:pt x="1251751" y="266516"/>
                </a:cubicBezTo>
              </a:path>
            </a:pathLst>
          </a:custGeom>
          <a:noFill/>
          <a:ln w="28575">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a:spLocks noChangeAspect="1"/>
          </p:cNvSpPr>
          <p:nvPr/>
        </p:nvSpPr>
        <p:spPr>
          <a:xfrm>
            <a:off x="3107732" y="4226606"/>
            <a:ext cx="127952" cy="1304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Arrow Connector 154"/>
          <p:cNvCxnSpPr/>
          <p:nvPr/>
        </p:nvCxnSpPr>
        <p:spPr>
          <a:xfrm flipV="1">
            <a:off x="3162930" y="3912004"/>
            <a:ext cx="788" cy="3135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6" name="Rectangle 155"/>
          <p:cNvSpPr>
            <a:spLocks noChangeAspect="1"/>
          </p:cNvSpPr>
          <p:nvPr/>
        </p:nvSpPr>
        <p:spPr>
          <a:xfrm>
            <a:off x="3368234" y="4221087"/>
            <a:ext cx="127952" cy="1304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Arrow Connector 156"/>
          <p:cNvCxnSpPr>
            <a:stCxn id="156" idx="0"/>
          </p:cNvCxnSpPr>
          <p:nvPr/>
        </p:nvCxnSpPr>
        <p:spPr>
          <a:xfrm flipH="1" flipV="1">
            <a:off x="3426582" y="3912004"/>
            <a:ext cx="5628" cy="309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p:cNvSpPr>
            <a:spLocks noChangeAspect="1"/>
          </p:cNvSpPr>
          <p:nvPr/>
        </p:nvSpPr>
        <p:spPr>
          <a:xfrm>
            <a:off x="3639518" y="4221087"/>
            <a:ext cx="127952" cy="1304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Arrow Connector 158"/>
          <p:cNvCxnSpPr>
            <a:stCxn id="158" idx="0"/>
          </p:cNvCxnSpPr>
          <p:nvPr/>
        </p:nvCxnSpPr>
        <p:spPr>
          <a:xfrm flipH="1" flipV="1">
            <a:off x="3690970" y="3912004"/>
            <a:ext cx="0" cy="309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0" name="Isosceles Triangle 55"/>
          <p:cNvSpPr>
            <a:spLocks noChangeAspect="1"/>
          </p:cNvSpPr>
          <p:nvPr/>
        </p:nvSpPr>
        <p:spPr>
          <a:xfrm>
            <a:off x="3890462" y="4220080"/>
            <a:ext cx="128016" cy="12801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Arrow Connector 160"/>
          <p:cNvCxnSpPr>
            <a:stCxn id="160" idx="0"/>
          </p:cNvCxnSpPr>
          <p:nvPr/>
        </p:nvCxnSpPr>
        <p:spPr>
          <a:xfrm flipH="1" flipV="1">
            <a:off x="3950089" y="3907265"/>
            <a:ext cx="4381" cy="312815"/>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2" name="Isosceles Triangle 57"/>
          <p:cNvSpPr>
            <a:spLocks noChangeAspect="1"/>
          </p:cNvSpPr>
          <p:nvPr/>
        </p:nvSpPr>
        <p:spPr>
          <a:xfrm>
            <a:off x="4149581" y="4214156"/>
            <a:ext cx="127952" cy="127952"/>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Arrow Connector 162"/>
          <p:cNvCxnSpPr>
            <a:stCxn id="162" idx="0"/>
          </p:cNvCxnSpPr>
          <p:nvPr/>
        </p:nvCxnSpPr>
        <p:spPr>
          <a:xfrm flipH="1" flipV="1">
            <a:off x="4210006" y="3911264"/>
            <a:ext cx="3551" cy="302892"/>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4" name="Isosceles Triangle 59"/>
          <p:cNvSpPr>
            <a:spLocks noChangeAspect="1"/>
          </p:cNvSpPr>
          <p:nvPr/>
        </p:nvSpPr>
        <p:spPr>
          <a:xfrm>
            <a:off x="4405148" y="4216820"/>
            <a:ext cx="127952" cy="127952"/>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Arrow Connector 164"/>
          <p:cNvCxnSpPr/>
          <p:nvPr/>
        </p:nvCxnSpPr>
        <p:spPr>
          <a:xfrm flipH="1" flipV="1">
            <a:off x="4460984" y="3905806"/>
            <a:ext cx="8140" cy="329801"/>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6" name="5-Point Star 165"/>
          <p:cNvSpPr>
            <a:spLocks noChangeAspect="1"/>
          </p:cNvSpPr>
          <p:nvPr/>
        </p:nvSpPr>
        <p:spPr>
          <a:xfrm>
            <a:off x="4650294" y="4212914"/>
            <a:ext cx="130436" cy="130436"/>
          </a:xfrm>
          <a:prstGeom prst="star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Arrow Connector 166"/>
          <p:cNvCxnSpPr>
            <a:stCxn id="166" idx="0"/>
          </p:cNvCxnSpPr>
          <p:nvPr/>
        </p:nvCxnSpPr>
        <p:spPr>
          <a:xfrm flipV="1">
            <a:off x="4715512" y="3905807"/>
            <a:ext cx="0" cy="30710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8" name="5-Point Star 167"/>
          <p:cNvSpPr>
            <a:spLocks noChangeAspect="1"/>
          </p:cNvSpPr>
          <p:nvPr/>
        </p:nvSpPr>
        <p:spPr>
          <a:xfrm>
            <a:off x="4884464" y="4212914"/>
            <a:ext cx="130436" cy="130436"/>
          </a:xfrm>
          <a:prstGeom prst="star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Arrow Connector 168"/>
          <p:cNvCxnSpPr/>
          <p:nvPr/>
        </p:nvCxnSpPr>
        <p:spPr>
          <a:xfrm flipH="1" flipV="1">
            <a:off x="4948975" y="3905807"/>
            <a:ext cx="707" cy="320799"/>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0" name="5-Point Star 169"/>
          <p:cNvSpPr>
            <a:spLocks noChangeAspect="1"/>
          </p:cNvSpPr>
          <p:nvPr/>
        </p:nvSpPr>
        <p:spPr>
          <a:xfrm>
            <a:off x="5117844" y="4221037"/>
            <a:ext cx="130436" cy="130436"/>
          </a:xfrm>
          <a:prstGeom prst="star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a:xfrm>
            <a:off x="5452103" y="4291824"/>
            <a:ext cx="1069439" cy="0"/>
          </a:xfrm>
          <a:prstGeom prst="line">
            <a:avLst/>
          </a:prstGeom>
          <a:ln w="28575">
            <a:solidFill>
              <a:srgbClr val="0000FF"/>
            </a:solidFill>
            <a:prstDash val="lgDashDot"/>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flipV="1">
            <a:off x="5175617" y="3906341"/>
            <a:ext cx="707" cy="320799"/>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1473384" y="4086374"/>
            <a:ext cx="2083362" cy="338554"/>
          </a:xfrm>
          <a:prstGeom prst="rect">
            <a:avLst/>
          </a:prstGeom>
          <a:noFill/>
        </p:spPr>
        <p:txBody>
          <a:bodyPr wrap="square" rtlCol="0">
            <a:spAutoFit/>
          </a:bodyPr>
          <a:lstStyle/>
          <a:p>
            <a:r>
              <a:rPr lang="en-US" sz="1600" b="1" dirty="0" smtClean="0"/>
              <a:t>Driving factors</a:t>
            </a:r>
            <a:endParaRPr lang="en-US" sz="1600" b="1" dirty="0"/>
          </a:p>
        </p:txBody>
      </p:sp>
    </p:spTree>
    <p:extLst>
      <p:ext uri="{BB962C8B-B14F-4D97-AF65-F5344CB8AC3E}">
        <p14:creationId xmlns:p14="http://schemas.microsoft.com/office/powerpoint/2010/main" val="30475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6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7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9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6" grpId="0" animBg="1"/>
      <p:bldP spid="158" grpId="0" animBg="1"/>
      <p:bldP spid="160" grpId="0" animBg="1"/>
      <p:bldP spid="162" grpId="0" animBg="1"/>
      <p:bldP spid="164" grpId="0" animBg="1"/>
      <p:bldP spid="166" grpId="0" animBg="1"/>
      <p:bldP spid="168" grpId="0" animBg="1"/>
      <p:bldP spid="170" grpId="0" animBg="1"/>
      <p:bldP spid="19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Objectives</a:t>
            </a:r>
            <a:endParaRPr lang="en-US" dirty="0"/>
          </a:p>
        </p:txBody>
      </p:sp>
      <p:sp>
        <p:nvSpPr>
          <p:cNvPr id="3" name="Content Placeholder 2"/>
          <p:cNvSpPr>
            <a:spLocks noGrp="1"/>
          </p:cNvSpPr>
          <p:nvPr>
            <p:ph idx="1"/>
          </p:nvPr>
        </p:nvSpPr>
        <p:spPr>
          <a:xfrm>
            <a:off x="447675" y="1212317"/>
            <a:ext cx="8229600" cy="5106988"/>
          </a:xfrm>
        </p:spPr>
        <p:txBody>
          <a:bodyPr/>
          <a:lstStyle/>
          <a:p>
            <a:r>
              <a:rPr lang="en-US" dirty="0">
                <a:solidFill>
                  <a:srgbClr val="0000FF"/>
                </a:solidFill>
              </a:rPr>
              <a:t>D1: Prediction Consistency (for </a:t>
            </a:r>
            <a:r>
              <a:rPr lang="en-US" dirty="0" smtClean="0">
                <a:solidFill>
                  <a:srgbClr val="FF0000"/>
                </a:solidFill>
              </a:rPr>
              <a:t>C1</a:t>
            </a:r>
            <a:r>
              <a:rPr lang="en-US" dirty="0" smtClean="0">
                <a:solidFill>
                  <a:srgbClr val="0000FF"/>
                </a:solidFill>
              </a:rPr>
              <a:t>)</a:t>
            </a:r>
            <a:r>
              <a:rPr lang="en-US" dirty="0" smtClean="0"/>
              <a:t> </a:t>
            </a:r>
          </a:p>
          <a:p>
            <a:pPr lvl="1"/>
            <a:r>
              <a:rPr lang="en-US" sz="2800" dirty="0" smtClean="0">
                <a:solidFill>
                  <a:srgbClr val="FF0000"/>
                </a:solidFill>
              </a:rPr>
              <a:t>Exploit</a:t>
            </a:r>
            <a:r>
              <a:rPr lang="en-US" sz="2800" dirty="0" smtClean="0"/>
              <a:t> the correlation in output space</a:t>
            </a:r>
          </a:p>
          <a:p>
            <a:pPr lvl="1"/>
            <a:r>
              <a:rPr lang="en-US" sz="2800" dirty="0" smtClean="0">
                <a:solidFill>
                  <a:srgbClr val="FF0000"/>
                </a:solidFill>
              </a:rPr>
              <a:t>Infer</a:t>
            </a:r>
            <a:r>
              <a:rPr lang="en-US" sz="2800" dirty="0" smtClean="0"/>
              <a:t> the impact relation structure </a:t>
            </a:r>
          </a:p>
          <a:p>
            <a:pPr lvl="1"/>
            <a:endParaRPr lang="en-US" dirty="0"/>
          </a:p>
          <a:p>
            <a:pPr lvl="1"/>
            <a:endParaRPr lang="en-US" dirty="0" smtClean="0"/>
          </a:p>
          <a:p>
            <a:r>
              <a:rPr lang="en-US" dirty="0" smtClean="0">
                <a:solidFill>
                  <a:srgbClr val="0000FF"/>
                </a:solidFill>
              </a:rPr>
              <a:t>D2</a:t>
            </a:r>
            <a:r>
              <a:rPr lang="en-US" dirty="0">
                <a:solidFill>
                  <a:srgbClr val="0000FF"/>
                </a:solidFill>
              </a:rPr>
              <a:t>: Parameter Smoothness (for </a:t>
            </a:r>
            <a:r>
              <a:rPr lang="en-US" dirty="0">
                <a:solidFill>
                  <a:srgbClr val="FF0000"/>
                </a:solidFill>
              </a:rPr>
              <a:t>C2</a:t>
            </a:r>
            <a:r>
              <a:rPr lang="en-US" dirty="0">
                <a:solidFill>
                  <a:srgbClr val="0000FF"/>
                </a:solidFill>
              </a:rPr>
              <a:t>)</a:t>
            </a:r>
          </a:p>
          <a:p>
            <a:pPr lvl="1"/>
            <a:r>
              <a:rPr lang="en-US" sz="2800" dirty="0" smtClean="0">
                <a:solidFill>
                  <a:srgbClr val="FF0000"/>
                </a:solidFill>
              </a:rPr>
              <a:t>Apply</a:t>
            </a:r>
            <a:r>
              <a:rPr lang="en-US" sz="2800" dirty="0" smtClean="0"/>
              <a:t> linear transition to adjacent parameters</a:t>
            </a:r>
          </a:p>
          <a:p>
            <a:pPr lvl="1"/>
            <a:r>
              <a:rPr lang="en-US" sz="2800" dirty="0" smtClean="0">
                <a:solidFill>
                  <a:srgbClr val="FF0000"/>
                </a:solidFill>
              </a:rPr>
              <a:t>Learn</a:t>
            </a:r>
            <a:r>
              <a:rPr lang="en-US" sz="2800" dirty="0" smtClean="0"/>
              <a:t> the linear transition process</a:t>
            </a:r>
          </a:p>
        </p:txBody>
      </p:sp>
      <p:sp>
        <p:nvSpPr>
          <p:cNvPr id="6" name="Curved Right Arrow 5"/>
          <p:cNvSpPr/>
          <p:nvPr/>
        </p:nvSpPr>
        <p:spPr>
          <a:xfrm>
            <a:off x="375994" y="2276061"/>
            <a:ext cx="906048" cy="1311552"/>
          </a:xfrm>
          <a:prstGeom prst="curvedRightArrow">
            <a:avLst>
              <a:gd name="adj1" fmla="val 25000"/>
              <a:gd name="adj2" fmla="val 48893"/>
              <a:gd name="adj3" fmla="val 2719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
        <p:nvSpPr>
          <p:cNvPr id="7" name="Curved Right Arrow 6"/>
          <p:cNvSpPr/>
          <p:nvPr/>
        </p:nvSpPr>
        <p:spPr>
          <a:xfrm flipV="1">
            <a:off x="392319" y="3811725"/>
            <a:ext cx="906048" cy="1311552"/>
          </a:xfrm>
          <a:prstGeom prst="curvedRightArrow">
            <a:avLst>
              <a:gd name="adj1" fmla="val 25000"/>
              <a:gd name="adj2" fmla="val 48893"/>
              <a:gd name="adj3" fmla="val 2719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048" y="2817223"/>
            <a:ext cx="5648741" cy="1540779"/>
          </a:xfrm>
          <a:prstGeom prst="rect">
            <a:avLst/>
          </a:prstGeom>
        </p:spPr>
      </p:pic>
    </p:spTree>
    <p:extLst>
      <p:ext uri="{BB962C8B-B14F-4D97-AF65-F5344CB8AC3E}">
        <p14:creationId xmlns:p14="http://schemas.microsoft.com/office/powerpoint/2010/main" val="2077120269"/>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674" y="983277"/>
            <a:ext cx="8386225" cy="5371363"/>
          </a:xfrm>
        </p:spPr>
        <p:txBody>
          <a:bodyPr/>
          <a:lstStyle/>
          <a:p>
            <a:r>
              <a:rPr lang="en-US" dirty="0" smtClean="0"/>
              <a:t>Optimization Formulations</a:t>
            </a:r>
          </a:p>
          <a:p>
            <a:endParaRPr lang="en-US" dirty="0"/>
          </a:p>
          <a:p>
            <a:endParaRPr lang="en-US" dirty="0" smtClean="0"/>
          </a:p>
          <a:p>
            <a:endParaRPr lang="en-US" dirty="0"/>
          </a:p>
          <a:p>
            <a:endParaRPr lang="en-US" dirty="0" smtClean="0"/>
          </a:p>
          <a:p>
            <a:r>
              <a:rPr lang="en-US" dirty="0" smtClean="0"/>
              <a:t>Remarks</a:t>
            </a:r>
          </a:p>
          <a:p>
            <a:pPr lvl="1"/>
            <a:r>
              <a:rPr lang="en-US" sz="2100" b="1" dirty="0" smtClean="0">
                <a:solidFill>
                  <a:srgbClr val="FF0000"/>
                </a:solidFill>
              </a:rPr>
              <a:t>Prediction Consistency</a:t>
            </a:r>
            <a:r>
              <a:rPr lang="en-US" sz="2100" dirty="0" smtClean="0"/>
              <a:t>: similar impacts have similar models</a:t>
            </a:r>
          </a:p>
          <a:p>
            <a:pPr lvl="1"/>
            <a:r>
              <a:rPr lang="en-US" sz="2100" b="1" dirty="0" smtClean="0">
                <a:solidFill>
                  <a:srgbClr val="00B050"/>
                </a:solidFill>
              </a:rPr>
              <a:t>Parameter Smoothness</a:t>
            </a:r>
            <a:r>
              <a:rPr lang="en-US" sz="2100" dirty="0" smtClean="0"/>
              <a:t>: model parameters at adjacent time steps have linear transformation</a:t>
            </a:r>
          </a:p>
        </p:txBody>
      </p:sp>
      <p:sp>
        <p:nvSpPr>
          <p:cNvPr id="2" name="Title 1"/>
          <p:cNvSpPr>
            <a:spLocks noGrp="1"/>
          </p:cNvSpPr>
          <p:nvPr>
            <p:ph type="title"/>
          </p:nvPr>
        </p:nvSpPr>
        <p:spPr/>
        <p:txBody>
          <a:bodyPr/>
          <a:lstStyle/>
          <a:p>
            <a:r>
              <a:rPr lang="en-US" dirty="0" err="1" smtClean="0"/>
              <a:t>iPath</a:t>
            </a:r>
            <a:r>
              <a:rPr lang="en-US" dirty="0"/>
              <a:t> </a:t>
            </a:r>
            <a:r>
              <a:rPr lang="en-US" dirty="0" smtClean="0"/>
              <a:t>-- Formulations</a:t>
            </a:r>
            <a:endParaRPr lang="en-US" dirty="0"/>
          </a:p>
        </p:txBody>
      </p:sp>
      <p:grpSp>
        <p:nvGrpSpPr>
          <p:cNvPr id="28" name="Group 27"/>
          <p:cNvGrpSpPr/>
          <p:nvPr/>
        </p:nvGrpSpPr>
        <p:grpSpPr>
          <a:xfrm>
            <a:off x="1007245" y="1429335"/>
            <a:ext cx="7826654" cy="3405254"/>
            <a:chOff x="1007245" y="1429335"/>
            <a:chExt cx="7826654" cy="3405254"/>
          </a:xfrm>
        </p:grpSpPr>
        <p:pic>
          <p:nvPicPr>
            <p:cNvPr id="16" name="Picture 15"/>
            <p:cNvPicPr>
              <a:picLocks noChangeAspect="1"/>
            </p:cNvPicPr>
            <p:nvPr/>
          </p:nvPicPr>
          <p:blipFill>
            <a:blip r:embed="rId2"/>
            <a:stretch>
              <a:fillRect/>
            </a:stretch>
          </p:blipFill>
          <p:spPr>
            <a:xfrm>
              <a:off x="1007245" y="1542205"/>
              <a:ext cx="7657331" cy="2630679"/>
            </a:xfrm>
            <a:prstGeom prst="rect">
              <a:avLst/>
            </a:prstGeom>
          </p:spPr>
        </p:pic>
        <p:sp>
          <p:nvSpPr>
            <p:cNvPr id="7" name="TextBox 6"/>
            <p:cNvSpPr txBox="1"/>
            <p:nvPr/>
          </p:nvSpPr>
          <p:spPr>
            <a:xfrm>
              <a:off x="2678579" y="1457821"/>
              <a:ext cx="1736323" cy="338554"/>
            </a:xfrm>
            <a:prstGeom prst="rect">
              <a:avLst/>
            </a:prstGeom>
            <a:noFill/>
          </p:spPr>
          <p:txBody>
            <a:bodyPr wrap="square" rtlCol="0">
              <a:spAutoFit/>
            </a:bodyPr>
            <a:lstStyle/>
            <a:p>
              <a:r>
                <a:rPr lang="en-US" sz="1600" b="1" dirty="0" smtClean="0"/>
                <a:t>Empirical loss</a:t>
              </a:r>
              <a:endParaRPr lang="en-US" sz="1600" b="1" dirty="0"/>
            </a:p>
          </p:txBody>
        </p:sp>
        <p:sp>
          <p:nvSpPr>
            <p:cNvPr id="11" name="TextBox 10"/>
            <p:cNvSpPr txBox="1"/>
            <p:nvPr/>
          </p:nvSpPr>
          <p:spPr>
            <a:xfrm>
              <a:off x="5776001" y="2672878"/>
              <a:ext cx="2768609" cy="369332"/>
            </a:xfrm>
            <a:prstGeom prst="rect">
              <a:avLst/>
            </a:prstGeom>
            <a:noFill/>
          </p:spPr>
          <p:txBody>
            <a:bodyPr wrap="square" rtlCol="0">
              <a:spAutoFit/>
            </a:bodyPr>
            <a:lstStyle/>
            <a:p>
              <a:r>
                <a:rPr lang="en-US" b="1" dirty="0" smtClean="0">
                  <a:solidFill>
                    <a:srgbClr val="00B050"/>
                  </a:solidFill>
                </a:rPr>
                <a:t>Parameter Smoothness</a:t>
              </a:r>
              <a:endParaRPr lang="en-US" b="1" dirty="0">
                <a:solidFill>
                  <a:srgbClr val="00B050"/>
                </a:solidFill>
              </a:endParaRPr>
            </a:p>
          </p:txBody>
        </p:sp>
        <p:sp>
          <p:nvSpPr>
            <p:cNvPr id="12" name="Right Brace 11"/>
            <p:cNvSpPr/>
            <p:nvPr/>
          </p:nvSpPr>
          <p:spPr>
            <a:xfrm rot="5400000">
              <a:off x="5492739" y="1617056"/>
              <a:ext cx="251548" cy="5446743"/>
            </a:xfrm>
            <a:prstGeom prst="rightBrace">
              <a:avLst>
                <a:gd name="adj1" fmla="val 92792"/>
                <a:gd name="adj2" fmla="val 4988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4782692" y="4465257"/>
              <a:ext cx="2377613" cy="369332"/>
            </a:xfrm>
            <a:prstGeom prst="rect">
              <a:avLst/>
            </a:prstGeom>
            <a:noFill/>
          </p:spPr>
          <p:txBody>
            <a:bodyPr wrap="square" rtlCol="0">
              <a:spAutoFit/>
            </a:bodyPr>
            <a:lstStyle/>
            <a:p>
              <a:r>
                <a:rPr lang="en-US" b="1" dirty="0" smtClean="0"/>
                <a:t>Regularizations</a:t>
              </a:r>
              <a:endParaRPr lang="en-US" b="1" dirty="0"/>
            </a:p>
          </p:txBody>
        </p:sp>
        <p:sp>
          <p:nvSpPr>
            <p:cNvPr id="17" name="Double Bracket 16"/>
            <p:cNvSpPr/>
            <p:nvPr/>
          </p:nvSpPr>
          <p:spPr>
            <a:xfrm>
              <a:off x="2233748" y="1568331"/>
              <a:ext cx="2393975" cy="679268"/>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2332071" y="1767889"/>
              <a:ext cx="2228818" cy="378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2332071" y="1740950"/>
              <a:ext cx="2228817" cy="398661"/>
            </a:xfrm>
            <a:prstGeom prst="rect">
              <a:avLst/>
            </a:prstGeom>
          </p:spPr>
        </p:pic>
        <p:sp>
          <p:nvSpPr>
            <p:cNvPr id="21" name="Rectangle 20"/>
            <p:cNvSpPr/>
            <p:nvPr/>
          </p:nvSpPr>
          <p:spPr>
            <a:xfrm>
              <a:off x="2554639" y="3305854"/>
              <a:ext cx="6279260" cy="889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2643919" y="3294491"/>
              <a:ext cx="6055210" cy="1023688"/>
            </a:xfrm>
            <a:prstGeom prst="rect">
              <a:avLst/>
            </a:prstGeom>
          </p:spPr>
        </p:pic>
        <p:sp>
          <p:nvSpPr>
            <p:cNvPr id="23" name="Rectangle 22"/>
            <p:cNvSpPr/>
            <p:nvPr/>
          </p:nvSpPr>
          <p:spPr>
            <a:xfrm>
              <a:off x="2554639" y="2425700"/>
              <a:ext cx="3221362" cy="880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uble Bracket 13"/>
            <p:cNvSpPr/>
            <p:nvPr/>
          </p:nvSpPr>
          <p:spPr>
            <a:xfrm>
              <a:off x="2554639" y="2542202"/>
              <a:ext cx="3286868" cy="679268"/>
            </a:xfrm>
            <a:prstGeom prst="bracketPair">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3"/>
            <p:cNvPicPr>
              <a:picLocks noChangeAspect="1"/>
            </p:cNvPicPr>
            <p:nvPr/>
          </p:nvPicPr>
          <p:blipFill>
            <a:blip r:embed="rId5"/>
            <a:stretch>
              <a:fillRect/>
            </a:stretch>
          </p:blipFill>
          <p:spPr>
            <a:xfrm>
              <a:off x="2631375" y="2397576"/>
              <a:ext cx="3110073" cy="992576"/>
            </a:xfrm>
            <a:prstGeom prst="rect">
              <a:avLst/>
            </a:prstGeom>
          </p:spPr>
        </p:pic>
        <p:sp>
          <p:nvSpPr>
            <p:cNvPr id="26" name="Rectangle 25"/>
            <p:cNvSpPr/>
            <p:nvPr/>
          </p:nvSpPr>
          <p:spPr>
            <a:xfrm>
              <a:off x="5001100" y="1531723"/>
              <a:ext cx="3748137" cy="862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86236" y="1429335"/>
              <a:ext cx="2458374" cy="338554"/>
            </a:xfrm>
            <a:prstGeom prst="rect">
              <a:avLst/>
            </a:prstGeom>
            <a:noFill/>
          </p:spPr>
          <p:txBody>
            <a:bodyPr wrap="square" rtlCol="0">
              <a:spAutoFit/>
            </a:bodyPr>
            <a:lstStyle/>
            <a:p>
              <a:r>
                <a:rPr lang="en-US" sz="1600" b="1" dirty="0" smtClean="0">
                  <a:solidFill>
                    <a:srgbClr val="FF0000"/>
                  </a:solidFill>
                </a:rPr>
                <a:t>Prediction Consistency</a:t>
              </a:r>
              <a:endParaRPr lang="en-US" sz="1600" b="1" dirty="0">
                <a:solidFill>
                  <a:srgbClr val="FF0000"/>
                </a:solidFill>
              </a:endParaRPr>
            </a:p>
          </p:txBody>
        </p:sp>
        <p:sp>
          <p:nvSpPr>
            <p:cNvPr id="18" name="Double Bracket 17"/>
            <p:cNvSpPr/>
            <p:nvPr/>
          </p:nvSpPr>
          <p:spPr>
            <a:xfrm>
              <a:off x="4974473" y="1565041"/>
              <a:ext cx="3701215" cy="679268"/>
            </a:xfrm>
            <a:prstGeom prst="bracketPair">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5" name="Picture 24"/>
            <p:cNvPicPr>
              <a:picLocks noChangeAspect="1"/>
            </p:cNvPicPr>
            <p:nvPr/>
          </p:nvPicPr>
          <p:blipFill>
            <a:blip r:embed="rId6"/>
            <a:stretch>
              <a:fillRect/>
            </a:stretch>
          </p:blipFill>
          <p:spPr>
            <a:xfrm>
              <a:off x="5075700" y="1465419"/>
              <a:ext cx="3285275" cy="1053947"/>
            </a:xfrm>
            <a:prstGeom prst="rect">
              <a:avLst/>
            </a:prstGeom>
          </p:spPr>
        </p:pic>
      </p:grpSp>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8983" y="-19991"/>
            <a:ext cx="2565017" cy="1431043"/>
          </a:xfrm>
          <a:prstGeom prst="rect">
            <a:avLst/>
          </a:prstGeom>
        </p:spPr>
      </p:pic>
    </p:spTree>
    <p:extLst>
      <p:ext uri="{BB962C8B-B14F-4D97-AF65-F5344CB8AC3E}">
        <p14:creationId xmlns:p14="http://schemas.microsoft.com/office/powerpoint/2010/main" val="2522088238"/>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smtClean="0"/>
              <a:t>iPath</a:t>
            </a:r>
            <a:r>
              <a:rPr lang="en-US" sz="3600" dirty="0" smtClean="0"/>
              <a:t> – linear formulation</a:t>
            </a:r>
            <a:endParaRPr lang="en-US" sz="3600" dirty="0"/>
          </a:p>
        </p:txBody>
      </p:sp>
      <p:sp>
        <p:nvSpPr>
          <p:cNvPr id="3" name="Content Placeholder 2"/>
          <p:cNvSpPr>
            <a:spLocks noGrp="1"/>
          </p:cNvSpPr>
          <p:nvPr>
            <p:ph idx="1"/>
          </p:nvPr>
        </p:nvSpPr>
        <p:spPr>
          <a:xfrm>
            <a:off x="447675" y="1124856"/>
            <a:ext cx="8229600" cy="5106988"/>
          </a:xfrm>
        </p:spPr>
        <p:txBody>
          <a:bodyPr/>
          <a:lstStyle/>
          <a:p>
            <a:r>
              <a:rPr lang="en-US" b="1" dirty="0" smtClean="0">
                <a:solidFill>
                  <a:srgbClr val="FF0000"/>
                </a:solidFill>
              </a:rPr>
              <a:t>Details</a:t>
            </a:r>
            <a:r>
              <a:rPr lang="en-US" dirty="0" smtClean="0"/>
              <a:t>:</a:t>
            </a:r>
          </a:p>
          <a:p>
            <a:endParaRPr lang="en-US" dirty="0"/>
          </a:p>
          <a:p>
            <a:endParaRPr lang="en-US" dirty="0" smtClean="0"/>
          </a:p>
          <a:p>
            <a:endParaRPr lang="en-US" dirty="0"/>
          </a:p>
          <a:p>
            <a:r>
              <a:rPr lang="en-US" b="1" dirty="0" smtClean="0">
                <a:solidFill>
                  <a:srgbClr val="FF0000"/>
                </a:solidFill>
              </a:rPr>
              <a:t>Intuition</a:t>
            </a:r>
            <a:r>
              <a:rPr lang="en-US" dirty="0" smtClean="0"/>
              <a:t>:</a:t>
            </a:r>
          </a:p>
          <a:p>
            <a:pPr marL="0" indent="0">
              <a:buNone/>
            </a:pPr>
            <a:r>
              <a:rPr lang="en-US" dirty="0" smtClean="0"/>
              <a:t>	Similar impacts (</a:t>
            </a:r>
            <a:r>
              <a:rPr lang="en-US" dirty="0" smtClean="0">
                <a:solidFill>
                  <a:srgbClr val="0000FF"/>
                </a:solidFill>
              </a:rPr>
              <a:t>large</a:t>
            </a:r>
            <a:r>
              <a:rPr lang="en-US" dirty="0" smtClean="0"/>
              <a:t>       )</a:t>
            </a:r>
          </a:p>
          <a:p>
            <a:pPr marL="0" indent="0">
              <a:buNone/>
            </a:pPr>
            <a:r>
              <a:rPr lang="en-US" dirty="0"/>
              <a:t> </a:t>
            </a:r>
            <a:r>
              <a:rPr lang="en-US" dirty="0" smtClean="0"/>
              <a:t>       Similar Predictions (</a:t>
            </a:r>
            <a:r>
              <a:rPr lang="en-US" dirty="0" smtClean="0">
                <a:solidFill>
                  <a:srgbClr val="0000FF"/>
                </a:solidFill>
              </a:rPr>
              <a:t>small</a:t>
            </a:r>
            <a:r>
              <a:rPr lang="en-US" dirty="0" smtClean="0"/>
              <a:t>                     )</a:t>
            </a:r>
          </a:p>
        </p:txBody>
      </p:sp>
      <p:pic>
        <p:nvPicPr>
          <p:cNvPr id="6" name="Picture 5"/>
          <p:cNvPicPr>
            <a:picLocks noChangeAspect="1"/>
          </p:cNvPicPr>
          <p:nvPr/>
        </p:nvPicPr>
        <p:blipFill>
          <a:blip r:embed="rId2"/>
          <a:stretch>
            <a:fillRect/>
          </a:stretch>
        </p:blipFill>
        <p:spPr>
          <a:xfrm>
            <a:off x="1002607" y="1467387"/>
            <a:ext cx="7673081" cy="2504926"/>
          </a:xfrm>
          <a:prstGeom prst="rect">
            <a:avLst/>
          </a:prstGeom>
        </p:spPr>
      </p:pic>
      <p:pic>
        <p:nvPicPr>
          <p:cNvPr id="7" name="Picture 6"/>
          <p:cNvPicPr>
            <a:picLocks noChangeAspect="1"/>
          </p:cNvPicPr>
          <p:nvPr/>
        </p:nvPicPr>
        <p:blipFill>
          <a:blip r:embed="rId3"/>
          <a:stretch>
            <a:fillRect/>
          </a:stretch>
        </p:blipFill>
        <p:spPr>
          <a:xfrm>
            <a:off x="5453100" y="4704343"/>
            <a:ext cx="660400" cy="469900"/>
          </a:xfrm>
          <a:prstGeom prst="rect">
            <a:avLst/>
          </a:prstGeom>
        </p:spPr>
      </p:pic>
      <p:sp>
        <p:nvSpPr>
          <p:cNvPr id="8" name="Right Arrow 7"/>
          <p:cNvSpPr/>
          <p:nvPr/>
        </p:nvSpPr>
        <p:spPr>
          <a:xfrm>
            <a:off x="667917" y="5375435"/>
            <a:ext cx="609010" cy="35269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6113500" y="5386286"/>
            <a:ext cx="2170385" cy="415834"/>
          </a:xfrm>
          <a:prstGeom prst="rect">
            <a:avLst/>
          </a:prstGeom>
        </p:spPr>
      </p:pic>
      <p:sp>
        <p:nvSpPr>
          <p:cNvPr id="10" name="Rounded Rectangle 9"/>
          <p:cNvSpPr/>
          <p:nvPr/>
        </p:nvSpPr>
        <p:spPr>
          <a:xfrm>
            <a:off x="5880630" y="1549030"/>
            <a:ext cx="3054366" cy="6656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rot="5810262">
            <a:off x="4943347" y="1929135"/>
            <a:ext cx="3329968" cy="2373912"/>
          </a:xfrm>
          <a:prstGeom prst="arc">
            <a:avLst>
              <a:gd name="adj1" fmla="val 13580009"/>
              <a:gd name="adj2" fmla="val 20786832"/>
            </a:avLst>
          </a:prstGeom>
          <a:ln w="381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983" y="-19991"/>
            <a:ext cx="2565017" cy="1431043"/>
          </a:xfrm>
          <a:prstGeom prst="rect">
            <a:avLst/>
          </a:prstGeom>
        </p:spPr>
      </p:pic>
    </p:spTree>
    <p:extLst>
      <p:ext uri="{BB962C8B-B14F-4D97-AF65-F5344CB8AC3E}">
        <p14:creationId xmlns:p14="http://schemas.microsoft.com/office/powerpoint/2010/main" val="3714656566"/>
      </p:ext>
    </p:extLst>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iPath</a:t>
            </a:r>
            <a:r>
              <a:rPr lang="en-US" sz="3200" dirty="0" smtClean="0"/>
              <a:t> – non-linear formulation</a:t>
            </a:r>
            <a:endParaRPr lang="en-US" sz="3200" dirty="0"/>
          </a:p>
        </p:txBody>
      </p:sp>
      <p:sp>
        <p:nvSpPr>
          <p:cNvPr id="3" name="Content Placeholder 2"/>
          <p:cNvSpPr>
            <a:spLocks noGrp="1"/>
          </p:cNvSpPr>
          <p:nvPr>
            <p:ph idx="1"/>
          </p:nvPr>
        </p:nvSpPr>
        <p:spPr>
          <a:xfrm>
            <a:off x="447674" y="1141889"/>
            <a:ext cx="8422005" cy="5206659"/>
          </a:xfrm>
        </p:spPr>
        <p:txBody>
          <a:bodyPr/>
          <a:lstStyle/>
          <a:p>
            <a:r>
              <a:rPr lang="en-US" b="1" dirty="0" smtClean="0">
                <a:solidFill>
                  <a:srgbClr val="FF0000"/>
                </a:solidFill>
              </a:rPr>
              <a:t>Details</a:t>
            </a:r>
            <a:r>
              <a:rPr lang="en-US" dirty="0" smtClean="0"/>
              <a:t>:</a:t>
            </a:r>
          </a:p>
          <a:p>
            <a:endParaRPr lang="en-US" dirty="0"/>
          </a:p>
          <a:p>
            <a:endParaRPr lang="en-US" dirty="0" smtClean="0"/>
          </a:p>
          <a:p>
            <a:endParaRPr lang="en-US" dirty="0"/>
          </a:p>
          <a:p>
            <a:r>
              <a:rPr lang="en-US" b="1" dirty="0" smtClean="0">
                <a:solidFill>
                  <a:srgbClr val="FF0000"/>
                </a:solidFill>
              </a:rPr>
              <a:t>Intuition</a:t>
            </a:r>
            <a:r>
              <a:rPr lang="en-US" dirty="0" smtClean="0"/>
              <a:t>:</a:t>
            </a:r>
          </a:p>
          <a:p>
            <a:pPr marL="0" indent="0">
              <a:buNone/>
            </a:pPr>
            <a:r>
              <a:rPr lang="en-US" dirty="0"/>
              <a:t>	</a:t>
            </a:r>
            <a:r>
              <a:rPr lang="en-US" dirty="0" smtClean="0"/>
              <a:t>Similar Impacts (</a:t>
            </a:r>
            <a:r>
              <a:rPr lang="en-US" dirty="0">
                <a:solidFill>
                  <a:srgbClr val="0000FF"/>
                </a:solidFill>
              </a:rPr>
              <a:t>large</a:t>
            </a:r>
            <a:r>
              <a:rPr lang="en-US" dirty="0"/>
              <a:t>       )</a:t>
            </a:r>
          </a:p>
          <a:p>
            <a:pPr marL="0" indent="0">
              <a:buNone/>
            </a:pPr>
            <a:r>
              <a:rPr lang="en-US" dirty="0"/>
              <a:t>        Similar Predictions (</a:t>
            </a:r>
            <a:r>
              <a:rPr lang="en-US" dirty="0" smtClean="0">
                <a:solidFill>
                  <a:srgbClr val="0000FF"/>
                </a:solidFill>
              </a:rPr>
              <a:t>small  </a:t>
            </a:r>
            <a:r>
              <a:rPr lang="en-US" dirty="0" smtClean="0"/>
              <a:t>                     </a:t>
            </a:r>
            <a:r>
              <a:rPr lang="en-US" dirty="0"/>
              <a:t>)</a:t>
            </a:r>
          </a:p>
          <a:p>
            <a:pPr marL="0" indent="0">
              <a:buNone/>
            </a:pPr>
            <a:r>
              <a:rPr lang="en-US" dirty="0" smtClean="0"/>
              <a:t> </a:t>
            </a:r>
          </a:p>
          <a:p>
            <a:endParaRPr lang="en-US" dirty="0"/>
          </a:p>
        </p:txBody>
      </p:sp>
      <p:pic>
        <p:nvPicPr>
          <p:cNvPr id="6" name="Picture 5"/>
          <p:cNvPicPr>
            <a:picLocks/>
          </p:cNvPicPr>
          <p:nvPr/>
        </p:nvPicPr>
        <p:blipFill>
          <a:blip r:embed="rId2"/>
          <a:stretch>
            <a:fillRect/>
          </a:stretch>
        </p:blipFill>
        <p:spPr>
          <a:xfrm>
            <a:off x="1003872" y="1481088"/>
            <a:ext cx="7671816" cy="2505456"/>
          </a:xfrm>
          <a:prstGeom prst="rect">
            <a:avLst/>
          </a:prstGeom>
        </p:spPr>
      </p:pic>
      <p:pic>
        <p:nvPicPr>
          <p:cNvPr id="7" name="Picture 6"/>
          <p:cNvPicPr>
            <a:picLocks noChangeAspect="1"/>
          </p:cNvPicPr>
          <p:nvPr/>
        </p:nvPicPr>
        <p:blipFill>
          <a:blip r:embed="rId3"/>
          <a:stretch>
            <a:fillRect/>
          </a:stretch>
        </p:blipFill>
        <p:spPr>
          <a:xfrm>
            <a:off x="5453100" y="4691280"/>
            <a:ext cx="660400" cy="469900"/>
          </a:xfrm>
          <a:prstGeom prst="rect">
            <a:avLst/>
          </a:prstGeom>
        </p:spPr>
      </p:pic>
      <p:sp>
        <p:nvSpPr>
          <p:cNvPr id="8" name="Right Arrow 7"/>
          <p:cNvSpPr/>
          <p:nvPr/>
        </p:nvSpPr>
        <p:spPr>
          <a:xfrm>
            <a:off x="667917" y="5375435"/>
            <a:ext cx="609010" cy="35269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6080977" y="5390255"/>
            <a:ext cx="2457208" cy="428227"/>
          </a:xfrm>
          <a:prstGeom prst="rect">
            <a:avLst/>
          </a:prstGeom>
        </p:spPr>
      </p:pic>
      <p:sp>
        <p:nvSpPr>
          <p:cNvPr id="10" name="Rounded Rectangle 9"/>
          <p:cNvSpPr/>
          <p:nvPr/>
        </p:nvSpPr>
        <p:spPr>
          <a:xfrm>
            <a:off x="5867567" y="1549030"/>
            <a:ext cx="3054366" cy="6656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p:cNvSpPr/>
          <p:nvPr/>
        </p:nvSpPr>
        <p:spPr>
          <a:xfrm rot="5810262">
            <a:off x="4943347" y="1929135"/>
            <a:ext cx="3329968" cy="2373912"/>
          </a:xfrm>
          <a:prstGeom prst="arc">
            <a:avLst>
              <a:gd name="adj1" fmla="val 13580009"/>
              <a:gd name="adj2" fmla="val 20786832"/>
            </a:avLst>
          </a:prstGeom>
          <a:ln w="381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983" y="-19991"/>
            <a:ext cx="2565017" cy="1431043"/>
          </a:xfrm>
          <a:prstGeom prst="rect">
            <a:avLst/>
          </a:prstGeom>
        </p:spPr>
      </p:pic>
    </p:spTree>
    <p:extLst>
      <p:ext uri="{BB962C8B-B14F-4D97-AF65-F5344CB8AC3E}">
        <p14:creationId xmlns:p14="http://schemas.microsoft.com/office/powerpoint/2010/main" val="183532983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7" y="7557"/>
            <a:ext cx="8229601" cy="1025526"/>
          </a:xfrm>
        </p:spPr>
        <p:txBody>
          <a:bodyPr/>
          <a:lstStyle/>
          <a:p>
            <a:r>
              <a:rPr lang="en-US" sz="3200" dirty="0"/>
              <a:t>Part I: Team Performance </a:t>
            </a:r>
            <a:r>
              <a:rPr lang="en-US" sz="3200" dirty="0" smtClean="0"/>
              <a:t>Characterization</a:t>
            </a:r>
            <a:endParaRPr lang="en-US" dirty="0"/>
          </a:p>
        </p:txBody>
      </p:sp>
      <p:sp>
        <p:nvSpPr>
          <p:cNvPr id="3" name="Text Placeholder 2"/>
          <p:cNvSpPr>
            <a:spLocks noGrp="1"/>
          </p:cNvSpPr>
          <p:nvPr>
            <p:ph type="body" idx="1"/>
          </p:nvPr>
        </p:nvSpPr>
        <p:spPr/>
        <p:txBody>
          <a:bodyPr/>
          <a:lstStyle/>
          <a:p>
            <a:r>
              <a:rPr lang="en-US" dirty="0" smtClean="0"/>
              <a:t>Collective Intelligence</a:t>
            </a:r>
          </a:p>
          <a:p>
            <a:r>
              <a:rPr lang="en-US" dirty="0" smtClean="0"/>
              <a:t>Virtual Teams in online games</a:t>
            </a:r>
          </a:p>
          <a:p>
            <a:r>
              <a:rPr lang="en-US" dirty="0" smtClean="0"/>
              <a:t>Network in Sports Teams</a:t>
            </a:r>
          </a:p>
          <a:p>
            <a:r>
              <a:rPr lang="en-US" dirty="0" smtClean="0"/>
              <a:t>Network in </a:t>
            </a:r>
            <a:r>
              <a:rPr lang="en-US" dirty="0" err="1" smtClean="0"/>
              <a:t>Github</a:t>
            </a:r>
            <a:r>
              <a:rPr lang="en-US" dirty="0" smtClean="0"/>
              <a:t> Teams</a:t>
            </a:r>
          </a:p>
          <a:p>
            <a:endParaRPr lang="en-US" dirty="0" smtClean="0"/>
          </a:p>
          <a:p>
            <a:endParaRPr lang="en-US" dirty="0"/>
          </a:p>
        </p:txBody>
      </p:sp>
    </p:spTree>
    <p:extLst>
      <p:ext uri="{BB962C8B-B14F-4D97-AF65-F5344CB8AC3E}">
        <p14:creationId xmlns:p14="http://schemas.microsoft.com/office/powerpoint/2010/main" val="818444813"/>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extLst/>
          </p:nvPr>
        </p:nvGraphicFramePr>
        <p:xfrm>
          <a:off x="1173968" y="1468038"/>
          <a:ext cx="6773839" cy="4717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err="1" smtClean="0"/>
              <a:t>iPath</a:t>
            </a:r>
            <a:r>
              <a:rPr lang="en-US" dirty="0" smtClean="0"/>
              <a:t> – Optimization Solutions</a:t>
            </a:r>
            <a:endParaRPr lang="en-US" dirty="0"/>
          </a:p>
        </p:txBody>
      </p:sp>
      <p:sp>
        <p:nvSpPr>
          <p:cNvPr id="3" name="Content Placeholder 2"/>
          <p:cNvSpPr>
            <a:spLocks noGrp="1"/>
          </p:cNvSpPr>
          <p:nvPr>
            <p:ph idx="1"/>
          </p:nvPr>
        </p:nvSpPr>
        <p:spPr>
          <a:xfrm>
            <a:off x="446088" y="995530"/>
            <a:ext cx="8229600" cy="5106988"/>
          </a:xfrm>
        </p:spPr>
        <p:txBody>
          <a:bodyPr/>
          <a:lstStyle/>
          <a:p>
            <a:r>
              <a:rPr lang="en-US" dirty="0" smtClean="0"/>
              <a:t>Alternating Optimization Strategy</a:t>
            </a:r>
          </a:p>
        </p:txBody>
      </p:sp>
      <p:pic>
        <p:nvPicPr>
          <p:cNvPr id="6" name="Picture 5"/>
          <p:cNvPicPr>
            <a:picLocks noChangeAspect="1"/>
          </p:cNvPicPr>
          <p:nvPr/>
        </p:nvPicPr>
        <p:blipFill>
          <a:blip r:embed="rId7"/>
          <a:stretch>
            <a:fillRect/>
          </a:stretch>
        </p:blipFill>
        <p:spPr>
          <a:xfrm>
            <a:off x="5147591" y="2831285"/>
            <a:ext cx="3987969" cy="908201"/>
          </a:xfrm>
          <a:prstGeom prst="rect">
            <a:avLst/>
          </a:prstGeom>
        </p:spPr>
      </p:pic>
      <p:pic>
        <p:nvPicPr>
          <p:cNvPr id="8" name="Picture 7"/>
          <p:cNvPicPr>
            <a:picLocks noChangeAspect="1"/>
          </p:cNvPicPr>
          <p:nvPr/>
        </p:nvPicPr>
        <p:blipFill>
          <a:blip r:embed="rId8"/>
          <a:stretch>
            <a:fillRect/>
          </a:stretch>
        </p:blipFill>
        <p:spPr>
          <a:xfrm>
            <a:off x="2610398" y="5850325"/>
            <a:ext cx="3800900" cy="504385"/>
          </a:xfrm>
          <a:prstGeom prst="rect">
            <a:avLst/>
          </a:prstGeom>
        </p:spPr>
      </p:pic>
      <p:pic>
        <p:nvPicPr>
          <p:cNvPr id="10" name="Picture 9"/>
          <p:cNvPicPr>
            <a:picLocks noChangeAspect="1"/>
          </p:cNvPicPr>
          <p:nvPr/>
        </p:nvPicPr>
        <p:blipFill>
          <a:blip r:embed="rId9"/>
          <a:stretch>
            <a:fillRect/>
          </a:stretch>
        </p:blipFill>
        <p:spPr>
          <a:xfrm>
            <a:off x="0" y="2912109"/>
            <a:ext cx="4197290" cy="483885"/>
          </a:xfrm>
          <a:prstGeom prst="rect">
            <a:avLst/>
          </a:prstGeom>
        </p:spPr>
      </p:pic>
    </p:spTree>
    <p:extLst>
      <p:ext uri="{BB962C8B-B14F-4D97-AF65-F5344CB8AC3E}">
        <p14:creationId xmlns:p14="http://schemas.microsoft.com/office/powerpoint/2010/main" val="3127737606"/>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Setup</a:t>
            </a:r>
            <a:endParaRPr lang="en-US" dirty="0"/>
          </a:p>
        </p:txBody>
      </p:sp>
      <p:sp>
        <p:nvSpPr>
          <p:cNvPr id="3" name="Content Placeholder 2"/>
          <p:cNvSpPr>
            <a:spLocks noGrp="1"/>
          </p:cNvSpPr>
          <p:nvPr>
            <p:ph idx="1"/>
          </p:nvPr>
        </p:nvSpPr>
        <p:spPr/>
        <p:txBody>
          <a:bodyPr/>
          <a:lstStyle/>
          <a:p>
            <a:r>
              <a:rPr lang="en-US" b="1" dirty="0" smtClean="0">
                <a:solidFill>
                  <a:srgbClr val="0000FF"/>
                </a:solidFill>
              </a:rPr>
              <a:t>Datasets</a:t>
            </a:r>
            <a:r>
              <a:rPr lang="en-US" dirty="0" smtClean="0"/>
              <a:t>: </a:t>
            </a:r>
            <a:r>
              <a:rPr lang="en-US" i="1" dirty="0" err="1" smtClean="0"/>
              <a:t>AMiner</a:t>
            </a:r>
            <a:r>
              <a:rPr lang="en-US" dirty="0" smtClean="0"/>
              <a:t> (2,243,976 papers, 1,274,360 authors, 8,882 venues)</a:t>
            </a:r>
          </a:p>
          <a:p>
            <a:r>
              <a:rPr lang="en-US" b="1" dirty="0" smtClean="0">
                <a:solidFill>
                  <a:srgbClr val="0000FF"/>
                </a:solidFill>
              </a:rPr>
              <a:t>Task</a:t>
            </a:r>
            <a:r>
              <a:rPr lang="en-US" dirty="0" smtClean="0"/>
              <a:t>: Observing the first 5 years’ citations, predict yearly citations from year 6 – 15</a:t>
            </a:r>
          </a:p>
          <a:p>
            <a:r>
              <a:rPr lang="en-US" b="1" dirty="0" smtClean="0">
                <a:solidFill>
                  <a:srgbClr val="0000FF"/>
                </a:solidFill>
              </a:rPr>
              <a:t>Evaluation Metric</a:t>
            </a:r>
            <a:r>
              <a:rPr lang="en-US" dirty="0" smtClean="0"/>
              <a:t>: Root Mean Squared Error (RMSE)</a:t>
            </a:r>
          </a:p>
          <a:p>
            <a:endParaRPr lang="en-US" dirty="0"/>
          </a:p>
        </p:txBody>
      </p:sp>
    </p:spTree>
    <p:extLst>
      <p:ext uri="{BB962C8B-B14F-4D97-AF65-F5344CB8AC3E}">
        <p14:creationId xmlns:p14="http://schemas.microsoft.com/office/powerpoint/2010/main" val="3078550529"/>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Impact Pathway Prediction</a:t>
            </a:r>
            <a:endParaRPr lang="en-US" dirty="0"/>
          </a:p>
        </p:txBody>
      </p:sp>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914401" y="912812"/>
            <a:ext cx="7210696" cy="4772431"/>
          </a:xfrm>
          <a:prstGeom prst="rect">
            <a:avLst/>
          </a:prstGeom>
        </p:spPr>
      </p:pic>
      <p:sp>
        <p:nvSpPr>
          <p:cNvPr id="6" name="TextBox 5"/>
          <p:cNvSpPr txBox="1"/>
          <p:nvPr/>
        </p:nvSpPr>
        <p:spPr>
          <a:xfrm>
            <a:off x="914401" y="5659118"/>
            <a:ext cx="7576456" cy="830997"/>
          </a:xfrm>
          <a:prstGeom prst="rect">
            <a:avLst/>
          </a:prstGeom>
          <a:noFill/>
        </p:spPr>
        <p:txBody>
          <a:bodyPr wrap="square" rtlCol="0">
            <a:spAutoFit/>
          </a:bodyPr>
          <a:lstStyle/>
          <a:p>
            <a:r>
              <a:rPr lang="en-US" sz="2400" b="1" dirty="0" err="1" smtClean="0">
                <a:solidFill>
                  <a:srgbClr val="FF0000"/>
                </a:solidFill>
              </a:rPr>
              <a:t>Obs</a:t>
            </a:r>
            <a:r>
              <a:rPr lang="en-US" sz="2400" dirty="0" smtClean="0"/>
              <a:t>: </a:t>
            </a:r>
            <a:r>
              <a:rPr lang="en-US" sz="2400" dirty="0" err="1" smtClean="0"/>
              <a:t>iPath-ker</a:t>
            </a:r>
            <a:r>
              <a:rPr lang="en-US" sz="2400" dirty="0" smtClean="0"/>
              <a:t> performs the best among all the competitors </a:t>
            </a:r>
            <a:endParaRPr lang="en-US" sz="2400" dirty="0"/>
          </a:p>
        </p:txBody>
      </p:sp>
      <p:sp>
        <p:nvSpPr>
          <p:cNvPr id="3" name="TextBox 2"/>
          <p:cNvSpPr txBox="1"/>
          <p:nvPr/>
        </p:nvSpPr>
        <p:spPr>
          <a:xfrm>
            <a:off x="2325949" y="5315912"/>
            <a:ext cx="1331650" cy="400110"/>
          </a:xfrm>
          <a:prstGeom prst="rect">
            <a:avLst/>
          </a:prstGeom>
          <a:noFill/>
        </p:spPr>
        <p:txBody>
          <a:bodyPr wrap="square" rtlCol="0">
            <a:spAutoFit/>
          </a:bodyPr>
          <a:lstStyle/>
          <a:p>
            <a:r>
              <a:rPr lang="en-US" sz="2000" b="1" dirty="0" err="1" smtClean="0">
                <a:solidFill>
                  <a:srgbClr val="FF0000"/>
                </a:solidFill>
              </a:rPr>
              <a:t>iPath-ker</a:t>
            </a:r>
            <a:endParaRPr lang="en-US" sz="2000" b="1" dirty="0">
              <a:solidFill>
                <a:srgbClr val="FF0000"/>
              </a:solidFill>
            </a:endParaRPr>
          </a:p>
        </p:txBody>
      </p:sp>
      <p:cxnSp>
        <p:nvCxnSpPr>
          <p:cNvPr id="8" name="Straight Arrow Connector 7"/>
          <p:cNvCxnSpPr/>
          <p:nvPr/>
        </p:nvCxnSpPr>
        <p:spPr>
          <a:xfrm flipV="1">
            <a:off x="2601157" y="5113539"/>
            <a:ext cx="35511" cy="2807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901347"/>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00" dirty="0" smtClean="0"/>
              <a:t>Author Impact Pathway Prediction</a:t>
            </a:r>
            <a:endParaRPr lang="en-US" sz="3900" dirty="0"/>
          </a:p>
        </p:txBody>
      </p:sp>
      <p:sp>
        <p:nvSpPr>
          <p:cNvPr id="6" name="TextBox 5"/>
          <p:cNvSpPr txBox="1"/>
          <p:nvPr/>
        </p:nvSpPr>
        <p:spPr>
          <a:xfrm>
            <a:off x="914401" y="5659118"/>
            <a:ext cx="7576456" cy="830997"/>
          </a:xfrm>
          <a:prstGeom prst="rect">
            <a:avLst/>
          </a:prstGeom>
          <a:noFill/>
        </p:spPr>
        <p:txBody>
          <a:bodyPr wrap="square" rtlCol="0">
            <a:spAutoFit/>
          </a:bodyPr>
          <a:lstStyle/>
          <a:p>
            <a:r>
              <a:rPr lang="en-US" sz="2400" b="1" dirty="0" err="1" smtClean="0">
                <a:solidFill>
                  <a:srgbClr val="FF0000"/>
                </a:solidFill>
              </a:rPr>
              <a:t>Obs</a:t>
            </a:r>
            <a:r>
              <a:rPr lang="en-US" sz="2400" dirty="0" smtClean="0"/>
              <a:t>: </a:t>
            </a:r>
            <a:r>
              <a:rPr lang="en-US" sz="2400" dirty="0" err="1" smtClean="0"/>
              <a:t>iPath-ker</a:t>
            </a:r>
            <a:r>
              <a:rPr lang="en-US" sz="2400" dirty="0" smtClean="0"/>
              <a:t> performs the best among all the competitors </a:t>
            </a:r>
            <a:endParaRPr lang="en-US" sz="2400" dirty="0"/>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684213" y="1005840"/>
            <a:ext cx="7214616" cy="4667078"/>
          </a:xfrm>
          <a:prstGeom prst="rect">
            <a:avLst/>
          </a:prstGeom>
        </p:spPr>
      </p:pic>
      <p:sp>
        <p:nvSpPr>
          <p:cNvPr id="7" name="TextBox 6"/>
          <p:cNvSpPr txBox="1"/>
          <p:nvPr/>
        </p:nvSpPr>
        <p:spPr>
          <a:xfrm>
            <a:off x="2618912" y="4841921"/>
            <a:ext cx="1331650" cy="400110"/>
          </a:xfrm>
          <a:prstGeom prst="rect">
            <a:avLst/>
          </a:prstGeom>
          <a:noFill/>
        </p:spPr>
        <p:txBody>
          <a:bodyPr wrap="square" rtlCol="0">
            <a:spAutoFit/>
          </a:bodyPr>
          <a:lstStyle/>
          <a:p>
            <a:r>
              <a:rPr lang="en-US" sz="2000" b="1" dirty="0" err="1" smtClean="0">
                <a:solidFill>
                  <a:srgbClr val="FF0000"/>
                </a:solidFill>
              </a:rPr>
              <a:t>iPath-ker</a:t>
            </a:r>
            <a:endParaRPr lang="en-US" sz="2000" b="1" dirty="0">
              <a:solidFill>
                <a:srgbClr val="FF0000"/>
              </a:solidFill>
            </a:endParaRPr>
          </a:p>
        </p:txBody>
      </p:sp>
      <p:cxnSp>
        <p:nvCxnSpPr>
          <p:cNvPr id="8" name="Straight Arrow Connector 7"/>
          <p:cNvCxnSpPr/>
          <p:nvPr/>
        </p:nvCxnSpPr>
        <p:spPr>
          <a:xfrm flipV="1">
            <a:off x="2894120" y="4639548"/>
            <a:ext cx="35511" cy="2807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525885"/>
      </p:ext>
    </p:extLst>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Analysis</a:t>
            </a:r>
            <a:endParaRPr lang="en-US" dirty="0"/>
          </a:p>
        </p:txBody>
      </p:sp>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191348" y="1175657"/>
            <a:ext cx="4217729" cy="3179354"/>
          </a:xfrm>
          <a:prstGeom prst="rect">
            <a:avLst/>
          </a:prstGeom>
        </p:spPr>
      </p:pic>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4662730" y="1175657"/>
            <a:ext cx="4215384" cy="3182112"/>
          </a:xfrm>
          <a:prstGeom prst="rect">
            <a:avLst/>
          </a:prstGeom>
        </p:spPr>
      </p:pic>
      <p:sp>
        <p:nvSpPr>
          <p:cNvPr id="7" name="TextBox 6"/>
          <p:cNvSpPr txBox="1"/>
          <p:nvPr/>
        </p:nvSpPr>
        <p:spPr>
          <a:xfrm>
            <a:off x="1528354" y="4355011"/>
            <a:ext cx="1580606" cy="369332"/>
          </a:xfrm>
          <a:prstGeom prst="rect">
            <a:avLst/>
          </a:prstGeom>
          <a:noFill/>
        </p:spPr>
        <p:txBody>
          <a:bodyPr wrap="square" rtlCol="0">
            <a:spAutoFit/>
          </a:bodyPr>
          <a:lstStyle/>
          <a:p>
            <a:r>
              <a:rPr lang="en-US" dirty="0" smtClean="0"/>
              <a:t>RMSE vs. ⍺</a:t>
            </a:r>
            <a:endParaRPr lang="en-US" dirty="0"/>
          </a:p>
        </p:txBody>
      </p:sp>
      <p:sp>
        <p:nvSpPr>
          <p:cNvPr id="8" name="TextBox 7"/>
          <p:cNvSpPr txBox="1"/>
          <p:nvPr/>
        </p:nvSpPr>
        <p:spPr>
          <a:xfrm>
            <a:off x="6148251" y="4355011"/>
            <a:ext cx="1580606" cy="369332"/>
          </a:xfrm>
          <a:prstGeom prst="rect">
            <a:avLst/>
          </a:prstGeom>
          <a:noFill/>
        </p:spPr>
        <p:txBody>
          <a:bodyPr wrap="square" rtlCol="0">
            <a:spAutoFit/>
          </a:bodyPr>
          <a:lstStyle/>
          <a:p>
            <a:r>
              <a:rPr lang="en-US" dirty="0" smtClean="0"/>
              <a:t>RMSE vs. </a:t>
            </a:r>
            <a:r>
              <a:rPr lang="en-US" dirty="0"/>
              <a:t>β</a:t>
            </a:r>
          </a:p>
        </p:txBody>
      </p:sp>
      <p:sp>
        <p:nvSpPr>
          <p:cNvPr id="9" name="TextBox 8"/>
          <p:cNvSpPr txBox="1"/>
          <p:nvPr/>
        </p:nvSpPr>
        <p:spPr>
          <a:xfrm>
            <a:off x="874502" y="5284839"/>
            <a:ext cx="7576456" cy="830997"/>
          </a:xfrm>
          <a:prstGeom prst="rect">
            <a:avLst/>
          </a:prstGeom>
          <a:noFill/>
        </p:spPr>
        <p:txBody>
          <a:bodyPr wrap="square" rtlCol="0">
            <a:spAutoFit/>
          </a:bodyPr>
          <a:lstStyle/>
          <a:p>
            <a:r>
              <a:rPr lang="en-US" sz="2400" b="1" dirty="0" err="1" smtClean="0">
                <a:solidFill>
                  <a:srgbClr val="FF0000"/>
                </a:solidFill>
              </a:rPr>
              <a:t>Obs</a:t>
            </a:r>
            <a:r>
              <a:rPr lang="en-US" sz="2400" dirty="0" smtClean="0"/>
              <a:t>: </a:t>
            </a:r>
            <a:r>
              <a:rPr lang="en-US" sz="2400" dirty="0" err="1" smtClean="0"/>
              <a:t>iPath</a:t>
            </a:r>
            <a:r>
              <a:rPr lang="en-US" sz="2400" dirty="0" smtClean="0"/>
              <a:t> is stable in a large range of parameter spaces</a:t>
            </a:r>
            <a:endParaRPr lang="en-US" sz="2400" dirty="0"/>
          </a:p>
        </p:txBody>
      </p:sp>
    </p:spTree>
    <p:extLst>
      <p:ext uri="{BB962C8B-B14F-4D97-AF65-F5344CB8AC3E}">
        <p14:creationId xmlns:p14="http://schemas.microsoft.com/office/powerpoint/2010/main" val="1338072417"/>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Gain Analysis</a:t>
            </a:r>
            <a:endParaRPr lang="en-US" dirty="0"/>
          </a:p>
        </p:txBody>
      </p:sp>
      <p:pic>
        <p:nvPicPr>
          <p:cNvPr id="5" name="Picture 4"/>
          <p:cNvPicPr>
            <a:picLocks/>
          </p:cNvPicPr>
          <p:nvPr/>
        </p:nvPicPr>
        <p:blipFill>
          <a:blip r:embed="rId2"/>
          <a:stretch>
            <a:fillRect/>
          </a:stretch>
        </p:blipFill>
        <p:spPr>
          <a:xfrm>
            <a:off x="1240973" y="3338862"/>
            <a:ext cx="6662056" cy="1938533"/>
          </a:xfrm>
          <a:prstGeom prst="rect">
            <a:avLst/>
          </a:prstGeom>
        </p:spPr>
      </p:pic>
      <p:pic>
        <p:nvPicPr>
          <p:cNvPr id="6" name="Picture 5"/>
          <p:cNvPicPr>
            <a:picLocks/>
          </p:cNvPicPr>
          <p:nvPr/>
        </p:nvPicPr>
        <p:blipFill>
          <a:blip r:embed="rId3"/>
          <a:stretch>
            <a:fillRect/>
          </a:stretch>
        </p:blipFill>
        <p:spPr>
          <a:xfrm>
            <a:off x="570186" y="965130"/>
            <a:ext cx="8105502" cy="2093077"/>
          </a:xfrm>
          <a:prstGeom prst="rect">
            <a:avLst/>
          </a:prstGeom>
        </p:spPr>
      </p:pic>
      <p:sp>
        <p:nvSpPr>
          <p:cNvPr id="7" name="TextBox 6"/>
          <p:cNvSpPr txBox="1"/>
          <p:nvPr/>
        </p:nvSpPr>
        <p:spPr>
          <a:xfrm>
            <a:off x="874502" y="5423987"/>
            <a:ext cx="7576456" cy="830997"/>
          </a:xfrm>
          <a:prstGeom prst="rect">
            <a:avLst/>
          </a:prstGeom>
          <a:noFill/>
        </p:spPr>
        <p:txBody>
          <a:bodyPr wrap="square" rtlCol="0">
            <a:spAutoFit/>
          </a:bodyPr>
          <a:lstStyle/>
          <a:p>
            <a:r>
              <a:rPr lang="en-US" sz="2400" b="1" dirty="0" err="1" smtClean="0">
                <a:solidFill>
                  <a:srgbClr val="FF0000"/>
                </a:solidFill>
              </a:rPr>
              <a:t>Obs</a:t>
            </a:r>
            <a:r>
              <a:rPr lang="en-US" sz="2400" dirty="0" smtClean="0"/>
              <a:t>: relation, transition and inferring are all beneficial in improving the prediction</a:t>
            </a:r>
            <a:endParaRPr lang="en-US" sz="2400" dirty="0"/>
          </a:p>
        </p:txBody>
      </p:sp>
      <p:sp>
        <p:nvSpPr>
          <p:cNvPr id="9" name="TextBox 8"/>
          <p:cNvSpPr txBox="1"/>
          <p:nvPr/>
        </p:nvSpPr>
        <p:spPr>
          <a:xfrm>
            <a:off x="2603041" y="3063027"/>
            <a:ext cx="1736323" cy="400110"/>
          </a:xfrm>
          <a:prstGeom prst="rect">
            <a:avLst/>
          </a:prstGeom>
          <a:noFill/>
        </p:spPr>
        <p:txBody>
          <a:bodyPr wrap="square" rtlCol="0">
            <a:spAutoFit/>
          </a:bodyPr>
          <a:lstStyle/>
          <a:p>
            <a:r>
              <a:rPr lang="en-US" sz="2000" b="1" dirty="0" smtClean="0"/>
              <a:t>Basic form</a:t>
            </a:r>
            <a:endParaRPr lang="en-US" sz="2000" b="1" dirty="0"/>
          </a:p>
        </p:txBody>
      </p:sp>
      <p:sp>
        <p:nvSpPr>
          <p:cNvPr id="12" name="TextBox 11"/>
          <p:cNvSpPr txBox="1"/>
          <p:nvPr/>
        </p:nvSpPr>
        <p:spPr>
          <a:xfrm>
            <a:off x="5717184" y="3058207"/>
            <a:ext cx="1736323" cy="400110"/>
          </a:xfrm>
          <a:prstGeom prst="rect">
            <a:avLst/>
          </a:prstGeom>
          <a:noFill/>
        </p:spPr>
        <p:txBody>
          <a:bodyPr wrap="square" rtlCol="0">
            <a:spAutoFit/>
          </a:bodyPr>
          <a:lstStyle/>
          <a:p>
            <a:r>
              <a:rPr lang="en-US" sz="2000" b="1" dirty="0" smtClean="0">
                <a:solidFill>
                  <a:srgbClr val="FF0000"/>
                </a:solidFill>
              </a:rPr>
              <a:t>relation</a:t>
            </a:r>
            <a:endParaRPr lang="en-US" sz="1600" b="1" dirty="0">
              <a:solidFill>
                <a:srgbClr val="FF0000"/>
              </a:solidFill>
            </a:endParaRPr>
          </a:p>
        </p:txBody>
      </p:sp>
      <p:sp>
        <p:nvSpPr>
          <p:cNvPr id="14" name="TextBox 13"/>
          <p:cNvSpPr txBox="1"/>
          <p:nvPr/>
        </p:nvSpPr>
        <p:spPr>
          <a:xfrm>
            <a:off x="3270776" y="3840044"/>
            <a:ext cx="2459479" cy="400110"/>
          </a:xfrm>
          <a:prstGeom prst="rect">
            <a:avLst/>
          </a:prstGeom>
          <a:noFill/>
        </p:spPr>
        <p:txBody>
          <a:bodyPr wrap="square" rtlCol="0">
            <a:spAutoFit/>
          </a:bodyPr>
          <a:lstStyle/>
          <a:p>
            <a:r>
              <a:rPr lang="en-US" sz="2000" b="1" dirty="0" smtClean="0">
                <a:solidFill>
                  <a:srgbClr val="00B050"/>
                </a:solidFill>
              </a:rPr>
              <a:t>transition</a:t>
            </a:r>
            <a:endParaRPr lang="en-US" sz="2000" b="1" dirty="0">
              <a:solidFill>
                <a:srgbClr val="00B050"/>
              </a:solidFill>
            </a:endParaRPr>
          </a:p>
        </p:txBody>
      </p:sp>
      <p:sp>
        <p:nvSpPr>
          <p:cNvPr id="16" name="TextBox 15"/>
          <p:cNvSpPr txBox="1"/>
          <p:nvPr/>
        </p:nvSpPr>
        <p:spPr>
          <a:xfrm>
            <a:off x="4828737" y="4472377"/>
            <a:ext cx="1736323" cy="400110"/>
          </a:xfrm>
          <a:prstGeom prst="rect">
            <a:avLst/>
          </a:prstGeom>
          <a:noFill/>
        </p:spPr>
        <p:txBody>
          <a:bodyPr wrap="square" rtlCol="0">
            <a:spAutoFit/>
          </a:bodyPr>
          <a:lstStyle/>
          <a:p>
            <a:r>
              <a:rPr lang="en-US" sz="2000" b="1" dirty="0" smtClean="0">
                <a:solidFill>
                  <a:srgbClr val="7030A0"/>
                </a:solidFill>
              </a:rPr>
              <a:t>inferring</a:t>
            </a:r>
            <a:endParaRPr lang="en-US" sz="1600" b="1" dirty="0">
              <a:solidFill>
                <a:srgbClr val="7030A0"/>
              </a:solidFill>
            </a:endParaRPr>
          </a:p>
        </p:txBody>
      </p:sp>
      <p:sp>
        <p:nvSpPr>
          <p:cNvPr id="17" name="Double Bracket 16"/>
          <p:cNvSpPr/>
          <p:nvPr/>
        </p:nvSpPr>
        <p:spPr>
          <a:xfrm>
            <a:off x="4384479" y="4679599"/>
            <a:ext cx="1688776" cy="679268"/>
          </a:xfrm>
          <a:prstGeom prst="bracketPair">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Double Bracket 17"/>
          <p:cNvSpPr/>
          <p:nvPr/>
        </p:nvSpPr>
        <p:spPr>
          <a:xfrm>
            <a:off x="4322073" y="3264168"/>
            <a:ext cx="3761798" cy="679268"/>
          </a:xfrm>
          <a:prstGeom prst="bracketPair">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9" name="Double Bracket 18"/>
          <p:cNvSpPr/>
          <p:nvPr/>
        </p:nvSpPr>
        <p:spPr>
          <a:xfrm>
            <a:off x="2515172" y="4023387"/>
            <a:ext cx="2711921" cy="562762"/>
          </a:xfrm>
          <a:prstGeom prst="bracketPair">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Double Bracket 19"/>
          <p:cNvSpPr/>
          <p:nvPr/>
        </p:nvSpPr>
        <p:spPr>
          <a:xfrm>
            <a:off x="2252031" y="3255890"/>
            <a:ext cx="1862573" cy="679268"/>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373847" y="2966866"/>
            <a:ext cx="428414" cy="562630"/>
            <a:chOff x="124984" y="4627741"/>
            <a:chExt cx="428414" cy="562630"/>
          </a:xfrm>
        </p:grpSpPr>
        <p:sp>
          <p:nvSpPr>
            <p:cNvPr id="22" name="TextBox 21"/>
            <p:cNvSpPr txBox="1"/>
            <p:nvPr/>
          </p:nvSpPr>
          <p:spPr>
            <a:xfrm>
              <a:off x="124984" y="4627741"/>
              <a:ext cx="428414" cy="562630"/>
            </a:xfrm>
            <a:prstGeom prst="ellipse">
              <a:avLst/>
            </a:prstGeom>
            <a:noFill/>
          </p:spPr>
          <p:txBody>
            <a:bodyPr wrap="square" rtlCol="0">
              <a:spAutoFit/>
            </a:bodyPr>
            <a:lstStyle/>
            <a:p>
              <a:r>
                <a:rPr lang="en-US" sz="2000" dirty="0" smtClean="0">
                  <a:solidFill>
                    <a:srgbClr val="FF0000"/>
                  </a:solidFill>
                </a:rPr>
                <a:t>2</a:t>
              </a:r>
              <a:endParaRPr lang="en-US" dirty="0">
                <a:solidFill>
                  <a:srgbClr val="FF0000"/>
                </a:solidFill>
              </a:endParaRPr>
            </a:p>
          </p:txBody>
        </p:sp>
        <p:sp>
          <p:nvSpPr>
            <p:cNvPr id="23" name="Oval 22"/>
            <p:cNvSpPr/>
            <p:nvPr/>
          </p:nvSpPr>
          <p:spPr>
            <a:xfrm>
              <a:off x="198190" y="4751659"/>
              <a:ext cx="304316" cy="3043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935906" y="3736488"/>
            <a:ext cx="428414" cy="562630"/>
            <a:chOff x="81745" y="5128899"/>
            <a:chExt cx="428414" cy="562630"/>
          </a:xfrm>
        </p:grpSpPr>
        <p:sp>
          <p:nvSpPr>
            <p:cNvPr id="24" name="TextBox 23"/>
            <p:cNvSpPr txBox="1"/>
            <p:nvPr/>
          </p:nvSpPr>
          <p:spPr>
            <a:xfrm>
              <a:off x="81745" y="5128899"/>
              <a:ext cx="428414" cy="562630"/>
            </a:xfrm>
            <a:prstGeom prst="ellipse">
              <a:avLst/>
            </a:prstGeom>
            <a:noFill/>
            <a:ln>
              <a:noFill/>
            </a:ln>
          </p:spPr>
          <p:txBody>
            <a:bodyPr wrap="square" rtlCol="0">
              <a:spAutoFit/>
            </a:bodyPr>
            <a:lstStyle/>
            <a:p>
              <a:r>
                <a:rPr lang="en-US" sz="2000" dirty="0" smtClean="0">
                  <a:solidFill>
                    <a:srgbClr val="00B050"/>
                  </a:solidFill>
                </a:rPr>
                <a:t>3</a:t>
              </a:r>
              <a:endParaRPr lang="en-US" dirty="0">
                <a:solidFill>
                  <a:srgbClr val="00B050"/>
                </a:solidFill>
              </a:endParaRPr>
            </a:p>
          </p:txBody>
        </p:sp>
        <p:sp>
          <p:nvSpPr>
            <p:cNvPr id="25" name="Oval 24"/>
            <p:cNvSpPr/>
            <p:nvPr/>
          </p:nvSpPr>
          <p:spPr>
            <a:xfrm>
              <a:off x="154951" y="5252817"/>
              <a:ext cx="304316" cy="30431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4460010" y="4387806"/>
            <a:ext cx="428414" cy="562630"/>
            <a:chOff x="81745" y="5630057"/>
            <a:chExt cx="428414" cy="562630"/>
          </a:xfrm>
        </p:grpSpPr>
        <p:sp>
          <p:nvSpPr>
            <p:cNvPr id="26" name="TextBox 25"/>
            <p:cNvSpPr txBox="1"/>
            <p:nvPr/>
          </p:nvSpPr>
          <p:spPr>
            <a:xfrm>
              <a:off x="81745" y="5630057"/>
              <a:ext cx="428414" cy="562630"/>
            </a:xfrm>
            <a:prstGeom prst="ellipse">
              <a:avLst/>
            </a:prstGeom>
            <a:noFill/>
          </p:spPr>
          <p:txBody>
            <a:bodyPr wrap="square" rtlCol="0">
              <a:spAutoFit/>
            </a:bodyPr>
            <a:lstStyle/>
            <a:p>
              <a:r>
                <a:rPr lang="en-US" sz="2000" dirty="0" smtClean="0">
                  <a:solidFill>
                    <a:srgbClr val="7030A0"/>
                  </a:solidFill>
                </a:rPr>
                <a:t>4</a:t>
              </a:r>
              <a:endParaRPr lang="en-US" dirty="0">
                <a:solidFill>
                  <a:srgbClr val="7030A0"/>
                </a:solidFill>
              </a:endParaRPr>
            </a:p>
          </p:txBody>
        </p:sp>
        <p:sp>
          <p:nvSpPr>
            <p:cNvPr id="27" name="Oval 26"/>
            <p:cNvSpPr/>
            <p:nvPr/>
          </p:nvSpPr>
          <p:spPr>
            <a:xfrm>
              <a:off x="154951" y="5753975"/>
              <a:ext cx="304316" cy="30431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708173" y="1664646"/>
            <a:ext cx="4518920" cy="123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540491" y="2578751"/>
            <a:ext cx="344474" cy="369332"/>
          </a:xfrm>
          <a:prstGeom prst="rect">
            <a:avLst/>
          </a:prstGeom>
          <a:noFill/>
        </p:spPr>
        <p:txBody>
          <a:bodyPr wrap="square" rtlCol="0">
            <a:spAutoFit/>
          </a:bodyPr>
          <a:lstStyle/>
          <a:p>
            <a:r>
              <a:rPr lang="en-US" b="1" dirty="0" smtClean="0"/>
              <a:t>+</a:t>
            </a:r>
            <a:endParaRPr lang="en-US" b="1" dirty="0"/>
          </a:p>
        </p:txBody>
      </p:sp>
      <p:grpSp>
        <p:nvGrpSpPr>
          <p:cNvPr id="74" name="Group 73"/>
          <p:cNvGrpSpPr/>
          <p:nvPr/>
        </p:nvGrpSpPr>
        <p:grpSpPr>
          <a:xfrm>
            <a:off x="2300965" y="2952714"/>
            <a:ext cx="428414" cy="562630"/>
            <a:chOff x="496980" y="4199507"/>
            <a:chExt cx="428414" cy="562630"/>
          </a:xfrm>
        </p:grpSpPr>
        <p:sp>
          <p:nvSpPr>
            <p:cNvPr id="75" name="TextBox 74"/>
            <p:cNvSpPr txBox="1"/>
            <p:nvPr/>
          </p:nvSpPr>
          <p:spPr>
            <a:xfrm>
              <a:off x="496980" y="4199507"/>
              <a:ext cx="428414" cy="562630"/>
            </a:xfrm>
            <a:prstGeom prst="ellipse">
              <a:avLst/>
            </a:prstGeom>
            <a:noFill/>
          </p:spPr>
          <p:txBody>
            <a:bodyPr wrap="square" rtlCol="0">
              <a:spAutoFit/>
            </a:bodyPr>
            <a:lstStyle/>
            <a:p>
              <a:r>
                <a:rPr lang="en-US" sz="2000" dirty="0"/>
                <a:t>1</a:t>
              </a:r>
              <a:endParaRPr lang="en-US" dirty="0"/>
            </a:p>
          </p:txBody>
        </p:sp>
        <p:sp>
          <p:nvSpPr>
            <p:cNvPr id="76" name="Oval 75"/>
            <p:cNvSpPr/>
            <p:nvPr/>
          </p:nvSpPr>
          <p:spPr>
            <a:xfrm>
              <a:off x="570186" y="4323425"/>
              <a:ext cx="304316" cy="304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2819399" y="1608197"/>
            <a:ext cx="332045" cy="476071"/>
            <a:chOff x="496980" y="4199507"/>
            <a:chExt cx="363614" cy="529082"/>
          </a:xfrm>
        </p:grpSpPr>
        <p:sp>
          <p:nvSpPr>
            <p:cNvPr id="3" name="TextBox 2"/>
            <p:cNvSpPr txBox="1"/>
            <p:nvPr/>
          </p:nvSpPr>
          <p:spPr>
            <a:xfrm>
              <a:off x="496980" y="4199507"/>
              <a:ext cx="363614" cy="529082"/>
            </a:xfrm>
            <a:prstGeom prst="ellipse">
              <a:avLst/>
            </a:prstGeom>
            <a:noFill/>
          </p:spPr>
          <p:txBody>
            <a:bodyPr wrap="square" rtlCol="0">
              <a:spAutoFit/>
            </a:bodyPr>
            <a:lstStyle/>
            <a:p>
              <a:r>
                <a:rPr lang="en-US" sz="1600" dirty="0"/>
                <a:t>1</a:t>
              </a:r>
              <a:endParaRPr lang="en-US" dirty="0"/>
            </a:p>
          </p:txBody>
        </p:sp>
        <p:sp>
          <p:nvSpPr>
            <p:cNvPr id="8" name="Oval 7"/>
            <p:cNvSpPr/>
            <p:nvPr/>
          </p:nvSpPr>
          <p:spPr>
            <a:xfrm>
              <a:off x="556278" y="4295196"/>
              <a:ext cx="304316" cy="304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2507260" y="1846232"/>
            <a:ext cx="332045" cy="476071"/>
            <a:chOff x="496980" y="4199507"/>
            <a:chExt cx="363614" cy="529082"/>
          </a:xfrm>
        </p:grpSpPr>
        <p:sp>
          <p:nvSpPr>
            <p:cNvPr id="78" name="TextBox 77"/>
            <p:cNvSpPr txBox="1"/>
            <p:nvPr/>
          </p:nvSpPr>
          <p:spPr>
            <a:xfrm>
              <a:off x="496980" y="4199507"/>
              <a:ext cx="363614" cy="529082"/>
            </a:xfrm>
            <a:prstGeom prst="ellipse">
              <a:avLst/>
            </a:prstGeom>
            <a:noFill/>
          </p:spPr>
          <p:txBody>
            <a:bodyPr wrap="square" rtlCol="0">
              <a:spAutoFit/>
            </a:bodyPr>
            <a:lstStyle/>
            <a:p>
              <a:r>
                <a:rPr lang="en-US" sz="1600" dirty="0"/>
                <a:t>1</a:t>
              </a:r>
              <a:endParaRPr lang="en-US" dirty="0"/>
            </a:p>
          </p:txBody>
        </p:sp>
        <p:sp>
          <p:nvSpPr>
            <p:cNvPr id="79" name="Oval 78"/>
            <p:cNvSpPr/>
            <p:nvPr/>
          </p:nvSpPr>
          <p:spPr>
            <a:xfrm>
              <a:off x="556278" y="4295196"/>
              <a:ext cx="304316" cy="304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p:cNvSpPr txBox="1"/>
          <p:nvPr/>
        </p:nvSpPr>
        <p:spPr>
          <a:xfrm flipH="1">
            <a:off x="2872510" y="1908877"/>
            <a:ext cx="313918" cy="369332"/>
          </a:xfrm>
          <a:prstGeom prst="rect">
            <a:avLst/>
          </a:prstGeom>
          <a:noFill/>
        </p:spPr>
        <p:txBody>
          <a:bodyPr wrap="square" rtlCol="0">
            <a:spAutoFit/>
          </a:bodyPr>
          <a:lstStyle/>
          <a:p>
            <a:r>
              <a:rPr lang="en-US" b="1" dirty="0" smtClean="0"/>
              <a:t>+</a:t>
            </a:r>
            <a:endParaRPr lang="en-US" b="1" dirty="0"/>
          </a:p>
        </p:txBody>
      </p:sp>
      <p:grpSp>
        <p:nvGrpSpPr>
          <p:cNvPr id="81" name="Group 80"/>
          <p:cNvGrpSpPr/>
          <p:nvPr/>
        </p:nvGrpSpPr>
        <p:grpSpPr>
          <a:xfrm>
            <a:off x="3126347" y="1808134"/>
            <a:ext cx="401379" cy="519351"/>
            <a:chOff x="124984" y="4614186"/>
            <a:chExt cx="428414" cy="554332"/>
          </a:xfrm>
        </p:grpSpPr>
        <p:sp>
          <p:nvSpPr>
            <p:cNvPr id="82" name="TextBox 81"/>
            <p:cNvSpPr txBox="1"/>
            <p:nvPr/>
          </p:nvSpPr>
          <p:spPr>
            <a:xfrm>
              <a:off x="124984" y="4614186"/>
              <a:ext cx="428414" cy="554332"/>
            </a:xfrm>
            <a:prstGeom prst="ellipse">
              <a:avLst/>
            </a:prstGeom>
            <a:noFill/>
          </p:spPr>
          <p:txBody>
            <a:bodyPr wrap="square" rtlCol="0">
              <a:spAutoFit/>
            </a:bodyPr>
            <a:lstStyle/>
            <a:p>
              <a:r>
                <a:rPr lang="en-US" dirty="0" smtClean="0">
                  <a:solidFill>
                    <a:srgbClr val="FF0000"/>
                  </a:solidFill>
                </a:rPr>
                <a:t>2</a:t>
              </a:r>
              <a:endParaRPr lang="en-US" dirty="0">
                <a:solidFill>
                  <a:srgbClr val="FF0000"/>
                </a:solidFill>
              </a:endParaRPr>
            </a:p>
          </p:txBody>
        </p:sp>
        <p:sp>
          <p:nvSpPr>
            <p:cNvPr id="83" name="Oval 82"/>
            <p:cNvSpPr/>
            <p:nvPr/>
          </p:nvSpPr>
          <p:spPr>
            <a:xfrm>
              <a:off x="198190" y="4751659"/>
              <a:ext cx="304316" cy="3043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2208148" y="2151467"/>
            <a:ext cx="332045" cy="476071"/>
            <a:chOff x="496980" y="4199507"/>
            <a:chExt cx="363614" cy="529082"/>
          </a:xfrm>
        </p:grpSpPr>
        <p:sp>
          <p:nvSpPr>
            <p:cNvPr id="85" name="TextBox 84"/>
            <p:cNvSpPr txBox="1"/>
            <p:nvPr/>
          </p:nvSpPr>
          <p:spPr>
            <a:xfrm>
              <a:off x="496980" y="4199507"/>
              <a:ext cx="363614" cy="529082"/>
            </a:xfrm>
            <a:prstGeom prst="ellipse">
              <a:avLst/>
            </a:prstGeom>
            <a:noFill/>
          </p:spPr>
          <p:txBody>
            <a:bodyPr wrap="square" rtlCol="0">
              <a:spAutoFit/>
            </a:bodyPr>
            <a:lstStyle/>
            <a:p>
              <a:r>
                <a:rPr lang="en-US" sz="1600" dirty="0"/>
                <a:t>1</a:t>
              </a:r>
              <a:endParaRPr lang="en-US" dirty="0"/>
            </a:p>
          </p:txBody>
        </p:sp>
        <p:sp>
          <p:nvSpPr>
            <p:cNvPr id="86" name="Oval 85"/>
            <p:cNvSpPr/>
            <p:nvPr/>
          </p:nvSpPr>
          <p:spPr>
            <a:xfrm>
              <a:off x="556278" y="4295196"/>
              <a:ext cx="304316" cy="304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2827235" y="2113369"/>
            <a:ext cx="401379" cy="519351"/>
            <a:chOff x="124984" y="4614186"/>
            <a:chExt cx="428414" cy="554332"/>
          </a:xfrm>
        </p:grpSpPr>
        <p:sp>
          <p:nvSpPr>
            <p:cNvPr id="88" name="TextBox 87"/>
            <p:cNvSpPr txBox="1"/>
            <p:nvPr/>
          </p:nvSpPr>
          <p:spPr>
            <a:xfrm>
              <a:off x="124984" y="4614186"/>
              <a:ext cx="428414" cy="554332"/>
            </a:xfrm>
            <a:prstGeom prst="ellipse">
              <a:avLst/>
            </a:prstGeom>
            <a:noFill/>
          </p:spPr>
          <p:txBody>
            <a:bodyPr wrap="square" rtlCol="0">
              <a:spAutoFit/>
            </a:bodyPr>
            <a:lstStyle/>
            <a:p>
              <a:r>
                <a:rPr lang="en-US" dirty="0" smtClean="0">
                  <a:solidFill>
                    <a:srgbClr val="FF0000"/>
                  </a:solidFill>
                </a:rPr>
                <a:t>2</a:t>
              </a:r>
              <a:endParaRPr lang="en-US" dirty="0">
                <a:solidFill>
                  <a:srgbClr val="FF0000"/>
                </a:solidFill>
              </a:endParaRPr>
            </a:p>
          </p:txBody>
        </p:sp>
        <p:sp>
          <p:nvSpPr>
            <p:cNvPr id="89" name="Oval 88"/>
            <p:cNvSpPr/>
            <p:nvPr/>
          </p:nvSpPr>
          <p:spPr>
            <a:xfrm>
              <a:off x="198190" y="4751659"/>
              <a:ext cx="304316" cy="3043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flipH="1">
            <a:off x="2593110" y="2213677"/>
            <a:ext cx="313918" cy="369332"/>
          </a:xfrm>
          <a:prstGeom prst="rect">
            <a:avLst/>
          </a:prstGeom>
          <a:noFill/>
        </p:spPr>
        <p:txBody>
          <a:bodyPr wrap="square" rtlCol="0">
            <a:spAutoFit/>
          </a:bodyPr>
          <a:lstStyle/>
          <a:p>
            <a:r>
              <a:rPr lang="en-US" b="1" dirty="0" smtClean="0"/>
              <a:t>+</a:t>
            </a:r>
            <a:endParaRPr lang="en-US" b="1" dirty="0"/>
          </a:p>
        </p:txBody>
      </p:sp>
      <p:sp>
        <p:nvSpPr>
          <p:cNvPr id="97" name="TextBox 96"/>
          <p:cNvSpPr txBox="1"/>
          <p:nvPr/>
        </p:nvSpPr>
        <p:spPr>
          <a:xfrm flipH="1">
            <a:off x="3228110" y="2213677"/>
            <a:ext cx="313918" cy="369332"/>
          </a:xfrm>
          <a:prstGeom prst="rect">
            <a:avLst/>
          </a:prstGeom>
          <a:noFill/>
        </p:spPr>
        <p:txBody>
          <a:bodyPr wrap="square" rtlCol="0">
            <a:spAutoFit/>
          </a:bodyPr>
          <a:lstStyle/>
          <a:p>
            <a:r>
              <a:rPr lang="en-US" b="1" dirty="0" smtClean="0"/>
              <a:t>+</a:t>
            </a:r>
            <a:endParaRPr lang="en-US" b="1" dirty="0"/>
          </a:p>
        </p:txBody>
      </p:sp>
      <p:grpSp>
        <p:nvGrpSpPr>
          <p:cNvPr id="98" name="Group 97"/>
          <p:cNvGrpSpPr/>
          <p:nvPr/>
        </p:nvGrpSpPr>
        <p:grpSpPr>
          <a:xfrm>
            <a:off x="3480282" y="2138769"/>
            <a:ext cx="428414" cy="519351"/>
            <a:chOff x="81745" y="5128899"/>
            <a:chExt cx="428414" cy="519351"/>
          </a:xfrm>
        </p:grpSpPr>
        <p:sp>
          <p:nvSpPr>
            <p:cNvPr id="99" name="TextBox 98"/>
            <p:cNvSpPr txBox="1"/>
            <p:nvPr/>
          </p:nvSpPr>
          <p:spPr>
            <a:xfrm>
              <a:off x="81745" y="5128899"/>
              <a:ext cx="428414" cy="519351"/>
            </a:xfrm>
            <a:prstGeom prst="ellipse">
              <a:avLst/>
            </a:prstGeom>
            <a:noFill/>
            <a:ln>
              <a:noFill/>
            </a:ln>
          </p:spPr>
          <p:txBody>
            <a:bodyPr wrap="square" rtlCol="0">
              <a:spAutoFit/>
            </a:bodyPr>
            <a:lstStyle/>
            <a:p>
              <a:r>
                <a:rPr lang="en-US" dirty="0" smtClean="0">
                  <a:solidFill>
                    <a:srgbClr val="00B050"/>
                  </a:solidFill>
                </a:rPr>
                <a:t>3</a:t>
              </a:r>
              <a:endParaRPr lang="en-US" dirty="0">
                <a:solidFill>
                  <a:srgbClr val="00B050"/>
                </a:solidFill>
              </a:endParaRPr>
            </a:p>
          </p:txBody>
        </p:sp>
        <p:sp>
          <p:nvSpPr>
            <p:cNvPr id="100" name="Oval 99"/>
            <p:cNvSpPr/>
            <p:nvPr/>
          </p:nvSpPr>
          <p:spPr>
            <a:xfrm>
              <a:off x="154951" y="5252817"/>
              <a:ext cx="304316" cy="30431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1750948" y="2507067"/>
            <a:ext cx="332045" cy="476071"/>
            <a:chOff x="496980" y="4199507"/>
            <a:chExt cx="363614" cy="529082"/>
          </a:xfrm>
        </p:grpSpPr>
        <p:sp>
          <p:nvSpPr>
            <p:cNvPr id="102" name="TextBox 101"/>
            <p:cNvSpPr txBox="1"/>
            <p:nvPr/>
          </p:nvSpPr>
          <p:spPr>
            <a:xfrm>
              <a:off x="496980" y="4199507"/>
              <a:ext cx="363614" cy="529082"/>
            </a:xfrm>
            <a:prstGeom prst="ellipse">
              <a:avLst/>
            </a:prstGeom>
            <a:noFill/>
          </p:spPr>
          <p:txBody>
            <a:bodyPr wrap="square" rtlCol="0">
              <a:spAutoFit/>
            </a:bodyPr>
            <a:lstStyle/>
            <a:p>
              <a:r>
                <a:rPr lang="en-US" sz="1600" dirty="0"/>
                <a:t>1</a:t>
              </a:r>
              <a:endParaRPr lang="en-US" dirty="0"/>
            </a:p>
          </p:txBody>
        </p:sp>
        <p:sp>
          <p:nvSpPr>
            <p:cNvPr id="103" name="Oval 102"/>
            <p:cNvSpPr/>
            <p:nvPr/>
          </p:nvSpPr>
          <p:spPr>
            <a:xfrm>
              <a:off x="556278" y="4295196"/>
              <a:ext cx="304316" cy="304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2370035" y="2468969"/>
            <a:ext cx="401379" cy="519351"/>
            <a:chOff x="124984" y="4614186"/>
            <a:chExt cx="428414" cy="554332"/>
          </a:xfrm>
        </p:grpSpPr>
        <p:sp>
          <p:nvSpPr>
            <p:cNvPr id="105" name="TextBox 104"/>
            <p:cNvSpPr txBox="1"/>
            <p:nvPr/>
          </p:nvSpPr>
          <p:spPr>
            <a:xfrm>
              <a:off x="124984" y="4614186"/>
              <a:ext cx="428414" cy="554332"/>
            </a:xfrm>
            <a:prstGeom prst="ellipse">
              <a:avLst/>
            </a:prstGeom>
            <a:noFill/>
          </p:spPr>
          <p:txBody>
            <a:bodyPr wrap="square" rtlCol="0">
              <a:spAutoFit/>
            </a:bodyPr>
            <a:lstStyle/>
            <a:p>
              <a:r>
                <a:rPr lang="en-US" dirty="0" smtClean="0">
                  <a:solidFill>
                    <a:srgbClr val="FF0000"/>
                  </a:solidFill>
                </a:rPr>
                <a:t>2</a:t>
              </a:r>
              <a:endParaRPr lang="en-US" dirty="0">
                <a:solidFill>
                  <a:srgbClr val="FF0000"/>
                </a:solidFill>
              </a:endParaRPr>
            </a:p>
          </p:txBody>
        </p:sp>
        <p:sp>
          <p:nvSpPr>
            <p:cNvPr id="106" name="Oval 105"/>
            <p:cNvSpPr/>
            <p:nvPr/>
          </p:nvSpPr>
          <p:spPr>
            <a:xfrm>
              <a:off x="198190" y="4751659"/>
              <a:ext cx="304316" cy="3043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flipH="1">
            <a:off x="2135910" y="2569277"/>
            <a:ext cx="313918" cy="369332"/>
          </a:xfrm>
          <a:prstGeom prst="rect">
            <a:avLst/>
          </a:prstGeom>
          <a:noFill/>
        </p:spPr>
        <p:txBody>
          <a:bodyPr wrap="square" rtlCol="0">
            <a:spAutoFit/>
          </a:bodyPr>
          <a:lstStyle/>
          <a:p>
            <a:r>
              <a:rPr lang="en-US" b="1" dirty="0" smtClean="0"/>
              <a:t>+</a:t>
            </a:r>
            <a:endParaRPr lang="en-US" b="1" dirty="0"/>
          </a:p>
        </p:txBody>
      </p:sp>
      <p:sp>
        <p:nvSpPr>
          <p:cNvPr id="108" name="TextBox 107"/>
          <p:cNvSpPr txBox="1"/>
          <p:nvPr/>
        </p:nvSpPr>
        <p:spPr>
          <a:xfrm flipH="1">
            <a:off x="2770910" y="2581977"/>
            <a:ext cx="313918" cy="369332"/>
          </a:xfrm>
          <a:prstGeom prst="rect">
            <a:avLst/>
          </a:prstGeom>
          <a:noFill/>
        </p:spPr>
        <p:txBody>
          <a:bodyPr wrap="square" rtlCol="0">
            <a:spAutoFit/>
          </a:bodyPr>
          <a:lstStyle/>
          <a:p>
            <a:r>
              <a:rPr lang="en-US" b="1" dirty="0" smtClean="0"/>
              <a:t>+</a:t>
            </a:r>
            <a:endParaRPr lang="en-US" b="1" dirty="0"/>
          </a:p>
        </p:txBody>
      </p:sp>
      <p:grpSp>
        <p:nvGrpSpPr>
          <p:cNvPr id="109" name="Group 108"/>
          <p:cNvGrpSpPr/>
          <p:nvPr/>
        </p:nvGrpSpPr>
        <p:grpSpPr>
          <a:xfrm>
            <a:off x="3048482" y="2468969"/>
            <a:ext cx="428414" cy="519351"/>
            <a:chOff x="81745" y="5128899"/>
            <a:chExt cx="428414" cy="519351"/>
          </a:xfrm>
        </p:grpSpPr>
        <p:sp>
          <p:nvSpPr>
            <p:cNvPr id="110" name="TextBox 109"/>
            <p:cNvSpPr txBox="1"/>
            <p:nvPr/>
          </p:nvSpPr>
          <p:spPr>
            <a:xfrm>
              <a:off x="81745" y="5128899"/>
              <a:ext cx="428414" cy="519351"/>
            </a:xfrm>
            <a:prstGeom prst="ellipse">
              <a:avLst/>
            </a:prstGeom>
            <a:noFill/>
            <a:ln>
              <a:noFill/>
            </a:ln>
          </p:spPr>
          <p:txBody>
            <a:bodyPr wrap="square" rtlCol="0">
              <a:spAutoFit/>
            </a:bodyPr>
            <a:lstStyle/>
            <a:p>
              <a:r>
                <a:rPr lang="en-US" dirty="0" smtClean="0">
                  <a:solidFill>
                    <a:srgbClr val="00B050"/>
                  </a:solidFill>
                </a:rPr>
                <a:t>3</a:t>
              </a:r>
              <a:endParaRPr lang="en-US" dirty="0">
                <a:solidFill>
                  <a:srgbClr val="00B050"/>
                </a:solidFill>
              </a:endParaRPr>
            </a:p>
          </p:txBody>
        </p:sp>
        <p:sp>
          <p:nvSpPr>
            <p:cNvPr id="111" name="Oval 110"/>
            <p:cNvSpPr/>
            <p:nvPr/>
          </p:nvSpPr>
          <p:spPr>
            <a:xfrm>
              <a:off x="154951" y="5252817"/>
              <a:ext cx="304316" cy="30431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p:cNvGrpSpPr/>
          <p:nvPr/>
        </p:nvGrpSpPr>
        <p:grpSpPr>
          <a:xfrm>
            <a:off x="3784195" y="2468972"/>
            <a:ext cx="428248" cy="519351"/>
            <a:chOff x="81745" y="5630057"/>
            <a:chExt cx="428414" cy="519552"/>
          </a:xfrm>
        </p:grpSpPr>
        <p:sp>
          <p:nvSpPr>
            <p:cNvPr id="135" name="TextBox 134"/>
            <p:cNvSpPr txBox="1"/>
            <p:nvPr/>
          </p:nvSpPr>
          <p:spPr>
            <a:xfrm>
              <a:off x="81745" y="5630057"/>
              <a:ext cx="428414" cy="519552"/>
            </a:xfrm>
            <a:prstGeom prst="ellipse">
              <a:avLst/>
            </a:prstGeom>
            <a:noFill/>
          </p:spPr>
          <p:txBody>
            <a:bodyPr wrap="square" rtlCol="0">
              <a:spAutoFit/>
            </a:bodyPr>
            <a:lstStyle/>
            <a:p>
              <a:r>
                <a:rPr lang="en-US" dirty="0" smtClean="0">
                  <a:solidFill>
                    <a:srgbClr val="7030A0"/>
                  </a:solidFill>
                </a:rPr>
                <a:t>4</a:t>
              </a:r>
              <a:endParaRPr lang="en-US" sz="1600" dirty="0">
                <a:solidFill>
                  <a:srgbClr val="7030A0"/>
                </a:solidFill>
              </a:endParaRPr>
            </a:p>
          </p:txBody>
        </p:sp>
        <p:sp>
          <p:nvSpPr>
            <p:cNvPr id="136" name="Oval 135"/>
            <p:cNvSpPr/>
            <p:nvPr/>
          </p:nvSpPr>
          <p:spPr>
            <a:xfrm>
              <a:off x="154951" y="5753975"/>
              <a:ext cx="304316" cy="30431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2628065"/>
      </p:ext>
    </p:extLst>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88635" y="77203"/>
                <a:ext cx="8229600" cy="800100"/>
              </a:xfrm>
            </p:spPr>
            <p:txBody>
              <a:bodyPr/>
              <a:lstStyle/>
              <a:p>
                <a:r>
                  <a:rPr lang="en-US" sz="3600" dirty="0" smtClean="0"/>
                  <a:t>Robustness to Noise in </a:t>
                </a:r>
                <a14:m>
                  <m:oMath xmlns:m="http://schemas.openxmlformats.org/officeDocument/2006/math">
                    <m:sSub>
                      <m:sSubPr>
                        <m:ctrlPr>
                          <a:rPr lang="en-US" sz="3600" b="1" i="1" smtClean="0">
                            <a:latin typeface="Cambria Math" charset="0"/>
                          </a:rPr>
                        </m:ctrlPr>
                      </m:sSubPr>
                      <m:e>
                        <m:r>
                          <a:rPr lang="en-US" sz="3600" b="1" i="1" smtClean="0">
                            <a:latin typeface="Cambria Math" panose="02040503050406030204" pitchFamily="18" charset="0"/>
                          </a:rPr>
                          <m:t>𝑨</m:t>
                        </m:r>
                      </m:e>
                      <m:sub>
                        <m:r>
                          <a:rPr lang="en-US" sz="3600" b="1" i="1" smtClean="0">
                            <a:latin typeface="Cambria Math" panose="02040503050406030204" pitchFamily="18" charset="0"/>
                          </a:rPr>
                          <m:t>𝟎</m:t>
                        </m:r>
                      </m:sub>
                    </m:sSub>
                  </m:oMath>
                </a14:m>
                <a:endParaRPr lang="en-US" sz="36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88635" y="77203"/>
                <a:ext cx="8229600" cy="800100"/>
              </a:xfrm>
              <a:blipFill rotWithShape="0">
                <a:blip r:embed="rId2"/>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588" y="1314294"/>
            <a:ext cx="5439693" cy="3914657"/>
          </a:xfrm>
          <a:prstGeom prst="rect">
            <a:avLst/>
          </a:prstGeom>
        </p:spPr>
      </p:pic>
      <p:sp>
        <p:nvSpPr>
          <p:cNvPr id="6" name="TextBox 5"/>
          <p:cNvSpPr txBox="1"/>
          <p:nvPr/>
        </p:nvSpPr>
        <p:spPr>
          <a:xfrm>
            <a:off x="841779" y="5309644"/>
            <a:ext cx="7576456" cy="461665"/>
          </a:xfrm>
          <a:prstGeom prst="rect">
            <a:avLst/>
          </a:prstGeom>
          <a:noFill/>
        </p:spPr>
        <p:txBody>
          <a:bodyPr wrap="square" rtlCol="0">
            <a:spAutoFit/>
          </a:bodyPr>
          <a:lstStyle/>
          <a:p>
            <a:r>
              <a:rPr lang="en-US" sz="2400" b="1" dirty="0" err="1" smtClean="0">
                <a:solidFill>
                  <a:srgbClr val="FF0000"/>
                </a:solidFill>
              </a:rPr>
              <a:t>Obs</a:t>
            </a:r>
            <a:r>
              <a:rPr lang="en-US" sz="2400" dirty="0" smtClean="0"/>
              <a:t>: </a:t>
            </a:r>
            <a:r>
              <a:rPr lang="en-US" sz="2400" dirty="0" err="1" smtClean="0"/>
              <a:t>iPath</a:t>
            </a:r>
            <a:r>
              <a:rPr lang="en-US" sz="2400" dirty="0" smtClean="0"/>
              <a:t> degenerates gradually with the noise level</a:t>
            </a:r>
            <a:endParaRPr lang="en-US" sz="2400" dirty="0"/>
          </a:p>
        </p:txBody>
      </p:sp>
      <p:pic>
        <p:nvPicPr>
          <p:cNvPr id="7" name="Picture 6"/>
          <p:cNvPicPr>
            <a:picLocks noChangeAspect="1"/>
          </p:cNvPicPr>
          <p:nvPr/>
        </p:nvPicPr>
        <p:blipFill>
          <a:blip r:embed="rId4"/>
          <a:stretch>
            <a:fillRect/>
          </a:stretch>
        </p:blipFill>
        <p:spPr>
          <a:xfrm>
            <a:off x="5956915" y="79007"/>
            <a:ext cx="3187085" cy="959681"/>
          </a:xfrm>
          <a:prstGeom prst="rect">
            <a:avLst/>
          </a:prstGeom>
        </p:spPr>
      </p:pic>
      <p:sp>
        <p:nvSpPr>
          <p:cNvPr id="3" name="Freeform 2"/>
          <p:cNvSpPr/>
          <p:nvPr/>
        </p:nvSpPr>
        <p:spPr>
          <a:xfrm>
            <a:off x="5681709" y="727969"/>
            <a:ext cx="2112885" cy="505633"/>
          </a:xfrm>
          <a:custGeom>
            <a:avLst/>
            <a:gdLst>
              <a:gd name="connsiteX0" fmla="*/ 0 w 2112885"/>
              <a:gd name="connsiteY0" fmla="*/ 0 h 505633"/>
              <a:gd name="connsiteX1" fmla="*/ 1411549 w 2112885"/>
              <a:gd name="connsiteY1" fmla="*/ 497149 h 505633"/>
              <a:gd name="connsiteX2" fmla="*/ 2112885 w 2112885"/>
              <a:gd name="connsiteY2" fmla="*/ 266330 h 505633"/>
            </a:gdLst>
            <a:ahLst/>
            <a:cxnLst>
              <a:cxn ang="0">
                <a:pos x="connsiteX0" y="connsiteY0"/>
              </a:cxn>
              <a:cxn ang="0">
                <a:pos x="connsiteX1" y="connsiteY1"/>
              </a:cxn>
              <a:cxn ang="0">
                <a:pos x="connsiteX2" y="connsiteY2"/>
              </a:cxn>
            </a:cxnLst>
            <a:rect l="l" t="t" r="r" b="b"/>
            <a:pathLst>
              <a:path w="2112885" h="505633">
                <a:moveTo>
                  <a:pt x="0" y="0"/>
                </a:moveTo>
                <a:cubicBezTo>
                  <a:pt x="529701" y="226380"/>
                  <a:pt x="1059402" y="452761"/>
                  <a:pt x="1411549" y="497149"/>
                </a:cubicBezTo>
                <a:cubicBezTo>
                  <a:pt x="1763696" y="541537"/>
                  <a:pt x="1938290" y="403933"/>
                  <a:pt x="2112885" y="266330"/>
                </a:cubicBezTo>
              </a:path>
            </a:pathLst>
          </a:custGeom>
          <a:no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776838" y="736847"/>
            <a:ext cx="252816" cy="25281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13547"/>
      </p:ext>
    </p:extLst>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iPath</a:t>
            </a:r>
            <a:r>
              <a:rPr lang="en-US" dirty="0" smtClean="0"/>
              <a:t>: Summary</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Goals</a:t>
            </a:r>
            <a:r>
              <a:rPr lang="en-US" dirty="0" smtClean="0"/>
              <a:t>: predict the pathway to impact</a:t>
            </a:r>
          </a:p>
          <a:p>
            <a:r>
              <a:rPr lang="en-US" b="1" dirty="0" smtClean="0">
                <a:solidFill>
                  <a:srgbClr val="FF0000"/>
                </a:solidFill>
              </a:rPr>
              <a:t>Solutions</a:t>
            </a:r>
            <a:r>
              <a:rPr lang="en-US" dirty="0" smtClean="0"/>
              <a:t>: </a:t>
            </a:r>
            <a:r>
              <a:rPr lang="en-US" i="1" dirty="0" err="1" smtClean="0"/>
              <a:t>i</a:t>
            </a:r>
            <a:r>
              <a:rPr lang="en-US" dirty="0" err="1" smtClean="0"/>
              <a:t>Path</a:t>
            </a:r>
            <a:r>
              <a:rPr lang="en-US" dirty="0" smtClean="0"/>
              <a:t> prediction model</a:t>
            </a:r>
          </a:p>
          <a:p>
            <a:pPr lvl="1"/>
            <a:r>
              <a:rPr lang="en-US" sz="2800" dirty="0" smtClean="0">
                <a:solidFill>
                  <a:srgbClr val="0000FF"/>
                </a:solidFill>
              </a:rPr>
              <a:t>Design objectives</a:t>
            </a:r>
            <a:r>
              <a:rPr lang="en-US" sz="2800" dirty="0" smtClean="0"/>
              <a:t>:</a:t>
            </a:r>
          </a:p>
          <a:p>
            <a:pPr lvl="2"/>
            <a:r>
              <a:rPr lang="en-US" sz="2400" dirty="0" smtClean="0">
                <a:solidFill>
                  <a:srgbClr val="FF0000"/>
                </a:solidFill>
              </a:rPr>
              <a:t>Prediction Consistency</a:t>
            </a:r>
          </a:p>
          <a:p>
            <a:pPr lvl="2"/>
            <a:r>
              <a:rPr lang="en-US" sz="2400" dirty="0">
                <a:solidFill>
                  <a:srgbClr val="00B050"/>
                </a:solidFill>
              </a:rPr>
              <a:t>Parameter Smoothness</a:t>
            </a:r>
          </a:p>
          <a:p>
            <a:pPr lvl="1"/>
            <a:r>
              <a:rPr lang="en-US" sz="2800" dirty="0" smtClean="0">
                <a:solidFill>
                  <a:srgbClr val="0000FF"/>
                </a:solidFill>
              </a:rPr>
              <a:t>Results</a:t>
            </a:r>
            <a:r>
              <a:rPr lang="en-US" sz="2800" dirty="0" smtClean="0"/>
              <a:t>:</a:t>
            </a:r>
          </a:p>
          <a:p>
            <a:pPr lvl="2"/>
            <a:r>
              <a:rPr lang="en-US" sz="2400" dirty="0" smtClean="0"/>
              <a:t>Lower error than competitors</a:t>
            </a:r>
          </a:p>
          <a:p>
            <a:pPr lvl="2"/>
            <a:r>
              <a:rPr lang="en-US" sz="2400" dirty="0" smtClean="0"/>
              <a:t>Robust to noise in impact relations</a:t>
            </a:r>
          </a:p>
        </p:txBody>
      </p:sp>
      <p:sp>
        <p:nvSpPr>
          <p:cNvPr id="7" name="Right Arrow 6"/>
          <p:cNvSpPr/>
          <p:nvPr/>
        </p:nvSpPr>
        <p:spPr>
          <a:xfrm rot="20873474">
            <a:off x="4823706" y="3292813"/>
            <a:ext cx="460808" cy="22769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5957">
            <a:off x="4907866" y="3936536"/>
            <a:ext cx="460808" cy="22769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604454" y="4938685"/>
            <a:ext cx="2071234" cy="142545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88" y="0"/>
            <a:ext cx="4500618" cy="132013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8" y="2775632"/>
            <a:ext cx="3147000" cy="1755736"/>
          </a:xfrm>
          <a:prstGeom prst="rect">
            <a:avLst/>
          </a:prstGeom>
        </p:spPr>
      </p:pic>
    </p:spTree>
    <p:extLst>
      <p:ext uri="{BB962C8B-B14F-4D97-AF65-F5344CB8AC3E}">
        <p14:creationId xmlns:p14="http://schemas.microsoft.com/office/powerpoint/2010/main" val="2961708974"/>
      </p:ext>
    </p:extLst>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Ancient Philosophy</a:t>
            </a:r>
            <a:endParaRPr lang="en-US" dirty="0"/>
          </a:p>
        </p:txBody>
      </p:sp>
      <p:pic>
        <p:nvPicPr>
          <p:cNvPr id="5" name="Picture 2" descr="https://mfflood.files.wordpress.com/2016/02/the-whole-is-greater-than-the-sum-of-its-part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564211" y="1249"/>
            <a:ext cx="1593643" cy="9115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1011382"/>
            <a:ext cx="7342909" cy="954107"/>
          </a:xfrm>
          <a:prstGeom prst="rect">
            <a:avLst/>
          </a:prstGeom>
          <a:solidFill>
            <a:schemeClr val="accent3">
              <a:lumMod val="75000"/>
            </a:schemeClr>
          </a:solidFill>
        </p:spPr>
        <p:txBody>
          <a:bodyPr wrap="square" rtlCol="0">
            <a:spAutoFit/>
          </a:bodyPr>
          <a:lstStyle/>
          <a:p>
            <a:r>
              <a:rPr lang="en-US" sz="2800" i="1" dirty="0" smtClean="0"/>
              <a:t>The whole is greater than the sum of its parts. </a:t>
            </a:r>
            <a:r>
              <a:rPr lang="en-US" sz="2800" dirty="0" smtClean="0"/>
              <a:t>-- </a:t>
            </a:r>
            <a:r>
              <a:rPr lang="en-US" sz="2800" b="1" dirty="0" smtClean="0"/>
              <a:t>Aristotle</a:t>
            </a:r>
            <a:endParaRPr lang="en-US" sz="2800" b="1" dirty="0"/>
          </a:p>
        </p:txBody>
      </p:sp>
      <p:sp>
        <p:nvSpPr>
          <p:cNvPr id="8" name="Content Placeholder 2"/>
          <p:cNvSpPr txBox="1">
            <a:spLocks/>
          </p:cNvSpPr>
          <p:nvPr/>
        </p:nvSpPr>
        <p:spPr bwMode="auto">
          <a:xfrm>
            <a:off x="446089" y="2318582"/>
            <a:ext cx="8711765" cy="3976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20000"/>
              </a:lnSpc>
              <a:spcBef>
                <a:spcPct val="20000"/>
              </a:spcBef>
              <a:spcAft>
                <a:spcPct val="0"/>
              </a:spcAft>
              <a:buClr>
                <a:srgbClr val="C00000"/>
              </a:buClr>
              <a:buSzPct val="110000"/>
              <a:buFont typeface="Wingdings" pitchFamily="2" charset="2"/>
              <a:buChar char="§"/>
              <a:defRPr sz="3200">
                <a:solidFill>
                  <a:schemeClr val="tx1">
                    <a:lumMod val="95000"/>
                    <a:lumOff val="5000"/>
                  </a:schemeClr>
                </a:solidFill>
                <a:latin typeface="+mn-lt"/>
                <a:ea typeface="+mn-ea"/>
                <a:cs typeface="+mn-cs"/>
              </a:defRPr>
            </a:lvl1pPr>
            <a:lvl2pPr marL="742950" indent="-285750" algn="l" rtl="0" fontAlgn="base">
              <a:lnSpc>
                <a:spcPct val="120000"/>
              </a:lnSpc>
              <a:spcBef>
                <a:spcPct val="20000"/>
              </a:spcBef>
              <a:spcAft>
                <a:spcPct val="0"/>
              </a:spcAft>
              <a:buClr>
                <a:srgbClr val="C00000"/>
              </a:buClr>
              <a:buSzPct val="90000"/>
              <a:buFont typeface="Arial" charset="0"/>
              <a:buChar char="–"/>
              <a:defRPr sz="2800">
                <a:solidFill>
                  <a:schemeClr val="tx1">
                    <a:lumMod val="95000"/>
                    <a:lumOff val="5000"/>
                  </a:schemeClr>
                </a:solidFill>
                <a:latin typeface="+mn-lt"/>
                <a:cs typeface="+mn-cs"/>
              </a:defRPr>
            </a:lvl2pPr>
            <a:lvl3pPr marL="1143000" indent="-228600" algn="l" rtl="0" fontAlgn="base">
              <a:lnSpc>
                <a:spcPct val="120000"/>
              </a:lnSpc>
              <a:spcBef>
                <a:spcPct val="20000"/>
              </a:spcBef>
              <a:spcAft>
                <a:spcPct val="0"/>
              </a:spcAft>
              <a:buChar char="•"/>
              <a:defRPr sz="2400">
                <a:solidFill>
                  <a:schemeClr val="tx1">
                    <a:lumMod val="95000"/>
                    <a:lumOff val="5000"/>
                  </a:schemeClr>
                </a:solidFill>
                <a:latin typeface="+mn-lt"/>
                <a:cs typeface="+mn-cs"/>
              </a:defRPr>
            </a:lvl3pPr>
            <a:lvl4pPr marL="1600200" indent="-228600" algn="l" rtl="0" fontAlgn="base">
              <a:lnSpc>
                <a:spcPct val="120000"/>
              </a:lnSpc>
              <a:spcBef>
                <a:spcPct val="20000"/>
              </a:spcBef>
              <a:spcAft>
                <a:spcPct val="0"/>
              </a:spcAft>
              <a:buChar char="–"/>
              <a:defRPr sz="2000">
                <a:solidFill>
                  <a:schemeClr val="tx1">
                    <a:lumMod val="95000"/>
                    <a:lumOff val="5000"/>
                  </a:schemeClr>
                </a:solidFill>
                <a:latin typeface="+mn-lt"/>
                <a:cs typeface="+mn-cs"/>
              </a:defRPr>
            </a:lvl4pPr>
            <a:lvl5pPr marL="2057400" indent="-228600" algn="l" rtl="0" fontAlgn="base">
              <a:lnSpc>
                <a:spcPct val="120000"/>
              </a:lnSpc>
              <a:spcBef>
                <a:spcPct val="20000"/>
              </a:spcBef>
              <a:spcAft>
                <a:spcPct val="0"/>
              </a:spcAft>
              <a:buChar char="»"/>
              <a:defRPr sz="2000">
                <a:solidFill>
                  <a:schemeClr val="tx1">
                    <a:lumMod val="95000"/>
                    <a:lumOff val="5000"/>
                  </a:schemeClr>
                </a:solidFill>
                <a:latin typeface="+mn-lt"/>
                <a:cs typeface="+mn-cs"/>
              </a:defRPr>
            </a:lvl5pPr>
            <a:lvl6pPr marL="2514600" indent="-228600" algn="l" rtl="0" fontAlgn="base">
              <a:lnSpc>
                <a:spcPct val="120000"/>
              </a:lnSpc>
              <a:spcBef>
                <a:spcPct val="20000"/>
              </a:spcBef>
              <a:spcAft>
                <a:spcPct val="0"/>
              </a:spcAft>
              <a:buChar char="»"/>
              <a:defRPr sz="2000">
                <a:solidFill>
                  <a:schemeClr val="tx1"/>
                </a:solidFill>
                <a:latin typeface="+mn-lt"/>
                <a:cs typeface="+mn-cs"/>
              </a:defRPr>
            </a:lvl6pPr>
            <a:lvl7pPr marL="2971800" indent="-228600" algn="l" rtl="0" fontAlgn="base">
              <a:lnSpc>
                <a:spcPct val="120000"/>
              </a:lnSpc>
              <a:spcBef>
                <a:spcPct val="20000"/>
              </a:spcBef>
              <a:spcAft>
                <a:spcPct val="0"/>
              </a:spcAft>
              <a:buChar char="»"/>
              <a:defRPr sz="2000">
                <a:solidFill>
                  <a:schemeClr val="tx1"/>
                </a:solidFill>
                <a:latin typeface="+mn-lt"/>
                <a:cs typeface="+mn-cs"/>
              </a:defRPr>
            </a:lvl7pPr>
            <a:lvl8pPr marL="3429000" indent="-228600" algn="l" rtl="0" fontAlgn="base">
              <a:lnSpc>
                <a:spcPct val="120000"/>
              </a:lnSpc>
              <a:spcBef>
                <a:spcPct val="20000"/>
              </a:spcBef>
              <a:spcAft>
                <a:spcPct val="0"/>
              </a:spcAft>
              <a:buChar char="»"/>
              <a:defRPr sz="2000">
                <a:solidFill>
                  <a:schemeClr val="tx1"/>
                </a:solidFill>
                <a:latin typeface="+mn-lt"/>
                <a:cs typeface="+mn-cs"/>
              </a:defRPr>
            </a:lvl8pPr>
            <a:lvl9pPr marL="3886200" indent="-228600" algn="l" rtl="0" fontAlgn="base">
              <a:lnSpc>
                <a:spcPct val="120000"/>
              </a:lnSpc>
              <a:spcBef>
                <a:spcPct val="20000"/>
              </a:spcBef>
              <a:spcAft>
                <a:spcPct val="0"/>
              </a:spcAft>
              <a:buChar char="»"/>
              <a:defRPr sz="2000">
                <a:solidFill>
                  <a:schemeClr val="tx1"/>
                </a:solidFill>
                <a:latin typeface="+mn-lt"/>
                <a:cs typeface="+mn-cs"/>
              </a:defRPr>
            </a:lvl9pPr>
          </a:lstStyle>
          <a:p>
            <a:r>
              <a:rPr lang="en-US" b="1" kern="0" dirty="0" smtClean="0"/>
              <a:t>Whole</a:t>
            </a:r>
            <a:r>
              <a:rPr lang="en-US" kern="0" dirty="0" smtClean="0"/>
              <a:t>: a collection of parts</a:t>
            </a:r>
          </a:p>
          <a:p>
            <a:r>
              <a:rPr lang="en-US" b="1" kern="0" dirty="0" smtClean="0"/>
              <a:t>Parts</a:t>
            </a:r>
            <a:r>
              <a:rPr lang="en-US" kern="0" dirty="0" smtClean="0"/>
              <a:t>: individual elements</a:t>
            </a:r>
          </a:p>
          <a:p>
            <a:r>
              <a:rPr lang="en-US" b="1" kern="0" dirty="0" smtClean="0"/>
              <a:t>Aristotle’s hypothesis</a:t>
            </a:r>
            <a:r>
              <a:rPr lang="en-US" kern="0" dirty="0" smtClean="0"/>
              <a:t>: </a:t>
            </a:r>
          </a:p>
          <a:p>
            <a:pPr lvl="1"/>
            <a:r>
              <a:rPr lang="en-US" kern="0" dirty="0" smtClean="0"/>
              <a:t>whole &gt; sum of parts</a:t>
            </a:r>
          </a:p>
        </p:txBody>
      </p:sp>
      <p:sp>
        <p:nvSpPr>
          <p:cNvPr id="6" name="TextBox 5"/>
          <p:cNvSpPr txBox="1"/>
          <p:nvPr/>
        </p:nvSpPr>
        <p:spPr>
          <a:xfrm>
            <a:off x="0" y="6340600"/>
            <a:ext cx="9144000" cy="523220"/>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Liangyue Li, </a:t>
            </a:r>
            <a:r>
              <a:rPr lang="en-US" sz="1400" dirty="0" err="1">
                <a:solidFill>
                  <a:schemeClr val="bg1"/>
                </a:solidFill>
                <a:latin typeface="Arial" panose="020B0604020202020204" pitchFamily="34" charset="0"/>
                <a:cs typeface="Arial" panose="020B0604020202020204" pitchFamily="34" charset="0"/>
              </a:rPr>
              <a:t>Hanghang</a:t>
            </a:r>
            <a:r>
              <a:rPr lang="en-US" sz="1400" dirty="0">
                <a:solidFill>
                  <a:schemeClr val="bg1"/>
                </a:solidFill>
                <a:latin typeface="Arial" panose="020B0604020202020204" pitchFamily="34" charset="0"/>
                <a:cs typeface="Arial" panose="020B0604020202020204" pitchFamily="34" charset="0"/>
              </a:rPr>
              <a:t> Tong, Yong Wang, </a:t>
            </a:r>
            <a:r>
              <a:rPr lang="en-US" sz="1400" dirty="0" err="1">
                <a:solidFill>
                  <a:schemeClr val="bg1"/>
                </a:solidFill>
                <a:latin typeface="Arial" panose="020B0604020202020204" pitchFamily="34" charset="0"/>
                <a:cs typeface="Arial" panose="020B0604020202020204" pitchFamily="34" charset="0"/>
              </a:rPr>
              <a:t>Conglei</a:t>
            </a:r>
            <a:r>
              <a:rPr lang="en-US" sz="1400" dirty="0">
                <a:solidFill>
                  <a:schemeClr val="bg1"/>
                </a:solidFill>
                <a:latin typeface="Arial" panose="020B0604020202020204" pitchFamily="34" charset="0"/>
                <a:cs typeface="Arial" panose="020B0604020202020204" pitchFamily="34" charset="0"/>
              </a:rPr>
              <a:t> Shi, Nan Cao and </a:t>
            </a:r>
            <a:r>
              <a:rPr lang="en-US" sz="1400" dirty="0" err="1">
                <a:solidFill>
                  <a:schemeClr val="bg1"/>
                </a:solidFill>
                <a:latin typeface="Arial" panose="020B0604020202020204" pitchFamily="34" charset="0"/>
                <a:cs typeface="Arial" panose="020B0604020202020204" pitchFamily="34" charset="0"/>
              </a:rPr>
              <a:t>Norbou</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Buchler</a:t>
            </a:r>
            <a:r>
              <a:rPr lang="en-US" sz="1400" dirty="0">
                <a:solidFill>
                  <a:schemeClr val="bg1"/>
                </a:solidFill>
                <a:latin typeface="Arial" panose="020B0604020202020204" pitchFamily="34" charset="0"/>
                <a:cs typeface="Arial" panose="020B0604020202020204" pitchFamily="34" charset="0"/>
              </a:rPr>
              <a:t>. Is the Whole Greater Than the Sum of Its Parts? </a:t>
            </a:r>
            <a:r>
              <a:rPr lang="en-US" sz="1400" dirty="0" smtClean="0">
                <a:solidFill>
                  <a:schemeClr val="bg1"/>
                </a:solidFill>
                <a:latin typeface="Arial" panose="020B0604020202020204" pitchFamily="34" charset="0"/>
                <a:cs typeface="Arial" panose="020B0604020202020204" pitchFamily="34" charset="0"/>
              </a:rPr>
              <a:t> KDD, 2017.</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6220491"/>
      </p:ext>
    </p:extLst>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Part-Whole in Team Science</a:t>
            </a:r>
            <a:endParaRPr lang="en-US" dirty="0"/>
          </a:p>
        </p:txBody>
      </p:sp>
      <p:pic>
        <p:nvPicPr>
          <p:cNvPr id="7" name="Picture 2" descr="Image result for golden state warrior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94206" y="913889"/>
            <a:ext cx="2867850" cy="1613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68.media.tumblr.com/6de3d2fae940b4ec4777b3f50c4bba3c/tumblr_inline_n9lknptI8S1rcorct.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44338" y="3154088"/>
            <a:ext cx="3071453" cy="17989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research tea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4338" y="912813"/>
            <a:ext cx="3071453" cy="16077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team meeting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94206" y="3154088"/>
            <a:ext cx="2867850" cy="17989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09742" y="2611393"/>
            <a:ext cx="1797928" cy="369332"/>
          </a:xfrm>
          <a:prstGeom prst="rect">
            <a:avLst/>
          </a:prstGeom>
          <a:solidFill>
            <a:schemeClr val="accent1">
              <a:lumMod val="90000"/>
            </a:schemeClr>
          </a:solidFill>
        </p:spPr>
        <p:txBody>
          <a:bodyPr wrap="square" rtlCol="0">
            <a:spAutoFit/>
          </a:bodyPr>
          <a:lstStyle/>
          <a:p>
            <a:r>
              <a:rPr lang="en-US" dirty="0" smtClean="0"/>
              <a:t>Research Team</a:t>
            </a:r>
            <a:endParaRPr lang="en-US" dirty="0"/>
          </a:p>
        </p:txBody>
      </p:sp>
      <p:sp>
        <p:nvSpPr>
          <p:cNvPr id="13" name="TextBox 12"/>
          <p:cNvSpPr txBox="1"/>
          <p:nvPr/>
        </p:nvSpPr>
        <p:spPr>
          <a:xfrm>
            <a:off x="5980489" y="2611393"/>
            <a:ext cx="1495284" cy="369332"/>
          </a:xfrm>
          <a:prstGeom prst="rect">
            <a:avLst/>
          </a:prstGeom>
          <a:solidFill>
            <a:schemeClr val="accent1">
              <a:lumMod val="90000"/>
            </a:schemeClr>
          </a:solidFill>
        </p:spPr>
        <p:txBody>
          <a:bodyPr wrap="square" rtlCol="0">
            <a:spAutoFit/>
          </a:bodyPr>
          <a:lstStyle/>
          <a:p>
            <a:r>
              <a:rPr lang="en-US" dirty="0" smtClean="0"/>
              <a:t>Sports Team</a:t>
            </a:r>
            <a:endParaRPr lang="en-US" dirty="0"/>
          </a:p>
        </p:txBody>
      </p:sp>
      <p:sp>
        <p:nvSpPr>
          <p:cNvPr id="14" name="TextBox 13"/>
          <p:cNvSpPr txBox="1"/>
          <p:nvPr/>
        </p:nvSpPr>
        <p:spPr>
          <a:xfrm>
            <a:off x="2233948" y="5030377"/>
            <a:ext cx="1244543" cy="369332"/>
          </a:xfrm>
          <a:prstGeom prst="rect">
            <a:avLst/>
          </a:prstGeom>
          <a:solidFill>
            <a:schemeClr val="accent1">
              <a:lumMod val="90000"/>
            </a:schemeClr>
          </a:solidFill>
        </p:spPr>
        <p:txBody>
          <a:bodyPr wrap="square" rtlCol="0">
            <a:spAutoFit/>
          </a:bodyPr>
          <a:lstStyle/>
          <a:p>
            <a:r>
              <a:rPr lang="en-US" dirty="0" smtClean="0"/>
              <a:t>Film Crew</a:t>
            </a:r>
            <a:endParaRPr lang="en-US" dirty="0"/>
          </a:p>
        </p:txBody>
      </p:sp>
      <p:sp>
        <p:nvSpPr>
          <p:cNvPr id="15" name="TextBox 14"/>
          <p:cNvSpPr txBox="1"/>
          <p:nvPr/>
        </p:nvSpPr>
        <p:spPr>
          <a:xfrm>
            <a:off x="6184648" y="5030377"/>
            <a:ext cx="1385076" cy="369332"/>
          </a:xfrm>
          <a:prstGeom prst="rect">
            <a:avLst/>
          </a:prstGeom>
          <a:solidFill>
            <a:schemeClr val="accent1">
              <a:lumMod val="90000"/>
            </a:schemeClr>
          </a:solidFill>
        </p:spPr>
        <p:txBody>
          <a:bodyPr wrap="square" rtlCol="0">
            <a:spAutoFit/>
          </a:bodyPr>
          <a:lstStyle/>
          <a:p>
            <a:r>
              <a:rPr lang="en-US" dirty="0" smtClean="0"/>
              <a:t>Sales Team</a:t>
            </a:r>
            <a:endParaRPr lang="en-US" dirty="0"/>
          </a:p>
        </p:txBody>
      </p:sp>
      <p:sp>
        <p:nvSpPr>
          <p:cNvPr id="12" name="TextBox 11"/>
          <p:cNvSpPr txBox="1"/>
          <p:nvPr/>
        </p:nvSpPr>
        <p:spPr>
          <a:xfrm>
            <a:off x="3365975" y="5477088"/>
            <a:ext cx="3362156" cy="830997"/>
          </a:xfrm>
          <a:prstGeom prst="rect">
            <a:avLst/>
          </a:prstGeom>
          <a:solidFill>
            <a:schemeClr val="accent1"/>
          </a:solidFill>
        </p:spPr>
        <p:txBody>
          <a:bodyPr wrap="square" rtlCol="0">
            <a:spAutoFit/>
          </a:bodyPr>
          <a:lstStyle/>
          <a:p>
            <a:r>
              <a:rPr lang="en-US" sz="2400" dirty="0" smtClean="0">
                <a:solidFill>
                  <a:srgbClr val="FF0000"/>
                </a:solidFill>
              </a:rPr>
              <a:t>Whole</a:t>
            </a:r>
            <a:r>
              <a:rPr lang="en-US" sz="2400" dirty="0" smtClean="0"/>
              <a:t> – Team</a:t>
            </a:r>
          </a:p>
          <a:p>
            <a:r>
              <a:rPr lang="en-US" sz="2400" dirty="0" smtClean="0">
                <a:solidFill>
                  <a:srgbClr val="FF0000"/>
                </a:solidFill>
              </a:rPr>
              <a:t>Parts</a:t>
            </a:r>
            <a:r>
              <a:rPr lang="en-US" sz="2400" dirty="0" smtClean="0"/>
              <a:t> – Team members</a:t>
            </a:r>
            <a:endParaRPr lang="en-US" sz="2400" dirty="0"/>
          </a:p>
        </p:txBody>
      </p:sp>
    </p:spTree>
    <p:extLst>
      <p:ext uri="{BB962C8B-B14F-4D97-AF65-F5344CB8AC3E}">
        <p14:creationId xmlns:p14="http://schemas.microsoft.com/office/powerpoint/2010/main" val="211572095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28501</TotalTime>
  <Words>12768</Words>
  <Application>Microsoft Macintosh PowerPoint</Application>
  <PresentationFormat>On-screen Show (4:3)</PresentationFormat>
  <Paragraphs>1938</Paragraphs>
  <Slides>209</Slides>
  <Notes>107</Notes>
  <HiddenSlides>2</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209</vt:i4>
      </vt:variant>
    </vt:vector>
  </HeadingPairs>
  <TitlesOfParts>
    <vt:vector size="231" baseType="lpstr">
      <vt:lpstr>Arial Black</vt:lpstr>
      <vt:lpstr>Arial Bold</vt:lpstr>
      <vt:lpstr>Calibri</vt:lpstr>
      <vt:lpstr>Cambria Math</vt:lpstr>
      <vt:lpstr>Gill Sans</vt:lpstr>
      <vt:lpstr>Helvetica</vt:lpstr>
      <vt:lpstr>Helvetica Neue</vt:lpstr>
      <vt:lpstr>Lucida Grande</vt:lpstr>
      <vt:lpstr>MS PGothic</vt:lpstr>
      <vt:lpstr>ＭＳ Ｐゴシック</vt:lpstr>
      <vt:lpstr>Museo Sans 100</vt:lpstr>
      <vt:lpstr>Museo Sans 700</vt:lpstr>
      <vt:lpstr>Times</vt:lpstr>
      <vt:lpstr>Wingdings</vt:lpstr>
      <vt:lpstr>Wingdings 2</vt:lpstr>
      <vt:lpstr>Wingdings 3</vt:lpstr>
      <vt:lpstr>ヒラギノ角ゴ ProN W3</vt:lpstr>
      <vt:lpstr>宋体</vt:lpstr>
      <vt:lpstr>Arial</vt:lpstr>
      <vt:lpstr>Default Design</vt:lpstr>
      <vt:lpstr>Default</vt:lpstr>
      <vt:lpstr>1_Default</vt:lpstr>
      <vt:lpstr>Network Science of Teams: Characterization, Prediction, and Optimization</vt:lpstr>
      <vt:lpstr>PowerPoint Presentation</vt:lpstr>
      <vt:lpstr>Shift from Individuals to Teams</vt:lpstr>
      <vt:lpstr>Teams Are Everywhere</vt:lpstr>
      <vt:lpstr>Networks Are Everywhere in Teams</vt:lpstr>
      <vt:lpstr>Network Science of Teams</vt:lpstr>
      <vt:lpstr>Research Questions</vt:lpstr>
      <vt:lpstr>Roadmap</vt:lpstr>
      <vt:lpstr>Part I: Team Performance Characterization</vt:lpstr>
      <vt:lpstr>Individual Intelligence</vt:lpstr>
      <vt:lpstr>Collective Intelligence</vt:lpstr>
      <vt:lpstr>Study 1 </vt:lpstr>
      <vt:lpstr>Example Tasks</vt:lpstr>
      <vt:lpstr>Study 1</vt:lpstr>
      <vt:lpstr>Study 2</vt:lpstr>
      <vt:lpstr>But what can predict c</vt:lpstr>
      <vt:lpstr>But what can predict c</vt:lpstr>
      <vt:lpstr>Virtual Teams</vt:lpstr>
      <vt:lpstr>League of Legends</vt:lpstr>
      <vt:lpstr>Study Hypotheses </vt:lpstr>
      <vt:lpstr>Method</vt:lpstr>
      <vt:lpstr>Sample </vt:lpstr>
      <vt:lpstr>Results</vt:lpstr>
      <vt:lpstr>H1:CI and Game Performance</vt:lpstr>
      <vt:lpstr>H1:CI and Game Performance</vt:lpstr>
      <vt:lpstr>H2: Women, Social Perceptiveness and CI</vt:lpstr>
      <vt:lpstr>H3: Communication Processes and CI</vt:lpstr>
      <vt:lpstr>Network in Sports Teams</vt:lpstr>
      <vt:lpstr>Team Performance</vt:lpstr>
      <vt:lpstr>Results</vt:lpstr>
      <vt:lpstr>Network Structure in Github</vt:lpstr>
      <vt:lpstr>Github Data</vt:lpstr>
      <vt:lpstr>Project-project network</vt:lpstr>
      <vt:lpstr>Developer-developer network</vt:lpstr>
      <vt:lpstr>Influential Projects</vt:lpstr>
      <vt:lpstr>Influential Developers</vt:lpstr>
      <vt:lpstr>PowerPoint Presentation</vt:lpstr>
      <vt:lpstr>Performance Dynamics  (metric: long-term citation counts)</vt:lpstr>
      <vt:lpstr>Roadmap</vt:lpstr>
      <vt:lpstr>Part II: Team Performance Prediction</vt:lpstr>
      <vt:lpstr>Scientific Teams</vt:lpstr>
      <vt:lpstr>Scientific Impact</vt:lpstr>
      <vt:lpstr>Factors driving scientific impact</vt:lpstr>
      <vt:lpstr>Content Features</vt:lpstr>
      <vt:lpstr>Content Features</vt:lpstr>
      <vt:lpstr>Author Features </vt:lpstr>
      <vt:lpstr>Author Features – con’t</vt:lpstr>
      <vt:lpstr>Author Features </vt:lpstr>
      <vt:lpstr>Author Features</vt:lpstr>
      <vt:lpstr>Venue Features</vt:lpstr>
      <vt:lpstr>Venue Features</vt:lpstr>
      <vt:lpstr>Temporal Feature</vt:lpstr>
      <vt:lpstr>Data Description</vt:lpstr>
      <vt:lpstr>Set-up </vt:lpstr>
      <vt:lpstr>Predictive Models </vt:lpstr>
      <vt:lpstr>Performance Comparisons</vt:lpstr>
      <vt:lpstr>Feature Analysis</vt:lpstr>
      <vt:lpstr>Lack of predictability in citation patterns</vt:lpstr>
      <vt:lpstr>Preferential attachment</vt:lpstr>
      <vt:lpstr>Temporal Citation Trend</vt:lpstr>
      <vt:lpstr>Fitness η of a paper</vt:lpstr>
      <vt:lpstr>Mechanistic Model</vt:lpstr>
      <vt:lpstr>Model’s validity</vt:lpstr>
      <vt:lpstr>Predicting future impact</vt:lpstr>
      <vt:lpstr>Performance Prediction: Setup</vt:lpstr>
      <vt:lpstr>Performance Prediction: Challenges</vt:lpstr>
      <vt:lpstr>C1: Scholarly Feature Design</vt:lpstr>
      <vt:lpstr>C2: Non-linearity</vt:lpstr>
      <vt:lpstr>C3: Domain heterogeneity</vt:lpstr>
      <vt:lpstr>C4: Dynamics</vt:lpstr>
      <vt:lpstr>iBall — Formulations</vt:lpstr>
      <vt:lpstr>iBall — linear formulation</vt:lpstr>
      <vt:lpstr>iBall — non-linear formulation</vt:lpstr>
      <vt:lpstr>iBall — Closed-form Solutions</vt:lpstr>
      <vt:lpstr>iBall — Closed-form Solutions</vt:lpstr>
      <vt:lpstr>iBall — Scale-up with Dynamic Update</vt:lpstr>
      <vt:lpstr>iBall — Scale-up with Dynamic Update</vt:lpstr>
      <vt:lpstr>Paper Citation Prediction Performance</vt:lpstr>
      <vt:lpstr>Error Analysis</vt:lpstr>
      <vt:lpstr>Running Time Comparison</vt:lpstr>
      <vt:lpstr>Quality vs. Speed</vt:lpstr>
      <vt:lpstr>iBall: Summary</vt:lpstr>
      <vt:lpstr>Foresee the Pathway to Impact</vt:lpstr>
      <vt:lpstr>Modeling Scientific Impact</vt:lpstr>
      <vt:lpstr>Challenges</vt:lpstr>
      <vt:lpstr>Design Objectives</vt:lpstr>
      <vt:lpstr>iPath -- Formulations</vt:lpstr>
      <vt:lpstr>iPath – linear formulation</vt:lpstr>
      <vt:lpstr>iPath – non-linear formulation</vt:lpstr>
      <vt:lpstr>iPath – Optimization Solutions</vt:lpstr>
      <vt:lpstr>Experiment Setup</vt:lpstr>
      <vt:lpstr>Paper Impact Pathway Prediction</vt:lpstr>
      <vt:lpstr>Author Impact Pathway Prediction</vt:lpstr>
      <vt:lpstr>Sensitivity Analysis</vt:lpstr>
      <vt:lpstr>Performance Gain Analysis</vt:lpstr>
      <vt:lpstr>Robustness to Noise in A_0</vt:lpstr>
      <vt:lpstr>iPath: Summary</vt:lpstr>
      <vt:lpstr>From the Ancient Philosophy</vt:lpstr>
      <vt:lpstr>Part-Whole in Team Science</vt:lpstr>
      <vt:lpstr>Part-Whole Beyond Teams</vt:lpstr>
      <vt:lpstr>Outcome of Part-Whole</vt:lpstr>
      <vt:lpstr>Predict the Part-Whole Outcomes</vt:lpstr>
      <vt:lpstr>Challenges -- Modeling</vt:lpstr>
      <vt:lpstr>Challenges – Modeling (con’t)</vt:lpstr>
      <vt:lpstr>Challenges -- Algorithm</vt:lpstr>
      <vt:lpstr>Part-Whole Outcome Prediction</vt:lpstr>
      <vt:lpstr>A Generic Joint Prediction Framework -- PAROLE</vt:lpstr>
      <vt:lpstr>Modeling Part-Whole Relationship</vt:lpstr>
      <vt:lpstr>Overview</vt:lpstr>
      <vt:lpstr>Linear Part-Whole Relation</vt:lpstr>
      <vt:lpstr>Sparse Part-Whole Relation</vt:lpstr>
      <vt:lpstr>Ordered Sparse Part-Whole Relation</vt:lpstr>
      <vt:lpstr>Robust Part-Whole Relation</vt:lpstr>
      <vt:lpstr>Maximum Part-Whole Relation </vt:lpstr>
      <vt:lpstr>Summarize Part-Whole Relations</vt:lpstr>
      <vt:lpstr>Modeling Part-Part Interdependency</vt:lpstr>
      <vt:lpstr>Modeling Part-Part Interdependency</vt:lpstr>
      <vt:lpstr>Optimization Solution</vt:lpstr>
      <vt:lpstr>Block Coordinate Descent</vt:lpstr>
      <vt:lpstr>Optimization Properties</vt:lpstr>
      <vt:lpstr>Datasets</vt:lpstr>
      <vt:lpstr>Outcome Prediction Performance</vt:lpstr>
      <vt:lpstr>Effect of part-part interdependency</vt:lpstr>
      <vt:lpstr>Convergence Analysis</vt:lpstr>
      <vt:lpstr>Parameter Sensitivity</vt:lpstr>
      <vt:lpstr>Scalability of PAROLE</vt:lpstr>
      <vt:lpstr>Conclusions -- PAROLE</vt:lpstr>
      <vt:lpstr>Roadmap</vt:lpstr>
      <vt:lpstr>Part III: Team Performance Optimization</vt:lpstr>
      <vt:lpstr>Simple Team formation Problem</vt:lpstr>
      <vt:lpstr>Set Cover</vt:lpstr>
      <vt:lpstr>Coverage</vt:lpstr>
      <vt:lpstr>Team Formation with Networks</vt:lpstr>
      <vt:lpstr>Problem Definition</vt:lpstr>
      <vt:lpstr>Communication cost </vt:lpstr>
      <vt:lpstr>Algorithm for Diameter-TF</vt:lpstr>
      <vt:lpstr>The RarestFirst algorithm</vt:lpstr>
      <vt:lpstr>The RarestFirst algorithm</vt:lpstr>
      <vt:lpstr>Diameter-TF example</vt:lpstr>
      <vt:lpstr>Algorithm for MST-TF</vt:lpstr>
      <vt:lpstr>Another algorithm for MST-TF</vt:lpstr>
      <vt:lpstr>The EnhancedSteiner algorithm </vt:lpstr>
      <vt:lpstr>Experimental Evaluation</vt:lpstr>
      <vt:lpstr>Communication Cost</vt:lpstr>
      <vt:lpstr>Cardinality of the team</vt:lpstr>
      <vt:lpstr>Connectivity of the team</vt:lpstr>
      <vt:lpstr>Case study on 10 papers</vt:lpstr>
      <vt:lpstr>Case Study Results</vt:lpstr>
      <vt:lpstr>Steaming Tasks</vt:lpstr>
      <vt:lpstr>Balanced Task Covering</vt:lpstr>
      <vt:lpstr>Online TF in Social Networks</vt:lpstr>
      <vt:lpstr>Balanced Social Task</vt:lpstr>
      <vt:lpstr>Realistic Team Formation</vt:lpstr>
      <vt:lpstr>Measure of collaborative compatibility</vt:lpstr>
      <vt:lpstr>Problem Formulation</vt:lpstr>
      <vt:lpstr>Churn of A Team Member</vt:lpstr>
      <vt:lpstr>Team Member Replacement</vt:lpstr>
      <vt:lpstr>Social Science Literature</vt:lpstr>
      <vt:lpstr>Design Objectives</vt:lpstr>
      <vt:lpstr>Design Objectives</vt:lpstr>
      <vt:lpstr>Design Objectives</vt:lpstr>
      <vt:lpstr>Random Walk based Graph Kernel</vt:lpstr>
      <vt:lpstr>Random Walk based Graph Kernel</vt:lpstr>
      <vt:lpstr>Kronecker Product Graph w/o Attribute</vt:lpstr>
      <vt:lpstr>RW Graph Kernel — Formulation</vt:lpstr>
      <vt:lpstr>TEAMREP-BASIC</vt:lpstr>
      <vt:lpstr>Scale-up: Candidate Filtering</vt:lpstr>
      <vt:lpstr>Speedup — Observation</vt:lpstr>
      <vt:lpstr>Speedup — Approx Approach</vt:lpstr>
      <vt:lpstr>Speedup — Approx Approach</vt:lpstr>
      <vt:lpstr>Prototype Systems</vt:lpstr>
      <vt:lpstr>User Studies</vt:lpstr>
      <vt:lpstr>Application in Author Alias Prediction</vt:lpstr>
      <vt:lpstr>Speed-up by Pruning</vt:lpstr>
      <vt:lpstr>Further Speed-up</vt:lpstr>
      <vt:lpstr>Scalability</vt:lpstr>
      <vt:lpstr>Team Member Replacement - Summary</vt:lpstr>
      <vt:lpstr>Beyond Team Member Replacement</vt:lpstr>
      <vt:lpstr>Team Expansion</vt:lpstr>
      <vt:lpstr>Team Expansion – Case Study </vt:lpstr>
      <vt:lpstr>Team Shrinkage</vt:lpstr>
      <vt:lpstr>Team Shrinkage -- Results</vt:lpstr>
      <vt:lpstr>Team Conflict Resolution</vt:lpstr>
      <vt:lpstr>Roadmap</vt:lpstr>
      <vt:lpstr>Open Challenges </vt:lpstr>
      <vt:lpstr>Prediction Explanation</vt:lpstr>
      <vt:lpstr>What an explanation looks like</vt:lpstr>
      <vt:lpstr>Three must-haves for a good explanation</vt:lpstr>
      <vt:lpstr>PowerPoint Presentation</vt:lpstr>
      <vt:lpstr>PowerPoint Presentation</vt:lpstr>
      <vt:lpstr>LIME – Key Ideas</vt:lpstr>
      <vt:lpstr>PowerPoint Presentation</vt:lpstr>
      <vt:lpstr>Interpretable representations</vt:lpstr>
      <vt:lpstr>Interpretable representation: images</vt:lpstr>
      <vt:lpstr>Explaining Google’s Inception NN</vt:lpstr>
      <vt:lpstr>Fixing bad classifiers</vt:lpstr>
      <vt:lpstr>Fixing bad classifiers</vt:lpstr>
      <vt:lpstr>Fixing bad classifiers</vt:lpstr>
      <vt:lpstr>Explain through examples</vt:lpstr>
      <vt:lpstr>Explain through examples</vt:lpstr>
      <vt:lpstr>Understanding Model Behavior</vt:lpstr>
      <vt:lpstr>Fixing Mislabeled Examples</vt:lpstr>
      <vt:lpstr>Optimization Explanation</vt:lpstr>
      <vt:lpstr>Multiple Teams Optimization </vt:lpstr>
      <vt:lpstr>Data</vt:lpstr>
      <vt:lpstr>Resources</vt:lpstr>
      <vt:lpstr>References </vt:lpstr>
      <vt:lpstr>References </vt:lpstr>
      <vt:lpstr>References </vt:lpstr>
    </vt:vector>
  </TitlesOfParts>
  <Company>ASU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Optimal Teams in Big Networks</dc:title>
  <dc:creator>Hanghang Tong</dc:creator>
  <cp:lastModifiedBy>Liangyue Li</cp:lastModifiedBy>
  <cp:revision>439</cp:revision>
  <cp:lastPrinted>2018-02-04T20:11:52Z</cp:lastPrinted>
  <dcterms:created xsi:type="dcterms:W3CDTF">2016-04-12T05:48:00Z</dcterms:created>
  <dcterms:modified xsi:type="dcterms:W3CDTF">2018-08-19T11:00:08Z</dcterms:modified>
</cp:coreProperties>
</file>