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.bin" ContentType="application/vnd.openxmlformats-officedocument.oleObject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9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46" r:id="rId3"/>
    <p:sldMasterId id="2147483761" r:id="rId4"/>
  </p:sldMasterIdLst>
  <p:notesMasterIdLst>
    <p:notesMasterId r:id="rId105"/>
  </p:notesMasterIdLst>
  <p:handoutMasterIdLst>
    <p:handoutMasterId r:id="rId106"/>
  </p:handoutMasterIdLst>
  <p:sldIdLst>
    <p:sldId id="903" r:id="rId5"/>
    <p:sldId id="282" r:id="rId6"/>
    <p:sldId id="677" r:id="rId7"/>
    <p:sldId id="786" r:id="rId8"/>
    <p:sldId id="827" r:id="rId9"/>
    <p:sldId id="904" r:id="rId10"/>
    <p:sldId id="905" r:id="rId11"/>
    <p:sldId id="788" r:id="rId12"/>
    <p:sldId id="789" r:id="rId13"/>
    <p:sldId id="706" r:id="rId14"/>
    <p:sldId id="708" r:id="rId15"/>
    <p:sldId id="709" r:id="rId16"/>
    <p:sldId id="710" r:id="rId17"/>
    <p:sldId id="707" r:id="rId18"/>
    <p:sldId id="769" r:id="rId19"/>
    <p:sldId id="711" r:id="rId20"/>
    <p:sldId id="636" r:id="rId21"/>
    <p:sldId id="906" r:id="rId22"/>
    <p:sldId id="712" r:id="rId23"/>
    <p:sldId id="830" r:id="rId24"/>
    <p:sldId id="718" r:id="rId25"/>
    <p:sldId id="719" r:id="rId26"/>
    <p:sldId id="720" r:id="rId27"/>
    <p:sldId id="781" r:id="rId28"/>
    <p:sldId id="872" r:id="rId29"/>
    <p:sldId id="873" r:id="rId30"/>
    <p:sldId id="914" r:id="rId31"/>
    <p:sldId id="919" r:id="rId32"/>
    <p:sldId id="920" r:id="rId33"/>
    <p:sldId id="921" r:id="rId34"/>
    <p:sldId id="922" r:id="rId35"/>
    <p:sldId id="923" r:id="rId36"/>
    <p:sldId id="924" r:id="rId37"/>
    <p:sldId id="925" r:id="rId38"/>
    <p:sldId id="928" r:id="rId39"/>
    <p:sldId id="724" r:id="rId40"/>
    <p:sldId id="725" r:id="rId41"/>
    <p:sldId id="727" r:id="rId42"/>
    <p:sldId id="728" r:id="rId43"/>
    <p:sldId id="892" r:id="rId44"/>
    <p:sldId id="729" r:id="rId45"/>
    <p:sldId id="730" r:id="rId46"/>
    <p:sldId id="731" r:id="rId47"/>
    <p:sldId id="732" r:id="rId48"/>
    <p:sldId id="733" r:id="rId49"/>
    <p:sldId id="734" r:id="rId50"/>
    <p:sldId id="735" r:id="rId51"/>
    <p:sldId id="736" r:id="rId52"/>
    <p:sldId id="737" r:id="rId53"/>
    <p:sldId id="738" r:id="rId54"/>
    <p:sldId id="739" r:id="rId55"/>
    <p:sldId id="740" r:id="rId56"/>
    <p:sldId id="841" r:id="rId57"/>
    <p:sldId id="843" r:id="rId58"/>
    <p:sldId id="844" r:id="rId59"/>
    <p:sldId id="845" r:id="rId60"/>
    <p:sldId id="846" r:id="rId61"/>
    <p:sldId id="742" r:id="rId62"/>
    <p:sldId id="744" r:id="rId63"/>
    <p:sldId id="745" r:id="rId64"/>
    <p:sldId id="826" r:id="rId65"/>
    <p:sldId id="938" r:id="rId66"/>
    <p:sldId id="939" r:id="rId67"/>
    <p:sldId id="940" r:id="rId68"/>
    <p:sldId id="932" r:id="rId69"/>
    <p:sldId id="929" r:id="rId70"/>
    <p:sldId id="934" r:id="rId71"/>
    <p:sldId id="935" r:id="rId72"/>
    <p:sldId id="936" r:id="rId73"/>
    <p:sldId id="942" r:id="rId74"/>
    <p:sldId id="944" r:id="rId75"/>
    <p:sldId id="945" r:id="rId76"/>
    <p:sldId id="947" r:id="rId77"/>
    <p:sldId id="948" r:id="rId78"/>
    <p:sldId id="949" r:id="rId79"/>
    <p:sldId id="950" r:id="rId80"/>
    <p:sldId id="951" r:id="rId81"/>
    <p:sldId id="952" r:id="rId82"/>
    <p:sldId id="953" r:id="rId83"/>
    <p:sldId id="957" r:id="rId84"/>
    <p:sldId id="958" r:id="rId85"/>
    <p:sldId id="959" r:id="rId86"/>
    <p:sldId id="960" r:id="rId87"/>
    <p:sldId id="956" r:id="rId88"/>
    <p:sldId id="954" r:id="rId89"/>
    <p:sldId id="930" r:id="rId90"/>
    <p:sldId id="961" r:id="rId91"/>
    <p:sldId id="963" r:id="rId92"/>
    <p:sldId id="964" r:id="rId93"/>
    <p:sldId id="965" r:id="rId94"/>
    <p:sldId id="966" r:id="rId95"/>
    <p:sldId id="967" r:id="rId96"/>
    <p:sldId id="969" r:id="rId97"/>
    <p:sldId id="972" r:id="rId98"/>
    <p:sldId id="973" r:id="rId99"/>
    <p:sldId id="971" r:id="rId100"/>
    <p:sldId id="974" r:id="rId101"/>
    <p:sldId id="975" r:id="rId102"/>
    <p:sldId id="976" r:id="rId103"/>
    <p:sldId id="977" r:id="rId104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00FF"/>
    <a:srgbClr val="660066"/>
    <a:srgbClr val="007635"/>
    <a:srgbClr val="FF0000"/>
    <a:srgbClr val="777777"/>
    <a:srgbClr val="0000CC"/>
    <a:srgbClr val="33CC33"/>
    <a:srgbClr val="00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78241" autoAdjust="0"/>
  </p:normalViewPr>
  <p:slideViewPr>
    <p:cSldViewPr>
      <p:cViewPr varScale="1">
        <p:scale>
          <a:sx n="79" d="100"/>
          <a:sy n="79" d="100"/>
        </p:scale>
        <p:origin x="-1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7.xml"/><Relationship Id="rId102" Type="http://schemas.openxmlformats.org/officeDocument/2006/relationships/slide" Target="slides/slide98.xml"/><Relationship Id="rId103" Type="http://schemas.openxmlformats.org/officeDocument/2006/relationships/slide" Target="slides/slide99.xml"/><Relationship Id="rId104" Type="http://schemas.openxmlformats.org/officeDocument/2006/relationships/slide" Target="slides/slide100.xml"/><Relationship Id="rId105" Type="http://schemas.openxmlformats.org/officeDocument/2006/relationships/notesMaster" Target="notesMasters/notesMaster1.xml"/><Relationship Id="rId106" Type="http://schemas.openxmlformats.org/officeDocument/2006/relationships/handoutMaster" Target="handoutMasters/handoutMaster1.xml"/><Relationship Id="rId107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8" Type="http://schemas.openxmlformats.org/officeDocument/2006/relationships/presProps" Target="presProps.xml"/><Relationship Id="rId109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110" Type="http://schemas.openxmlformats.org/officeDocument/2006/relationships/theme" Target="theme/theme1.xml"/><Relationship Id="rId90" Type="http://schemas.openxmlformats.org/officeDocument/2006/relationships/slide" Target="slides/slide86.xml"/><Relationship Id="rId91" Type="http://schemas.openxmlformats.org/officeDocument/2006/relationships/slide" Target="slides/slide87.xml"/><Relationship Id="rId92" Type="http://schemas.openxmlformats.org/officeDocument/2006/relationships/slide" Target="slides/slide88.xml"/><Relationship Id="rId93" Type="http://schemas.openxmlformats.org/officeDocument/2006/relationships/slide" Target="slides/slide89.xml"/><Relationship Id="rId94" Type="http://schemas.openxmlformats.org/officeDocument/2006/relationships/slide" Target="slides/slide90.xml"/><Relationship Id="rId95" Type="http://schemas.openxmlformats.org/officeDocument/2006/relationships/slide" Target="slides/slide91.xml"/><Relationship Id="rId96" Type="http://schemas.openxmlformats.org/officeDocument/2006/relationships/slide" Target="slides/slide92.xml"/><Relationship Id="rId97" Type="http://schemas.openxmlformats.org/officeDocument/2006/relationships/slide" Target="slides/slide93.xml"/><Relationship Id="rId98" Type="http://schemas.openxmlformats.org/officeDocument/2006/relationships/slide" Target="slides/slide94.xml"/><Relationship Id="rId99" Type="http://schemas.openxmlformats.org/officeDocument/2006/relationships/slide" Target="slides/slide95.xml"/><Relationship Id="rId111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100" Type="http://schemas.openxmlformats.org/officeDocument/2006/relationships/slide" Target="slides/slide96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slide" Target="slides/slide82.xml"/><Relationship Id="rId87" Type="http://schemas.openxmlformats.org/officeDocument/2006/relationships/slide" Target="slides/slide83.xml"/><Relationship Id="rId88" Type="http://schemas.openxmlformats.org/officeDocument/2006/relationships/slide" Target="slides/slide84.xml"/><Relationship Id="rId89" Type="http://schemas.openxmlformats.org/officeDocument/2006/relationships/slide" Target="slides/slide8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269" cy="468154"/>
          </a:xfrm>
          <a:prstGeom prst="rect">
            <a:avLst/>
          </a:prstGeom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99" y="0"/>
            <a:ext cx="3067269" cy="468154"/>
          </a:xfrm>
          <a:prstGeom prst="rect">
            <a:avLst/>
          </a:prstGeom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0A5E7F-91BC-47FE-9CD0-BA37A08E1AF0}" type="datetimeFigureOut">
              <a:rPr lang="zh-CN" altLang="en-US"/>
              <a:pPr>
                <a:defRPr/>
              </a:pPr>
              <a:t>10/11/15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318"/>
            <a:ext cx="3067269" cy="468154"/>
          </a:xfrm>
          <a:prstGeom prst="rect">
            <a:avLst/>
          </a:prstGeom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99" y="8893318"/>
            <a:ext cx="3067269" cy="468154"/>
          </a:xfrm>
          <a:prstGeom prst="rect">
            <a:avLst/>
          </a:prstGeom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994F18-7F9F-4F44-B6ED-A29389564B2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9676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6T18:14:15.489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175 0,'-19'19,"-1"-19,1 0,19 20,-20-20,1 0,-1 20,20 0,-19-20,-20 19,39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6T18:14:04.85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0 100,'20'0,"-20"20,0 20,0-20,0 20,0-20,0 20,0-40,0 20,0-1,0 1</inkml:trace>
  <inkml:trace contextRef="#ctx0" brushRef="#br0" timeOffset="2358">40 60,'0'0,"20"0,0 0,-20 0,20 0,0 0,-20 0,0 20,0 0,-40 0,40 0,-20 20,20-40,0 20</inkml:trace>
  <inkml:trace contextRef="#ctx0" brushRef="#br0" timeOffset="4576">239 180,'40'0,"-40"20,0 20,0-20,0 0,20 0,-20-20,0 19,0 1</inkml:trace>
  <inkml:trace contextRef="#ctx0" brushRef="#br0" timeOffset="6997">200 0,'0'0,"0"20,0 0,0 0,19 0,1 0,-20 0,20 0,-20 0,-20 0,0 0,20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6T18:12:45.722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1808 179,'0'0,"0"20,0-1,0-19,0 20,0 0,0-20,0 20,0 0,0 0,20-20,-20 19,0 1,0-40,0 1,0-1,0 20,-20-20,0 0,0 20,20-20,0 0,0 1,-20 19,1 0,19-20,-20 0,0 0,0 20,20 0,-20 0,0-20,20 20,-20 0,1 20,-1 0,20-20,-20 20,20 0,-20-20,0 19,0-38,20-1,0 0,-20 20,20-20,0 0,0 20,0-20,0 0,0 1,0 19,-20 0,20 19,0 1,-19-20,19 40,-20-20,20-20,0 20,0 0,0-20,0 0,20 0,-1 19,-19 1,0 20,0-20,0 0,0-40,0 0,0 0,0 20,0-20,0 0</inkml:trace>
  <inkml:trace contextRef="#ctx0" brushRef="#br0" timeOffset="5576">537 397,'-20'0,"0"20,20 0,0-20,-20 20,20-1,-20 1,0 0,20 0,0-20,40 0,-40 0,20 0,0 0,0 0,-20 0,39 0,-19-20,-20 0,0 20,40-20,-40 1,0-1,40 20,-40-20,0 20,20 0,-1-20,1 20,20 0,-60 0,0 0,0 0,20 20,-19 0,-1 0,0-1,20-19,-20 0,0 0,0-19,0-1,1 0,19 20,-40-40,40 0,0 40,0 0,0 40,-20-20,0 0,0 0,20 0,0-20,0 19,20-19,-20-19,0-21,20 40,-20-20,0 20,0-40,0 40,20 0,0 0,-20 0,20 0,-1 0,-19 0,0 40,0-20,0 20,0-21,0-19,0 20,20 0,-20-20,0 20,0 0,0 0,0-40,0-20,0 20,0 0,0 1,0 19,0-40</inkml:trace>
  <inkml:trace contextRef="#ctx0" brushRef="#br0" timeOffset="13696">636 496,'20'0,"0"0,-20 0,20 0,-1-20,-19 1,0 19,0-20,0 0,0 0,0 20,0-20,-19 0,19 20,-40 0,40 0,20 0,0 0,-20 0,19-20,41 20,-40-19,0 19,-20-20,20 20,0-20,-1 20,-19-20,20 20,-20 0,0 20,0 0,0-20,0 20,0-1,-20-19,1 20,19 0,-20 0,0-20,20 20,0 0,0-40,0 0,0 0,20 0,0 20,-20-20,0 1,0 19,19-40,1 40,-20 0,20 0,0 0,0-20,-20 20,0 40,-20-20,0 19,0-39,0 0,20 20,-19 0,19-20,-20 0,0 0</inkml:trace>
  <inkml:trace contextRef="#ctx0" brushRef="#br0" timeOffset="18788">1232 99,'0'20,"-20"20,20-20,-20 0,20 19,0-19,-20-40,20 0,-19 1,19 19,0-20,0 0,0 20,0-20,0 0,0 0,0 20,0 0,19 0,1 0,-20 0,20 0,0 0,-20 0,20 0,0 0,0 0,-20 0,19 0,1 0,-20 0,20 0,0 0,-20 0,-40 20,40 0,0-20,0 20,0 0,-20 0,20-20,0 19,-19-19</inkml:trace>
  <inkml:trace contextRef="#ctx0" brushRef="#br0" timeOffset="21864">1133 179,'0'0,"0"20,-20-1,20-19,-20 20,20 0,-20-20,0 20,20 0,0 0,-20-20,0 19,20 1,0-40,0-19,0 19,0 0,0 0,0 20,0-20,-19 1,19 19</inkml:trace>
  <inkml:trace contextRef="#ctx0" brushRef="#br0" timeOffset="24597">1590 0,'19'0,"1"0,-20 40,0-20,0 19,0 1,0-20,0 0,0 0,0-1,0 1,0 0,-20 0</inkml:trace>
  <inkml:trace contextRef="#ctx0" brushRef="#br0" timeOffset="92907">1709 79,'0'0,"20"0,-1 0,-19 0,20 0,0 0,-20 0,20 0,0 20,0 0,-20-20,0 20,20 0,-20-20,0 0,0 0,0 20,0 0,0-20,0 19,0 1,0-20,-20 20,20 0,-20 0,0-20,0 0,20-40,-20 20,20 20</inkml:trace>
  <inkml:trace contextRef="#ctx0" brushRef="#br0" timeOffset="124948">100 318,'-20'0,"0"0,20 19,-20 1,20-20,-20 20,20 0,-20-20,20 0,0-20,20 20,-20-40,20 40,20-39,0 19,-40 0,19 0</inkml:trace>
  <inkml:trace contextRef="#ctx0" brushRef="#br0" timeOffset="127307">239 536,'20'0,"-20"0,19 0,1 0,0-40,-20 20,20 1,0 19,-20 0,20 0,0-20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6T18:13:54.531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196 0,'0'20,"-20"19,20-39,-20 39,20 1,-19-20,-1-1,0-19,20-19,0-1,-18 20,-2-20,20 0,-20 20,1 0,-1 0,20 0,0 0,20 0,-1 0,-19 0,20 0,0 0,-20 0,18 0,2 0,0 0,-20 0,39 0,-19 0,-20 0,18 0,2 0,-20-19,20-1,-20 1,0 19,0-20,0 0,-20 20,0 0,2 0,18 0,0 20,18-20,22 0,-40 20,39-20,-19 0,-20 0,0 0,0 19,0 1,0-20,0 19,0 1,0-20,0 40,0-1,0-39,0 20,0-60,0 1,0 39,19-20,-19 0,0 20,0 60,19-41,1 21,-20 19,0-40,19 1,1 59,-20-79,0 20,0-1,0 20</inkml:trace>
  <inkml:trace contextRef="#ctx0" brushRef="#br0" timeOffset="4982">332 98,'0'20,"0"0,0 19,0-19,0 0,0-1,0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6T18:14:24.550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258 0,'0'20,"-40"-40,40 20,0 40,0-40,20 0,0 0,-20 20,19-20,1 0,0 0,-20 0,0 19,0 1,0-20,0 20,-20 0</inkml:trace>
  <inkml:trace contextRef="#ctx0" brushRef="#br0" timeOffset="4233">99 20,'-20'0,"0"20,20 19,0-39,20 0,0 0,-20 20,20-20,-1 0,-19 0,20 0,0 0,0 0,-20 0,20 0</inkml:trace>
  <inkml:trace contextRef="#ctx0" brushRef="#br0" timeOffset="9217">0 79,'0'0,"19"0,1 0,-20 0,20 0,0 0,-20 0,20 0,0 0,-1 20,-19-20</inkml:trace>
  <inkml:trace contextRef="#ctx0" brushRef="#br0" timeOffset="14778">59 139,'20'-40,"0"40,0 0,-1 0</inkml:trace>
  <inkml:trace contextRef="#ctx0" brushRef="#br0" timeOffset="17996">158 179</inkml:trace>
  <inkml:trace contextRef="#ctx0" brushRef="#br0" timeOffset="19715">99 159,'20'0</inkml:trace>
  <inkml:trace contextRef="#ctx0" brushRef="#br0" timeOffset="21777">138 0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6T18:13:15.270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35 215,'40'0,"-21"-21,21 1,-21 20,1-21,-20 21,20 0,0 0,-1 0,21 0,-1 21,-39-1,20-20,-1 0,-19 0,20 0,-40 0,1 0,-1 21,20-21,-39 0,19 0,20 0,-20 20,1-20,-1 0,20 21,-20 0,0-1,20 1,20-21,0 0,-20 20,0 1,0-21,20 0,-1 0,-19 0,20 0,0 0,-1 0,1 0,0 0,-1 0,21-21,-21 21,-19 0,20 0,0 0,-1 0,21 0,-40-20,0 20,19 0,1 0,-20-21,0 1,-20 20,-19 0,19-21,-19 21,39 0,-39 0,39-41,0 0,0 41,0-41,0 0,0 41,0 0,-20 20,0 21,1 0,-1-20,20-1,0 1,-20 20,20-41,0 0,20-20,0-42,-20 62,0-21,0 1,0 20,19 0,-19 20,0 1,20 20,-20 0,0-20,0-1,0-40,20-21,-1 41,-19-21,0 0,20 1,-20 20,0-21,0 21,20-20,-20 20,-20 41,20-21,-20 22,1-1,-1-21,0 1,20-42,-19-20,19 41,0-41,0-41,0 61,19-20,-19-20,0 40,0 42,0 20,-19-41,19 20,0 21,-20-20,20-1,-20 21,20-61,0-1,0 1,40 20,-40-21,-20 21,20 41,-20-41,1 21,19 20,-40-41,40 21,-19 40,-1-61,0 21,-19-1,39-40,0-1,0 1,0 20,0-41,0 20,0 21,0-21,0 1,0-1,0 21,39-82,-19 62,-20-1,0 1,0 20,0 20,0 1,-40-1,40 21,-19 0,19-20,0-42,0 1,0-1,0 21,0-41,0 41,19-41,1 41,-20-20,40 20,-40 0,0 20,0 1,0-1,-20 21,20-20,0 20,0-62,0 21,20-20,-20-1,0 1,0-1,0 1,19-1,-38 21,19 21,-20-1,0-20,0 21,20-42,0 1,0-1,-19 21,-1 0,0 21,20-1,-19-20,19-20,-20-21,20 20,-20-20,20 41,0 20,0 1,0 0,0-1,0 1,0-1,0 21,0-41,-19 21,-1-21,20 0,0 20,20-20,-20 0,0 21,19-21,-19 0,0 20,20-20,0 0,-20 21,19-21,-38-21,-1 1,20-1,0 21,0-20,20 20,-1-21,-19 21,20 0,0 0,-20 21,19-1,1-20,0 0,-20 0,20 0,-1 0,-19 0,20 0,0 0,-1 0,21 0,-21 0,1-20,19 20,-19 0,0-21,19 21,-19 0,19-20,-19 20,-1 0,-19 0,0 20,0 1,0-21,0 20,0 1,0-1,0 1,0 0,0-21,0 20,0 1,0-62,0 20,0 21,20-41,-20 20,0 21,0-41,-20 41,1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6T18:13:31.293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0 415,'19'0,"1"0,0-19,-20 19,20 0,0 0,-20-20,40 20,-1 0,-19 0,0 0,0-20,19 20,1 0,-20-20,20 20,-21-39,1 39,20 0,-20-40,0 40,-40 0,0 0,0 20,20 0,-20-20,20 0,-20 0,1 0,-1 0,20 0,-20 19,20-38,40 19,-40 0,19-40,1 40,0 0,-20 0,20 0,20-20,-40 20,20 0,-40 0,0 0,0 0,20 0,-20 0,0 0,20 0,-20 0,20 0,-19 20,-1-20,0 0,20 20,0 0,-20-20,20 0,20 0,0-20,-20 20,20 0,-1 0,-19 0,20 0,0 0,0 0,-20-20,0 0,20 20,0 0,-20-19,20 19,-1 0,-19 0,20 0,0 0,0-20,0 20,19 0,-39-20,40 0,-60 20,0 0,1 0,19 0,-20 0,0 0,20 0,-20 20,0-20,0 0,20 0,0 0,-19 0,38 0,21 0,-20-20,0 1,19-1,-19 20,-40 0,1 0,-1 0,20 0,0 0,-20 0,0 0,0 20,20-20,-20 0,1 0,-1 0,20 0,20 0,-1-20,-19 20,20 0,0-20,-20 20,20-20,0 20,-20-19,-20 19,0 0,20 0,-20 0,20 0,-20 0,1 0,19 0,19 0,1-20,0 20,20 0,-20 0,-20-20,0 0,39 20,-39 0,0 40,0-40,20 20,-20-1,0 1,0-20,0 20,0 0,0-20,-40 19,21 1,-1 0,20 0,-20-20,0 0,20 19,-20-19,0 0,20 20,-19 0,-1-20,20 20,-20-1,20-19,-20 20,0 0,0 0,20-20,-20 20,20-1,-19-19,-1 20,0 0,20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10-06T18:13:46.691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99 39,'-19'0,"-1"0,0 20,20 0,-20-20,20 20,-19 0,19-20,0 19,0 1,0 0,0-20,0 20,19-20,1 0,-20 0,20 0,0 0,-20 0,39 0,1 0,-21-20,1 20,20-20,-21 20,-19-20,20 20,0-19,-20 19,20 0,-1 0,1-20,-20 20,20-20,0 20,-1 0,21 0,-20 0,-1 0,1 0,0 0,-1 0,21 0,-40 0,-20 0,0 0,1 0,19 0,-20 0,0 0,20 20,-19 0,-1-20,40 0,-1 0,-19 0,40-20,-1 0,-39 20,20-20,0 20,-1 0,-19 0,20 0,0-20,-20 1,20 19,-1 0,1 0,-20 0,20 0,0-20,-40 20,20 20,-20-1,20-19,-39 60,19-21,0-19,0 20,-19 19,39-39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269" cy="468154"/>
          </a:xfrm>
          <a:prstGeom prst="rect">
            <a:avLst/>
          </a:prstGeom>
        </p:spPr>
        <p:txBody>
          <a:bodyPr vert="horz" wrap="square" lIns="94008" tIns="47004" rIns="94008" bIns="4700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99" y="0"/>
            <a:ext cx="3067269" cy="468154"/>
          </a:xfrm>
          <a:prstGeom prst="rect">
            <a:avLst/>
          </a:prstGeom>
        </p:spPr>
        <p:txBody>
          <a:bodyPr vert="horz" wrap="square" lIns="94008" tIns="47004" rIns="94008" bIns="470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B58B9E6-0B37-40F6-AA21-30E3209B1BEC}" type="datetimeFigureOut">
              <a:rPr lang="zh-CN" altLang="en-US"/>
              <a:pPr>
                <a:defRPr/>
              </a:pPr>
              <a:t>10/11/15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08" tIns="47004" rIns="94008" bIns="4700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4008" tIns="47004" rIns="94008" bIns="4700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318"/>
            <a:ext cx="3067269" cy="468154"/>
          </a:xfrm>
          <a:prstGeom prst="rect">
            <a:avLst/>
          </a:prstGeom>
        </p:spPr>
        <p:txBody>
          <a:bodyPr vert="horz" wrap="square" lIns="94008" tIns="47004" rIns="94008" bIns="4700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99" y="8893318"/>
            <a:ext cx="3067269" cy="468154"/>
          </a:xfrm>
          <a:prstGeom prst="rect">
            <a:avLst/>
          </a:prstGeom>
        </p:spPr>
        <p:txBody>
          <a:bodyPr vert="horz" wrap="square" lIns="94008" tIns="47004" rIns="94008" bIns="470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6F62D23-8896-4EEE-A236-2EE6A1E2D2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1109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://www.guardian.co.uk/uk/interactive/2011/dec/07/london-riots-twitter" TargetMode="Externa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shable.com/" TargetMode="External"/><Relationship Id="rId4" Type="http://schemas.openxmlformats.org/officeDocument/2006/relationships/hyperlink" Target="http://news.yahoo.com/nearly-300-000-status-updates-posted-facebook-every-041508056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79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3115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hlinkClick r:id="rId3"/>
              </a:rPr>
              <a:t>http://www.guardian.co.uk/uk/interactive/2011/dec/07/london-riots-twitter</a:t>
            </a:r>
            <a:r>
              <a:rPr lang="en-US" altLang="zh-CN" smtClean="0"/>
              <a:t> </a:t>
            </a: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053305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e_t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):</a:t>
            </a:r>
            <a:r>
              <a:rPr lang="en-US" baseline="0" dirty="0" smtClean="0"/>
              <a:t> probability of node I does not receive any infection from neighborhood at time 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51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AD58272-C5B2-4374-BE26-177C20BA20DC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79230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0F60294-7AD8-400D-B8E6-E48DE012F028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73071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8876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3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4008199" y="8893318"/>
            <a:ext cx="3067269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8" tIns="47004" rIns="94008" bIns="470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12FFEDE-A218-4BA3-9942-CD05D718182B}" type="slidenum">
              <a:rPr lang="zh-CN" altLang="en-US" sz="1200">
                <a:latin typeface="Calibri" pitchFamily="34" charset="0"/>
              </a:rPr>
              <a:pPr algn="r" eaLnBrk="1" hangingPunct="1"/>
              <a:t>36</a:t>
            </a:fld>
            <a:endParaRPr lang="en-US" altLang="zh-CN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64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4008199" y="8893318"/>
            <a:ext cx="3067269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8" tIns="47004" rIns="94008" bIns="470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22B23CB-41EA-4A46-A1C4-6D53111080F4}" type="slidenum">
              <a:rPr lang="zh-CN" altLang="en-US" sz="1200">
                <a:latin typeface="Calibri" pitchFamily="34" charset="0"/>
              </a:rPr>
              <a:pPr algn="r" eaLnBrk="1" hangingPunct="1"/>
              <a:t>37</a:t>
            </a:fld>
            <a:endParaRPr lang="en-US" altLang="zh-CN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38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2341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345" indent="-2889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916" indent="-2311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8282" indent="-2311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649" indent="-2311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3BDD6A-B25C-477A-A9C9-FACF9397825D}" type="slidenum">
              <a:rPr lang="zh-CN" altLang="en-US" smtClean="0">
                <a:latin typeface="Calibri" pitchFamily="34" charset="0"/>
              </a:rPr>
              <a:pPr eaLnBrk="1" hangingPunct="1"/>
              <a:t>2</a:t>
            </a:fld>
            <a:endParaRPr lang="en-US" altLang="zh-CN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81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33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b="1" dirty="0" smtClean="0"/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4008199" y="8893318"/>
            <a:ext cx="3067269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8" tIns="47004" rIns="94008" bIns="470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4E1093C-195E-4603-8A4A-E3E8D6757438}" type="slidenum">
              <a:rPr lang="zh-CN" altLang="en-US" sz="1200">
                <a:latin typeface="Calibri" pitchFamily="34" charset="0"/>
              </a:rPr>
              <a:pPr algn="r" eaLnBrk="1" hangingPunct="1"/>
              <a:t>44</a:t>
            </a:fld>
            <a:endParaRPr lang="en-US" altLang="zh-CN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35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4008199" y="8893318"/>
            <a:ext cx="3067269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8" tIns="47004" rIns="94008" bIns="470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AC78C7E-88CC-4F3F-8224-D92BB00EA189}" type="slidenum">
              <a:rPr lang="zh-CN" altLang="en-US" sz="1200">
                <a:latin typeface="Calibri" pitchFamily="34" charset="0"/>
              </a:rPr>
              <a:pPr algn="r" eaLnBrk="1" hangingPunct="1"/>
              <a:t>45</a:t>
            </a:fld>
            <a:endParaRPr lang="en-US" altLang="zh-CN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79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4008199" y="8893318"/>
            <a:ext cx="3067269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8" tIns="47004" rIns="94008" bIns="470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B471DD4-642A-4315-8075-204CA4AADAC4}" type="slidenum">
              <a:rPr lang="zh-CN" altLang="en-US" sz="1200">
                <a:latin typeface="Calibri" pitchFamily="34" charset="0"/>
              </a:rPr>
              <a:pPr algn="r" eaLnBrk="1" hangingPunct="1"/>
              <a:t>46</a:t>
            </a:fld>
            <a:endParaRPr lang="en-US" altLang="zh-CN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08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4008199" y="8893318"/>
            <a:ext cx="3067269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8" tIns="47004" rIns="94008" bIns="470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5111373-21C9-406A-95B6-831FFD7C4F72}" type="slidenum">
              <a:rPr lang="zh-CN" altLang="en-US" sz="1200">
                <a:latin typeface="Calibri" pitchFamily="34" charset="0"/>
              </a:rPr>
              <a:pPr algn="r" eaLnBrk="1" hangingPunct="1"/>
              <a:t>47</a:t>
            </a:fld>
            <a:endParaRPr lang="en-US" altLang="zh-CN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60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4008199" y="8893318"/>
            <a:ext cx="3067269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8" tIns="47004" rIns="94008" bIns="470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B951835-F735-4EFC-A77A-45A3688BB076}" type="slidenum">
              <a:rPr lang="zh-CN" altLang="en-US" sz="1200">
                <a:latin typeface="Calibri" pitchFamily="34" charset="0"/>
              </a:rPr>
              <a:pPr algn="r" eaLnBrk="1" hangingPunct="1"/>
              <a:t>48</a:t>
            </a:fld>
            <a:endParaRPr lang="en-US" altLang="zh-CN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75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Expand: 1 page for each. (add figure)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/>
              <a:pPr>
                <a:defRPr/>
              </a:pPr>
              <a:t>61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25744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/>
              <a:pPr>
                <a:defRPr/>
              </a:pPr>
              <a:t>66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44448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798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700088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xfrm>
            <a:off x="707708" y="4447460"/>
            <a:ext cx="5661660" cy="4214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961433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4008199" y="8893318"/>
            <a:ext cx="3067269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8" tIns="47004" rIns="94008" bIns="470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5098C16-00BE-4F2D-A6C5-8FCC2DD39E90}" type="slidenum">
              <a:rPr lang="zh-CN" altLang="en-US" sz="1200">
                <a:latin typeface="Calibri" pitchFamily="34" charset="0"/>
              </a:rPr>
              <a:pPr algn="r" eaLnBrk="1" hangingPunct="1"/>
              <a:t>3</a:t>
            </a:fld>
            <a:endParaRPr lang="en-US" altLang="zh-CN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02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79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663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/>
              <a:pPr>
                <a:defRPr/>
              </a:pPr>
              <a:t>83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96794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/>
              <a:pPr>
                <a:defRPr/>
              </a:pPr>
              <a:t>84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71111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85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663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/>
              <a:pPr>
                <a:defRPr/>
              </a:pPr>
              <a:t>92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30737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93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241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94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199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345" indent="-2889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916" indent="-2311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8282" indent="-2311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649" indent="-2311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D585B7E-7CD7-48F3-A11C-3C965863D394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95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382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96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793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97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4008199" y="8893318"/>
            <a:ext cx="3067269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08" tIns="47004" rIns="94008" bIns="470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5098C16-00BE-4F2D-A6C5-8FCC2DD39E90}" type="slidenum">
              <a:rPr lang="zh-CN" altLang="en-US" sz="12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4</a:t>
            </a:fld>
            <a:endParaRPr lang="en-US" altLang="zh-CN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330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98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65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99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65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100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much data is created every one minute? </a:t>
            </a:r>
          </a:p>
          <a:p>
            <a:r>
              <a:rPr lang="en-US" sz="1100" dirty="0">
                <a:solidFill>
                  <a:schemeClr val="bg1"/>
                </a:solidFill>
              </a:rPr>
              <a:t>June 22, 2012, </a:t>
            </a:r>
            <a:r>
              <a:rPr lang="en-US" sz="1100" dirty="0">
                <a:solidFill>
                  <a:schemeClr val="bg1"/>
                </a:solidFill>
                <a:hlinkClick r:id="rId3"/>
              </a:rPr>
              <a:t>www.marshable.com</a:t>
            </a:r>
            <a:endParaRPr lang="en-US" sz="1100" dirty="0">
              <a:solidFill>
                <a:schemeClr val="bg1"/>
              </a:solidFill>
            </a:endParaRPr>
          </a:p>
          <a:p>
            <a:endParaRPr lang="en-US" dirty="0" smtClean="0"/>
          </a:p>
          <a:p>
            <a:pPr defTabSz="924733">
              <a:defRPr/>
            </a:pPr>
            <a:r>
              <a:rPr lang="en-US" dirty="0">
                <a:hlinkClick r:id="rId4"/>
              </a:rPr>
              <a:t>Nearly 300,000 </a:t>
            </a:r>
            <a:r>
              <a:rPr lang="en-US" b="1" dirty="0">
                <a:hlinkClick r:id="rId4"/>
              </a:rPr>
              <a:t>status</a:t>
            </a:r>
            <a:r>
              <a:rPr lang="en-US" dirty="0">
                <a:hlinkClick r:id="rId4"/>
              </a:rPr>
              <a:t> updates are posted to </a:t>
            </a:r>
            <a:r>
              <a:rPr lang="en-US" b="1" dirty="0">
                <a:hlinkClick r:id="rId4"/>
              </a:rPr>
              <a:t>Facebook every minute</a:t>
            </a:r>
            <a:endParaRPr lang="en-US" dirty="0"/>
          </a:p>
          <a:p>
            <a:r>
              <a:rPr lang="en-US" dirty="0"/>
              <a:t>Twitter users average over 100,000 tweets per minute</a:t>
            </a:r>
            <a:endParaRPr lang="en-US" dirty="0" smtClean="0"/>
          </a:p>
          <a:p>
            <a:r>
              <a:rPr lang="en-US" dirty="0" smtClean="0"/>
              <a:t>Average day</a:t>
            </a:r>
            <a:r>
              <a:rPr lang="en-US" baseline="0" dirty="0" smtClean="0"/>
              <a:t> search on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: http://www.statisticbrain.com/google-searches/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1742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44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44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23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7882B-940D-439D-A578-A6109F02A8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1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FE207-3BCF-4AB5-9437-5CC5C6B3EB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033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39F36-46C6-41AF-A2FC-DDC7D21720C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820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5CE2A-82AB-4D98-B2B0-E6F73856FF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894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8450E-6A2C-4AB9-945C-1B37F308D3A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5056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91AD-7FD3-4761-BD21-D09A60F5DF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826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9FF34-897B-49E2-A9E4-C6588A3B70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CC82-6A21-4C15-A9DF-59CA368916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30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EE764-500D-446B-89B2-0F5240AF5C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21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3A08-A785-46A2-8B8A-67226CA25D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1B546-9A00-4C99-BDA3-2093C6C6FB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1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79F73-B461-4029-B528-8D39A616CF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7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0A8FC-E70D-4D55-B10B-3193F1CDBB6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8540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7448D-6D22-43E1-9372-A3B0722AA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57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8D28E-5EAA-4135-870F-38800087C2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1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73726-8D35-4108-9079-A695233870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35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C76D6-6E7F-48AA-A413-C29A9DECBB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6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C602B-053E-4829-A22D-5DCC99008A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59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9FFDE-1C59-451E-842C-7B4D71DFC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DF3AE-4E81-4566-A7CA-EE49A777D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10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8CFFD-7A01-408E-93B7-2B3704D66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20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663" y="1776413"/>
            <a:ext cx="4054475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8538" y="1776413"/>
            <a:ext cx="4054475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2F795-EDDA-4F93-807B-81F11CE28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11EC2-57CE-4529-A658-2A800F4DA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3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40601-8993-47CD-ACD9-97D2B687A57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998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F5AB8-44AF-4A77-90FC-99432B5F0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57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E1FC-0C15-43E1-86BD-B7620FA01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63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D9A55-9D23-42B4-AC15-BE30CB80B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30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B5023-7DFA-45FE-BD35-31F5C38D3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31E71-8ED4-40AA-AE12-AA2001927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5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762000"/>
            <a:ext cx="2176463" cy="4916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762000"/>
            <a:ext cx="6380162" cy="4916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7D65D-EF59-451B-87A9-C8DB92B32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5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宋体" pitchFamily="2" charset="-122"/>
                <a:cs typeface="Arial" pitchFamily="34" charset="0"/>
              </a:defRPr>
            </a:lvl1pPr>
          </a:lstStyle>
          <a:p>
            <a:pPr>
              <a:defRPr/>
            </a:pPr>
            <a:fld id="{B98EF940-5816-4B8C-9551-2F1BCF73917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2744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  <a:cs typeface="Arial" pitchFamily="34" charset="0"/>
              </a:defRPr>
            </a:lvl1pPr>
          </a:lstStyle>
          <a:p>
            <a:pPr>
              <a:defRPr/>
            </a:pPr>
            <a:fld id="{FF00608F-6F3E-43DB-80ED-5B2508F802F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097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2800" dirty="0" smtClean="0">
                <a:solidFill>
                  <a:schemeClr val="bg1"/>
                </a:solidFill>
                <a:effectLst/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defRPr>
            </a:lvl1pPr>
          </a:lstStyle>
          <a:p>
            <a:pPr>
              <a:defRPr/>
            </a:pPr>
            <a:fld id="{37E2F5A9-DA08-46C9-B97B-34E5A756F30E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3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77975"/>
            <a:ext cx="7772400" cy="1470025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2800" y="3886200"/>
            <a:ext cx="5689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7"/>
          <a:stretch>
            <a:fillRect/>
          </a:stretch>
        </p:blipFill>
        <p:spPr bwMode="auto">
          <a:xfrm flipV="1">
            <a:off x="0" y="0"/>
            <a:ext cx="9144220" cy="120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4"/>
          <p:cNvSpPr>
            <a:spLocks noChangeShapeType="1"/>
          </p:cNvSpPr>
          <p:nvPr userDrawn="1"/>
        </p:nvSpPr>
        <p:spPr bwMode="auto">
          <a:xfrm>
            <a:off x="911225" y="6400800"/>
            <a:ext cx="8232775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4501365" y="6486525"/>
            <a:ext cx="44227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b="1" dirty="0" smtClean="0">
                <a:solidFill>
                  <a:srgbClr val="808080"/>
                </a:solidFill>
              </a:rPr>
              <a:t>Arizona State University</a:t>
            </a:r>
            <a:endParaRPr lang="en-US" sz="1600" b="1" dirty="0">
              <a:solidFill>
                <a:srgbClr val="80808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45" y="6467475"/>
            <a:ext cx="110788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1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B6B7D-1F46-4339-8E8E-99C5241F594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58621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88382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26664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675" y="933450"/>
            <a:ext cx="4038600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933450"/>
            <a:ext cx="4038600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6280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20237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2415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20072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112713"/>
            <a:ext cx="82296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7675" y="933450"/>
            <a:ext cx="4038600" cy="5106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933450"/>
            <a:ext cx="4038600" cy="5106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93861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112713"/>
            <a:ext cx="82296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7675" y="933450"/>
            <a:ext cx="4038600" cy="5106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675" y="93345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8675" y="3562350"/>
            <a:ext cx="4038600" cy="247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82445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3F468-1E19-4704-92EB-409C1BD82A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006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3AB3E-D778-4FAB-ADD8-E3EE1CCAFE9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352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45564-3968-4730-ADED-D7A7FCBCBE8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376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968C0-67DE-40CA-AB4D-2A8332013C5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986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4EA69-82AA-441A-9D67-36C7460C71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643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6" Type="http://schemas.openxmlformats.org/officeDocument/2006/relationships/image" Target="../media/image3.jpeg"/><Relationship Id="rId17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eg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911225" y="6400800"/>
            <a:ext cx="8232775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4501365" y="6486525"/>
            <a:ext cx="44227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b="1" dirty="0" smtClean="0">
                <a:solidFill>
                  <a:srgbClr val="808080"/>
                </a:solidFill>
              </a:rPr>
              <a:t>Arizona State University</a:t>
            </a:r>
            <a:endParaRPr lang="en-US" sz="1600" b="1" dirty="0">
              <a:solidFill>
                <a:srgbClr val="80808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45" y="6467475"/>
            <a:ext cx="1107882" cy="36576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7"/>
          <a:stretch>
            <a:fillRect/>
          </a:stretch>
        </p:blipFill>
        <p:spPr bwMode="auto">
          <a:xfrm flipV="1">
            <a:off x="0" y="0"/>
            <a:ext cx="9144220" cy="120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911225" y="6400800"/>
            <a:ext cx="8232775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4501365" y="6486525"/>
            <a:ext cx="44227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b="1" dirty="0" smtClean="0">
                <a:solidFill>
                  <a:srgbClr val="808080"/>
                </a:solidFill>
              </a:rPr>
              <a:t>Arizona State University</a:t>
            </a:r>
            <a:endParaRPr lang="en-US" sz="1600" b="1" dirty="0">
              <a:solidFill>
                <a:srgbClr val="80808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45" y="6467475"/>
            <a:ext cx="1107882" cy="36576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7"/>
          <a:stretch>
            <a:fillRect/>
          </a:stretch>
        </p:blipFill>
        <p:spPr bwMode="auto">
          <a:xfrm flipV="1">
            <a:off x="0" y="0"/>
            <a:ext cx="9144220" cy="120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54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49" descr="8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b="41270"/>
          <a:stretch>
            <a:fillRect/>
          </a:stretch>
        </p:blipFill>
        <p:spPr bwMode="auto">
          <a:xfrm>
            <a:off x="0" y="6470650"/>
            <a:ext cx="91408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50" descr="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b="23215"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762000"/>
            <a:ext cx="868521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663" y="1776413"/>
            <a:ext cx="826135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53988" y="6502400"/>
            <a:ext cx="1006475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03CA5B-C6C7-438E-BDC9-C69B2CF3822F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  <p:sp>
        <p:nvSpPr>
          <p:cNvPr id="2055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1308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smtClean="0">
                <a:solidFill>
                  <a:srgbClr val="FFFFFF"/>
                </a:solidFill>
              </a:rPr>
              <a:t>IBM Research</a:t>
            </a:r>
          </a:p>
        </p:txBody>
      </p:sp>
      <p:sp>
        <p:nvSpPr>
          <p:cNvPr id="7178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14300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148590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94310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40030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85750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31470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7"/>
          <a:stretch>
            <a:fillRect/>
          </a:stretch>
        </p:blipFill>
        <p:spPr bwMode="auto">
          <a:xfrm flipV="1">
            <a:off x="0" y="0"/>
            <a:ext cx="9144220" cy="120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12713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7675" y="933450"/>
            <a:ext cx="8229600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911225" y="6400800"/>
            <a:ext cx="8232775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2" name="Rectangle 24"/>
          <p:cNvSpPr>
            <a:spLocks noChangeArrowheads="1"/>
          </p:cNvSpPr>
          <p:nvPr userDrawn="1"/>
        </p:nvSpPr>
        <p:spPr bwMode="auto">
          <a:xfrm>
            <a:off x="4501365" y="6486525"/>
            <a:ext cx="44227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b="1" dirty="0" smtClean="0">
                <a:solidFill>
                  <a:srgbClr val="808080"/>
                </a:solidFill>
              </a:rPr>
              <a:t>Arizona State University</a:t>
            </a:r>
            <a:endParaRPr lang="en-US" sz="1600" b="1" dirty="0">
              <a:solidFill>
                <a:srgbClr val="80808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45" y="6467475"/>
            <a:ext cx="110788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3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tx1">
              <a:lumMod val="95000"/>
              <a:lumOff val="5000"/>
            </a:schemeClr>
          </a:solidFill>
          <a:effectLst/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C00000"/>
        </a:buClr>
        <a:buSzPct val="110000"/>
        <a:buFont typeface="Wingdings" pitchFamily="2" charset="2"/>
        <a:buChar char="§"/>
        <a:defRPr sz="3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C00000"/>
        </a:buClr>
        <a:buSzPct val="90000"/>
        <a:buFont typeface="Arial" charset="0"/>
        <a:buChar char="–"/>
        <a:defRPr sz="2800">
          <a:solidFill>
            <a:schemeClr val="tx1">
              <a:lumMod val="95000"/>
              <a:lumOff val="5000"/>
            </a:schemeClr>
          </a:solidFill>
          <a:latin typeface="+mn-lt"/>
          <a:cs typeface="+mn-cs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lumMod val="95000"/>
              <a:lumOff val="5000"/>
            </a:schemeClr>
          </a:solidFill>
          <a:latin typeface="+mn-lt"/>
          <a:cs typeface="+mn-cs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95000"/>
              <a:lumOff val="5000"/>
            </a:schemeClr>
          </a:solidFill>
          <a:latin typeface="+mn-lt"/>
          <a:cs typeface="+mn-cs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lumMod val="95000"/>
              <a:lumOff val="5000"/>
            </a:schemeClr>
          </a:solidFill>
          <a:latin typeface="+mn-lt"/>
          <a:cs typeface="+mn-cs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nghang.tong@asu.edu" TargetMode="External"/><Relationship Id="rId4" Type="http://schemas.openxmlformats.org/officeDocument/2006/relationships/hyperlink" Target="http://tonghanghang.org/" TargetMode="External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customXml" Target="../ink/ink6.xml"/><Relationship Id="rId21" Type="http://schemas.openxmlformats.org/officeDocument/2006/relationships/image" Target="../media/image12.emf"/><Relationship Id="rId22" Type="http://schemas.openxmlformats.org/officeDocument/2006/relationships/customXml" Target="../ink/ink7.xml"/><Relationship Id="rId23" Type="http://schemas.openxmlformats.org/officeDocument/2006/relationships/image" Target="../media/image13.emf"/><Relationship Id="rId24" Type="http://schemas.openxmlformats.org/officeDocument/2006/relationships/customXml" Target="../ink/ink8.xml"/><Relationship Id="rId25" Type="http://schemas.openxmlformats.org/officeDocument/2006/relationships/image" Target="../media/image14.emf"/><Relationship Id="rId10" Type="http://schemas.openxmlformats.org/officeDocument/2006/relationships/customXml" Target="../ink/ink1.xml"/><Relationship Id="rId11" Type="http://schemas.openxmlformats.org/officeDocument/2006/relationships/image" Target="../media/image7.emf"/><Relationship Id="rId12" Type="http://schemas.openxmlformats.org/officeDocument/2006/relationships/customXml" Target="../ink/ink2.xml"/><Relationship Id="rId13" Type="http://schemas.openxmlformats.org/officeDocument/2006/relationships/image" Target="../media/image8.emf"/><Relationship Id="rId14" Type="http://schemas.openxmlformats.org/officeDocument/2006/relationships/customXml" Target="../ink/ink3.xml"/><Relationship Id="rId15" Type="http://schemas.openxmlformats.org/officeDocument/2006/relationships/image" Target="../media/image9.emf"/><Relationship Id="rId16" Type="http://schemas.openxmlformats.org/officeDocument/2006/relationships/customXml" Target="../ink/ink4.xml"/><Relationship Id="rId17" Type="http://schemas.openxmlformats.org/officeDocument/2006/relationships/image" Target="../media/image10.emf"/><Relationship Id="rId18" Type="http://schemas.openxmlformats.org/officeDocument/2006/relationships/customXml" Target="../ink/ink5.xml"/><Relationship Id="rId19" Type="http://schemas.openxmlformats.org/officeDocument/2006/relationships/image" Target="../media/image11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3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Relationship Id="rId3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newscoma.com/wp-content/uploads/2009/04/whooping-cough.jpg&amp;imgrefurl=http://newscoma.com/2009/04/&amp;usg=__m-D-1VIbVwVRhQsNlJZ1gw52pSY=&amp;h=350&amp;w=315&amp;sz=68&amp;hl=en&amp;start=3&amp;um=1&amp;tbnid=DvSaKUuCMp_swM:&amp;tbnh=120&amp;tbnw=108&amp;prev=/images?q=cough&amp;hl=en&amp;sa=N&amp;um=1" TargetMode="External"/><Relationship Id="rId4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newscoma.com/wp-content/uploads/2009/04/whooping-cough.jpg&amp;imgrefurl=http://newscoma.com/2009/04/&amp;usg=__m-D-1VIbVwVRhQsNlJZ1gw52pSY=&amp;h=350&amp;w=315&amp;sz=68&amp;hl=en&amp;start=3&amp;um=1&amp;tbnid=DvSaKUuCMp_swM:&amp;tbnh=120&amp;tbnw=108&amp;prev=/images?q=cough&amp;hl=en&amp;sa=N&amp;um=1" TargetMode="External"/><Relationship Id="rId4" Type="http://schemas.openxmlformats.org/officeDocument/2006/relationships/image" Target="../media/image79.jpeg"/><Relationship Id="rId5" Type="http://schemas.openxmlformats.org/officeDocument/2006/relationships/hyperlink" Target="http://www.clker.com/cliparts/3/a/0/7/1194984764384665883shield_matt_todd_01.svg.med.png" TargetMode="External"/><Relationship Id="rId6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88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89.wmf"/><Relationship Id="rId7" Type="http://schemas.openxmlformats.org/officeDocument/2006/relationships/image" Target="../media/image8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87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9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4" Type="http://schemas.openxmlformats.org/officeDocument/2006/relationships/image" Target="../media/image107.jpe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Relationship Id="rId9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5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9.jpeg"/><Relationship Id="rId5" Type="http://schemas.openxmlformats.org/officeDocument/2006/relationships/image" Target="../media/image18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4" Type="http://schemas.openxmlformats.org/officeDocument/2006/relationships/image" Target="../media/image141.png"/><Relationship Id="rId5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4" Type="http://schemas.openxmlformats.org/officeDocument/2006/relationships/image" Target="../media/image135.png"/><Relationship Id="rId5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4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5.png"/></Relationships>
</file>

<file path=ppt/slides/_rels/slide9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7.png"/><Relationship Id="rId20" Type="http://schemas.openxmlformats.org/officeDocument/2006/relationships/image" Target="../media/image139.png"/><Relationship Id="rId21" Type="http://schemas.openxmlformats.org/officeDocument/2006/relationships/image" Target="../media/image167.jpeg"/><Relationship Id="rId22" Type="http://schemas.openxmlformats.org/officeDocument/2006/relationships/image" Target="../media/image168.png"/><Relationship Id="rId23" Type="http://schemas.openxmlformats.org/officeDocument/2006/relationships/image" Target="../media/image169.png"/><Relationship Id="rId24" Type="http://schemas.openxmlformats.org/officeDocument/2006/relationships/image" Target="../media/image170.png"/><Relationship Id="rId25" Type="http://schemas.openxmlformats.org/officeDocument/2006/relationships/image" Target="../media/image151.png"/><Relationship Id="rId26" Type="http://schemas.openxmlformats.org/officeDocument/2006/relationships/image" Target="../media/image171.jpeg"/><Relationship Id="rId27" Type="http://schemas.openxmlformats.org/officeDocument/2006/relationships/image" Target="../media/image172.jpeg"/><Relationship Id="rId28" Type="http://schemas.openxmlformats.org/officeDocument/2006/relationships/image" Target="../media/image173.jpeg"/><Relationship Id="rId10" Type="http://schemas.openxmlformats.org/officeDocument/2006/relationships/image" Target="../media/image158.png"/><Relationship Id="rId11" Type="http://schemas.openxmlformats.org/officeDocument/2006/relationships/image" Target="../media/image159.png"/><Relationship Id="rId12" Type="http://schemas.openxmlformats.org/officeDocument/2006/relationships/image" Target="../media/image160.jpeg"/><Relationship Id="rId13" Type="http://schemas.openxmlformats.org/officeDocument/2006/relationships/image" Target="../media/image161.jpeg"/><Relationship Id="rId14" Type="http://schemas.openxmlformats.org/officeDocument/2006/relationships/image" Target="../media/image162.jpeg"/><Relationship Id="rId15" Type="http://schemas.openxmlformats.org/officeDocument/2006/relationships/image" Target="../media/image163.jpeg"/><Relationship Id="rId16" Type="http://schemas.openxmlformats.org/officeDocument/2006/relationships/image" Target="../media/image164.jpeg"/><Relationship Id="rId17" Type="http://schemas.openxmlformats.org/officeDocument/2006/relationships/image" Target="../media/image165.png"/><Relationship Id="rId18" Type="http://schemas.openxmlformats.org/officeDocument/2006/relationships/image" Target="../media/image166.jpeg"/><Relationship Id="rId19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2.jpeg"/><Relationship Id="rId4" Type="http://schemas.microsoft.com/office/2007/relationships/hdphoto" Target="../media/hdphoto1.wdp"/><Relationship Id="rId5" Type="http://schemas.openxmlformats.org/officeDocument/2006/relationships/image" Target="../media/image153.jpeg"/><Relationship Id="rId6" Type="http://schemas.openxmlformats.org/officeDocument/2006/relationships/image" Target="../media/image154.png"/><Relationship Id="rId7" Type="http://schemas.openxmlformats.org/officeDocument/2006/relationships/image" Target="../media/image155.png"/><Relationship Id="rId8" Type="http://schemas.openxmlformats.org/officeDocument/2006/relationships/image" Target="../media/image156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people.cs.vt.edu/badityap/CODE/UDAV.zi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77975"/>
            <a:ext cx="9144000" cy="147002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b="0" dirty="0" smtClean="0">
                <a:solidFill>
                  <a:srgbClr val="C00000"/>
                </a:solidFill>
                <a:latin typeface="Calibri"/>
                <a:cs typeface="Calibri"/>
              </a:rPr>
              <a:t>Optimal Connectivity on Big Graphs:</a:t>
            </a:r>
            <a:br>
              <a:rPr lang="en-US" sz="4400" b="0" dirty="0" smtClean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4400" b="0" dirty="0" smtClean="0">
                <a:solidFill>
                  <a:srgbClr val="C00000"/>
                </a:solidFill>
                <a:latin typeface="Calibri"/>
                <a:cs typeface="Calibri"/>
              </a:rPr>
              <a:t>Measures, Algorithms and Applications</a:t>
            </a:r>
            <a:endParaRPr lang="en-US" sz="4400" b="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100" y="3886200"/>
            <a:ext cx="5689600" cy="1752600"/>
          </a:xfrm>
        </p:spPr>
        <p:txBody>
          <a:bodyPr/>
          <a:lstStyle/>
          <a:p>
            <a:pPr algn="ctr"/>
            <a:r>
              <a:rPr lang="en-US" dirty="0" smtClean="0"/>
              <a:t>Hanghang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Tong</a:t>
            </a:r>
          </a:p>
          <a:p>
            <a:pPr algn="ctr"/>
            <a:r>
              <a:rPr lang="en-US" altLang="zh-CN" sz="2400" dirty="0" smtClean="0">
                <a:hlinkClick r:id="rId3"/>
              </a:rPr>
              <a:t>hanghang.tong@asu.edu</a:t>
            </a:r>
            <a:endParaRPr lang="en-US" altLang="zh-CN" sz="2400" dirty="0" smtClean="0"/>
          </a:p>
          <a:p>
            <a:pPr algn="ctr"/>
            <a:r>
              <a:rPr lang="en-US" altLang="zh-CN" sz="2400" dirty="0" smtClean="0">
                <a:hlinkClick r:id="rId4"/>
              </a:rPr>
              <a:t>http://tonghanghang.org</a:t>
            </a:r>
            <a:endParaRPr lang="en-US" altLang="zh-CN" sz="2400" dirty="0" smtClean="0"/>
          </a:p>
          <a:p>
            <a:pPr algn="ctr"/>
            <a:endParaRPr lang="en-US" altLang="zh-CN" sz="2400" dirty="0" smtClean="0"/>
          </a:p>
          <a:p>
            <a:pPr algn="ctr"/>
            <a:endParaRPr lang="en-US" altLang="zh-CN" sz="2400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86525"/>
            <a:ext cx="684213" cy="371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1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6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CN" sz="3600" dirty="0" smtClean="0">
                <a:solidFill>
                  <a:schemeClr val="accent2"/>
                </a:solidFill>
              </a:rPr>
              <a:t>An Example: Virus Propagation/Dissemination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52913"/>
            <a:ext cx="4746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98600"/>
            <a:ext cx="4937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861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5813"/>
            <a:ext cx="4746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Oval 12"/>
          <p:cNvSpPr>
            <a:spLocks noChangeArrowheads="1"/>
          </p:cNvSpPr>
          <p:nvPr/>
        </p:nvSpPr>
        <p:spPr bwMode="auto">
          <a:xfrm>
            <a:off x="228600" y="31099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00" name="Oval 10"/>
          <p:cNvSpPr>
            <a:spLocks noChangeArrowheads="1"/>
          </p:cNvSpPr>
          <p:nvPr/>
        </p:nvSpPr>
        <p:spPr bwMode="auto">
          <a:xfrm>
            <a:off x="1447800" y="19669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01" name="Oval 4"/>
          <p:cNvSpPr>
            <a:spLocks noChangeArrowheads="1"/>
          </p:cNvSpPr>
          <p:nvPr/>
        </p:nvSpPr>
        <p:spPr bwMode="auto">
          <a:xfrm>
            <a:off x="1295400" y="41767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20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3186113"/>
            <a:ext cx="4746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Oval 15"/>
          <p:cNvSpPr>
            <a:spLocks noChangeArrowheads="1"/>
          </p:cNvSpPr>
          <p:nvPr/>
        </p:nvSpPr>
        <p:spPr bwMode="auto">
          <a:xfrm>
            <a:off x="2500313" y="3109913"/>
            <a:ext cx="776287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20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970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4343400"/>
            <a:ext cx="4746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Oval 18"/>
          <p:cNvSpPr>
            <a:spLocks noChangeArrowheads="1"/>
          </p:cNvSpPr>
          <p:nvPr/>
        </p:nvSpPr>
        <p:spPr bwMode="auto">
          <a:xfrm>
            <a:off x="3414713" y="4267200"/>
            <a:ext cx="776287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207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4746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Oval 20"/>
          <p:cNvSpPr>
            <a:spLocks noChangeArrowheads="1"/>
          </p:cNvSpPr>
          <p:nvPr/>
        </p:nvSpPr>
        <p:spPr bwMode="auto">
          <a:xfrm>
            <a:off x="3429000" y="1600200"/>
            <a:ext cx="776288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209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895600"/>
            <a:ext cx="4746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Oval 22"/>
          <p:cNvSpPr>
            <a:spLocks noChangeArrowheads="1"/>
          </p:cNvSpPr>
          <p:nvPr/>
        </p:nvSpPr>
        <p:spPr bwMode="auto">
          <a:xfrm>
            <a:off x="4481513" y="2819400"/>
            <a:ext cx="776287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8211" name="AutoShape 23"/>
          <p:cNvCxnSpPr>
            <a:cxnSpLocks noChangeShapeType="1"/>
            <a:stCxn id="8200" idx="5"/>
            <a:endCxn id="8203" idx="1"/>
          </p:cNvCxnSpPr>
          <p:nvPr/>
        </p:nvCxnSpPr>
        <p:spPr bwMode="auto">
          <a:xfrm>
            <a:off x="2109788" y="2641600"/>
            <a:ext cx="504825" cy="5699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2" name="AutoShape 24"/>
          <p:cNvCxnSpPr>
            <a:cxnSpLocks noChangeShapeType="1"/>
            <a:stCxn id="8200" idx="6"/>
            <a:endCxn id="8208" idx="2"/>
          </p:cNvCxnSpPr>
          <p:nvPr/>
        </p:nvCxnSpPr>
        <p:spPr bwMode="auto">
          <a:xfrm flipV="1">
            <a:off x="2236788" y="1989138"/>
            <a:ext cx="1179512" cy="3667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3" name="AutoShape 25"/>
          <p:cNvCxnSpPr>
            <a:cxnSpLocks noChangeShapeType="1"/>
            <a:endCxn id="8200" idx="3"/>
          </p:cNvCxnSpPr>
          <p:nvPr/>
        </p:nvCxnSpPr>
        <p:spPr bwMode="auto">
          <a:xfrm flipV="1">
            <a:off x="685800" y="2641600"/>
            <a:ext cx="876300" cy="482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4" name="AutoShape 26"/>
          <p:cNvCxnSpPr>
            <a:cxnSpLocks noChangeShapeType="1"/>
            <a:stCxn id="8199" idx="6"/>
            <a:endCxn id="8203" idx="2"/>
          </p:cNvCxnSpPr>
          <p:nvPr/>
        </p:nvCxnSpPr>
        <p:spPr bwMode="auto">
          <a:xfrm>
            <a:off x="1017588" y="3498850"/>
            <a:ext cx="14700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5" name="AutoShape 27"/>
          <p:cNvCxnSpPr>
            <a:cxnSpLocks noChangeShapeType="1"/>
            <a:stCxn id="8199" idx="4"/>
            <a:endCxn id="8201" idx="2"/>
          </p:cNvCxnSpPr>
          <p:nvPr/>
        </p:nvCxnSpPr>
        <p:spPr bwMode="auto">
          <a:xfrm>
            <a:off x="617538" y="3898900"/>
            <a:ext cx="665162" cy="666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6" name="AutoShape 28"/>
          <p:cNvCxnSpPr>
            <a:cxnSpLocks noChangeShapeType="1"/>
          </p:cNvCxnSpPr>
          <p:nvPr/>
        </p:nvCxnSpPr>
        <p:spPr bwMode="auto">
          <a:xfrm>
            <a:off x="3200400" y="3784600"/>
            <a:ext cx="366713" cy="584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7" name="AutoShape 29"/>
          <p:cNvCxnSpPr>
            <a:cxnSpLocks noChangeShapeType="1"/>
            <a:endCxn id="8210" idx="1"/>
          </p:cNvCxnSpPr>
          <p:nvPr/>
        </p:nvCxnSpPr>
        <p:spPr bwMode="auto">
          <a:xfrm>
            <a:off x="4114800" y="2286000"/>
            <a:ext cx="481013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8" name="AutoShape 30"/>
          <p:cNvCxnSpPr>
            <a:cxnSpLocks noChangeShapeType="1"/>
            <a:endCxn id="8206" idx="2"/>
          </p:cNvCxnSpPr>
          <p:nvPr/>
        </p:nvCxnSpPr>
        <p:spPr bwMode="auto">
          <a:xfrm flipV="1">
            <a:off x="2057400" y="4656138"/>
            <a:ext cx="1344613" cy="68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9" name="AutoShape 31"/>
          <p:cNvCxnSpPr>
            <a:cxnSpLocks noChangeShapeType="1"/>
            <a:endCxn id="8210" idx="2"/>
          </p:cNvCxnSpPr>
          <p:nvPr/>
        </p:nvCxnSpPr>
        <p:spPr bwMode="auto">
          <a:xfrm flipV="1">
            <a:off x="3276600" y="3208338"/>
            <a:ext cx="1192213" cy="296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0" name="Text Box 32"/>
          <p:cNvSpPr txBox="1">
            <a:spLocks noChangeArrowheads="1"/>
          </p:cNvSpPr>
          <p:nvPr/>
        </p:nvSpPr>
        <p:spPr bwMode="auto">
          <a:xfrm>
            <a:off x="7467600" y="1600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Healthy</a:t>
            </a:r>
          </a:p>
        </p:txBody>
      </p:sp>
      <p:sp>
        <p:nvSpPr>
          <p:cNvPr id="8221" name="Text Box 33"/>
          <p:cNvSpPr txBox="1">
            <a:spLocks noChangeArrowheads="1"/>
          </p:cNvSpPr>
          <p:nvPr/>
        </p:nvSpPr>
        <p:spPr bwMode="auto">
          <a:xfrm>
            <a:off x="6096000" y="1600200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Sick</a:t>
            </a:r>
          </a:p>
        </p:txBody>
      </p:sp>
      <p:sp>
        <p:nvSpPr>
          <p:cNvPr id="8222" name="Text Box 34"/>
          <p:cNvSpPr txBox="1">
            <a:spLocks noChangeArrowheads="1"/>
          </p:cNvSpPr>
          <p:nvPr/>
        </p:nvSpPr>
        <p:spPr bwMode="auto">
          <a:xfrm>
            <a:off x="6629400" y="22860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 Contact</a:t>
            </a:r>
          </a:p>
        </p:txBody>
      </p:sp>
      <p:cxnSp>
        <p:nvCxnSpPr>
          <p:cNvPr id="8223" name="AutoShape 35"/>
          <p:cNvCxnSpPr>
            <a:cxnSpLocks noChangeShapeType="1"/>
          </p:cNvCxnSpPr>
          <p:nvPr/>
        </p:nvCxnSpPr>
        <p:spPr bwMode="auto">
          <a:xfrm>
            <a:off x="5715000" y="2514600"/>
            <a:ext cx="9144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8382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10</a:t>
            </a:fld>
            <a:r>
              <a:rPr lang="en-US" dirty="0" smtClean="0"/>
              <a:t> -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- 100 -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4525963"/>
          </a:xfrm>
        </p:spPr>
        <p:txBody>
          <a:bodyPr/>
          <a:lstStyle/>
          <a:p>
            <a:pPr algn="just"/>
            <a:endParaRPr lang="en-US" sz="1800" dirty="0" smtClean="0"/>
          </a:p>
          <a:p>
            <a:pPr algn="just"/>
            <a:r>
              <a:rPr lang="en-US" sz="1800" dirty="0" err="1"/>
              <a:t>Xuetao</a:t>
            </a:r>
            <a:r>
              <a:rPr lang="en-US" sz="1800" dirty="0"/>
              <a:t> Wei, Nicholas </a:t>
            </a:r>
            <a:r>
              <a:rPr lang="en-US" sz="1800" dirty="0" err="1"/>
              <a:t>Valler</a:t>
            </a:r>
            <a:r>
              <a:rPr lang="en-US" sz="1800" dirty="0"/>
              <a:t>, B. </a:t>
            </a:r>
            <a:r>
              <a:rPr lang="en-US" sz="1800" dirty="0" err="1"/>
              <a:t>Aditya</a:t>
            </a:r>
            <a:r>
              <a:rPr lang="en-US" sz="1800" dirty="0"/>
              <a:t> </a:t>
            </a:r>
            <a:r>
              <a:rPr lang="en-US" sz="1800" dirty="0" err="1"/>
              <a:t>Prakash</a:t>
            </a:r>
            <a:r>
              <a:rPr lang="en-US" sz="1800" dirty="0"/>
              <a:t>, </a:t>
            </a:r>
            <a:r>
              <a:rPr lang="en-US" sz="1800" dirty="0" err="1"/>
              <a:t>Iulian</a:t>
            </a:r>
            <a:r>
              <a:rPr lang="en-US" sz="1800" dirty="0"/>
              <a:t> </a:t>
            </a:r>
            <a:r>
              <a:rPr lang="en-US" sz="1800" dirty="0" err="1"/>
              <a:t>Neamtiu</a:t>
            </a:r>
            <a:r>
              <a:rPr lang="en-US" sz="1800" dirty="0"/>
              <a:t>, </a:t>
            </a:r>
            <a:r>
              <a:rPr lang="en-US" sz="1800" dirty="0" err="1"/>
              <a:t>Michalis</a:t>
            </a:r>
            <a:r>
              <a:rPr lang="en-US" sz="1800" dirty="0"/>
              <a:t> </a:t>
            </a:r>
            <a:r>
              <a:rPr lang="en-US" sz="1800" dirty="0" err="1"/>
              <a:t>Faloutsos</a:t>
            </a:r>
            <a:r>
              <a:rPr lang="en-US" sz="1800" dirty="0"/>
              <a:t>, Christos </a:t>
            </a:r>
            <a:r>
              <a:rPr lang="en-US" sz="1800" dirty="0" err="1"/>
              <a:t>Faloutsos</a:t>
            </a:r>
            <a:r>
              <a:rPr lang="en-US" sz="1800" dirty="0"/>
              <a:t>: Competing Memes Propagation on Networks: A Network Science Perspective. IEEE Journal on </a:t>
            </a:r>
            <a:r>
              <a:rPr lang="en-US" sz="1800" dirty="0" smtClean="0"/>
              <a:t>SAC </a:t>
            </a:r>
            <a:r>
              <a:rPr lang="en-US" sz="1800" dirty="0"/>
              <a:t>31(6): 1049-1060 (2013)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en-US" sz="1800" dirty="0" err="1"/>
              <a:t>Liangyue</a:t>
            </a:r>
            <a:r>
              <a:rPr lang="en-US" sz="1800" dirty="0"/>
              <a:t> Li, Hanghang Tong, Nan Cao, Kate Ehrlich, Yu-</a:t>
            </a:r>
            <a:r>
              <a:rPr lang="en-US" sz="1800" dirty="0" err="1"/>
              <a:t>Ru</a:t>
            </a:r>
            <a:r>
              <a:rPr lang="en-US" sz="1800" dirty="0"/>
              <a:t> Lin, </a:t>
            </a:r>
            <a:r>
              <a:rPr lang="en-US" sz="1800" dirty="0" err="1"/>
              <a:t>Norbou</a:t>
            </a:r>
            <a:r>
              <a:rPr lang="en-US" sz="1800" dirty="0"/>
              <a:t> </a:t>
            </a:r>
            <a:r>
              <a:rPr lang="en-US" sz="1800" dirty="0" err="1"/>
              <a:t>Buchler:Replacing</a:t>
            </a:r>
            <a:r>
              <a:rPr lang="en-US" sz="1800" dirty="0"/>
              <a:t> the Irreplaceable: Fast Algorithms for Team Member Recommendation. WWW 2015: 636-646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en-US" sz="1800" dirty="0"/>
              <a:t>C. Chen, H. Tong, B. </a:t>
            </a:r>
            <a:r>
              <a:rPr lang="en-US" sz="1800" dirty="0" err="1"/>
              <a:t>Prakash</a:t>
            </a:r>
            <a:r>
              <a:rPr lang="en-US" sz="1800" dirty="0"/>
              <a:t>, C. </a:t>
            </a:r>
            <a:r>
              <a:rPr lang="en-US" sz="1800" dirty="0" err="1"/>
              <a:t>Tsourakakis</a:t>
            </a:r>
            <a:r>
              <a:rPr lang="en-US" sz="1800" dirty="0"/>
              <a:t>, T. </a:t>
            </a:r>
            <a:r>
              <a:rPr lang="en-US" sz="1800" dirty="0" err="1"/>
              <a:t>Eliassi</a:t>
            </a:r>
            <a:r>
              <a:rPr lang="en-US" sz="1800" dirty="0"/>
              <a:t>-Rad, C. </a:t>
            </a:r>
            <a:r>
              <a:rPr lang="en-US" sz="1800" dirty="0" err="1"/>
              <a:t>Faloutsos</a:t>
            </a:r>
            <a:r>
              <a:rPr lang="en-US" sz="1800" dirty="0"/>
              <a:t>, D. </a:t>
            </a:r>
            <a:r>
              <a:rPr lang="en-US" sz="1800" dirty="0" err="1"/>
              <a:t>Chau</a:t>
            </a:r>
            <a:r>
              <a:rPr lang="en-US" sz="1800" dirty="0"/>
              <a:t>: Node Immunization on Large Graphs: Theory and Algorithms. IEEE TKDE 2015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/>
              <a:t>B. </a:t>
            </a:r>
            <a:r>
              <a:rPr lang="en-US" sz="1800" dirty="0" err="1"/>
              <a:t>Aditya</a:t>
            </a:r>
            <a:r>
              <a:rPr lang="en-US" sz="1800" dirty="0"/>
              <a:t> </a:t>
            </a:r>
            <a:r>
              <a:rPr lang="en-US" sz="1800" dirty="0" err="1"/>
              <a:t>Prakash</a:t>
            </a:r>
            <a:r>
              <a:rPr lang="en-US" sz="1800" dirty="0"/>
              <a:t>, Hanghang Tong, Nicholas </a:t>
            </a:r>
            <a:r>
              <a:rPr lang="en-US" sz="1800" dirty="0" err="1"/>
              <a:t>Valler</a:t>
            </a:r>
            <a:r>
              <a:rPr lang="en-US" sz="1800" dirty="0"/>
              <a:t>, </a:t>
            </a:r>
            <a:r>
              <a:rPr lang="en-US" sz="1800" dirty="0" err="1"/>
              <a:t>Michalis</a:t>
            </a:r>
            <a:r>
              <a:rPr lang="en-US" sz="1800" dirty="0"/>
              <a:t> </a:t>
            </a:r>
            <a:r>
              <a:rPr lang="en-US" sz="1800" dirty="0" err="1"/>
              <a:t>Faloutsos</a:t>
            </a:r>
            <a:r>
              <a:rPr lang="en-US" sz="1800" dirty="0"/>
              <a:t>, Christos </a:t>
            </a:r>
            <a:r>
              <a:rPr lang="en-US" sz="1800" dirty="0" err="1"/>
              <a:t>Faloutsos</a:t>
            </a:r>
            <a:r>
              <a:rPr lang="en-US" sz="1800" dirty="0"/>
              <a:t>: Virus Propagation on Time-Varying Networks: Theory and Immunization Algorithms. ECML/PKDD (3) 2010: 99-114</a:t>
            </a:r>
          </a:p>
          <a:p>
            <a:pPr algn="just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456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52913"/>
            <a:ext cx="4746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98600"/>
            <a:ext cx="4937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861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5813"/>
            <a:ext cx="4746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228600" y="31099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1447800" y="19669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1295400" y="41767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3186113"/>
            <a:ext cx="4746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2500313" y="3109913"/>
            <a:ext cx="776287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970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4343400"/>
            <a:ext cx="4746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3414713" y="4267200"/>
            <a:ext cx="776287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4746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3429000" y="1600200"/>
            <a:ext cx="776288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895600"/>
            <a:ext cx="4746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4481513" y="2819400"/>
            <a:ext cx="776287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9235" name="AutoShape 19"/>
          <p:cNvCxnSpPr>
            <a:cxnSpLocks noChangeShapeType="1"/>
            <a:stCxn id="9224" idx="5"/>
            <a:endCxn id="9227" idx="1"/>
          </p:cNvCxnSpPr>
          <p:nvPr/>
        </p:nvCxnSpPr>
        <p:spPr bwMode="auto">
          <a:xfrm>
            <a:off x="2109788" y="2641600"/>
            <a:ext cx="504825" cy="5699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6" name="AutoShape 20"/>
          <p:cNvCxnSpPr>
            <a:cxnSpLocks noChangeShapeType="1"/>
            <a:stCxn id="9224" idx="6"/>
            <a:endCxn id="9232" idx="2"/>
          </p:cNvCxnSpPr>
          <p:nvPr/>
        </p:nvCxnSpPr>
        <p:spPr bwMode="auto">
          <a:xfrm flipV="1">
            <a:off x="2236788" y="1989138"/>
            <a:ext cx="1179512" cy="3667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7" name="AutoShape 21"/>
          <p:cNvCxnSpPr>
            <a:cxnSpLocks noChangeShapeType="1"/>
            <a:endCxn id="9224" idx="3"/>
          </p:cNvCxnSpPr>
          <p:nvPr/>
        </p:nvCxnSpPr>
        <p:spPr bwMode="auto">
          <a:xfrm flipV="1">
            <a:off x="685800" y="2641600"/>
            <a:ext cx="876300" cy="482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8" name="AutoShape 22"/>
          <p:cNvCxnSpPr>
            <a:cxnSpLocks noChangeShapeType="1"/>
            <a:stCxn id="9223" idx="6"/>
            <a:endCxn id="9227" idx="2"/>
          </p:cNvCxnSpPr>
          <p:nvPr/>
        </p:nvCxnSpPr>
        <p:spPr bwMode="auto">
          <a:xfrm>
            <a:off x="1017588" y="3498850"/>
            <a:ext cx="14700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23" idx="4"/>
            <a:endCxn id="9225" idx="2"/>
          </p:cNvCxnSpPr>
          <p:nvPr/>
        </p:nvCxnSpPr>
        <p:spPr bwMode="auto">
          <a:xfrm>
            <a:off x="617538" y="3898900"/>
            <a:ext cx="665162" cy="666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0" name="AutoShape 24"/>
          <p:cNvCxnSpPr>
            <a:cxnSpLocks noChangeShapeType="1"/>
          </p:cNvCxnSpPr>
          <p:nvPr/>
        </p:nvCxnSpPr>
        <p:spPr bwMode="auto">
          <a:xfrm>
            <a:off x="3200400" y="3784600"/>
            <a:ext cx="366713" cy="584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1" name="AutoShape 25"/>
          <p:cNvCxnSpPr>
            <a:cxnSpLocks noChangeShapeType="1"/>
            <a:endCxn id="9234" idx="1"/>
          </p:cNvCxnSpPr>
          <p:nvPr/>
        </p:nvCxnSpPr>
        <p:spPr bwMode="auto">
          <a:xfrm>
            <a:off x="4114800" y="2286000"/>
            <a:ext cx="481013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2" name="AutoShape 26"/>
          <p:cNvCxnSpPr>
            <a:cxnSpLocks noChangeShapeType="1"/>
            <a:endCxn id="9230" idx="2"/>
          </p:cNvCxnSpPr>
          <p:nvPr/>
        </p:nvCxnSpPr>
        <p:spPr bwMode="auto">
          <a:xfrm flipV="1">
            <a:off x="2057400" y="4656138"/>
            <a:ext cx="1344613" cy="68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3" name="AutoShape 27"/>
          <p:cNvCxnSpPr>
            <a:cxnSpLocks noChangeShapeType="1"/>
            <a:endCxn id="9234" idx="2"/>
          </p:cNvCxnSpPr>
          <p:nvPr/>
        </p:nvCxnSpPr>
        <p:spPr bwMode="auto">
          <a:xfrm flipV="1">
            <a:off x="3276600" y="3208338"/>
            <a:ext cx="1192213" cy="296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7467600" y="1600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Healthy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6096000" y="1600200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Sick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6629400" y="22860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 Contact</a:t>
            </a:r>
          </a:p>
        </p:txBody>
      </p:sp>
      <p:cxnSp>
        <p:nvCxnSpPr>
          <p:cNvPr id="9247" name="AutoShape 31"/>
          <p:cNvCxnSpPr>
            <a:cxnSpLocks noChangeShapeType="1"/>
          </p:cNvCxnSpPr>
          <p:nvPr/>
        </p:nvCxnSpPr>
        <p:spPr bwMode="auto">
          <a:xfrm>
            <a:off x="5715000" y="2514600"/>
            <a:ext cx="9144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17249" name="Picture 33" descr="sneez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175000"/>
            <a:ext cx="5032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9" name="Text Box 34"/>
          <p:cNvSpPr txBox="1">
            <a:spLocks noChangeArrowheads="1"/>
          </p:cNvSpPr>
          <p:nvPr/>
        </p:nvSpPr>
        <p:spPr bwMode="auto">
          <a:xfrm>
            <a:off x="5365750" y="2971800"/>
            <a:ext cx="332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1: Sneeze to neighbors</a:t>
            </a:r>
          </a:p>
        </p:txBody>
      </p:sp>
      <p:pic>
        <p:nvPicPr>
          <p:cNvPr id="1417251" name="Picture 35" descr="sneez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200400"/>
            <a:ext cx="5032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7252" name="Picture 36" descr="sneez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200400"/>
            <a:ext cx="5032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7253" name="Text Box 37"/>
          <p:cNvSpPr txBox="1">
            <a:spLocks noChangeArrowheads="1"/>
          </p:cNvSpPr>
          <p:nvPr/>
        </p:nvSpPr>
        <p:spPr bwMode="auto">
          <a:xfrm>
            <a:off x="5365750" y="3429000"/>
            <a:ext cx="378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2: Some neighbors </a:t>
            </a:r>
            <a:r>
              <a:rPr lang="en-US" altLang="zh-CN" sz="2400">
                <a:sym typeface="Wingdings" pitchFamily="2" charset="2"/>
              </a:rPr>
              <a:t> Sick</a:t>
            </a:r>
          </a:p>
        </p:txBody>
      </p:sp>
      <p:pic>
        <p:nvPicPr>
          <p:cNvPr id="1417254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304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7255" name="AutoShape 39"/>
          <p:cNvSpPr>
            <a:spLocks noChangeArrowheads="1"/>
          </p:cNvSpPr>
          <p:nvPr/>
        </p:nvSpPr>
        <p:spPr bwMode="auto">
          <a:xfrm>
            <a:off x="0" y="2895600"/>
            <a:ext cx="533400" cy="457200"/>
          </a:xfrm>
          <a:prstGeom prst="lightningBol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7256" name="Text Box 40"/>
          <p:cNvSpPr txBox="1">
            <a:spLocks noChangeArrowheads="1"/>
          </p:cNvSpPr>
          <p:nvPr/>
        </p:nvSpPr>
        <p:spPr bwMode="auto">
          <a:xfrm>
            <a:off x="5356225" y="3886200"/>
            <a:ext cx="240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3: Try to recover</a:t>
            </a:r>
            <a:endParaRPr lang="en-US" altLang="zh-CN" sz="2400">
              <a:sym typeface="Wingdings" pitchFamily="2" charset="2"/>
            </a:endParaRPr>
          </a:p>
        </p:txBody>
      </p:sp>
      <p:sp>
        <p:nvSpPr>
          <p:cNvPr id="925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40EE958-8AA4-428D-BBFD-2A1F8853F81E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11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68613" y="4624666"/>
            <a:ext cx="6675387" cy="2461934"/>
            <a:chOff x="2468613" y="4624666"/>
            <a:chExt cx="6675387" cy="2461934"/>
          </a:xfrm>
        </p:grpSpPr>
        <p:sp>
          <p:nvSpPr>
            <p:cNvPr id="42" name="Block Arc 41"/>
            <p:cNvSpPr/>
            <p:nvPr/>
          </p:nvSpPr>
          <p:spPr>
            <a:xfrm>
              <a:off x="4343400" y="6248400"/>
              <a:ext cx="3276600" cy="838200"/>
            </a:xfrm>
            <a:prstGeom prst="blockArc">
              <a:avLst>
                <a:gd name="adj1" fmla="val 10800000"/>
                <a:gd name="adj2" fmla="val 21352557"/>
                <a:gd name="adj3" fmla="val 675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468613" y="4624666"/>
              <a:ext cx="6675387" cy="2233334"/>
              <a:chOff x="2468613" y="4624666"/>
              <a:chExt cx="6675387" cy="2233334"/>
            </a:xfrm>
          </p:grpSpPr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15428" y="4624666"/>
                <a:ext cx="2128572" cy="2233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3" name="TextBox 42"/>
              <p:cNvSpPr txBox="1"/>
              <p:nvPr/>
            </p:nvSpPr>
            <p:spPr>
              <a:xfrm rot="314333">
                <a:off x="3660483" y="5650835"/>
                <a:ext cx="363702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smtClean="0"/>
                  <a:t>Similar Diffusion Eq.</a:t>
                </a:r>
                <a:endParaRPr lang="en-US" sz="3000" dirty="0"/>
              </a:p>
            </p:txBody>
          </p:sp>
          <p:sp>
            <p:nvSpPr>
              <p:cNvPr id="44" name="Block Arc 43"/>
              <p:cNvSpPr/>
              <p:nvPr/>
            </p:nvSpPr>
            <p:spPr>
              <a:xfrm rot="1422927">
                <a:off x="2468613" y="5881325"/>
                <a:ext cx="3276600" cy="838200"/>
              </a:xfrm>
              <a:prstGeom prst="blockArc">
                <a:avLst>
                  <a:gd name="adj1" fmla="val 10800000"/>
                  <a:gd name="adj2" fmla="val 21352557"/>
                  <a:gd name="adj3" fmla="val 675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5365750" y="6262325"/>
                <a:ext cx="615950" cy="32170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9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CN" sz="3600" dirty="0" smtClean="0">
                <a:solidFill>
                  <a:schemeClr val="accent2"/>
                </a:solidFill>
              </a:rPr>
              <a:t>An Example: Virus Propagation/Dissemination</a:t>
            </a:r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684213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- 11 -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85185E-6 L 0.24167 -1.85185E-6 " pathEditMode="relative" ptsTypes="AA">
                                      <p:cBhvr>
                                        <p:cTn id="13" dur="1000" fill="hold"/>
                                        <p:tgtEl>
                                          <p:spTgt spid="1417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2761 -0.1685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417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84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1927 0.1648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417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17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17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17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41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1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7253" grpId="0"/>
      <p:bldP spid="1417255" grpId="0" animBg="1"/>
      <p:bldP spid="14172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52913"/>
            <a:ext cx="4746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98600"/>
            <a:ext cx="4937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861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5813"/>
            <a:ext cx="4746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3186113"/>
            <a:ext cx="4746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Oval 11"/>
          <p:cNvSpPr>
            <a:spLocks noChangeArrowheads="1"/>
          </p:cNvSpPr>
          <p:nvPr/>
        </p:nvSpPr>
        <p:spPr bwMode="auto">
          <a:xfrm>
            <a:off x="2500313" y="3109913"/>
            <a:ext cx="776287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24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970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4343400"/>
            <a:ext cx="4746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Oval 14"/>
          <p:cNvSpPr>
            <a:spLocks noChangeArrowheads="1"/>
          </p:cNvSpPr>
          <p:nvPr/>
        </p:nvSpPr>
        <p:spPr bwMode="auto">
          <a:xfrm>
            <a:off x="3414713" y="4267200"/>
            <a:ext cx="776287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252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4746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895600"/>
            <a:ext cx="4746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Oval 18"/>
          <p:cNvSpPr>
            <a:spLocks noChangeArrowheads="1"/>
          </p:cNvSpPr>
          <p:nvPr/>
        </p:nvSpPr>
        <p:spPr bwMode="auto">
          <a:xfrm>
            <a:off x="4481513" y="2819400"/>
            <a:ext cx="776287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10255" name="AutoShape 19"/>
          <p:cNvCxnSpPr>
            <a:cxnSpLocks noChangeShapeType="1"/>
            <a:stCxn id="10277" idx="5"/>
            <a:endCxn id="10248" idx="1"/>
          </p:cNvCxnSpPr>
          <p:nvPr/>
        </p:nvCxnSpPr>
        <p:spPr bwMode="auto">
          <a:xfrm>
            <a:off x="2109788" y="2641600"/>
            <a:ext cx="504825" cy="5699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AutoShape 20"/>
          <p:cNvCxnSpPr>
            <a:cxnSpLocks noChangeShapeType="1"/>
            <a:stCxn id="10277" idx="6"/>
            <a:endCxn id="10279" idx="2"/>
          </p:cNvCxnSpPr>
          <p:nvPr/>
        </p:nvCxnSpPr>
        <p:spPr bwMode="auto">
          <a:xfrm flipV="1">
            <a:off x="2236788" y="1989138"/>
            <a:ext cx="1179512" cy="3667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AutoShape 21"/>
          <p:cNvCxnSpPr>
            <a:cxnSpLocks noChangeShapeType="1"/>
            <a:endCxn id="10277" idx="3"/>
          </p:cNvCxnSpPr>
          <p:nvPr/>
        </p:nvCxnSpPr>
        <p:spPr bwMode="auto">
          <a:xfrm flipV="1">
            <a:off x="685800" y="2641600"/>
            <a:ext cx="876300" cy="482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8" name="AutoShape 22"/>
          <p:cNvCxnSpPr>
            <a:cxnSpLocks noChangeShapeType="1"/>
            <a:stCxn id="10284" idx="6"/>
            <a:endCxn id="10248" idx="2"/>
          </p:cNvCxnSpPr>
          <p:nvPr/>
        </p:nvCxnSpPr>
        <p:spPr bwMode="auto">
          <a:xfrm>
            <a:off x="1017588" y="3498850"/>
            <a:ext cx="14700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AutoShape 23"/>
          <p:cNvCxnSpPr>
            <a:cxnSpLocks noChangeShapeType="1"/>
            <a:stCxn id="10284" idx="4"/>
            <a:endCxn id="10281" idx="2"/>
          </p:cNvCxnSpPr>
          <p:nvPr/>
        </p:nvCxnSpPr>
        <p:spPr bwMode="auto">
          <a:xfrm>
            <a:off x="617538" y="3898900"/>
            <a:ext cx="665162" cy="666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AutoShape 24"/>
          <p:cNvCxnSpPr>
            <a:cxnSpLocks noChangeShapeType="1"/>
          </p:cNvCxnSpPr>
          <p:nvPr/>
        </p:nvCxnSpPr>
        <p:spPr bwMode="auto">
          <a:xfrm>
            <a:off x="3200400" y="3784600"/>
            <a:ext cx="366713" cy="584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AutoShape 25"/>
          <p:cNvCxnSpPr>
            <a:cxnSpLocks noChangeShapeType="1"/>
            <a:endCxn id="10254" idx="1"/>
          </p:cNvCxnSpPr>
          <p:nvPr/>
        </p:nvCxnSpPr>
        <p:spPr bwMode="auto">
          <a:xfrm>
            <a:off x="4114800" y="2286000"/>
            <a:ext cx="481013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AutoShape 26"/>
          <p:cNvCxnSpPr>
            <a:cxnSpLocks noChangeShapeType="1"/>
            <a:endCxn id="10251" idx="2"/>
          </p:cNvCxnSpPr>
          <p:nvPr/>
        </p:nvCxnSpPr>
        <p:spPr bwMode="auto">
          <a:xfrm flipV="1">
            <a:off x="2057400" y="4656138"/>
            <a:ext cx="1344613" cy="68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AutoShape 27"/>
          <p:cNvCxnSpPr>
            <a:cxnSpLocks noChangeShapeType="1"/>
            <a:endCxn id="10254" idx="2"/>
          </p:cNvCxnSpPr>
          <p:nvPr/>
        </p:nvCxnSpPr>
        <p:spPr bwMode="auto">
          <a:xfrm flipV="1">
            <a:off x="3276600" y="3208338"/>
            <a:ext cx="1192213" cy="296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4" name="Text Box 28"/>
          <p:cNvSpPr txBox="1">
            <a:spLocks noChangeArrowheads="1"/>
          </p:cNvSpPr>
          <p:nvPr/>
        </p:nvSpPr>
        <p:spPr bwMode="auto">
          <a:xfrm>
            <a:off x="7467600" y="1600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Healthy</a:t>
            </a:r>
          </a:p>
        </p:txBody>
      </p:sp>
      <p:sp>
        <p:nvSpPr>
          <p:cNvPr id="10265" name="Text Box 29"/>
          <p:cNvSpPr txBox="1">
            <a:spLocks noChangeArrowheads="1"/>
          </p:cNvSpPr>
          <p:nvPr/>
        </p:nvSpPr>
        <p:spPr bwMode="auto">
          <a:xfrm>
            <a:off x="6096000" y="1600200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Sick</a:t>
            </a:r>
          </a:p>
        </p:txBody>
      </p:sp>
      <p:sp>
        <p:nvSpPr>
          <p:cNvPr id="10266" name="Text Box 30"/>
          <p:cNvSpPr txBox="1">
            <a:spLocks noChangeArrowheads="1"/>
          </p:cNvSpPr>
          <p:nvPr/>
        </p:nvSpPr>
        <p:spPr bwMode="auto">
          <a:xfrm>
            <a:off x="6629400" y="22860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 Contact</a:t>
            </a:r>
          </a:p>
        </p:txBody>
      </p:sp>
      <p:cxnSp>
        <p:nvCxnSpPr>
          <p:cNvPr id="10267" name="AutoShape 31"/>
          <p:cNvCxnSpPr>
            <a:cxnSpLocks noChangeShapeType="1"/>
          </p:cNvCxnSpPr>
          <p:nvPr/>
        </p:nvCxnSpPr>
        <p:spPr bwMode="auto">
          <a:xfrm>
            <a:off x="5715000" y="2514600"/>
            <a:ext cx="9144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19296" name="Picture 32" descr="sneez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175000"/>
            <a:ext cx="5032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9" name="Text Box 33"/>
          <p:cNvSpPr txBox="1">
            <a:spLocks noChangeArrowheads="1"/>
          </p:cNvSpPr>
          <p:nvPr/>
        </p:nvSpPr>
        <p:spPr bwMode="auto">
          <a:xfrm>
            <a:off x="5365750" y="2971800"/>
            <a:ext cx="332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1: Sneeze to neighbors</a:t>
            </a:r>
          </a:p>
        </p:txBody>
      </p:sp>
      <p:pic>
        <p:nvPicPr>
          <p:cNvPr id="1419299" name="Picture 35" descr="sneez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124200"/>
            <a:ext cx="5032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9300" name="Text Box 36"/>
          <p:cNvSpPr txBox="1">
            <a:spLocks noChangeArrowheads="1"/>
          </p:cNvSpPr>
          <p:nvPr/>
        </p:nvSpPr>
        <p:spPr bwMode="auto">
          <a:xfrm>
            <a:off x="5365750" y="3429000"/>
            <a:ext cx="378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2: Some neighbors </a:t>
            </a:r>
            <a:r>
              <a:rPr lang="en-US" altLang="zh-CN" sz="2400">
                <a:sym typeface="Wingdings" pitchFamily="2" charset="2"/>
              </a:rPr>
              <a:t> Sick</a:t>
            </a:r>
          </a:p>
        </p:txBody>
      </p:sp>
      <p:pic>
        <p:nvPicPr>
          <p:cNvPr id="1419301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304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9303" name="Text Box 39"/>
          <p:cNvSpPr txBox="1">
            <a:spLocks noChangeArrowheads="1"/>
          </p:cNvSpPr>
          <p:nvPr/>
        </p:nvSpPr>
        <p:spPr bwMode="auto">
          <a:xfrm>
            <a:off x="5356225" y="3886200"/>
            <a:ext cx="240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3: Try to recover</a:t>
            </a:r>
            <a:endParaRPr lang="en-US" altLang="zh-CN" sz="2400">
              <a:sym typeface="Wingdings" pitchFamily="2" charset="2"/>
            </a:endParaRPr>
          </a:p>
        </p:txBody>
      </p:sp>
      <p:pic>
        <p:nvPicPr>
          <p:cNvPr id="1419304" name="Picture 40" descr="sneez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32000"/>
            <a:ext cx="5032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9305" name="Picture 41" descr="sneez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032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49371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7" name="Oval 8"/>
          <p:cNvSpPr>
            <a:spLocks noChangeArrowheads="1"/>
          </p:cNvSpPr>
          <p:nvPr/>
        </p:nvSpPr>
        <p:spPr bwMode="auto">
          <a:xfrm>
            <a:off x="1447800" y="19669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419307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494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9" name="Oval 16"/>
          <p:cNvSpPr>
            <a:spLocks noChangeArrowheads="1"/>
          </p:cNvSpPr>
          <p:nvPr/>
        </p:nvSpPr>
        <p:spPr bwMode="auto">
          <a:xfrm>
            <a:off x="3429000" y="1600200"/>
            <a:ext cx="776288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419308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402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1" name="Oval 9"/>
          <p:cNvSpPr>
            <a:spLocks noChangeArrowheads="1"/>
          </p:cNvSpPr>
          <p:nvPr/>
        </p:nvSpPr>
        <p:spPr bwMode="auto">
          <a:xfrm>
            <a:off x="1295400" y="41767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9309" name="AutoShape 45"/>
          <p:cNvSpPr>
            <a:spLocks noChangeArrowheads="1"/>
          </p:cNvSpPr>
          <p:nvPr/>
        </p:nvSpPr>
        <p:spPr bwMode="auto">
          <a:xfrm>
            <a:off x="1143000" y="1676400"/>
            <a:ext cx="533400" cy="457200"/>
          </a:xfrm>
          <a:prstGeom prst="lightningBol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419310" name="Picture 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175000"/>
            <a:ext cx="4937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4" name="Oval 7"/>
          <p:cNvSpPr>
            <a:spLocks noChangeArrowheads="1"/>
          </p:cNvSpPr>
          <p:nvPr/>
        </p:nvSpPr>
        <p:spPr bwMode="auto">
          <a:xfrm>
            <a:off x="228600" y="31099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9302" name="AutoShape 38"/>
          <p:cNvSpPr>
            <a:spLocks noChangeArrowheads="1"/>
          </p:cNvSpPr>
          <p:nvPr/>
        </p:nvSpPr>
        <p:spPr bwMode="auto">
          <a:xfrm>
            <a:off x="0" y="2895600"/>
            <a:ext cx="533400" cy="457200"/>
          </a:xfrm>
          <a:prstGeom prst="lightningBol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9311" name="Text Box 47"/>
          <p:cNvSpPr txBox="1">
            <a:spLocks noChangeArrowheads="1"/>
          </p:cNvSpPr>
          <p:nvPr/>
        </p:nvSpPr>
        <p:spPr bwMode="auto">
          <a:xfrm>
            <a:off x="400050" y="5334000"/>
            <a:ext cx="836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600">
                <a:solidFill>
                  <a:schemeClr val="accent2"/>
                </a:solidFill>
              </a:rPr>
              <a:t>Q: How to minimize infected population?</a:t>
            </a:r>
          </a:p>
        </p:txBody>
      </p:sp>
      <p:sp>
        <p:nvSpPr>
          <p:cNvPr id="49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CN" sz="3600" dirty="0" smtClean="0">
                <a:solidFill>
                  <a:schemeClr val="accent2"/>
                </a:solidFill>
              </a:rPr>
              <a:t>An Example: Virus Propagation/Dissemination</a:t>
            </a:r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1430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12</a:t>
            </a:fld>
            <a:r>
              <a:rPr lang="en-US" dirty="0" smtClean="0"/>
              <a:t> -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85185E-6 L 0.24167 -1.85185E-6 " pathEditMode="relative" ptsTypes="AA">
                                      <p:cBhvr>
                                        <p:cTn id="15" dur="1000" fill="hold"/>
                                        <p:tgtEl>
                                          <p:spTgt spid="1419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1927 0.1648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419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82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1666 -0.0555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419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28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1927 0.1648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419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19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19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19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19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41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41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41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1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1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1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1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9300" grpId="0"/>
      <p:bldP spid="1419303" grpId="0"/>
      <p:bldP spid="1419309" grpId="0" animBg="1"/>
      <p:bldP spid="1419302" grpId="0" animBg="1"/>
      <p:bldP spid="14193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52913"/>
            <a:ext cx="4746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861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5813"/>
            <a:ext cx="4746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3186113"/>
            <a:ext cx="4746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2500313" y="3109913"/>
            <a:ext cx="776287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4343400"/>
            <a:ext cx="4746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Oval 11"/>
          <p:cNvSpPr>
            <a:spLocks noChangeArrowheads="1"/>
          </p:cNvSpPr>
          <p:nvPr/>
        </p:nvSpPr>
        <p:spPr bwMode="auto">
          <a:xfrm>
            <a:off x="3414713" y="4267200"/>
            <a:ext cx="776287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27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4746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895600"/>
            <a:ext cx="4746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Oval 14"/>
          <p:cNvSpPr>
            <a:spLocks noChangeArrowheads="1"/>
          </p:cNvSpPr>
          <p:nvPr/>
        </p:nvSpPr>
        <p:spPr bwMode="auto">
          <a:xfrm>
            <a:off x="4481513" y="2819400"/>
            <a:ext cx="776287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11277" name="AutoShape 15"/>
          <p:cNvCxnSpPr>
            <a:cxnSpLocks noChangeShapeType="1"/>
            <a:stCxn id="11293" idx="5"/>
            <a:endCxn id="11271" idx="1"/>
          </p:cNvCxnSpPr>
          <p:nvPr/>
        </p:nvCxnSpPr>
        <p:spPr bwMode="auto">
          <a:xfrm>
            <a:off x="2109788" y="2641600"/>
            <a:ext cx="504825" cy="5699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8" name="AutoShape 16"/>
          <p:cNvCxnSpPr>
            <a:cxnSpLocks noChangeShapeType="1"/>
            <a:stCxn id="11293" idx="6"/>
            <a:endCxn id="11295" idx="2"/>
          </p:cNvCxnSpPr>
          <p:nvPr/>
        </p:nvCxnSpPr>
        <p:spPr bwMode="auto">
          <a:xfrm flipV="1">
            <a:off x="2236788" y="1989138"/>
            <a:ext cx="1179512" cy="3667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9" name="AutoShape 17"/>
          <p:cNvCxnSpPr>
            <a:cxnSpLocks noChangeShapeType="1"/>
            <a:endCxn id="11293" idx="3"/>
          </p:cNvCxnSpPr>
          <p:nvPr/>
        </p:nvCxnSpPr>
        <p:spPr bwMode="auto">
          <a:xfrm flipV="1">
            <a:off x="685800" y="2641600"/>
            <a:ext cx="876300" cy="482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0" name="AutoShape 18"/>
          <p:cNvCxnSpPr>
            <a:cxnSpLocks noChangeShapeType="1"/>
            <a:stCxn id="11299" idx="6"/>
            <a:endCxn id="11271" idx="2"/>
          </p:cNvCxnSpPr>
          <p:nvPr/>
        </p:nvCxnSpPr>
        <p:spPr bwMode="auto">
          <a:xfrm>
            <a:off x="1017588" y="3498850"/>
            <a:ext cx="14700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1" name="AutoShape 19"/>
          <p:cNvCxnSpPr>
            <a:cxnSpLocks noChangeShapeType="1"/>
            <a:stCxn id="11299" idx="4"/>
            <a:endCxn id="11297" idx="2"/>
          </p:cNvCxnSpPr>
          <p:nvPr/>
        </p:nvCxnSpPr>
        <p:spPr bwMode="auto">
          <a:xfrm>
            <a:off x="617538" y="3898900"/>
            <a:ext cx="665162" cy="666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2" name="AutoShape 20"/>
          <p:cNvCxnSpPr>
            <a:cxnSpLocks noChangeShapeType="1"/>
          </p:cNvCxnSpPr>
          <p:nvPr/>
        </p:nvCxnSpPr>
        <p:spPr bwMode="auto">
          <a:xfrm>
            <a:off x="3200400" y="3784600"/>
            <a:ext cx="366713" cy="584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3" name="AutoShape 21"/>
          <p:cNvCxnSpPr>
            <a:cxnSpLocks noChangeShapeType="1"/>
            <a:endCxn id="11276" idx="1"/>
          </p:cNvCxnSpPr>
          <p:nvPr/>
        </p:nvCxnSpPr>
        <p:spPr bwMode="auto">
          <a:xfrm>
            <a:off x="4114800" y="2286000"/>
            <a:ext cx="481013" cy="63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4" name="AutoShape 22"/>
          <p:cNvCxnSpPr>
            <a:cxnSpLocks noChangeShapeType="1"/>
            <a:endCxn id="11273" idx="2"/>
          </p:cNvCxnSpPr>
          <p:nvPr/>
        </p:nvCxnSpPr>
        <p:spPr bwMode="auto">
          <a:xfrm flipV="1">
            <a:off x="2057400" y="4656138"/>
            <a:ext cx="1344613" cy="68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5" name="AutoShape 23"/>
          <p:cNvCxnSpPr>
            <a:cxnSpLocks noChangeShapeType="1"/>
            <a:endCxn id="11276" idx="2"/>
          </p:cNvCxnSpPr>
          <p:nvPr/>
        </p:nvCxnSpPr>
        <p:spPr bwMode="auto">
          <a:xfrm flipV="1">
            <a:off x="3276600" y="3208338"/>
            <a:ext cx="1192213" cy="296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286" name="Group 41"/>
          <p:cNvGrpSpPr>
            <a:grpSpLocks/>
          </p:cNvGrpSpPr>
          <p:nvPr/>
        </p:nvGrpSpPr>
        <p:grpSpPr bwMode="auto">
          <a:xfrm>
            <a:off x="5638800" y="1497013"/>
            <a:ext cx="3048000" cy="636587"/>
            <a:chOff x="3552" y="943"/>
            <a:chExt cx="1920" cy="401"/>
          </a:xfrm>
        </p:grpSpPr>
        <p:pic>
          <p:nvPicPr>
            <p:cNvPr id="1130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944"/>
              <a:ext cx="311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4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943"/>
              <a:ext cx="31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5" name="Text Box 24"/>
            <p:cNvSpPr txBox="1">
              <a:spLocks noChangeArrowheads="1"/>
            </p:cNvSpPr>
            <p:nvPr/>
          </p:nvSpPr>
          <p:spPr bwMode="auto">
            <a:xfrm>
              <a:off x="4704" y="1008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 sz="2400"/>
                <a:t>Healthy</a:t>
              </a:r>
            </a:p>
          </p:txBody>
        </p:sp>
        <p:sp>
          <p:nvSpPr>
            <p:cNvPr id="11306" name="Text Box 25"/>
            <p:cNvSpPr txBox="1">
              <a:spLocks noChangeArrowheads="1"/>
            </p:cNvSpPr>
            <p:nvPr/>
          </p:nvSpPr>
          <p:spPr bwMode="auto">
            <a:xfrm>
              <a:off x="3840" y="1008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 sz="2400"/>
                <a:t>Sick</a:t>
              </a:r>
            </a:p>
          </p:txBody>
        </p:sp>
      </p:grpSp>
      <p:sp>
        <p:nvSpPr>
          <p:cNvPr id="11287" name="Text Box 26"/>
          <p:cNvSpPr txBox="1">
            <a:spLocks noChangeArrowheads="1"/>
          </p:cNvSpPr>
          <p:nvPr/>
        </p:nvSpPr>
        <p:spPr bwMode="auto">
          <a:xfrm>
            <a:off x="6629400" y="22860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 Contact</a:t>
            </a:r>
          </a:p>
        </p:txBody>
      </p:sp>
      <p:cxnSp>
        <p:nvCxnSpPr>
          <p:cNvPr id="11288" name="AutoShape 27"/>
          <p:cNvCxnSpPr>
            <a:cxnSpLocks noChangeShapeType="1"/>
          </p:cNvCxnSpPr>
          <p:nvPr/>
        </p:nvCxnSpPr>
        <p:spPr bwMode="auto">
          <a:xfrm>
            <a:off x="5715000" y="2514600"/>
            <a:ext cx="9144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9" name="Text Box 29"/>
          <p:cNvSpPr txBox="1">
            <a:spLocks noChangeArrowheads="1"/>
          </p:cNvSpPr>
          <p:nvPr/>
        </p:nvSpPr>
        <p:spPr bwMode="auto">
          <a:xfrm>
            <a:off x="5365750" y="2971800"/>
            <a:ext cx="332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1: Sneeze to neighbors</a:t>
            </a:r>
          </a:p>
        </p:txBody>
      </p:sp>
      <p:sp>
        <p:nvSpPr>
          <p:cNvPr id="11290" name="Text Box 31"/>
          <p:cNvSpPr txBox="1">
            <a:spLocks noChangeArrowheads="1"/>
          </p:cNvSpPr>
          <p:nvPr/>
        </p:nvSpPr>
        <p:spPr bwMode="auto">
          <a:xfrm>
            <a:off x="5365750" y="3429000"/>
            <a:ext cx="378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2: Some neighbors </a:t>
            </a:r>
            <a:r>
              <a:rPr lang="en-US" altLang="zh-CN" sz="2400">
                <a:sym typeface="Wingdings" pitchFamily="2" charset="2"/>
              </a:rPr>
              <a:t> Sick</a:t>
            </a:r>
          </a:p>
        </p:txBody>
      </p:sp>
      <p:pic>
        <p:nvPicPr>
          <p:cNvPr id="11291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304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2" name="Text Box 33"/>
          <p:cNvSpPr txBox="1">
            <a:spLocks noChangeArrowheads="1"/>
          </p:cNvSpPr>
          <p:nvPr/>
        </p:nvSpPr>
        <p:spPr bwMode="auto">
          <a:xfrm>
            <a:off x="5356225" y="3886200"/>
            <a:ext cx="240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3: Try to recover</a:t>
            </a:r>
            <a:endParaRPr lang="en-US" altLang="zh-CN" sz="2400">
              <a:sym typeface="Wingdings" pitchFamily="2" charset="2"/>
            </a:endParaRPr>
          </a:p>
        </p:txBody>
      </p:sp>
      <p:sp>
        <p:nvSpPr>
          <p:cNvPr id="11293" name="Oval 37"/>
          <p:cNvSpPr>
            <a:spLocks noChangeArrowheads="1"/>
          </p:cNvSpPr>
          <p:nvPr/>
        </p:nvSpPr>
        <p:spPr bwMode="auto">
          <a:xfrm>
            <a:off x="1447800" y="19669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294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494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5" name="Oval 39"/>
          <p:cNvSpPr>
            <a:spLocks noChangeArrowheads="1"/>
          </p:cNvSpPr>
          <p:nvPr/>
        </p:nvSpPr>
        <p:spPr bwMode="auto">
          <a:xfrm>
            <a:off x="3429000" y="1600200"/>
            <a:ext cx="776288" cy="77628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296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40213"/>
            <a:ext cx="4937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7" name="Oval 41"/>
          <p:cNvSpPr>
            <a:spLocks noChangeArrowheads="1"/>
          </p:cNvSpPr>
          <p:nvPr/>
        </p:nvSpPr>
        <p:spPr bwMode="auto">
          <a:xfrm>
            <a:off x="1295400" y="41767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8" name="AutoShape 42"/>
          <p:cNvSpPr>
            <a:spLocks noChangeArrowheads="1"/>
          </p:cNvSpPr>
          <p:nvPr/>
        </p:nvSpPr>
        <p:spPr bwMode="auto">
          <a:xfrm>
            <a:off x="1143000" y="1676400"/>
            <a:ext cx="533400" cy="457200"/>
          </a:xfrm>
          <a:prstGeom prst="lightningBol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9" name="Oval 44"/>
          <p:cNvSpPr>
            <a:spLocks noChangeArrowheads="1"/>
          </p:cNvSpPr>
          <p:nvPr/>
        </p:nvSpPr>
        <p:spPr bwMode="auto">
          <a:xfrm>
            <a:off x="228600" y="3109913"/>
            <a:ext cx="776288" cy="776287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00" name="AutoShape 45"/>
          <p:cNvSpPr>
            <a:spLocks noChangeArrowheads="1"/>
          </p:cNvSpPr>
          <p:nvPr/>
        </p:nvSpPr>
        <p:spPr bwMode="auto">
          <a:xfrm>
            <a:off x="0" y="2895600"/>
            <a:ext cx="533400" cy="457200"/>
          </a:xfrm>
          <a:prstGeom prst="lightningBol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01" name="Text Box 46"/>
          <p:cNvSpPr txBox="1">
            <a:spLocks noChangeArrowheads="1"/>
          </p:cNvSpPr>
          <p:nvPr/>
        </p:nvSpPr>
        <p:spPr bwMode="auto">
          <a:xfrm>
            <a:off x="400050" y="4876800"/>
            <a:ext cx="751840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200" dirty="0"/>
              <a:t>Q: How to minimize infected population?</a:t>
            </a:r>
          </a:p>
          <a:p>
            <a:pPr eaLnBrk="1" hangingPunct="1"/>
            <a:r>
              <a:rPr lang="en-US" altLang="zh-CN" sz="3200" dirty="0">
                <a:solidFill>
                  <a:schemeClr val="accent2"/>
                </a:solidFill>
              </a:rPr>
              <a:t>    </a:t>
            </a:r>
            <a:r>
              <a:rPr lang="en-US" altLang="zh-CN" sz="3200" dirty="0">
                <a:solidFill>
                  <a:srgbClr val="C00000"/>
                </a:solidFill>
              </a:rPr>
              <a:t>- </a:t>
            </a:r>
            <a:r>
              <a:rPr lang="en-US" altLang="zh-CN" sz="2800" dirty="0">
                <a:solidFill>
                  <a:srgbClr val="C00000"/>
                </a:solidFill>
              </a:rPr>
              <a:t>Q1: Understand tipping point</a:t>
            </a:r>
          </a:p>
          <a:p>
            <a:pPr eaLnBrk="1" hangingPunct="1"/>
            <a:r>
              <a:rPr lang="en-US" altLang="zh-CN" sz="3200" dirty="0">
                <a:solidFill>
                  <a:srgbClr val="C00000"/>
                </a:solidFill>
              </a:rPr>
              <a:t>    - </a:t>
            </a:r>
            <a:r>
              <a:rPr lang="en-US" altLang="zh-CN" sz="2800" dirty="0">
                <a:solidFill>
                  <a:srgbClr val="C00000"/>
                </a:solidFill>
              </a:rPr>
              <a:t>Q2: Affecting algorithms</a:t>
            </a:r>
          </a:p>
        </p:txBody>
      </p:sp>
      <p:sp>
        <p:nvSpPr>
          <p:cNvPr id="44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CN" sz="3600" dirty="0" smtClean="0">
                <a:solidFill>
                  <a:schemeClr val="accent2"/>
                </a:solidFill>
              </a:rPr>
              <a:t>An Example: Virus Propagation/Dissemination</a:t>
            </a:r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1430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- 13 -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371600"/>
            <a:ext cx="49276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Why Do We Care? – Healthcare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12292" name="Text Box 37"/>
          <p:cNvSpPr txBox="1">
            <a:spLocks noChangeArrowheads="1"/>
          </p:cNvSpPr>
          <p:nvPr/>
        </p:nvSpPr>
        <p:spPr bwMode="auto">
          <a:xfrm>
            <a:off x="4343400" y="2895600"/>
            <a:ext cx="487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zh-CN" sz="2800" dirty="0"/>
              <a:t>Critical Patient transferring </a:t>
            </a:r>
          </a:p>
          <a:p>
            <a:pPr algn="just" eaLnBrk="1" hangingPunct="1"/>
            <a:r>
              <a:rPr lang="en-US" altLang="zh-CN" sz="2000" dirty="0"/>
              <a:t> </a:t>
            </a:r>
            <a:r>
              <a:rPr lang="en-US" altLang="zh-CN" sz="2400" dirty="0" smtClean="0"/>
              <a:t>Move </a:t>
            </a:r>
            <a:r>
              <a:rPr lang="en-US" altLang="zh-CN" sz="2400" dirty="0"/>
              <a:t>patients </a:t>
            </a:r>
            <a:r>
              <a:rPr lang="en-US" altLang="zh-CN" sz="2400" dirty="0">
                <a:sym typeface="Wingdings" pitchFamily="2" charset="2"/>
              </a:rPr>
              <a:t> specialized care</a:t>
            </a:r>
            <a:endParaRPr lang="en-US" altLang="zh-CN" sz="2400" dirty="0"/>
          </a:p>
          <a:p>
            <a:pPr algn="just" eaLnBrk="1" hangingPunct="1"/>
            <a:r>
              <a:rPr lang="en-US" altLang="zh-CN" sz="2400" dirty="0"/>
              <a:t>  </a:t>
            </a:r>
            <a:r>
              <a:rPr lang="en-US" altLang="zh-CN" sz="2400" dirty="0" smtClean="0">
                <a:sym typeface="Wingdings" pitchFamily="2" charset="2"/>
              </a:rPr>
              <a:t> </a:t>
            </a:r>
            <a:r>
              <a:rPr lang="en-US" altLang="zh-CN" sz="2400" dirty="0" smtClean="0"/>
              <a:t>highly </a:t>
            </a:r>
            <a:r>
              <a:rPr lang="en-US" altLang="zh-CN" sz="2400" dirty="0"/>
              <a:t>resistant </a:t>
            </a:r>
            <a:r>
              <a:rPr lang="en-US" altLang="zh-CN" sz="2400" dirty="0" smtClean="0"/>
              <a:t>micro-organism </a:t>
            </a:r>
            <a:r>
              <a:rPr lang="en-US" altLang="zh-CN" sz="2400" dirty="0" smtClean="0">
                <a:sym typeface="Wingdings" pitchFamily="2" charset="2"/>
              </a:rPr>
              <a:t> </a:t>
            </a:r>
            <a:r>
              <a:rPr lang="en-US" altLang="zh-CN" sz="2400" dirty="0" smtClean="0"/>
              <a:t>Infection </a:t>
            </a:r>
            <a:r>
              <a:rPr lang="en-US" altLang="zh-CN" sz="2400" dirty="0"/>
              <a:t>controlling </a:t>
            </a:r>
            <a:r>
              <a:rPr lang="en-US" altLang="zh-CN" sz="2400" dirty="0">
                <a:sym typeface="Wingdings" pitchFamily="2" charset="2"/>
              </a:rPr>
              <a:t> </a:t>
            </a:r>
            <a:r>
              <a:rPr lang="en-US" altLang="zh-CN" sz="2400" dirty="0" smtClean="0">
                <a:sym typeface="Wingdings" pitchFamily="2" charset="2"/>
              </a:rPr>
              <a:t>costly &amp; limited</a:t>
            </a:r>
            <a:r>
              <a:rPr lang="en-US" altLang="zh-CN" sz="3200" dirty="0" smtClean="0">
                <a:sym typeface="Wingdings" pitchFamily="2" charset="2"/>
              </a:rPr>
              <a:t> </a:t>
            </a:r>
            <a:endParaRPr lang="en-US" altLang="zh-CN" sz="3200" dirty="0">
              <a:sym typeface="Wingdings" pitchFamily="2" charset="2"/>
            </a:endParaRPr>
          </a:p>
          <a:p>
            <a:pPr algn="just" eaLnBrk="1" hangingPunct="1"/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2293" name="Text Box 39"/>
          <p:cNvSpPr txBox="1">
            <a:spLocks noChangeArrowheads="1"/>
          </p:cNvSpPr>
          <p:nvPr/>
        </p:nvSpPr>
        <p:spPr bwMode="auto">
          <a:xfrm>
            <a:off x="20639" y="1752600"/>
            <a:ext cx="43989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dirty="0"/>
              <a:t>       US-Medicare Network</a:t>
            </a:r>
          </a:p>
        </p:txBody>
      </p:sp>
      <p:sp>
        <p:nvSpPr>
          <p:cNvPr id="12294" name="TextBox 142"/>
          <p:cNvSpPr txBox="1">
            <a:spLocks noChangeArrowheads="1"/>
          </p:cNvSpPr>
          <p:nvPr/>
        </p:nvSpPr>
        <p:spPr bwMode="auto">
          <a:xfrm>
            <a:off x="0" y="6211669"/>
            <a:ext cx="9144000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chemeClr val="bg1"/>
                </a:solidFill>
              </a:rPr>
              <a:t>SARS </a:t>
            </a:r>
            <a:r>
              <a:rPr lang="en-US" altLang="zh-CN" dirty="0">
                <a:solidFill>
                  <a:schemeClr val="bg1"/>
                </a:solidFill>
              </a:rPr>
              <a:t>costs 700+ lives; $40+ </a:t>
            </a:r>
            <a:r>
              <a:rPr lang="en-US" altLang="zh-CN" dirty="0" err="1">
                <a:solidFill>
                  <a:schemeClr val="bg1"/>
                </a:solidFill>
              </a:rPr>
              <a:t>Bn</a:t>
            </a:r>
            <a:r>
              <a:rPr lang="en-US" altLang="zh-CN" dirty="0">
                <a:solidFill>
                  <a:schemeClr val="bg1"/>
                </a:solidFill>
              </a:rPr>
              <a:t>; H1N1 costs Mexico $</a:t>
            </a:r>
            <a:r>
              <a:rPr lang="en-US" altLang="zh-CN" dirty="0" smtClean="0">
                <a:solidFill>
                  <a:schemeClr val="bg1"/>
                </a:solidFill>
              </a:rPr>
              <a:t>2.3bn; Flu 2013: one of the worst in a decade, 105 children in US.</a:t>
            </a: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247650" y="5378450"/>
            <a:ext cx="8820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</a:rPr>
              <a:t>Q: How to allocate resource to minimize overall spreading?</a:t>
            </a:r>
            <a:endParaRPr lang="zh-CN" altLang="en-US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 smtClean="0"/>
              <a:t>Why Do We Care? – Healthcare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pic>
        <p:nvPicPr>
          <p:cNvPr id="13315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129088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3"/>
          <a:stretch>
            <a:fillRect/>
          </a:stretch>
        </p:blipFill>
        <p:spPr bwMode="auto">
          <a:xfrm>
            <a:off x="4572000" y="1609725"/>
            <a:ext cx="40163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7"/>
          <p:cNvSpPr txBox="1">
            <a:spLocks noChangeArrowheads="1"/>
          </p:cNvSpPr>
          <p:nvPr/>
        </p:nvSpPr>
        <p:spPr bwMode="auto">
          <a:xfrm>
            <a:off x="1028256" y="4648200"/>
            <a:ext cx="2685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800"/>
              <a:t>Current Method</a:t>
            </a:r>
          </a:p>
        </p:txBody>
      </p:sp>
      <p:sp>
        <p:nvSpPr>
          <p:cNvPr id="13318" name="Text Box 38"/>
          <p:cNvSpPr txBox="1">
            <a:spLocks noChangeArrowheads="1"/>
          </p:cNvSpPr>
          <p:nvPr/>
        </p:nvSpPr>
        <p:spPr bwMode="auto">
          <a:xfrm>
            <a:off x="5943872" y="4572000"/>
            <a:ext cx="20806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800" dirty="0" smtClean="0"/>
              <a:t>Our </a:t>
            </a:r>
            <a:r>
              <a:rPr lang="en-US" altLang="zh-CN" sz="2800" dirty="0"/>
              <a:t>Method</a:t>
            </a:r>
          </a:p>
        </p:txBody>
      </p:sp>
      <p:sp>
        <p:nvSpPr>
          <p:cNvPr id="13319" name="Text Box 40"/>
          <p:cNvSpPr txBox="1">
            <a:spLocks noChangeArrowheads="1"/>
          </p:cNvSpPr>
          <p:nvPr/>
        </p:nvSpPr>
        <p:spPr bwMode="auto">
          <a:xfrm>
            <a:off x="2286000" y="5334000"/>
            <a:ext cx="535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FF0000"/>
                </a:solidFill>
              </a:rPr>
              <a:t>Red</a:t>
            </a:r>
            <a:r>
              <a:rPr lang="en-US" altLang="zh-CN" sz="2400" dirty="0"/>
              <a:t>: Infected Hospitals after 365 days</a:t>
            </a:r>
          </a:p>
        </p:txBody>
      </p:sp>
      <p:sp>
        <p:nvSpPr>
          <p:cNvPr id="10" name="TextBox 142"/>
          <p:cNvSpPr txBox="1">
            <a:spLocks noChangeArrowheads="1"/>
          </p:cNvSpPr>
          <p:nvPr/>
        </p:nvSpPr>
        <p:spPr bwMode="auto">
          <a:xfrm>
            <a:off x="0" y="6211669"/>
            <a:ext cx="9144000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</a:rPr>
              <a:t>B. Aditya Prakash, Lada </a:t>
            </a:r>
            <a:r>
              <a:rPr lang="en-US" altLang="zh-CN" dirty="0" err="1">
                <a:solidFill>
                  <a:schemeClr val="bg1"/>
                </a:solidFill>
              </a:rPr>
              <a:t>Adamic</a:t>
            </a:r>
            <a:r>
              <a:rPr lang="en-US" altLang="zh-CN" dirty="0">
                <a:solidFill>
                  <a:schemeClr val="bg1"/>
                </a:solidFill>
              </a:rPr>
              <a:t>, Theodore </a:t>
            </a:r>
            <a:r>
              <a:rPr lang="en-US" altLang="zh-CN" dirty="0" err="1">
                <a:solidFill>
                  <a:schemeClr val="bg1"/>
                </a:solidFill>
              </a:rPr>
              <a:t>Iwashnya</a:t>
            </a:r>
            <a:r>
              <a:rPr lang="en-US" altLang="zh-CN" dirty="0">
                <a:solidFill>
                  <a:schemeClr val="bg1"/>
                </a:solidFill>
              </a:rPr>
              <a:t>, Hanghang Tong and Christos </a:t>
            </a:r>
            <a:r>
              <a:rPr lang="en-US" altLang="zh-CN" dirty="0" err="1">
                <a:solidFill>
                  <a:schemeClr val="bg1"/>
                </a:solidFill>
              </a:rPr>
              <a:t>Faloutsos</a:t>
            </a:r>
            <a:r>
              <a:rPr lang="en-US" altLang="zh-CN" dirty="0">
                <a:solidFill>
                  <a:schemeClr val="bg1"/>
                </a:solidFill>
              </a:rPr>
              <a:t>: Fractional Immunization on Networks. SDM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Why Do We Care? (More)</a:t>
            </a:r>
            <a:endParaRPr lang="zh-CN" altLang="en-US" dirty="0" smtClean="0">
              <a:solidFill>
                <a:schemeClr val="accent2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67535"/>
            <a:ext cx="429577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990600"/>
            <a:ext cx="3932237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4735"/>
            <a:ext cx="432435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990600" y="4048423"/>
            <a:ext cx="2941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dirty="0"/>
              <a:t>Rumor </a:t>
            </a:r>
            <a:r>
              <a:rPr lang="en-US" altLang="zh-CN" sz="2400" dirty="0" smtClean="0"/>
              <a:t>Propagation </a:t>
            </a:r>
            <a:endParaRPr lang="en-US" altLang="zh-CN" sz="2400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050239" y="3338512"/>
            <a:ext cx="3865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dirty="0"/>
              <a:t>Email </a:t>
            </a:r>
            <a:r>
              <a:rPr lang="en-US" altLang="zh-CN" sz="2400" dirty="0" err="1"/>
              <a:t>Fwd</a:t>
            </a:r>
            <a:r>
              <a:rPr lang="en-US" altLang="zh-CN" sz="2400" dirty="0"/>
              <a:t> in Organization </a:t>
            </a: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3805535"/>
            <a:ext cx="29622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935612" y="5939135"/>
            <a:ext cx="2598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dirty="0" smtClean="0"/>
              <a:t>Malware </a:t>
            </a:r>
            <a:r>
              <a:rPr lang="en-US" altLang="zh-CN" sz="2400" dirty="0"/>
              <a:t>Infection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347262" y="6015335"/>
            <a:ext cx="2234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dirty="0"/>
              <a:t>Viral Marketing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066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16</a:t>
            </a:fld>
            <a:r>
              <a:rPr lang="en-US" dirty="0" smtClean="0"/>
              <a:t> -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Roadmap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smtClean="0"/>
              <a:t>Motivations and Background</a:t>
            </a:r>
          </a:p>
          <a:p>
            <a:r>
              <a:rPr lang="en-US" altLang="zh-CN" sz="3600" dirty="0" smtClean="0">
                <a:solidFill>
                  <a:srgbClr val="CC3300"/>
                </a:solidFill>
              </a:rPr>
              <a:t>Part I: GCO Measures</a:t>
            </a:r>
          </a:p>
          <a:p>
            <a:r>
              <a:rPr lang="en-US" altLang="zh-CN" sz="3600" dirty="0" smtClean="0"/>
              <a:t>Part II: GCO Theories &amp; Algorithms</a:t>
            </a:r>
          </a:p>
          <a:p>
            <a:r>
              <a:rPr lang="en-US" altLang="zh-CN" sz="3600" dirty="0" smtClean="0"/>
              <a:t>Part III: GCO Applications</a:t>
            </a:r>
          </a:p>
          <a:p>
            <a:r>
              <a:rPr lang="en-US" altLang="zh-CN" sz="3600" dirty="0" smtClean="0"/>
              <a:t>Part IV: Open Challenges &amp; Future Trends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4800" y="2362200"/>
            <a:ext cx="533400" cy="381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57200" y="1752600"/>
            <a:ext cx="313943" cy="251968"/>
            <a:chOff x="3810000" y="3111500"/>
            <a:chExt cx="490537" cy="393700"/>
          </a:xfrm>
        </p:grpSpPr>
        <p:sp>
          <p:nvSpPr>
            <p:cNvPr id="7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066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- 17 -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206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I: GCO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GCO Measure #1: Epidemic Threshold (</a:t>
            </a:r>
            <a:r>
              <a:rPr lang="en-US" altLang="zh-CN" b="1" i="1" dirty="0" smtClean="0">
                <a:solidFill>
                  <a:srgbClr val="FF0000"/>
                </a:solidFill>
              </a:rPr>
              <a:t>λ)</a:t>
            </a:r>
            <a:r>
              <a:rPr lang="en-US" dirty="0" smtClean="0"/>
              <a:t> </a:t>
            </a:r>
          </a:p>
          <a:p>
            <a:r>
              <a:rPr lang="en-US" dirty="0" smtClean="0"/>
              <a:t>GCO Measure #2: Graph Robustness</a:t>
            </a:r>
          </a:p>
          <a:p>
            <a:r>
              <a:rPr lang="en-US" dirty="0" smtClean="0"/>
              <a:t>Other GCO Measures</a:t>
            </a:r>
          </a:p>
          <a:p>
            <a:r>
              <a:rPr lang="en-US" dirty="0" smtClean="0"/>
              <a:t>Comparison of GCO Measures</a:t>
            </a:r>
          </a:p>
          <a:p>
            <a:r>
              <a:rPr lang="en-US" dirty="0" smtClean="0"/>
              <a:t>Unification of GCO Measures</a:t>
            </a:r>
          </a:p>
          <a:p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0" y="6486525"/>
            <a:ext cx="1066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1" i="0" kern="1200">
                <a:solidFill>
                  <a:srgbClr val="80808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- 18 -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9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solidFill>
                  <a:schemeClr val="accent2"/>
                </a:solidFill>
              </a:rPr>
              <a:t>SIS Model (e.g., Flu)</a:t>
            </a:r>
            <a:br>
              <a:rPr lang="en-US" altLang="zh-CN" sz="4000" smtClean="0">
                <a:solidFill>
                  <a:schemeClr val="accent2"/>
                </a:solidFill>
              </a:rPr>
            </a:br>
            <a:r>
              <a:rPr lang="en-US" altLang="zh-CN" sz="4000" smtClean="0">
                <a:solidFill>
                  <a:schemeClr val="accent2"/>
                </a:solidFill>
              </a:rPr>
              <a:t>(Susceptible-Infected-Susceptible)</a:t>
            </a:r>
          </a:p>
        </p:txBody>
      </p:sp>
      <p:grpSp>
        <p:nvGrpSpPr>
          <p:cNvPr id="16387" name="Group 27"/>
          <p:cNvGrpSpPr>
            <a:grpSpLocks noChangeAspect="1"/>
          </p:cNvGrpSpPr>
          <p:nvPr/>
        </p:nvGrpSpPr>
        <p:grpSpPr bwMode="auto">
          <a:xfrm>
            <a:off x="31750" y="3573463"/>
            <a:ext cx="2438400" cy="1855787"/>
            <a:chOff x="144" y="1047"/>
            <a:chExt cx="3168" cy="2169"/>
          </a:xfrm>
        </p:grpSpPr>
        <p:pic>
          <p:nvPicPr>
            <p:cNvPr id="1647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718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75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046"/>
              <a:ext cx="31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76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334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7" name="Oval 12"/>
            <p:cNvSpPr>
              <a:spLocks noChangeAspect="1" noChangeArrowheads="1"/>
            </p:cNvSpPr>
            <p:nvPr/>
          </p:nvSpPr>
          <p:spPr bwMode="auto">
            <a:xfrm>
              <a:off x="144" y="1998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8" name="Oval 10"/>
            <p:cNvSpPr>
              <a:spLocks noChangeAspect="1" noChangeArrowheads="1"/>
            </p:cNvSpPr>
            <p:nvPr/>
          </p:nvSpPr>
          <p:spPr bwMode="auto">
            <a:xfrm>
              <a:off x="912" y="1278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9" name="Oval 4"/>
            <p:cNvSpPr>
              <a:spLocks noChangeAspect="1" noChangeArrowheads="1"/>
            </p:cNvSpPr>
            <p:nvPr/>
          </p:nvSpPr>
          <p:spPr bwMode="auto">
            <a:xfrm>
              <a:off x="816" y="2670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80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" y="2046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1" name="Oval 15"/>
            <p:cNvSpPr>
              <a:spLocks noChangeAspect="1" noChangeArrowheads="1"/>
            </p:cNvSpPr>
            <p:nvPr/>
          </p:nvSpPr>
          <p:spPr bwMode="auto">
            <a:xfrm>
              <a:off x="1575" y="1998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82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" y="2775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3" name="Oval 18"/>
            <p:cNvSpPr>
              <a:spLocks noChangeAspect="1" noChangeArrowheads="1"/>
            </p:cNvSpPr>
            <p:nvPr/>
          </p:nvSpPr>
          <p:spPr bwMode="auto">
            <a:xfrm>
              <a:off x="2151" y="2727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84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095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5" name="Oval 20"/>
            <p:cNvSpPr>
              <a:spLocks noChangeAspect="1" noChangeArrowheads="1"/>
            </p:cNvSpPr>
            <p:nvPr/>
          </p:nvSpPr>
          <p:spPr bwMode="auto">
            <a:xfrm>
              <a:off x="2160" y="1047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86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" y="1863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7" name="Oval 22"/>
            <p:cNvSpPr>
              <a:spLocks noChangeAspect="1" noChangeArrowheads="1"/>
            </p:cNvSpPr>
            <p:nvPr/>
          </p:nvSpPr>
          <p:spPr bwMode="auto">
            <a:xfrm>
              <a:off x="2823" y="1815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16488" name="AutoShape 23"/>
            <p:cNvCxnSpPr>
              <a:cxnSpLocks noChangeAspect="1" noChangeShapeType="1"/>
              <a:stCxn id="16478" idx="5"/>
              <a:endCxn id="16481" idx="1"/>
            </p:cNvCxnSpPr>
            <p:nvPr/>
          </p:nvCxnSpPr>
          <p:spPr bwMode="auto">
            <a:xfrm>
              <a:off x="1329" y="1703"/>
              <a:ext cx="318" cy="3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89" name="AutoShape 24"/>
            <p:cNvCxnSpPr>
              <a:cxnSpLocks noChangeAspect="1" noChangeShapeType="1"/>
              <a:stCxn id="16478" idx="6"/>
              <a:endCxn id="16485" idx="2"/>
            </p:cNvCxnSpPr>
            <p:nvPr/>
          </p:nvCxnSpPr>
          <p:spPr bwMode="auto">
            <a:xfrm flipV="1">
              <a:off x="1409" y="1292"/>
              <a:ext cx="743" cy="23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90" name="AutoShape 25"/>
            <p:cNvCxnSpPr>
              <a:cxnSpLocks noChangeAspect="1" noChangeShapeType="1"/>
              <a:endCxn id="16478" idx="3"/>
            </p:cNvCxnSpPr>
            <p:nvPr/>
          </p:nvCxnSpPr>
          <p:spPr bwMode="auto">
            <a:xfrm flipV="1">
              <a:off x="432" y="1703"/>
              <a:ext cx="552" cy="30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91" name="AutoShape 26"/>
            <p:cNvCxnSpPr>
              <a:cxnSpLocks noChangeAspect="1" noChangeShapeType="1"/>
              <a:stCxn id="16477" idx="6"/>
              <a:endCxn id="16481" idx="2"/>
            </p:cNvCxnSpPr>
            <p:nvPr/>
          </p:nvCxnSpPr>
          <p:spPr bwMode="auto">
            <a:xfrm>
              <a:off x="641" y="2243"/>
              <a:ext cx="92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92" name="AutoShape 27"/>
            <p:cNvCxnSpPr>
              <a:cxnSpLocks noChangeAspect="1" noChangeShapeType="1"/>
              <a:stCxn id="16477" idx="4"/>
              <a:endCxn id="16479" idx="2"/>
            </p:cNvCxnSpPr>
            <p:nvPr/>
          </p:nvCxnSpPr>
          <p:spPr bwMode="auto">
            <a:xfrm>
              <a:off x="389" y="2495"/>
              <a:ext cx="419" cy="4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93" name="AutoShape 28"/>
            <p:cNvCxnSpPr>
              <a:cxnSpLocks noChangeAspect="1" noChangeShapeType="1"/>
            </p:cNvCxnSpPr>
            <p:nvPr/>
          </p:nvCxnSpPr>
          <p:spPr bwMode="auto">
            <a:xfrm>
              <a:off x="2016" y="2423"/>
              <a:ext cx="231" cy="36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94" name="AutoShape 29"/>
            <p:cNvCxnSpPr>
              <a:cxnSpLocks noChangeAspect="1" noChangeShapeType="1"/>
              <a:endCxn id="16487" idx="1"/>
            </p:cNvCxnSpPr>
            <p:nvPr/>
          </p:nvCxnSpPr>
          <p:spPr bwMode="auto">
            <a:xfrm>
              <a:off x="2592" y="1479"/>
              <a:ext cx="303" cy="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95" name="AutoShape 30"/>
            <p:cNvCxnSpPr>
              <a:cxnSpLocks noChangeAspect="1" noChangeShapeType="1"/>
              <a:endCxn id="16483" idx="2"/>
            </p:cNvCxnSpPr>
            <p:nvPr/>
          </p:nvCxnSpPr>
          <p:spPr bwMode="auto">
            <a:xfrm flipV="1">
              <a:off x="1296" y="2972"/>
              <a:ext cx="847" cy="4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96" name="AutoShape 31"/>
            <p:cNvCxnSpPr>
              <a:cxnSpLocks noChangeAspect="1" noChangeShapeType="1"/>
              <a:endCxn id="16487" idx="2"/>
            </p:cNvCxnSpPr>
            <p:nvPr/>
          </p:nvCxnSpPr>
          <p:spPr bwMode="auto">
            <a:xfrm flipV="1">
              <a:off x="2064" y="2060"/>
              <a:ext cx="751" cy="1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388" name="Group 58"/>
          <p:cNvGrpSpPr>
            <a:grpSpLocks/>
          </p:cNvGrpSpPr>
          <p:nvPr/>
        </p:nvGrpSpPr>
        <p:grpSpPr bwMode="auto">
          <a:xfrm>
            <a:off x="3017838" y="3581400"/>
            <a:ext cx="2838450" cy="1855788"/>
            <a:chOff x="2208" y="1008"/>
            <a:chExt cx="3312" cy="2169"/>
          </a:xfrm>
        </p:grpSpPr>
        <p:pic>
          <p:nvPicPr>
            <p:cNvPr id="1644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679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07"/>
              <a:ext cx="31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95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49" name="Oval 7"/>
            <p:cNvSpPr>
              <a:spLocks noChangeArrowheads="1"/>
            </p:cNvSpPr>
            <p:nvPr/>
          </p:nvSpPr>
          <p:spPr bwMode="auto">
            <a:xfrm>
              <a:off x="2352" y="1959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50" name="Oval 8"/>
            <p:cNvSpPr>
              <a:spLocks noChangeArrowheads="1"/>
            </p:cNvSpPr>
            <p:nvPr/>
          </p:nvSpPr>
          <p:spPr bwMode="auto">
            <a:xfrm>
              <a:off x="3120" y="1239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51" name="Oval 9"/>
            <p:cNvSpPr>
              <a:spLocks noChangeArrowheads="1"/>
            </p:cNvSpPr>
            <p:nvPr/>
          </p:nvSpPr>
          <p:spPr bwMode="auto">
            <a:xfrm>
              <a:off x="3024" y="2631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5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" y="2007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3" name="Oval 11"/>
            <p:cNvSpPr>
              <a:spLocks noChangeArrowheads="1"/>
            </p:cNvSpPr>
            <p:nvPr/>
          </p:nvSpPr>
          <p:spPr bwMode="auto">
            <a:xfrm>
              <a:off x="3783" y="1959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54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" y="2736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5" name="Oval 14"/>
            <p:cNvSpPr>
              <a:spLocks noChangeArrowheads="1"/>
            </p:cNvSpPr>
            <p:nvPr/>
          </p:nvSpPr>
          <p:spPr bwMode="auto">
            <a:xfrm>
              <a:off x="4359" y="2688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56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056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7" name="Oval 16"/>
            <p:cNvSpPr>
              <a:spLocks noChangeArrowheads="1"/>
            </p:cNvSpPr>
            <p:nvPr/>
          </p:nvSpPr>
          <p:spPr bwMode="auto">
            <a:xfrm>
              <a:off x="4368" y="1008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58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" y="1824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9" name="Oval 18"/>
            <p:cNvSpPr>
              <a:spLocks noChangeArrowheads="1"/>
            </p:cNvSpPr>
            <p:nvPr/>
          </p:nvSpPr>
          <p:spPr bwMode="auto">
            <a:xfrm>
              <a:off x="5031" y="1776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16460" name="AutoShape 19"/>
            <p:cNvCxnSpPr>
              <a:cxnSpLocks noChangeShapeType="1"/>
              <a:stCxn id="16450" idx="5"/>
              <a:endCxn id="16453" idx="1"/>
            </p:cNvCxnSpPr>
            <p:nvPr/>
          </p:nvCxnSpPr>
          <p:spPr bwMode="auto">
            <a:xfrm>
              <a:off x="3537" y="1664"/>
              <a:ext cx="318" cy="3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1" name="AutoShape 20"/>
            <p:cNvCxnSpPr>
              <a:cxnSpLocks noChangeShapeType="1"/>
              <a:stCxn id="16450" idx="6"/>
              <a:endCxn id="16457" idx="2"/>
            </p:cNvCxnSpPr>
            <p:nvPr/>
          </p:nvCxnSpPr>
          <p:spPr bwMode="auto">
            <a:xfrm flipV="1">
              <a:off x="3617" y="1253"/>
              <a:ext cx="743" cy="23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2" name="AutoShape 21"/>
            <p:cNvCxnSpPr>
              <a:cxnSpLocks noChangeShapeType="1"/>
              <a:endCxn id="16450" idx="3"/>
            </p:cNvCxnSpPr>
            <p:nvPr/>
          </p:nvCxnSpPr>
          <p:spPr bwMode="auto">
            <a:xfrm flipV="1">
              <a:off x="2640" y="1664"/>
              <a:ext cx="552" cy="30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3" name="AutoShape 22"/>
            <p:cNvCxnSpPr>
              <a:cxnSpLocks noChangeShapeType="1"/>
              <a:stCxn id="16449" idx="6"/>
              <a:endCxn id="16453" idx="2"/>
            </p:cNvCxnSpPr>
            <p:nvPr/>
          </p:nvCxnSpPr>
          <p:spPr bwMode="auto">
            <a:xfrm>
              <a:off x="2849" y="2204"/>
              <a:ext cx="926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4" name="AutoShape 23"/>
            <p:cNvCxnSpPr>
              <a:cxnSpLocks noChangeShapeType="1"/>
              <a:stCxn id="16449" idx="4"/>
              <a:endCxn id="16451" idx="2"/>
            </p:cNvCxnSpPr>
            <p:nvPr/>
          </p:nvCxnSpPr>
          <p:spPr bwMode="auto">
            <a:xfrm>
              <a:off x="2597" y="2456"/>
              <a:ext cx="419" cy="42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5" name="AutoShape 24"/>
            <p:cNvCxnSpPr>
              <a:cxnSpLocks noChangeShapeType="1"/>
            </p:cNvCxnSpPr>
            <p:nvPr/>
          </p:nvCxnSpPr>
          <p:spPr bwMode="auto">
            <a:xfrm>
              <a:off x="4224" y="2384"/>
              <a:ext cx="231" cy="36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6" name="AutoShape 25"/>
            <p:cNvCxnSpPr>
              <a:cxnSpLocks noChangeShapeType="1"/>
              <a:endCxn id="16459" idx="1"/>
            </p:cNvCxnSpPr>
            <p:nvPr/>
          </p:nvCxnSpPr>
          <p:spPr bwMode="auto">
            <a:xfrm>
              <a:off x="4800" y="1440"/>
              <a:ext cx="303" cy="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7" name="AutoShape 26"/>
            <p:cNvCxnSpPr>
              <a:cxnSpLocks noChangeShapeType="1"/>
              <a:endCxn id="16455" idx="2"/>
            </p:cNvCxnSpPr>
            <p:nvPr/>
          </p:nvCxnSpPr>
          <p:spPr bwMode="auto">
            <a:xfrm flipV="1">
              <a:off x="3504" y="2933"/>
              <a:ext cx="847" cy="4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8" name="AutoShape 27"/>
            <p:cNvCxnSpPr>
              <a:cxnSpLocks noChangeShapeType="1"/>
              <a:endCxn id="16459" idx="2"/>
            </p:cNvCxnSpPr>
            <p:nvPr/>
          </p:nvCxnSpPr>
          <p:spPr bwMode="auto">
            <a:xfrm flipV="1">
              <a:off x="4272" y="2021"/>
              <a:ext cx="751" cy="1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6469" name="Picture 36" descr="sneez-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585"/>
              <a:ext cx="19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70" name="Picture 3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79"/>
              <a:ext cx="31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1" name="AutoShape 39"/>
            <p:cNvSpPr>
              <a:spLocks noChangeArrowheads="1"/>
            </p:cNvSpPr>
            <p:nvPr/>
          </p:nvSpPr>
          <p:spPr bwMode="auto">
            <a:xfrm>
              <a:off x="2208" y="1824"/>
              <a:ext cx="336" cy="288"/>
            </a:xfrm>
            <a:prstGeom prst="lightningBol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72" name="Picture 36" descr="sneez-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" y="2064"/>
              <a:ext cx="19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73" name="Picture 36" descr="sneez-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496"/>
              <a:ext cx="19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9" name="Group 101"/>
          <p:cNvGrpSpPr>
            <a:grpSpLocks/>
          </p:cNvGrpSpPr>
          <p:nvPr/>
        </p:nvGrpSpPr>
        <p:grpSpPr bwMode="auto">
          <a:xfrm>
            <a:off x="6248400" y="3505200"/>
            <a:ext cx="2838450" cy="1855788"/>
            <a:chOff x="3936" y="1392"/>
            <a:chExt cx="1788" cy="1169"/>
          </a:xfrm>
        </p:grpSpPr>
        <p:pic>
          <p:nvPicPr>
            <p:cNvPr id="164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" y="1953"/>
              <a:ext cx="16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" y="1547"/>
              <a:ext cx="16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6" name="Oval 7"/>
            <p:cNvSpPr>
              <a:spLocks noChangeArrowheads="1"/>
            </p:cNvSpPr>
            <p:nvPr/>
          </p:nvSpPr>
          <p:spPr bwMode="auto">
            <a:xfrm>
              <a:off x="4014" y="1920"/>
              <a:ext cx="264" cy="26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7" name="Oval 8"/>
            <p:cNvSpPr>
              <a:spLocks noChangeArrowheads="1"/>
            </p:cNvSpPr>
            <p:nvPr/>
          </p:nvSpPr>
          <p:spPr bwMode="auto">
            <a:xfrm>
              <a:off x="4428" y="1516"/>
              <a:ext cx="264" cy="264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18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" y="1930"/>
              <a:ext cx="16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9" name="Oval 11"/>
            <p:cNvSpPr>
              <a:spLocks noChangeArrowheads="1"/>
            </p:cNvSpPr>
            <p:nvPr/>
          </p:nvSpPr>
          <p:spPr bwMode="auto">
            <a:xfrm>
              <a:off x="4786" y="1905"/>
              <a:ext cx="264" cy="26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20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" y="2323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1" name="Oval 14"/>
            <p:cNvSpPr>
              <a:spLocks noChangeArrowheads="1"/>
            </p:cNvSpPr>
            <p:nvPr/>
          </p:nvSpPr>
          <p:spPr bwMode="auto">
            <a:xfrm>
              <a:off x="5097" y="2297"/>
              <a:ext cx="264" cy="264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22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" y="1418"/>
              <a:ext cx="16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3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" y="1832"/>
              <a:ext cx="16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4" name="Oval 18"/>
            <p:cNvSpPr>
              <a:spLocks noChangeArrowheads="1"/>
            </p:cNvSpPr>
            <p:nvPr/>
          </p:nvSpPr>
          <p:spPr bwMode="auto">
            <a:xfrm>
              <a:off x="5460" y="1806"/>
              <a:ext cx="264" cy="26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16425" name="AutoShape 19"/>
            <p:cNvCxnSpPr>
              <a:cxnSpLocks noChangeShapeType="1"/>
              <a:stCxn id="16417" idx="5"/>
              <a:endCxn id="16419" idx="1"/>
            </p:cNvCxnSpPr>
            <p:nvPr/>
          </p:nvCxnSpPr>
          <p:spPr bwMode="auto">
            <a:xfrm>
              <a:off x="4653" y="1746"/>
              <a:ext cx="172" cy="19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6" name="AutoShape 20"/>
            <p:cNvCxnSpPr>
              <a:cxnSpLocks noChangeShapeType="1"/>
              <a:stCxn id="16417" idx="6"/>
              <a:endCxn id="16443" idx="2"/>
            </p:cNvCxnSpPr>
            <p:nvPr/>
          </p:nvCxnSpPr>
          <p:spPr bwMode="auto">
            <a:xfrm flipV="1">
              <a:off x="4697" y="1524"/>
              <a:ext cx="401" cy="12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7" name="AutoShape 21"/>
            <p:cNvCxnSpPr>
              <a:cxnSpLocks noChangeShapeType="1"/>
              <a:endCxn id="16417" idx="3"/>
            </p:cNvCxnSpPr>
            <p:nvPr/>
          </p:nvCxnSpPr>
          <p:spPr bwMode="auto">
            <a:xfrm flipV="1">
              <a:off x="4169" y="1749"/>
              <a:ext cx="298" cy="16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8" name="AutoShape 22"/>
            <p:cNvCxnSpPr>
              <a:cxnSpLocks noChangeShapeType="1"/>
              <a:stCxn id="16416" idx="6"/>
              <a:endCxn id="16419" idx="2"/>
            </p:cNvCxnSpPr>
            <p:nvPr/>
          </p:nvCxnSpPr>
          <p:spPr bwMode="auto">
            <a:xfrm flipV="1">
              <a:off x="4286" y="2037"/>
              <a:ext cx="492" cy="1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9" name="AutoShape 23"/>
            <p:cNvCxnSpPr>
              <a:cxnSpLocks noChangeShapeType="1"/>
              <a:stCxn id="16416" idx="4"/>
              <a:endCxn id="16445" idx="2"/>
            </p:cNvCxnSpPr>
            <p:nvPr/>
          </p:nvCxnSpPr>
          <p:spPr bwMode="auto">
            <a:xfrm>
              <a:off x="4146" y="2191"/>
              <a:ext cx="223" cy="20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0" name="AutoShape 24"/>
            <p:cNvCxnSpPr>
              <a:cxnSpLocks noChangeShapeType="1"/>
            </p:cNvCxnSpPr>
            <p:nvPr/>
          </p:nvCxnSpPr>
          <p:spPr bwMode="auto">
            <a:xfrm>
              <a:off x="5024" y="2134"/>
              <a:ext cx="125" cy="19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1" name="AutoShape 25"/>
            <p:cNvCxnSpPr>
              <a:cxnSpLocks noChangeShapeType="1"/>
              <a:endCxn id="16424" idx="1"/>
            </p:cNvCxnSpPr>
            <p:nvPr/>
          </p:nvCxnSpPr>
          <p:spPr bwMode="auto">
            <a:xfrm>
              <a:off x="5335" y="1622"/>
              <a:ext cx="164" cy="2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2" name="AutoShape 26"/>
            <p:cNvCxnSpPr>
              <a:cxnSpLocks noChangeShapeType="1"/>
              <a:endCxn id="16421" idx="2"/>
            </p:cNvCxnSpPr>
            <p:nvPr/>
          </p:nvCxnSpPr>
          <p:spPr bwMode="auto">
            <a:xfrm flipV="1">
              <a:off x="4632" y="2429"/>
              <a:ext cx="457" cy="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3" name="AutoShape 27"/>
            <p:cNvCxnSpPr>
              <a:cxnSpLocks noChangeShapeType="1"/>
              <a:endCxn id="16424" idx="2"/>
            </p:cNvCxnSpPr>
            <p:nvPr/>
          </p:nvCxnSpPr>
          <p:spPr bwMode="auto">
            <a:xfrm flipV="1">
              <a:off x="5046" y="1938"/>
              <a:ext cx="406" cy="1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6434" name="Picture 36" descr="sneez-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" y="1703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5" name="Picture 3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" y="1538"/>
              <a:ext cx="16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6" name="AutoShape 39"/>
            <p:cNvSpPr>
              <a:spLocks noChangeArrowheads="1"/>
            </p:cNvSpPr>
            <p:nvPr/>
          </p:nvSpPr>
          <p:spPr bwMode="auto">
            <a:xfrm>
              <a:off x="3936" y="1832"/>
              <a:ext cx="181" cy="155"/>
            </a:xfrm>
            <a:prstGeom prst="lightningBol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37" name="Picture 36" descr="sneez-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" y="1961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8" name="Picture 36" descr="sneez-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" y="2194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9" name="Picture 36" descr="sneez-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503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0" name="Picture 36" descr="sneez-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728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41" name="AutoShape 39"/>
            <p:cNvSpPr>
              <a:spLocks noChangeArrowheads="1"/>
            </p:cNvSpPr>
            <p:nvPr/>
          </p:nvSpPr>
          <p:spPr bwMode="auto">
            <a:xfrm>
              <a:off x="4331" y="1429"/>
              <a:ext cx="181" cy="155"/>
            </a:xfrm>
            <a:prstGeom prst="lightningBol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42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" y="1415"/>
              <a:ext cx="16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43" name="Oval 16"/>
            <p:cNvSpPr>
              <a:spLocks noChangeArrowheads="1"/>
            </p:cNvSpPr>
            <p:nvPr/>
          </p:nvSpPr>
          <p:spPr bwMode="auto">
            <a:xfrm>
              <a:off x="5102" y="1392"/>
              <a:ext cx="264" cy="264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444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286"/>
              <a:ext cx="16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45" name="Oval 9"/>
            <p:cNvSpPr>
              <a:spLocks noChangeArrowheads="1"/>
            </p:cNvSpPr>
            <p:nvPr/>
          </p:nvSpPr>
          <p:spPr bwMode="auto">
            <a:xfrm>
              <a:off x="4377" y="2267"/>
              <a:ext cx="264" cy="26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390" name="Rectangle 95"/>
          <p:cNvSpPr>
            <a:spLocks noChangeArrowheads="1"/>
          </p:cNvSpPr>
          <p:nvPr/>
        </p:nvSpPr>
        <p:spPr bwMode="auto">
          <a:xfrm>
            <a:off x="0" y="3429000"/>
            <a:ext cx="2667000" cy="22098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96"/>
          <p:cNvSpPr>
            <a:spLocks noChangeArrowheads="1"/>
          </p:cNvSpPr>
          <p:nvPr/>
        </p:nvSpPr>
        <p:spPr bwMode="auto">
          <a:xfrm>
            <a:off x="3048000" y="3429000"/>
            <a:ext cx="2819400" cy="22098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2" name="Rectangle 97"/>
          <p:cNvSpPr>
            <a:spLocks noChangeArrowheads="1"/>
          </p:cNvSpPr>
          <p:nvPr/>
        </p:nvSpPr>
        <p:spPr bwMode="auto">
          <a:xfrm>
            <a:off x="6248400" y="3429000"/>
            <a:ext cx="2819400" cy="22098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3" name="AutoShape 98"/>
          <p:cNvSpPr>
            <a:spLocks noChangeArrowheads="1"/>
          </p:cNvSpPr>
          <p:nvPr/>
        </p:nvSpPr>
        <p:spPr bwMode="auto">
          <a:xfrm>
            <a:off x="2667000" y="4419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4" name="AutoShape 99"/>
          <p:cNvSpPr>
            <a:spLocks noChangeArrowheads="1"/>
          </p:cNvSpPr>
          <p:nvPr/>
        </p:nvSpPr>
        <p:spPr bwMode="auto">
          <a:xfrm>
            <a:off x="5867400" y="4419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5" name="Rectangle 10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Each Node Has Two Statuses:</a:t>
            </a:r>
          </a:p>
          <a:p>
            <a:r>
              <a:rPr lang="el-GR" altLang="zh-CN" dirty="0" smtClean="0"/>
              <a:t>β</a:t>
            </a:r>
            <a:r>
              <a:rPr lang="en-US" altLang="zh-CN" dirty="0" smtClean="0"/>
              <a:t>: Infection Rate (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 (             | ||   ))</a:t>
            </a:r>
          </a:p>
          <a:p>
            <a:r>
              <a:rPr lang="el-GR" altLang="zh-CN" dirty="0" smtClean="0"/>
              <a:t>δ</a:t>
            </a:r>
            <a:r>
              <a:rPr lang="en-US" altLang="zh-CN" dirty="0" smtClean="0"/>
              <a:t>: Recovery Rate (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 (             | |    )) </a:t>
            </a:r>
            <a:endParaRPr lang="el-GR" altLang="zh-CN" dirty="0" smtClean="0"/>
          </a:p>
        </p:txBody>
      </p:sp>
      <p:grpSp>
        <p:nvGrpSpPr>
          <p:cNvPr id="16396" name="Group 102"/>
          <p:cNvGrpSpPr>
            <a:grpSpLocks/>
          </p:cNvGrpSpPr>
          <p:nvPr/>
        </p:nvGrpSpPr>
        <p:grpSpPr bwMode="auto">
          <a:xfrm>
            <a:off x="5791200" y="1573213"/>
            <a:ext cx="3048000" cy="636587"/>
            <a:chOff x="3552" y="943"/>
            <a:chExt cx="1920" cy="401"/>
          </a:xfrm>
        </p:grpSpPr>
        <p:pic>
          <p:nvPicPr>
            <p:cNvPr id="16410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944"/>
              <a:ext cx="311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1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943"/>
              <a:ext cx="31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2" name="Text Box 24"/>
            <p:cNvSpPr txBox="1">
              <a:spLocks noChangeArrowheads="1"/>
            </p:cNvSpPr>
            <p:nvPr/>
          </p:nvSpPr>
          <p:spPr bwMode="auto">
            <a:xfrm>
              <a:off x="4704" y="1008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 sz="2400"/>
                <a:t>Healthy</a:t>
              </a:r>
            </a:p>
          </p:txBody>
        </p:sp>
        <p:sp>
          <p:nvSpPr>
            <p:cNvPr id="16413" name="Text Box 25"/>
            <p:cNvSpPr txBox="1">
              <a:spLocks noChangeArrowheads="1"/>
            </p:cNvSpPr>
            <p:nvPr/>
          </p:nvSpPr>
          <p:spPr bwMode="auto">
            <a:xfrm>
              <a:off x="3840" y="1008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 sz="2400"/>
                <a:t>Sick</a:t>
              </a:r>
            </a:p>
          </p:txBody>
        </p:sp>
      </p:grpSp>
      <p:pic>
        <p:nvPicPr>
          <p:cNvPr id="16397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968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39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Line 112"/>
          <p:cNvSpPr>
            <a:spLocks noChangeShapeType="1"/>
          </p:cNvSpPr>
          <p:nvPr/>
        </p:nvSpPr>
        <p:spPr bwMode="auto">
          <a:xfrm>
            <a:off x="5486400" y="25146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00" name="Picture 36" descr="sneez-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40163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AutoShape 42"/>
          <p:cNvSpPr>
            <a:spLocks noChangeAspect="1" noChangeArrowheads="1"/>
          </p:cNvSpPr>
          <p:nvPr/>
        </p:nvSpPr>
        <p:spPr bwMode="auto">
          <a:xfrm>
            <a:off x="6526213" y="2913063"/>
            <a:ext cx="484187" cy="415925"/>
          </a:xfrm>
          <a:prstGeom prst="lightningBol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640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3968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39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4" name="Line 117"/>
          <p:cNvSpPr>
            <a:spLocks noChangeShapeType="1"/>
          </p:cNvSpPr>
          <p:nvPr/>
        </p:nvSpPr>
        <p:spPr bwMode="auto">
          <a:xfrm>
            <a:off x="5486400" y="31242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Text Box 120"/>
          <p:cNvSpPr txBox="1">
            <a:spLocks noChangeArrowheads="1"/>
          </p:cNvSpPr>
          <p:nvPr/>
        </p:nvSpPr>
        <p:spPr bwMode="auto">
          <a:xfrm>
            <a:off x="984250" y="5715000"/>
            <a:ext cx="885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i="1"/>
              <a:t>t </a:t>
            </a:r>
            <a:r>
              <a:rPr lang="en-US" altLang="zh-CN" sz="2800"/>
              <a:t>= </a:t>
            </a:r>
            <a:r>
              <a:rPr lang="en-US" altLang="zh-CN" sz="2800" i="1"/>
              <a:t>1</a:t>
            </a:r>
          </a:p>
        </p:txBody>
      </p:sp>
      <p:sp>
        <p:nvSpPr>
          <p:cNvPr id="16406" name="Text Box 121"/>
          <p:cNvSpPr txBox="1">
            <a:spLocks noChangeArrowheads="1"/>
          </p:cNvSpPr>
          <p:nvPr/>
        </p:nvSpPr>
        <p:spPr bwMode="auto">
          <a:xfrm>
            <a:off x="4114800" y="5715000"/>
            <a:ext cx="885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i="1"/>
              <a:t>t </a:t>
            </a:r>
            <a:r>
              <a:rPr lang="en-US" altLang="zh-CN" sz="2800"/>
              <a:t>= </a:t>
            </a:r>
            <a:r>
              <a:rPr lang="en-US" altLang="zh-CN" sz="2800" i="1"/>
              <a:t>2</a:t>
            </a:r>
          </a:p>
        </p:txBody>
      </p:sp>
      <p:sp>
        <p:nvSpPr>
          <p:cNvPr id="16407" name="Text Box 122"/>
          <p:cNvSpPr txBox="1">
            <a:spLocks noChangeArrowheads="1"/>
          </p:cNvSpPr>
          <p:nvPr/>
        </p:nvSpPr>
        <p:spPr bwMode="auto">
          <a:xfrm>
            <a:off x="7239000" y="5715000"/>
            <a:ext cx="885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i="1"/>
              <a:t>t </a:t>
            </a:r>
            <a:r>
              <a:rPr lang="en-US" altLang="zh-CN" sz="2800"/>
              <a:t>= </a:t>
            </a:r>
            <a:r>
              <a:rPr lang="en-US" altLang="zh-CN" sz="2800" i="1"/>
              <a:t>3</a:t>
            </a:r>
          </a:p>
        </p:txBody>
      </p:sp>
      <p:sp>
        <p:nvSpPr>
          <p:cNvPr id="1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19</a:t>
            </a:fld>
            <a:r>
              <a:rPr lang="en-US" dirty="0" smtClean="0"/>
              <a:t> -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/>
          <p:cNvGrpSpPr>
            <a:grpSpLocks noChangeAspect="1"/>
          </p:cNvGrpSpPr>
          <p:nvPr/>
        </p:nvGrpSpPr>
        <p:grpSpPr bwMode="auto">
          <a:xfrm>
            <a:off x="3048000" y="838200"/>
            <a:ext cx="2813050" cy="2284413"/>
            <a:chOff x="1371600" y="2057400"/>
            <a:chExt cx="5114925" cy="4152900"/>
          </a:xfrm>
        </p:grpSpPr>
        <p:pic>
          <p:nvPicPr>
            <p:cNvPr id="309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057400"/>
              <a:ext cx="5114925" cy="415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2361680" y="3887100"/>
              <a:ext cx="534006" cy="303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0873" y="5029941"/>
              <a:ext cx="534006" cy="303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53780" y="3887100"/>
              <a:ext cx="534006" cy="303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72759" y="2744259"/>
              <a:ext cx="534006" cy="181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-----</a:t>
              </a:r>
            </a:p>
          </p:txBody>
        </p:sp>
      </p:grp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4400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914400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Observation: Graphs are everywhere!</a:t>
            </a:r>
          </a:p>
        </p:txBody>
      </p:sp>
      <p:sp>
        <p:nvSpPr>
          <p:cNvPr id="307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69C347-6D0F-4829-94EE-FC081228C2AE}" type="slidenum">
              <a:rPr lang="zh-CN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</a:t>
            </a:fld>
            <a:endParaRPr lang="en-US" altLang="zh-CN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49313"/>
            <a:ext cx="2266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457200" y="3135313"/>
            <a:ext cx="286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CC"/>
                </a:solidFill>
              </a:rPr>
              <a:t>Internet Map [Koren 2009]</a:t>
            </a:r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3689350" y="3135313"/>
            <a:ext cx="194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CC"/>
                </a:solidFill>
              </a:rPr>
              <a:t>Food Web [2007]</a:t>
            </a:r>
          </a:p>
        </p:txBody>
      </p:sp>
      <p:pic>
        <p:nvPicPr>
          <p:cNvPr id="308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24050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4419600" y="6019800"/>
            <a:ext cx="1890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00CC"/>
                </a:solidFill>
              </a:rPr>
              <a:t>Protein Network </a:t>
            </a:r>
          </a:p>
          <a:p>
            <a:pPr algn="ctr" eaLnBrk="1" hangingPunct="1"/>
            <a:r>
              <a:rPr lang="en-US" altLang="zh-CN">
                <a:solidFill>
                  <a:srgbClr val="0000CC"/>
                </a:solidFill>
              </a:rPr>
              <a:t>[Salthe</a:t>
            </a:r>
            <a:r>
              <a:rPr lang="en-US" altLang="zh-CN"/>
              <a:t> </a:t>
            </a:r>
            <a:r>
              <a:rPr lang="en-US" altLang="zh-CN">
                <a:solidFill>
                  <a:srgbClr val="0000CC"/>
                </a:solidFill>
              </a:rPr>
              <a:t>2004]</a:t>
            </a:r>
          </a:p>
        </p:txBody>
      </p:sp>
      <p:pic>
        <p:nvPicPr>
          <p:cNvPr id="308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6000" r="2400" b="7201"/>
          <a:stretch>
            <a:fillRect/>
          </a:stretch>
        </p:blipFill>
        <p:spPr bwMode="auto">
          <a:xfrm>
            <a:off x="6102350" y="822325"/>
            <a:ext cx="24749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Box 17"/>
          <p:cNvSpPr txBox="1">
            <a:spLocks noChangeArrowheads="1"/>
          </p:cNvSpPr>
          <p:nvPr/>
        </p:nvSpPr>
        <p:spPr bwMode="auto">
          <a:xfrm>
            <a:off x="914400" y="6030913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00CC"/>
                </a:solidFill>
              </a:rPr>
              <a:t>Social Network </a:t>
            </a:r>
          </a:p>
          <a:p>
            <a:pPr algn="ctr" eaLnBrk="1" hangingPunct="1"/>
            <a:r>
              <a:rPr lang="en-US" altLang="zh-CN">
                <a:solidFill>
                  <a:srgbClr val="0000CC"/>
                </a:solidFill>
              </a:rPr>
              <a:t>[Newman 2005]</a:t>
            </a:r>
          </a:p>
        </p:txBody>
      </p:sp>
      <p:pic>
        <p:nvPicPr>
          <p:cNvPr id="308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" r="2560" b="13440"/>
          <a:stretch>
            <a:fillRect/>
          </a:stretch>
        </p:blipFill>
        <p:spPr bwMode="auto">
          <a:xfrm>
            <a:off x="6629400" y="3657600"/>
            <a:ext cx="19732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Box 19"/>
          <p:cNvSpPr txBox="1">
            <a:spLocks noChangeArrowheads="1"/>
          </p:cNvSpPr>
          <p:nvPr/>
        </p:nvSpPr>
        <p:spPr bwMode="auto">
          <a:xfrm>
            <a:off x="6945313" y="6019800"/>
            <a:ext cx="1360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00CC"/>
                </a:solidFill>
              </a:rPr>
              <a:t>Web Graph</a:t>
            </a:r>
          </a:p>
        </p:txBody>
      </p:sp>
      <p:sp>
        <p:nvSpPr>
          <p:cNvPr id="3087" name="TextBox 15"/>
          <p:cNvSpPr txBox="1">
            <a:spLocks noChangeArrowheads="1"/>
          </p:cNvSpPr>
          <p:nvPr/>
        </p:nvSpPr>
        <p:spPr bwMode="auto">
          <a:xfrm>
            <a:off x="6237288" y="3124200"/>
            <a:ext cx="1992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00CC"/>
                </a:solidFill>
              </a:rPr>
              <a:t>Terrorist Network </a:t>
            </a:r>
          </a:p>
          <a:p>
            <a:pPr algn="ctr" eaLnBrk="1" hangingPunct="1"/>
            <a:r>
              <a:rPr lang="en-US" altLang="zh-CN">
                <a:solidFill>
                  <a:srgbClr val="0000CC"/>
                </a:solidFill>
              </a:rPr>
              <a:t>[Krebs</a:t>
            </a:r>
            <a:r>
              <a:rPr lang="en-US" altLang="zh-CN"/>
              <a:t> </a:t>
            </a:r>
            <a:r>
              <a:rPr lang="en-US" altLang="zh-CN">
                <a:solidFill>
                  <a:srgbClr val="0000CC"/>
                </a:solidFill>
              </a:rPr>
              <a:t>2002]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76200" y="5715000"/>
            <a:ext cx="8915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3800" dirty="0" smtClean="0">
                <a:solidFill>
                  <a:srgbClr val="007635"/>
                </a:solidFill>
                <a:latin typeface="Calibri" pitchFamily="34" charset="0"/>
                <a:cs typeface="Times New Roman" pitchFamily="18" charset="0"/>
              </a:rPr>
              <a:t>Goal: </a:t>
            </a:r>
            <a:r>
              <a:rPr lang="en-US" altLang="zh-CN" sz="3800" b="1" i="1" u="sng" dirty="0" smtClean="0">
                <a:solidFill>
                  <a:srgbClr val="007635"/>
                </a:solidFill>
                <a:latin typeface="Calibri" pitchFamily="34" charset="0"/>
                <a:cs typeface="Times New Roman" pitchFamily="18" charset="0"/>
              </a:rPr>
              <a:t>understand</a:t>
            </a:r>
            <a:r>
              <a:rPr lang="en-US" altLang="zh-CN" sz="3800" dirty="0" smtClean="0">
                <a:solidFill>
                  <a:srgbClr val="007635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en-US" altLang="zh-CN" sz="3800" dirty="0">
                <a:solidFill>
                  <a:srgbClr val="007635"/>
                </a:solidFill>
                <a:latin typeface="Calibri" pitchFamily="34" charset="0"/>
                <a:cs typeface="Times New Roman" pitchFamily="18" charset="0"/>
              </a:rPr>
              <a:t>and </a:t>
            </a:r>
            <a:r>
              <a:rPr lang="en-US" altLang="zh-CN" sz="3800" b="1" i="1" u="sng" dirty="0">
                <a:solidFill>
                  <a:srgbClr val="007635"/>
                </a:solidFill>
                <a:latin typeface="Calibri" pitchFamily="34" charset="0"/>
                <a:cs typeface="Times New Roman" pitchFamily="18" charset="0"/>
              </a:rPr>
              <a:t>utilize</a:t>
            </a:r>
            <a:r>
              <a:rPr lang="en-US" altLang="zh-CN" sz="3800" dirty="0">
                <a:solidFill>
                  <a:srgbClr val="007635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3800" dirty="0" smtClean="0">
                <a:solidFill>
                  <a:srgbClr val="007635"/>
                </a:solidFill>
                <a:latin typeface="Calibri" pitchFamily="34" charset="0"/>
                <a:cs typeface="Times New Roman" pitchFamily="18" charset="0"/>
              </a:rPr>
              <a:t>graph data</a:t>
            </a:r>
          </a:p>
          <a:p>
            <a:pPr algn="ctr"/>
            <a:endParaRPr lang="en-US" altLang="zh-CN" sz="3800" dirty="0">
              <a:solidFill>
                <a:srgbClr val="007635"/>
              </a:solidFill>
              <a:latin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3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0025" y="2614613"/>
              <a:ext cx="63500" cy="42862"/>
            </p14:xfrm>
          </p:contentPart>
        </mc:Choice>
        <mc:Fallback xmlns="">
          <p:pic>
            <p:nvPicPr>
              <p:cNvPr id="133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70644" y="2605248"/>
                <a:ext cx="82261" cy="61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31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2713" y="1778000"/>
              <a:ext cx="107950" cy="122238"/>
            </p14:xfrm>
          </p:contentPart>
        </mc:Choice>
        <mc:Fallback xmlns="">
          <p:pic>
            <p:nvPicPr>
              <p:cNvPr id="1331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83357" y="1768652"/>
                <a:ext cx="126661" cy="140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3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5450" y="2235200"/>
              <a:ext cx="673100" cy="207963"/>
            </p14:xfrm>
          </p:contentPart>
        </mc:Choice>
        <mc:Fallback xmlns="">
          <p:pic>
            <p:nvPicPr>
              <p:cNvPr id="133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26091" y="2225845"/>
                <a:ext cx="691817" cy="226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3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4063" y="1314450"/>
              <a:ext cx="150812" cy="171450"/>
            </p14:xfrm>
          </p:contentPart>
        </mc:Choice>
        <mc:Fallback xmlns="">
          <p:pic>
            <p:nvPicPr>
              <p:cNvPr id="133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54705" y="1305085"/>
                <a:ext cx="169529" cy="19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31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4088" y="1963738"/>
              <a:ext cx="114300" cy="65087"/>
            </p14:xfrm>
          </p:contentPart>
        </mc:Choice>
        <mc:Fallback xmlns="">
          <p:pic>
            <p:nvPicPr>
              <p:cNvPr id="1331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84743" y="1954337"/>
                <a:ext cx="132991" cy="83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31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1463" y="1677988"/>
              <a:ext cx="220662" cy="136525"/>
            </p14:xfrm>
          </p:contentPart>
        </mc:Choice>
        <mc:Fallback xmlns="">
          <p:pic>
            <p:nvPicPr>
              <p:cNvPr id="1331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42104" y="1668622"/>
                <a:ext cx="239380" cy="155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3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9225" y="2500313"/>
              <a:ext cx="250825" cy="171450"/>
            </p14:xfrm>
          </p:contentPart>
        </mc:Choice>
        <mc:Fallback xmlns="">
          <p:pic>
            <p:nvPicPr>
              <p:cNvPr id="133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19869" y="2490948"/>
                <a:ext cx="269538" cy="19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31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0013" y="2565400"/>
              <a:ext cx="277812" cy="100013"/>
            </p14:xfrm>
          </p:contentPart>
        </mc:Choice>
        <mc:Fallback xmlns="">
          <p:pic>
            <p:nvPicPr>
              <p:cNvPr id="1331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70657" y="2556046"/>
                <a:ext cx="296525" cy="11872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itle 1"/>
          <p:cNvSpPr txBox="1">
            <a:spLocks/>
          </p:cNvSpPr>
          <p:nvPr/>
        </p:nvSpPr>
        <p:spPr bwMode="auto">
          <a:xfrm>
            <a:off x="-228600" y="59436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3800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Challenges: real graphs are often BIG!</a:t>
            </a:r>
            <a:endParaRPr lang="en-US" altLang="zh-CN" sz="38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2865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altLang="zh-CN" sz="3600" smtClean="0">
                <a:solidFill>
                  <a:schemeClr val="accent2"/>
                </a:solidFill>
              </a:rPr>
              <a:t>SIS Model (e.g., Flu)</a:t>
            </a:r>
          </a:p>
        </p:txBody>
      </p:sp>
      <p:sp>
        <p:nvSpPr>
          <p:cNvPr id="18435" name="Text Box 95"/>
          <p:cNvSpPr txBox="1">
            <a:spLocks noChangeArrowheads="1"/>
          </p:cNvSpPr>
          <p:nvPr/>
        </p:nvSpPr>
        <p:spPr bwMode="auto">
          <a:xfrm>
            <a:off x="6248400" y="2362200"/>
            <a:ext cx="2728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4000" i="1">
                <a:solidFill>
                  <a:srgbClr val="0033CC"/>
                </a:solidFill>
              </a:rPr>
              <a:t>p</a:t>
            </a:r>
            <a:r>
              <a:rPr lang="en-US" altLang="zh-CN" sz="4000" i="1" baseline="-25000">
                <a:solidFill>
                  <a:srgbClr val="0033CC"/>
                </a:solidFill>
              </a:rPr>
              <a:t>t+1</a:t>
            </a:r>
            <a:r>
              <a:rPr lang="en-US" altLang="zh-CN" sz="4000" i="1">
                <a:solidFill>
                  <a:prstClr val="black"/>
                </a:solidFill>
              </a:rPr>
              <a:t> </a:t>
            </a:r>
            <a:r>
              <a:rPr lang="en-US" altLang="zh-CN" sz="4000">
                <a:solidFill>
                  <a:prstClr val="black"/>
                </a:solidFill>
              </a:rPr>
              <a:t>= </a:t>
            </a:r>
            <a:r>
              <a:rPr lang="en-US" altLang="zh-CN" sz="4000" i="1">
                <a:solidFill>
                  <a:srgbClr val="CC3300"/>
                </a:solidFill>
              </a:rPr>
              <a:t>H</a:t>
            </a:r>
            <a:r>
              <a:rPr lang="en-US" altLang="zh-CN" sz="4000">
                <a:solidFill>
                  <a:prstClr val="black"/>
                </a:solidFill>
              </a:rPr>
              <a:t> (</a:t>
            </a:r>
            <a:r>
              <a:rPr lang="en-US" altLang="zh-CN" sz="4000" i="1">
                <a:solidFill>
                  <a:srgbClr val="800080"/>
                </a:solidFill>
              </a:rPr>
              <a:t>p</a:t>
            </a:r>
            <a:r>
              <a:rPr lang="en-US" altLang="zh-CN" sz="2800" i="1" baseline="-25000">
                <a:solidFill>
                  <a:srgbClr val="800080"/>
                </a:solidFill>
              </a:rPr>
              <a:t>t</a:t>
            </a:r>
            <a:r>
              <a:rPr lang="en-US" altLang="zh-CN" sz="4000">
                <a:solidFill>
                  <a:prstClr val="black"/>
                </a:solidFill>
              </a:rPr>
              <a:t>)</a:t>
            </a:r>
            <a:endParaRPr lang="en-US" altLang="zh-CN" sz="4000" i="1">
              <a:solidFill>
                <a:prstClr val="black"/>
              </a:solidFill>
            </a:endParaRPr>
          </a:p>
        </p:txBody>
      </p:sp>
      <p:pic>
        <p:nvPicPr>
          <p:cNvPr id="18436" name="Picture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131763"/>
            <a:ext cx="3692525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97"/>
          <p:cNvSpPr>
            <a:spLocks noChangeArrowheads="1"/>
          </p:cNvSpPr>
          <p:nvPr/>
        </p:nvSpPr>
        <p:spPr bwMode="auto">
          <a:xfrm>
            <a:off x="5257800" y="152400"/>
            <a:ext cx="37338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38" name="Text Box 101"/>
          <p:cNvSpPr txBox="1">
            <a:spLocks noChangeArrowheads="1"/>
          </p:cNvSpPr>
          <p:nvPr/>
        </p:nvSpPr>
        <p:spPr bwMode="auto">
          <a:xfrm>
            <a:off x="152400" y="4175125"/>
            <a:ext cx="5638800" cy="16414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prstClr val="black"/>
                </a:solidFill>
              </a:rPr>
              <a:t>Theorem [</a:t>
            </a:r>
            <a:r>
              <a:rPr lang="en-US" altLang="zh-CN" sz="2400" dirty="0" err="1">
                <a:solidFill>
                  <a:prstClr val="black"/>
                </a:solidFill>
              </a:rPr>
              <a:t>Chakrabarti</a:t>
            </a:r>
            <a:r>
              <a:rPr lang="en-US" altLang="zh-CN" sz="2400" dirty="0">
                <a:solidFill>
                  <a:prstClr val="black"/>
                </a:solidFill>
              </a:rPr>
              <a:t>+ 2003, 2007</a:t>
            </a:r>
            <a:r>
              <a:rPr lang="en-US" altLang="zh-CN" sz="2800" dirty="0">
                <a:solidFill>
                  <a:prstClr val="black"/>
                </a:solidFill>
              </a:rPr>
              <a:t>]: </a:t>
            </a:r>
          </a:p>
          <a:p>
            <a:pPr eaLnBrk="1" hangingPunct="1"/>
            <a:r>
              <a:rPr lang="en-US" altLang="zh-CN" sz="2800" dirty="0">
                <a:solidFill>
                  <a:prstClr val="black"/>
                </a:solidFill>
              </a:rPr>
              <a:t>  </a:t>
            </a:r>
            <a:r>
              <a:rPr lang="en-US" altLang="zh-CN" sz="2800" dirty="0" err="1">
                <a:solidFill>
                  <a:prstClr val="black"/>
                </a:solidFill>
              </a:rPr>
              <a:t>If</a:t>
            </a:r>
            <a:r>
              <a:rPr lang="en-US" altLang="zh-CN" sz="2400" b="1" i="1" dirty="0" err="1">
                <a:solidFill>
                  <a:srgbClr val="FF0000"/>
                </a:solidFill>
              </a:rPr>
              <a:t>λ</a:t>
            </a:r>
            <a:r>
              <a:rPr lang="en-US" altLang="zh-CN" sz="2400" b="1" i="1" dirty="0">
                <a:solidFill>
                  <a:srgbClr val="FF0000"/>
                </a:solidFill>
              </a:rPr>
              <a:t> x (</a:t>
            </a:r>
            <a:r>
              <a:rPr lang="el-GR" altLang="zh-CN" sz="2400" b="1" dirty="0">
                <a:solidFill>
                  <a:srgbClr val="FF0000"/>
                </a:solidFill>
              </a:rPr>
              <a:t>β</a:t>
            </a:r>
            <a:r>
              <a:rPr lang="en-US" altLang="zh-CN" sz="2400" b="1" dirty="0">
                <a:solidFill>
                  <a:srgbClr val="FF0000"/>
                </a:solidFill>
              </a:rPr>
              <a:t>/</a:t>
            </a:r>
            <a:r>
              <a:rPr lang="el-GR" altLang="zh-CN" sz="2400" b="1" dirty="0">
                <a:solidFill>
                  <a:srgbClr val="FF0000"/>
                </a:solidFill>
              </a:rPr>
              <a:t>δ</a:t>
            </a:r>
            <a:r>
              <a:rPr lang="en-US" altLang="zh-CN" sz="2400" b="1" dirty="0">
                <a:solidFill>
                  <a:srgbClr val="FF0000"/>
                </a:solidFill>
              </a:rPr>
              <a:t>) ≤ 1</a:t>
            </a:r>
            <a:r>
              <a:rPr lang="en-US" altLang="zh-CN" sz="2400" dirty="0">
                <a:solidFill>
                  <a:prstClr val="black"/>
                </a:solidFill>
              </a:rPr>
              <a:t>;  no epidemic </a:t>
            </a:r>
          </a:p>
          <a:p>
            <a:pPr eaLnBrk="1" hangingPunct="1"/>
            <a:r>
              <a:rPr lang="en-US" altLang="zh-CN" sz="2400" dirty="0">
                <a:solidFill>
                  <a:prstClr val="black"/>
                </a:solidFill>
              </a:rPr>
              <a:t>  for any initial conditions</a:t>
            </a:r>
            <a:r>
              <a:rPr lang="en-US" altLang="zh-CN" sz="2000" dirty="0">
                <a:solidFill>
                  <a:prstClr val="white"/>
                </a:solidFill>
              </a:rPr>
              <a:t> of the graph)</a:t>
            </a:r>
          </a:p>
          <a:p>
            <a:pPr eaLnBrk="1" hangingPunct="1"/>
            <a:r>
              <a:rPr lang="en-US" altLang="zh-CN" sz="2000" dirty="0">
                <a:solidFill>
                  <a:prstClr val="white"/>
                </a:solidFill>
              </a:rPr>
              <a:t>    , </a:t>
            </a:r>
            <a:r>
              <a:rPr lang="el-GR" altLang="zh-CN" sz="2000" dirty="0">
                <a:solidFill>
                  <a:prstClr val="white"/>
                </a:solidFill>
              </a:rPr>
              <a:t>δ</a:t>
            </a:r>
            <a:r>
              <a:rPr lang="en-US" altLang="zh-CN" sz="2000" dirty="0">
                <a:solidFill>
                  <a:prstClr val="white"/>
                </a:solidFill>
              </a:rPr>
              <a:t> </a:t>
            </a:r>
            <a:r>
              <a:rPr lang="en-US" altLang="zh-CN" sz="2000" i="1" dirty="0">
                <a:solidFill>
                  <a:prstClr val="white"/>
                </a:solidFill>
              </a:rPr>
              <a:t>: </a:t>
            </a:r>
            <a:r>
              <a:rPr lang="en-US" altLang="zh-CN" sz="2000" dirty="0">
                <a:solidFill>
                  <a:prstClr val="white"/>
                </a:solidFill>
              </a:rPr>
              <a:t>virus par</a:t>
            </a:r>
            <a:endParaRPr lang="en-US" altLang="zh-CN" sz="2800" dirty="0">
              <a:solidFill>
                <a:prstClr val="black"/>
              </a:solidFill>
            </a:endParaRPr>
          </a:p>
        </p:txBody>
      </p:sp>
      <p:grpSp>
        <p:nvGrpSpPr>
          <p:cNvPr id="18439" name="Group 106"/>
          <p:cNvGrpSpPr>
            <a:grpSpLocks/>
          </p:cNvGrpSpPr>
          <p:nvPr/>
        </p:nvGrpSpPr>
        <p:grpSpPr bwMode="auto">
          <a:xfrm>
            <a:off x="26988" y="1752600"/>
            <a:ext cx="2838450" cy="1855788"/>
            <a:chOff x="2208" y="1008"/>
            <a:chExt cx="3312" cy="2169"/>
          </a:xfrm>
        </p:grpSpPr>
        <p:pic>
          <p:nvPicPr>
            <p:cNvPr id="1848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679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2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07"/>
              <a:ext cx="31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95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4" name="Oval 7"/>
            <p:cNvSpPr>
              <a:spLocks noChangeArrowheads="1"/>
            </p:cNvSpPr>
            <p:nvPr/>
          </p:nvSpPr>
          <p:spPr bwMode="auto">
            <a:xfrm>
              <a:off x="2352" y="1959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85" name="Oval 8"/>
            <p:cNvSpPr>
              <a:spLocks noChangeArrowheads="1"/>
            </p:cNvSpPr>
            <p:nvPr/>
          </p:nvSpPr>
          <p:spPr bwMode="auto">
            <a:xfrm>
              <a:off x="3120" y="1239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86" name="Oval 9"/>
            <p:cNvSpPr>
              <a:spLocks noChangeArrowheads="1"/>
            </p:cNvSpPr>
            <p:nvPr/>
          </p:nvSpPr>
          <p:spPr bwMode="auto">
            <a:xfrm>
              <a:off x="3024" y="2631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8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" y="2007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8" name="Oval 11"/>
            <p:cNvSpPr>
              <a:spLocks noChangeArrowheads="1"/>
            </p:cNvSpPr>
            <p:nvPr/>
          </p:nvSpPr>
          <p:spPr bwMode="auto">
            <a:xfrm>
              <a:off x="3783" y="1959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89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" y="2736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0" name="Oval 14"/>
            <p:cNvSpPr>
              <a:spLocks noChangeArrowheads="1"/>
            </p:cNvSpPr>
            <p:nvPr/>
          </p:nvSpPr>
          <p:spPr bwMode="auto">
            <a:xfrm>
              <a:off x="4359" y="2688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9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056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2" name="Oval 16"/>
            <p:cNvSpPr>
              <a:spLocks noChangeArrowheads="1"/>
            </p:cNvSpPr>
            <p:nvPr/>
          </p:nvSpPr>
          <p:spPr bwMode="auto">
            <a:xfrm>
              <a:off x="4368" y="1008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93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" y="1824"/>
              <a:ext cx="2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4" name="Oval 18"/>
            <p:cNvSpPr>
              <a:spLocks noChangeArrowheads="1"/>
            </p:cNvSpPr>
            <p:nvPr/>
          </p:nvSpPr>
          <p:spPr bwMode="auto">
            <a:xfrm>
              <a:off x="5031" y="1776"/>
              <a:ext cx="489" cy="489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18495" name="AutoShape 19"/>
            <p:cNvCxnSpPr>
              <a:cxnSpLocks noChangeShapeType="1"/>
              <a:stCxn id="18485" idx="5"/>
              <a:endCxn id="18488" idx="1"/>
            </p:cNvCxnSpPr>
            <p:nvPr/>
          </p:nvCxnSpPr>
          <p:spPr bwMode="auto">
            <a:xfrm>
              <a:off x="3537" y="1664"/>
              <a:ext cx="318" cy="3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6" name="AutoShape 20"/>
            <p:cNvCxnSpPr>
              <a:cxnSpLocks noChangeShapeType="1"/>
              <a:stCxn id="18485" idx="6"/>
              <a:endCxn id="18492" idx="2"/>
            </p:cNvCxnSpPr>
            <p:nvPr/>
          </p:nvCxnSpPr>
          <p:spPr bwMode="auto">
            <a:xfrm flipV="1">
              <a:off x="3617" y="1253"/>
              <a:ext cx="743" cy="23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7" name="AutoShape 21"/>
            <p:cNvCxnSpPr>
              <a:cxnSpLocks noChangeShapeType="1"/>
              <a:endCxn id="18485" idx="3"/>
            </p:cNvCxnSpPr>
            <p:nvPr/>
          </p:nvCxnSpPr>
          <p:spPr bwMode="auto">
            <a:xfrm flipV="1">
              <a:off x="2640" y="1664"/>
              <a:ext cx="552" cy="30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8" name="AutoShape 22"/>
            <p:cNvCxnSpPr>
              <a:cxnSpLocks noChangeShapeType="1"/>
              <a:stCxn id="18484" idx="6"/>
              <a:endCxn id="18488" idx="2"/>
            </p:cNvCxnSpPr>
            <p:nvPr/>
          </p:nvCxnSpPr>
          <p:spPr bwMode="auto">
            <a:xfrm>
              <a:off x="2849" y="2204"/>
              <a:ext cx="926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9" name="AutoShape 23"/>
            <p:cNvCxnSpPr>
              <a:cxnSpLocks noChangeShapeType="1"/>
              <a:stCxn id="18484" idx="4"/>
              <a:endCxn id="18486" idx="2"/>
            </p:cNvCxnSpPr>
            <p:nvPr/>
          </p:nvCxnSpPr>
          <p:spPr bwMode="auto">
            <a:xfrm>
              <a:off x="2597" y="2456"/>
              <a:ext cx="419" cy="42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00" name="AutoShape 24"/>
            <p:cNvCxnSpPr>
              <a:cxnSpLocks noChangeShapeType="1"/>
            </p:cNvCxnSpPr>
            <p:nvPr/>
          </p:nvCxnSpPr>
          <p:spPr bwMode="auto">
            <a:xfrm>
              <a:off x="4224" y="2384"/>
              <a:ext cx="231" cy="36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01" name="AutoShape 25"/>
            <p:cNvCxnSpPr>
              <a:cxnSpLocks noChangeShapeType="1"/>
              <a:endCxn id="18494" idx="1"/>
            </p:cNvCxnSpPr>
            <p:nvPr/>
          </p:nvCxnSpPr>
          <p:spPr bwMode="auto">
            <a:xfrm>
              <a:off x="4800" y="1440"/>
              <a:ext cx="303" cy="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02" name="AutoShape 26"/>
            <p:cNvCxnSpPr>
              <a:cxnSpLocks noChangeShapeType="1"/>
              <a:endCxn id="18490" idx="2"/>
            </p:cNvCxnSpPr>
            <p:nvPr/>
          </p:nvCxnSpPr>
          <p:spPr bwMode="auto">
            <a:xfrm flipV="1">
              <a:off x="3504" y="2933"/>
              <a:ext cx="847" cy="4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03" name="AutoShape 27"/>
            <p:cNvCxnSpPr>
              <a:cxnSpLocks noChangeShapeType="1"/>
              <a:endCxn id="18494" idx="2"/>
            </p:cNvCxnSpPr>
            <p:nvPr/>
          </p:nvCxnSpPr>
          <p:spPr bwMode="auto">
            <a:xfrm flipV="1">
              <a:off x="4272" y="2021"/>
              <a:ext cx="751" cy="1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504" name="Picture 36" descr="sneez-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585"/>
              <a:ext cx="19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5" name="Picture 3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79"/>
              <a:ext cx="31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06" name="AutoShape 39"/>
            <p:cNvSpPr>
              <a:spLocks noChangeArrowheads="1"/>
            </p:cNvSpPr>
            <p:nvPr/>
          </p:nvSpPr>
          <p:spPr bwMode="auto">
            <a:xfrm>
              <a:off x="2208" y="1824"/>
              <a:ext cx="336" cy="288"/>
            </a:xfrm>
            <a:prstGeom prst="lightningBol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507" name="Picture 36" descr="sneez-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" y="2064"/>
              <a:ext cx="19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8" name="Picture 36" descr="sneez-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496"/>
              <a:ext cx="19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0" name="Group 135"/>
          <p:cNvGrpSpPr>
            <a:grpSpLocks/>
          </p:cNvGrpSpPr>
          <p:nvPr/>
        </p:nvGrpSpPr>
        <p:grpSpPr bwMode="auto">
          <a:xfrm>
            <a:off x="3257550" y="1676400"/>
            <a:ext cx="2838450" cy="1855788"/>
            <a:chOff x="3936" y="1392"/>
            <a:chExt cx="1788" cy="1169"/>
          </a:xfrm>
        </p:grpSpPr>
        <p:pic>
          <p:nvPicPr>
            <p:cNvPr id="1844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" y="1953"/>
              <a:ext cx="16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" y="1547"/>
              <a:ext cx="16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1" name="Oval 7"/>
            <p:cNvSpPr>
              <a:spLocks noChangeArrowheads="1"/>
            </p:cNvSpPr>
            <p:nvPr/>
          </p:nvSpPr>
          <p:spPr bwMode="auto">
            <a:xfrm>
              <a:off x="4014" y="1920"/>
              <a:ext cx="264" cy="26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52" name="Oval 8"/>
            <p:cNvSpPr>
              <a:spLocks noChangeArrowheads="1"/>
            </p:cNvSpPr>
            <p:nvPr/>
          </p:nvSpPr>
          <p:spPr bwMode="auto">
            <a:xfrm>
              <a:off x="4428" y="1516"/>
              <a:ext cx="264" cy="264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53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" y="1930"/>
              <a:ext cx="16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4" name="Oval 11"/>
            <p:cNvSpPr>
              <a:spLocks noChangeArrowheads="1"/>
            </p:cNvSpPr>
            <p:nvPr/>
          </p:nvSpPr>
          <p:spPr bwMode="auto">
            <a:xfrm>
              <a:off x="4786" y="1905"/>
              <a:ext cx="264" cy="26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55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" y="2323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6" name="Oval 14"/>
            <p:cNvSpPr>
              <a:spLocks noChangeArrowheads="1"/>
            </p:cNvSpPr>
            <p:nvPr/>
          </p:nvSpPr>
          <p:spPr bwMode="auto">
            <a:xfrm>
              <a:off x="5097" y="2297"/>
              <a:ext cx="264" cy="264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57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" y="1418"/>
              <a:ext cx="16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8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" y="1832"/>
              <a:ext cx="16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9" name="Oval 18"/>
            <p:cNvSpPr>
              <a:spLocks noChangeArrowheads="1"/>
            </p:cNvSpPr>
            <p:nvPr/>
          </p:nvSpPr>
          <p:spPr bwMode="auto">
            <a:xfrm>
              <a:off x="5460" y="1806"/>
              <a:ext cx="264" cy="26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18460" name="AutoShape 19"/>
            <p:cNvCxnSpPr>
              <a:cxnSpLocks noChangeShapeType="1"/>
              <a:stCxn id="18452" idx="5"/>
              <a:endCxn id="18454" idx="1"/>
            </p:cNvCxnSpPr>
            <p:nvPr/>
          </p:nvCxnSpPr>
          <p:spPr bwMode="auto">
            <a:xfrm>
              <a:off x="4653" y="1746"/>
              <a:ext cx="172" cy="19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1" name="AutoShape 20"/>
            <p:cNvCxnSpPr>
              <a:cxnSpLocks noChangeShapeType="1"/>
              <a:stCxn id="18452" idx="6"/>
              <a:endCxn id="18478" idx="2"/>
            </p:cNvCxnSpPr>
            <p:nvPr/>
          </p:nvCxnSpPr>
          <p:spPr bwMode="auto">
            <a:xfrm flipV="1">
              <a:off x="4697" y="1524"/>
              <a:ext cx="401" cy="12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2" name="AutoShape 21"/>
            <p:cNvCxnSpPr>
              <a:cxnSpLocks noChangeShapeType="1"/>
              <a:endCxn id="18452" idx="3"/>
            </p:cNvCxnSpPr>
            <p:nvPr/>
          </p:nvCxnSpPr>
          <p:spPr bwMode="auto">
            <a:xfrm flipV="1">
              <a:off x="4169" y="1749"/>
              <a:ext cx="298" cy="16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3" name="AutoShape 22"/>
            <p:cNvCxnSpPr>
              <a:cxnSpLocks noChangeShapeType="1"/>
              <a:stCxn id="18451" idx="6"/>
              <a:endCxn id="18454" idx="2"/>
            </p:cNvCxnSpPr>
            <p:nvPr/>
          </p:nvCxnSpPr>
          <p:spPr bwMode="auto">
            <a:xfrm flipV="1">
              <a:off x="4286" y="2037"/>
              <a:ext cx="492" cy="1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4" name="AutoShape 23"/>
            <p:cNvCxnSpPr>
              <a:cxnSpLocks noChangeShapeType="1"/>
              <a:stCxn id="18451" idx="4"/>
              <a:endCxn id="18480" idx="2"/>
            </p:cNvCxnSpPr>
            <p:nvPr/>
          </p:nvCxnSpPr>
          <p:spPr bwMode="auto">
            <a:xfrm>
              <a:off x="4146" y="2191"/>
              <a:ext cx="223" cy="20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5" name="AutoShape 24"/>
            <p:cNvCxnSpPr>
              <a:cxnSpLocks noChangeShapeType="1"/>
            </p:cNvCxnSpPr>
            <p:nvPr/>
          </p:nvCxnSpPr>
          <p:spPr bwMode="auto">
            <a:xfrm>
              <a:off x="5024" y="2134"/>
              <a:ext cx="125" cy="19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6" name="AutoShape 25"/>
            <p:cNvCxnSpPr>
              <a:cxnSpLocks noChangeShapeType="1"/>
              <a:endCxn id="18459" idx="1"/>
            </p:cNvCxnSpPr>
            <p:nvPr/>
          </p:nvCxnSpPr>
          <p:spPr bwMode="auto">
            <a:xfrm>
              <a:off x="5335" y="1622"/>
              <a:ext cx="164" cy="2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7" name="AutoShape 26"/>
            <p:cNvCxnSpPr>
              <a:cxnSpLocks noChangeShapeType="1"/>
              <a:endCxn id="18456" idx="2"/>
            </p:cNvCxnSpPr>
            <p:nvPr/>
          </p:nvCxnSpPr>
          <p:spPr bwMode="auto">
            <a:xfrm flipV="1">
              <a:off x="4632" y="2429"/>
              <a:ext cx="457" cy="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8" name="AutoShape 27"/>
            <p:cNvCxnSpPr>
              <a:cxnSpLocks noChangeShapeType="1"/>
              <a:endCxn id="18459" idx="2"/>
            </p:cNvCxnSpPr>
            <p:nvPr/>
          </p:nvCxnSpPr>
          <p:spPr bwMode="auto">
            <a:xfrm flipV="1">
              <a:off x="5046" y="1938"/>
              <a:ext cx="406" cy="1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469" name="Picture 36" descr="sneez-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" y="1703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0" name="Picture 3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" y="1538"/>
              <a:ext cx="16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1" name="AutoShape 39"/>
            <p:cNvSpPr>
              <a:spLocks noChangeArrowheads="1"/>
            </p:cNvSpPr>
            <p:nvPr/>
          </p:nvSpPr>
          <p:spPr bwMode="auto">
            <a:xfrm>
              <a:off x="3936" y="1832"/>
              <a:ext cx="181" cy="155"/>
            </a:xfrm>
            <a:prstGeom prst="lightningBol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72" name="Picture 36" descr="sneez-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" y="1961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3" name="Picture 36" descr="sneez-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" y="2194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4" name="Picture 36" descr="sneez-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503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5" name="Picture 36" descr="sneez-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728"/>
              <a:ext cx="10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6" name="AutoShape 39"/>
            <p:cNvSpPr>
              <a:spLocks noChangeArrowheads="1"/>
            </p:cNvSpPr>
            <p:nvPr/>
          </p:nvSpPr>
          <p:spPr bwMode="auto">
            <a:xfrm>
              <a:off x="4331" y="1429"/>
              <a:ext cx="181" cy="155"/>
            </a:xfrm>
            <a:prstGeom prst="lightningBol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" y="1415"/>
              <a:ext cx="16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8" name="Oval 16"/>
            <p:cNvSpPr>
              <a:spLocks noChangeArrowheads="1"/>
            </p:cNvSpPr>
            <p:nvPr/>
          </p:nvSpPr>
          <p:spPr bwMode="auto">
            <a:xfrm>
              <a:off x="5102" y="1392"/>
              <a:ext cx="264" cy="264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847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286"/>
              <a:ext cx="16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0" name="Oval 9"/>
            <p:cNvSpPr>
              <a:spLocks noChangeArrowheads="1"/>
            </p:cNvSpPr>
            <p:nvPr/>
          </p:nvSpPr>
          <p:spPr bwMode="auto">
            <a:xfrm>
              <a:off x="4377" y="2267"/>
              <a:ext cx="264" cy="26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441" name="Rectangle 168"/>
          <p:cNvSpPr>
            <a:spLocks noChangeArrowheads="1"/>
          </p:cNvSpPr>
          <p:nvPr/>
        </p:nvSpPr>
        <p:spPr bwMode="auto">
          <a:xfrm>
            <a:off x="57150" y="1600200"/>
            <a:ext cx="2819400" cy="22098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2" name="Rectangle 169"/>
          <p:cNvSpPr>
            <a:spLocks noChangeArrowheads="1"/>
          </p:cNvSpPr>
          <p:nvPr/>
        </p:nvSpPr>
        <p:spPr bwMode="auto">
          <a:xfrm>
            <a:off x="3257550" y="1600200"/>
            <a:ext cx="2819400" cy="22098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3" name="AutoShape 170"/>
          <p:cNvSpPr>
            <a:spLocks noChangeArrowheads="1"/>
          </p:cNvSpPr>
          <p:nvPr/>
        </p:nvSpPr>
        <p:spPr bwMode="auto">
          <a:xfrm>
            <a:off x="2876550" y="25908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4" name="Rectangle 17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>
                <a:solidFill>
                  <a:prstClr val="black"/>
                </a:solidFill>
              </a:rPr>
              <a:t>     </a:t>
            </a:r>
            <a:r>
              <a:rPr lang="en-US" altLang="zh-CN" sz="2000" i="1">
                <a:solidFill>
                  <a:prstClr val="white"/>
                </a:solidFill>
              </a:rPr>
              <a:t>λ: </a:t>
            </a:r>
            <a:r>
              <a:rPr lang="en-US" altLang="zh-CN" sz="2000">
                <a:solidFill>
                  <a:prstClr val="white"/>
                </a:solidFill>
              </a:rPr>
              <a:t>largest eigenvalue of the graph (~ connectivity of the graph)</a:t>
            </a:r>
          </a:p>
          <a:p>
            <a:r>
              <a:rPr lang="en-US" altLang="zh-CN" sz="2000">
                <a:solidFill>
                  <a:prstClr val="white"/>
                </a:solidFill>
              </a:rPr>
              <a:t>     </a:t>
            </a:r>
            <a:r>
              <a:rPr lang="el-GR" altLang="zh-CN" sz="2000">
                <a:solidFill>
                  <a:prstClr val="white"/>
                </a:solidFill>
              </a:rPr>
              <a:t>β</a:t>
            </a:r>
            <a:r>
              <a:rPr lang="en-US" altLang="zh-CN" sz="2000">
                <a:solidFill>
                  <a:prstClr val="white"/>
                </a:solidFill>
              </a:rPr>
              <a:t>, </a:t>
            </a:r>
            <a:r>
              <a:rPr lang="el-GR" altLang="zh-CN" sz="2000">
                <a:solidFill>
                  <a:prstClr val="white"/>
                </a:solidFill>
              </a:rPr>
              <a:t>δ</a:t>
            </a:r>
            <a:r>
              <a:rPr lang="en-US" altLang="zh-CN" sz="2000">
                <a:solidFill>
                  <a:prstClr val="white"/>
                </a:solidFill>
              </a:rPr>
              <a:t> </a:t>
            </a:r>
            <a:r>
              <a:rPr lang="en-US" altLang="zh-CN" sz="2000" i="1">
                <a:solidFill>
                  <a:prstClr val="white"/>
                </a:solidFill>
              </a:rPr>
              <a:t>: </a:t>
            </a:r>
            <a:r>
              <a:rPr lang="en-US" altLang="zh-CN" sz="2000">
                <a:solidFill>
                  <a:prstClr val="white"/>
                </a:solidFill>
              </a:rPr>
              <a:t>virus parameters (~strength of the virus)</a:t>
            </a:r>
            <a:endParaRPr lang="zh-CN" altLang="en-US" sz="2000">
              <a:solidFill>
                <a:prstClr val="black"/>
              </a:solidFill>
            </a:endParaRPr>
          </a:p>
        </p:txBody>
      </p:sp>
      <p:pic>
        <p:nvPicPr>
          <p:cNvPr id="18445" name="Picture 7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>
            <a:fillRect/>
          </a:stretch>
        </p:blipFill>
        <p:spPr bwMode="auto">
          <a:xfrm>
            <a:off x="6088063" y="3505200"/>
            <a:ext cx="2979737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6" name="Text Box 74"/>
          <p:cNvSpPr txBox="1">
            <a:spLocks noChangeArrowheads="1"/>
          </p:cNvSpPr>
          <p:nvPr/>
        </p:nvSpPr>
        <p:spPr bwMode="auto">
          <a:xfrm>
            <a:off x="5942013" y="3810000"/>
            <a:ext cx="458787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prstClr val="black"/>
                </a:solidFill>
              </a:rPr>
              <a:t>Infection Ratio</a:t>
            </a:r>
          </a:p>
        </p:txBody>
      </p:sp>
      <p:sp>
        <p:nvSpPr>
          <p:cNvPr id="18447" name="Text Box 75"/>
          <p:cNvSpPr txBox="1">
            <a:spLocks noChangeArrowheads="1"/>
          </p:cNvSpPr>
          <p:nvPr/>
        </p:nvSpPr>
        <p:spPr bwMode="auto">
          <a:xfrm>
            <a:off x="7626350" y="5348288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prstClr val="black"/>
                </a:solidFill>
              </a:rPr>
              <a:t>Time Ticks</a:t>
            </a:r>
          </a:p>
        </p:txBody>
      </p:sp>
    </p:spTree>
    <p:extLst>
      <p:ext uri="{BB962C8B-B14F-4D97-AF65-F5344CB8AC3E}">
        <p14:creationId xmlns:p14="http://schemas.microsoft.com/office/powerpoint/2010/main" val="156751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solidFill>
                  <a:schemeClr val="accent2"/>
                </a:solidFill>
              </a:rPr>
              <a:t>Beyond Static Graphs: Alternating Behavior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grpSp>
        <p:nvGrpSpPr>
          <p:cNvPr id="19459" name="Group 31"/>
          <p:cNvGrpSpPr>
            <a:grpSpLocks/>
          </p:cNvGrpSpPr>
          <p:nvPr/>
        </p:nvGrpSpPr>
        <p:grpSpPr bwMode="auto">
          <a:xfrm>
            <a:off x="3559175" y="2119313"/>
            <a:ext cx="5127625" cy="3748087"/>
            <a:chOff x="2286000" y="2194772"/>
            <a:chExt cx="5128260" cy="3748828"/>
          </a:xfrm>
        </p:grpSpPr>
        <p:pic>
          <p:nvPicPr>
            <p:cNvPr id="19468" name="Picture 7" descr="http://www.clker.com/cliparts/7/f/e/1/1237099166220053554yyycatch_people_biz_-_female_smile.svg.me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048000"/>
              <a:ext cx="5794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9" descr="http://www.clker.com/cliparts/5/7/d/c/11954223871731788173johnny_automatic_girl_playing_soccer.svg.me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819400"/>
              <a:ext cx="746125" cy="7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11" descr="http://www.clker.com/cliparts/6/5/b/f/1195436905566900749johnny_automatic_Jumping_rope.svg.me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2362200"/>
              <a:ext cx="5334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Picture 5" descr="http://www.clker.com/cliparts/2/d/8/a/12370991902060309392yyycatch_people_biz_-_male_smile.svg.m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4038600"/>
              <a:ext cx="612775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2865510" y="2818782"/>
              <a:ext cx="868470" cy="609721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17929" y="4876589"/>
              <a:ext cx="868470" cy="609721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3505317" y="3504718"/>
              <a:ext cx="914581" cy="0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2895675" y="3809578"/>
              <a:ext cx="762094" cy="685936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2324026" y="3695287"/>
              <a:ext cx="2134022" cy="838304"/>
            </a:xfrm>
            <a:prstGeom prst="line">
              <a:avLst/>
            </a:prstGeom>
            <a:ln w="952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5334349" y="4038223"/>
              <a:ext cx="762151" cy="0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5867844" y="5029019"/>
              <a:ext cx="838304" cy="381075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6020262" y="2823546"/>
              <a:ext cx="685885" cy="223881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V="1">
              <a:off x="5598670" y="3845332"/>
              <a:ext cx="1605279" cy="762094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5527218" y="3392812"/>
              <a:ext cx="1748183" cy="914513"/>
            </a:xfrm>
            <a:prstGeom prst="line">
              <a:avLst/>
            </a:prstGeom>
            <a:ln w="952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82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194772"/>
              <a:ext cx="442087" cy="79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2" descr="http://www.clker.com/cliparts/b/b/b/1/11971019011240434834msewtz_Business_Person.svg.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5148179"/>
              <a:ext cx="609600" cy="795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2" descr="http://www.free-clipart-pictures.net/free_clipart/african_american_clipart/african_american_clipart_1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495800"/>
              <a:ext cx="483108" cy="73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6" descr="http://www.imajlar.com/free_clipart/child_clipart/child_clipart_boy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5029200"/>
              <a:ext cx="63246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0" name="Group 34"/>
          <p:cNvGrpSpPr>
            <a:grpSpLocks/>
          </p:cNvGrpSpPr>
          <p:nvPr/>
        </p:nvGrpSpPr>
        <p:grpSpPr bwMode="auto">
          <a:xfrm>
            <a:off x="609600" y="3276600"/>
            <a:ext cx="2530475" cy="2454275"/>
            <a:chOff x="1820334" y="2666999"/>
            <a:chExt cx="2249657" cy="2171188"/>
          </a:xfrm>
        </p:grpSpPr>
        <p:sp>
          <p:nvSpPr>
            <p:cNvPr id="36" name="Rectangle 35"/>
            <p:cNvSpPr/>
            <p:nvPr/>
          </p:nvSpPr>
          <p:spPr>
            <a:xfrm>
              <a:off x="1820334" y="2666999"/>
              <a:ext cx="1490362" cy="13482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altLang="zh-CN" sz="2400" i="1" smtClean="0">
                  <a:solidFill>
                    <a:srgbClr val="FFFFFF"/>
                  </a:solidFill>
                  <a:latin typeface="Georgia" pitchFamily="18" charset="0"/>
                </a:rPr>
                <a:t>A</a:t>
              </a:r>
              <a:r>
                <a:rPr lang="en-US" altLang="zh-CN" sz="2400" i="1" baseline="-25000" smtClean="0">
                  <a:solidFill>
                    <a:srgbClr val="FFFFFF"/>
                  </a:solidFill>
                  <a:latin typeface="Georgia" pitchFamily="18" charset="0"/>
                </a:rPr>
                <a:t>1</a:t>
              </a:r>
              <a:r>
                <a:rPr lang="en-US" altLang="zh-CN" sz="2400" i="1" smtClean="0">
                  <a:solidFill>
                    <a:srgbClr val="FFFFFF"/>
                  </a:solidFill>
                  <a:latin typeface="Georgia" pitchFamily="18" charset="0"/>
                </a:rPr>
                <a:t>: adjacency matrix</a:t>
              </a:r>
            </a:p>
          </p:txBody>
        </p:sp>
        <p:sp>
          <p:nvSpPr>
            <p:cNvPr id="19464" name="Left Brace 37"/>
            <p:cNvSpPr>
              <a:spLocks/>
            </p:cNvSpPr>
            <p:nvPr/>
          </p:nvSpPr>
          <p:spPr bwMode="auto">
            <a:xfrm rot="-5400000">
              <a:off x="2379960" y="3533057"/>
              <a:ext cx="381000" cy="1480010"/>
            </a:xfrm>
            <a:prstGeom prst="leftBrace">
              <a:avLst>
                <a:gd name="adj1" fmla="val 8327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/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19465" name="Left Brace 39"/>
            <p:cNvSpPr>
              <a:spLocks/>
            </p:cNvSpPr>
            <p:nvPr/>
          </p:nvSpPr>
          <p:spPr bwMode="auto">
            <a:xfrm rot="10800000">
              <a:off x="3335866" y="2666999"/>
              <a:ext cx="380999" cy="1348156"/>
            </a:xfrm>
            <a:prstGeom prst="leftBrace">
              <a:avLst>
                <a:gd name="adj1" fmla="val 8338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/>
            <a:lstStyle/>
            <a:p>
              <a:pPr algn="ctr"/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19466" name="TextBox 41"/>
            <p:cNvSpPr txBox="1">
              <a:spLocks noChangeArrowheads="1"/>
            </p:cNvSpPr>
            <p:nvPr/>
          </p:nvSpPr>
          <p:spPr bwMode="auto">
            <a:xfrm>
              <a:off x="2362200" y="4429790"/>
              <a:ext cx="300938" cy="40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8</a:t>
              </a:r>
            </a:p>
          </p:txBody>
        </p:sp>
        <p:sp>
          <p:nvSpPr>
            <p:cNvPr id="19467" name="TextBox 43"/>
            <p:cNvSpPr txBox="1">
              <a:spLocks noChangeArrowheads="1"/>
            </p:cNvSpPr>
            <p:nvPr/>
          </p:nvSpPr>
          <p:spPr bwMode="auto">
            <a:xfrm>
              <a:off x="3769054" y="3081635"/>
              <a:ext cx="300937" cy="40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8</a:t>
              </a:r>
            </a:p>
          </p:txBody>
        </p:sp>
      </p:grpSp>
      <p:sp>
        <p:nvSpPr>
          <p:cNvPr id="19461" name="TextBox 31"/>
          <p:cNvSpPr txBox="1">
            <a:spLocks noChangeArrowheads="1"/>
          </p:cNvSpPr>
          <p:nvPr/>
        </p:nvSpPr>
        <p:spPr bwMode="auto">
          <a:xfrm>
            <a:off x="609600" y="1524000"/>
            <a:ext cx="32766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latin typeface="Georgia" pitchFamily="18" charset="0"/>
              </a:rPr>
              <a:t>DAY </a:t>
            </a:r>
          </a:p>
          <a:p>
            <a:pPr eaLnBrk="1" hangingPunct="1"/>
            <a:r>
              <a:rPr lang="en-US" altLang="zh-CN" sz="2800">
                <a:latin typeface="Georgia" pitchFamily="18" charset="0"/>
              </a:rPr>
              <a:t>(e.g., work, school)</a:t>
            </a:r>
          </a:p>
          <a:p>
            <a:pPr eaLnBrk="1" hangingPunct="1"/>
            <a:endParaRPr lang="zh-CN" altLang="en-US">
              <a:latin typeface="Georgia" pitchFamily="18" charset="0"/>
            </a:endParaRPr>
          </a:p>
        </p:txBody>
      </p:sp>
      <p:sp>
        <p:nvSpPr>
          <p:cNvPr id="1946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B0ADD5F-CE40-4A88-9CDF-4F1DF55CF7FB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21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0" name="Rectangle 173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200" dirty="0">
                <a:solidFill>
                  <a:srgbClr val="FFFFFF"/>
                </a:solidFill>
              </a:rPr>
              <a:t>B. </a:t>
            </a:r>
            <a:r>
              <a:rPr lang="en-US" altLang="zh-CN" sz="1200" dirty="0" err="1">
                <a:solidFill>
                  <a:srgbClr val="FFFFFF"/>
                </a:solidFill>
              </a:rPr>
              <a:t>Aditya</a:t>
            </a:r>
            <a:r>
              <a:rPr lang="en-US" altLang="zh-CN" sz="1200" dirty="0">
                <a:solidFill>
                  <a:srgbClr val="FFFFFF"/>
                </a:solidFill>
              </a:rPr>
              <a:t> </a:t>
            </a:r>
            <a:r>
              <a:rPr lang="en-US" altLang="zh-CN" sz="1200" dirty="0" err="1">
                <a:solidFill>
                  <a:srgbClr val="FFFFFF"/>
                </a:solidFill>
              </a:rPr>
              <a:t>Prakash</a:t>
            </a:r>
            <a:r>
              <a:rPr lang="en-US" altLang="zh-CN" sz="1200" dirty="0">
                <a:solidFill>
                  <a:srgbClr val="FFFFFF"/>
                </a:solidFill>
              </a:rPr>
              <a:t>, Hanghang Tong, Nicholas </a:t>
            </a:r>
            <a:r>
              <a:rPr lang="en-US" altLang="zh-CN" sz="1200" dirty="0" err="1">
                <a:solidFill>
                  <a:srgbClr val="FFFFFF"/>
                </a:solidFill>
              </a:rPr>
              <a:t>Valler</a:t>
            </a:r>
            <a:r>
              <a:rPr lang="en-US" altLang="zh-CN" sz="1200" dirty="0">
                <a:solidFill>
                  <a:srgbClr val="FFFFFF"/>
                </a:solidFill>
              </a:rPr>
              <a:t>, </a:t>
            </a:r>
            <a:r>
              <a:rPr lang="en-US" altLang="zh-CN" sz="1200" dirty="0" err="1">
                <a:solidFill>
                  <a:srgbClr val="FFFFFF"/>
                </a:solidFill>
              </a:rPr>
              <a:t>Michalis</a:t>
            </a:r>
            <a:r>
              <a:rPr lang="en-US" altLang="zh-CN" sz="1200" dirty="0">
                <a:solidFill>
                  <a:srgbClr val="FFFFFF"/>
                </a:solidFill>
              </a:rPr>
              <a:t> </a:t>
            </a:r>
            <a:r>
              <a:rPr lang="en-US" altLang="zh-CN" sz="1200" dirty="0" err="1">
                <a:solidFill>
                  <a:srgbClr val="FFFFFF"/>
                </a:solidFill>
              </a:rPr>
              <a:t>Faloutsos</a:t>
            </a:r>
            <a:r>
              <a:rPr lang="en-US" altLang="zh-CN" sz="1200" dirty="0">
                <a:solidFill>
                  <a:srgbClr val="FFFFFF"/>
                </a:solidFill>
              </a:rPr>
              <a:t>, Christos </a:t>
            </a:r>
            <a:r>
              <a:rPr lang="en-US" altLang="zh-CN" sz="1200" dirty="0" err="1" smtClean="0">
                <a:solidFill>
                  <a:srgbClr val="FFFFFF"/>
                </a:solidFill>
              </a:rPr>
              <a:t>Faloutsos:Virus</a:t>
            </a:r>
            <a:r>
              <a:rPr lang="en-US" altLang="zh-CN" sz="1200" dirty="0" smtClean="0">
                <a:solidFill>
                  <a:srgbClr val="FFFFFF"/>
                </a:solidFill>
              </a:rPr>
              <a:t> </a:t>
            </a:r>
            <a:r>
              <a:rPr lang="en-US" altLang="zh-CN" sz="1200" dirty="0">
                <a:solidFill>
                  <a:srgbClr val="FFFFFF"/>
                </a:solidFill>
              </a:rPr>
              <a:t>Propagation on Time-Varying </a:t>
            </a:r>
            <a:endParaRPr lang="en-US" altLang="zh-CN" sz="1200" dirty="0" smtClean="0">
              <a:solidFill>
                <a:srgbClr val="FFFFFF"/>
              </a:solidFill>
            </a:endParaRPr>
          </a:p>
          <a:p>
            <a:r>
              <a:rPr lang="en-US" altLang="zh-CN" sz="1200" dirty="0" smtClean="0">
                <a:solidFill>
                  <a:srgbClr val="FFFFFF"/>
                </a:solidFill>
              </a:rPr>
              <a:t>Networks</a:t>
            </a:r>
            <a:r>
              <a:rPr lang="en-US" altLang="zh-CN" sz="1200" dirty="0">
                <a:solidFill>
                  <a:srgbClr val="FFFFFF"/>
                </a:solidFill>
              </a:rPr>
              <a:t>: Theory and Immunization Algorithms. ECML/PKDD (3) 2010: 99-</a:t>
            </a:r>
            <a:r>
              <a:rPr lang="en-US" altLang="zh-CN" sz="1200" dirty="0" smtClean="0">
                <a:solidFill>
                  <a:srgbClr val="FFFFFF"/>
                </a:solidFill>
              </a:rPr>
              <a:t>114</a:t>
            </a:r>
          </a:p>
          <a:p>
            <a:r>
              <a:rPr lang="en-US" altLang="zh-CN" sz="1200" dirty="0">
                <a:solidFill>
                  <a:srgbClr val="FFFFFF"/>
                </a:solidFill>
              </a:rPr>
              <a:t>Nicholas </a:t>
            </a:r>
            <a:r>
              <a:rPr lang="en-US" altLang="zh-CN" sz="1200" dirty="0" err="1">
                <a:solidFill>
                  <a:srgbClr val="FFFFFF"/>
                </a:solidFill>
              </a:rPr>
              <a:t>Valler</a:t>
            </a:r>
            <a:r>
              <a:rPr lang="en-US" altLang="zh-CN" sz="1200" dirty="0">
                <a:solidFill>
                  <a:srgbClr val="FFFFFF"/>
                </a:solidFill>
              </a:rPr>
              <a:t>, B. </a:t>
            </a:r>
            <a:r>
              <a:rPr lang="en-US" altLang="zh-CN" sz="1200" dirty="0" err="1">
                <a:solidFill>
                  <a:srgbClr val="FFFFFF"/>
                </a:solidFill>
              </a:rPr>
              <a:t>Aditya</a:t>
            </a:r>
            <a:r>
              <a:rPr lang="en-US" altLang="zh-CN" sz="1200" dirty="0">
                <a:solidFill>
                  <a:srgbClr val="FFFFFF"/>
                </a:solidFill>
              </a:rPr>
              <a:t> </a:t>
            </a:r>
            <a:r>
              <a:rPr lang="en-US" altLang="zh-CN" sz="1200" dirty="0" err="1">
                <a:solidFill>
                  <a:srgbClr val="FFFFFF"/>
                </a:solidFill>
              </a:rPr>
              <a:t>Prakash</a:t>
            </a:r>
            <a:r>
              <a:rPr lang="en-US" altLang="zh-CN" sz="1200" dirty="0">
                <a:solidFill>
                  <a:srgbClr val="FFFFFF"/>
                </a:solidFill>
              </a:rPr>
              <a:t>, Hanghang Tong, </a:t>
            </a:r>
            <a:r>
              <a:rPr lang="en-US" altLang="zh-CN" sz="1200" dirty="0" err="1">
                <a:solidFill>
                  <a:srgbClr val="FFFFFF"/>
                </a:solidFill>
              </a:rPr>
              <a:t>Michalis</a:t>
            </a:r>
            <a:r>
              <a:rPr lang="en-US" altLang="zh-CN" sz="1200" dirty="0">
                <a:solidFill>
                  <a:srgbClr val="FFFFFF"/>
                </a:solidFill>
              </a:rPr>
              <a:t> </a:t>
            </a:r>
            <a:r>
              <a:rPr lang="en-US" altLang="zh-CN" sz="1200" dirty="0" err="1">
                <a:solidFill>
                  <a:srgbClr val="FFFFFF"/>
                </a:solidFill>
              </a:rPr>
              <a:t>Faloutsos</a:t>
            </a:r>
            <a:r>
              <a:rPr lang="en-US" altLang="zh-CN" sz="1200" dirty="0">
                <a:solidFill>
                  <a:srgbClr val="FFFFFF"/>
                </a:solidFill>
              </a:rPr>
              <a:t>, Christos </a:t>
            </a:r>
            <a:r>
              <a:rPr lang="en-US" altLang="zh-CN" sz="1200" dirty="0" err="1">
                <a:solidFill>
                  <a:srgbClr val="FFFFFF"/>
                </a:solidFill>
              </a:rPr>
              <a:t>Faloutsos:Epidemic</a:t>
            </a:r>
            <a:r>
              <a:rPr lang="en-US" altLang="zh-CN" sz="1200" dirty="0">
                <a:solidFill>
                  <a:srgbClr val="FFFFFF"/>
                </a:solidFill>
              </a:rPr>
              <a:t> Spread in Mobile Ad Hoc </a:t>
            </a:r>
            <a:endParaRPr lang="en-US" altLang="zh-CN" sz="1200" dirty="0" smtClean="0">
              <a:solidFill>
                <a:srgbClr val="FFFFFF"/>
              </a:solidFill>
            </a:endParaRPr>
          </a:p>
          <a:p>
            <a:r>
              <a:rPr lang="en-US" altLang="zh-CN" sz="1200" dirty="0" smtClean="0">
                <a:solidFill>
                  <a:srgbClr val="FFFFFF"/>
                </a:solidFill>
              </a:rPr>
              <a:t>Networks</a:t>
            </a:r>
            <a:r>
              <a:rPr lang="en-US" altLang="zh-CN" sz="1200" dirty="0">
                <a:solidFill>
                  <a:srgbClr val="FFFFFF"/>
                </a:solidFill>
              </a:rPr>
              <a:t>: Determining the Tipping Point. Networking (1) 2011: 266-280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sz="3600" dirty="0" smtClean="0">
                <a:solidFill>
                  <a:schemeClr val="accent2"/>
                </a:solidFill>
              </a:rPr>
              <a:t>Beyond Static Graphs: Alternating Behavior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pic>
        <p:nvPicPr>
          <p:cNvPr id="20483" name="Picture 7" descr="http://www.clker.com/cliparts/7/f/e/1/1237099166220053554yyycatch_people_biz_-_female_smile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579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http://www.clker.com/cliparts/5/7/d/c/11954223871731788173johnny_automatic_girl_playing_soccer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0800"/>
            <a:ext cx="7461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http://www.clker.com/cliparts/2/d/8/a/12370991902060309392yyycatch_people_biz_-_male_smile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3810000"/>
            <a:ext cx="612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/>
          <p:cNvCxnSpPr/>
          <p:nvPr/>
        </p:nvCxnSpPr>
        <p:spPr>
          <a:xfrm rot="10800000">
            <a:off x="5562600" y="4495800"/>
            <a:ext cx="914400" cy="762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532438" y="2362200"/>
            <a:ext cx="2392362" cy="762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343400" y="5334000"/>
            <a:ext cx="3581400" cy="762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114800" y="3200400"/>
            <a:ext cx="2514600" cy="1524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6667500" y="3848100"/>
            <a:ext cx="533400" cy="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886200" y="3657600"/>
            <a:ext cx="914400" cy="3048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5486400" y="3429000"/>
            <a:ext cx="1219200" cy="7620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3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38338"/>
            <a:ext cx="457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" descr="http://www.clker.com/cliparts/b/b/b/1/11971019011240434834msewtz_Business_Person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19663"/>
            <a:ext cx="6096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1" descr="http://www.clker.com/cliparts/6/5/b/f/1195436905566900749johnny_automatic_Jumping_rope.svg.m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143125"/>
            <a:ext cx="53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2" descr="http://www.free-clipart-pictures.net/free_clipart/african_american_clipart/african_american_clipart_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482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6" descr="http://www.imajlar.com/free_clipart/child_clipart/child_clipart_boy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00600"/>
            <a:ext cx="631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8" name="Group 29"/>
          <p:cNvGrpSpPr>
            <a:grpSpLocks/>
          </p:cNvGrpSpPr>
          <p:nvPr/>
        </p:nvGrpSpPr>
        <p:grpSpPr bwMode="auto">
          <a:xfrm>
            <a:off x="457200" y="3124200"/>
            <a:ext cx="2530475" cy="2454275"/>
            <a:chOff x="1820334" y="2666999"/>
            <a:chExt cx="2249657" cy="2171188"/>
          </a:xfrm>
        </p:grpSpPr>
        <p:sp>
          <p:nvSpPr>
            <p:cNvPr id="31" name="Rectangle 30"/>
            <p:cNvSpPr/>
            <p:nvPr/>
          </p:nvSpPr>
          <p:spPr>
            <a:xfrm>
              <a:off x="1820334" y="2666999"/>
              <a:ext cx="1490362" cy="134821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altLang="zh-CN" sz="2400" i="1" smtClean="0">
                  <a:solidFill>
                    <a:srgbClr val="FFFFFF"/>
                  </a:solidFill>
                  <a:latin typeface="Georgia" pitchFamily="18" charset="0"/>
                </a:rPr>
                <a:t>A</a:t>
              </a:r>
              <a:r>
                <a:rPr lang="en-US" altLang="zh-CN" sz="2400" i="1" baseline="-25000" smtClean="0">
                  <a:solidFill>
                    <a:srgbClr val="FFFFFF"/>
                  </a:solidFill>
                  <a:latin typeface="Georgia" pitchFamily="18" charset="0"/>
                </a:rPr>
                <a:t>2</a:t>
              </a:r>
              <a:r>
                <a:rPr lang="en-US" altLang="zh-CN" sz="2400" i="1" smtClean="0">
                  <a:solidFill>
                    <a:srgbClr val="FFFFFF"/>
                  </a:solidFill>
                  <a:latin typeface="Georgia" pitchFamily="18" charset="0"/>
                </a:rPr>
                <a:t>: adjacency matrix</a:t>
              </a:r>
            </a:p>
          </p:txBody>
        </p:sp>
        <p:sp>
          <p:nvSpPr>
            <p:cNvPr id="33" name="Left Brace 32"/>
            <p:cNvSpPr/>
            <p:nvPr/>
          </p:nvSpPr>
          <p:spPr>
            <a:xfrm rot="16200000">
              <a:off x="2380160" y="3532679"/>
              <a:ext cx="380590" cy="1480483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Georgia" pitchFamily="18" charset="0"/>
                <a:cs typeface="Arial" charset="0"/>
              </a:endParaRPr>
            </a:p>
          </p:txBody>
        </p:sp>
        <p:sp>
          <p:nvSpPr>
            <p:cNvPr id="34" name="Left Brace 33"/>
            <p:cNvSpPr/>
            <p:nvPr/>
          </p:nvSpPr>
          <p:spPr>
            <a:xfrm rot="10800000">
              <a:off x="3336100" y="2666999"/>
              <a:ext cx="381059" cy="1348215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Georgia" pitchFamily="18" charset="0"/>
                <a:cs typeface="Arial" charset="0"/>
              </a:endParaRPr>
            </a:p>
          </p:txBody>
        </p:sp>
        <p:sp>
          <p:nvSpPr>
            <p:cNvPr id="20504" name="TextBox 34"/>
            <p:cNvSpPr txBox="1">
              <a:spLocks noChangeArrowheads="1"/>
            </p:cNvSpPr>
            <p:nvPr/>
          </p:nvSpPr>
          <p:spPr bwMode="auto">
            <a:xfrm>
              <a:off x="2362200" y="4429790"/>
              <a:ext cx="300938" cy="40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8</a:t>
              </a:r>
            </a:p>
          </p:txBody>
        </p:sp>
        <p:sp>
          <p:nvSpPr>
            <p:cNvPr id="20505" name="TextBox 36"/>
            <p:cNvSpPr txBox="1">
              <a:spLocks noChangeArrowheads="1"/>
            </p:cNvSpPr>
            <p:nvPr/>
          </p:nvSpPr>
          <p:spPr bwMode="auto">
            <a:xfrm>
              <a:off x="3769054" y="3081635"/>
              <a:ext cx="300937" cy="40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8</a:t>
              </a:r>
            </a:p>
          </p:txBody>
        </p:sp>
      </p:grpSp>
      <p:sp>
        <p:nvSpPr>
          <p:cNvPr id="20499" name="TextBox 25"/>
          <p:cNvSpPr txBox="1">
            <a:spLocks noChangeArrowheads="1"/>
          </p:cNvSpPr>
          <p:nvPr/>
        </p:nvSpPr>
        <p:spPr bwMode="auto">
          <a:xfrm>
            <a:off x="457200" y="1371600"/>
            <a:ext cx="23622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latin typeface="Georgia" pitchFamily="18" charset="0"/>
              </a:rPr>
              <a:t>NIGHT </a:t>
            </a:r>
          </a:p>
          <a:p>
            <a:pPr eaLnBrk="1" hangingPunct="1"/>
            <a:r>
              <a:rPr lang="en-US" altLang="zh-CN" sz="2800">
                <a:latin typeface="Georgia" pitchFamily="18" charset="0"/>
              </a:rPr>
              <a:t>(e.g., home)</a:t>
            </a:r>
          </a:p>
          <a:p>
            <a:pPr eaLnBrk="1" hangingPunct="1"/>
            <a:endParaRPr lang="zh-CN" altLang="en-US">
              <a:latin typeface="Georgia" pitchFamily="18" charset="0"/>
            </a:endParaRPr>
          </a:p>
        </p:txBody>
      </p:sp>
      <p:sp>
        <p:nvSpPr>
          <p:cNvPr id="26" name="Rectangle 173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200" dirty="0">
                <a:solidFill>
                  <a:srgbClr val="FFFFFF"/>
                </a:solidFill>
              </a:rPr>
              <a:t>B. </a:t>
            </a:r>
            <a:r>
              <a:rPr lang="en-US" altLang="zh-CN" sz="1200" dirty="0" err="1">
                <a:solidFill>
                  <a:srgbClr val="FFFFFF"/>
                </a:solidFill>
              </a:rPr>
              <a:t>Aditya</a:t>
            </a:r>
            <a:r>
              <a:rPr lang="en-US" altLang="zh-CN" sz="1200" dirty="0">
                <a:solidFill>
                  <a:srgbClr val="FFFFFF"/>
                </a:solidFill>
              </a:rPr>
              <a:t> </a:t>
            </a:r>
            <a:r>
              <a:rPr lang="en-US" altLang="zh-CN" sz="1200" dirty="0" err="1">
                <a:solidFill>
                  <a:srgbClr val="FFFFFF"/>
                </a:solidFill>
              </a:rPr>
              <a:t>Prakash</a:t>
            </a:r>
            <a:r>
              <a:rPr lang="en-US" altLang="zh-CN" sz="1200" dirty="0">
                <a:solidFill>
                  <a:srgbClr val="FFFFFF"/>
                </a:solidFill>
              </a:rPr>
              <a:t>, Hanghang Tong, Nicholas </a:t>
            </a:r>
            <a:r>
              <a:rPr lang="en-US" altLang="zh-CN" sz="1200" dirty="0" err="1">
                <a:solidFill>
                  <a:srgbClr val="FFFFFF"/>
                </a:solidFill>
              </a:rPr>
              <a:t>Valler</a:t>
            </a:r>
            <a:r>
              <a:rPr lang="en-US" altLang="zh-CN" sz="1200" dirty="0">
                <a:solidFill>
                  <a:srgbClr val="FFFFFF"/>
                </a:solidFill>
              </a:rPr>
              <a:t>, </a:t>
            </a:r>
            <a:r>
              <a:rPr lang="en-US" altLang="zh-CN" sz="1200" dirty="0" err="1">
                <a:solidFill>
                  <a:srgbClr val="FFFFFF"/>
                </a:solidFill>
              </a:rPr>
              <a:t>Michalis</a:t>
            </a:r>
            <a:r>
              <a:rPr lang="en-US" altLang="zh-CN" sz="1200" dirty="0">
                <a:solidFill>
                  <a:srgbClr val="FFFFFF"/>
                </a:solidFill>
              </a:rPr>
              <a:t> </a:t>
            </a:r>
            <a:r>
              <a:rPr lang="en-US" altLang="zh-CN" sz="1200" dirty="0" err="1">
                <a:solidFill>
                  <a:srgbClr val="FFFFFF"/>
                </a:solidFill>
              </a:rPr>
              <a:t>Faloutsos</a:t>
            </a:r>
            <a:r>
              <a:rPr lang="en-US" altLang="zh-CN" sz="1200" dirty="0">
                <a:solidFill>
                  <a:srgbClr val="FFFFFF"/>
                </a:solidFill>
              </a:rPr>
              <a:t>, Christos </a:t>
            </a:r>
            <a:r>
              <a:rPr lang="en-US" altLang="zh-CN" sz="1200" dirty="0" err="1" smtClean="0">
                <a:solidFill>
                  <a:srgbClr val="FFFFFF"/>
                </a:solidFill>
              </a:rPr>
              <a:t>Faloutsos:Virus</a:t>
            </a:r>
            <a:r>
              <a:rPr lang="en-US" altLang="zh-CN" sz="1200" dirty="0" smtClean="0">
                <a:solidFill>
                  <a:srgbClr val="FFFFFF"/>
                </a:solidFill>
              </a:rPr>
              <a:t> </a:t>
            </a:r>
            <a:r>
              <a:rPr lang="en-US" altLang="zh-CN" sz="1200" dirty="0">
                <a:solidFill>
                  <a:srgbClr val="FFFFFF"/>
                </a:solidFill>
              </a:rPr>
              <a:t>Propagation on Time-Varying </a:t>
            </a:r>
            <a:endParaRPr lang="en-US" altLang="zh-CN" sz="1200" dirty="0" smtClean="0">
              <a:solidFill>
                <a:srgbClr val="FFFFFF"/>
              </a:solidFill>
            </a:endParaRPr>
          </a:p>
          <a:p>
            <a:r>
              <a:rPr lang="en-US" altLang="zh-CN" sz="1200" dirty="0" smtClean="0">
                <a:solidFill>
                  <a:srgbClr val="FFFFFF"/>
                </a:solidFill>
              </a:rPr>
              <a:t>Networks</a:t>
            </a:r>
            <a:r>
              <a:rPr lang="en-US" altLang="zh-CN" sz="1200" dirty="0">
                <a:solidFill>
                  <a:srgbClr val="FFFFFF"/>
                </a:solidFill>
              </a:rPr>
              <a:t>: Theory and Immunization Algorithms. ECML/PKDD (3) 2010: 99-</a:t>
            </a:r>
            <a:r>
              <a:rPr lang="en-US" altLang="zh-CN" sz="1200" dirty="0" smtClean="0">
                <a:solidFill>
                  <a:srgbClr val="FFFFFF"/>
                </a:solidFill>
              </a:rPr>
              <a:t>114</a:t>
            </a:r>
          </a:p>
          <a:p>
            <a:r>
              <a:rPr lang="en-US" altLang="zh-CN" sz="1200" dirty="0">
                <a:solidFill>
                  <a:srgbClr val="FFFFFF"/>
                </a:solidFill>
              </a:rPr>
              <a:t>Nicholas </a:t>
            </a:r>
            <a:r>
              <a:rPr lang="en-US" altLang="zh-CN" sz="1200" dirty="0" err="1">
                <a:solidFill>
                  <a:srgbClr val="FFFFFF"/>
                </a:solidFill>
              </a:rPr>
              <a:t>Valler</a:t>
            </a:r>
            <a:r>
              <a:rPr lang="en-US" altLang="zh-CN" sz="1200" dirty="0">
                <a:solidFill>
                  <a:srgbClr val="FFFFFF"/>
                </a:solidFill>
              </a:rPr>
              <a:t>, B. </a:t>
            </a:r>
            <a:r>
              <a:rPr lang="en-US" altLang="zh-CN" sz="1200" dirty="0" err="1">
                <a:solidFill>
                  <a:srgbClr val="FFFFFF"/>
                </a:solidFill>
              </a:rPr>
              <a:t>Aditya</a:t>
            </a:r>
            <a:r>
              <a:rPr lang="en-US" altLang="zh-CN" sz="1200" dirty="0">
                <a:solidFill>
                  <a:srgbClr val="FFFFFF"/>
                </a:solidFill>
              </a:rPr>
              <a:t> </a:t>
            </a:r>
            <a:r>
              <a:rPr lang="en-US" altLang="zh-CN" sz="1200" dirty="0" err="1">
                <a:solidFill>
                  <a:srgbClr val="FFFFFF"/>
                </a:solidFill>
              </a:rPr>
              <a:t>Prakash</a:t>
            </a:r>
            <a:r>
              <a:rPr lang="en-US" altLang="zh-CN" sz="1200" dirty="0">
                <a:solidFill>
                  <a:srgbClr val="FFFFFF"/>
                </a:solidFill>
              </a:rPr>
              <a:t>, Hanghang Tong, </a:t>
            </a:r>
            <a:r>
              <a:rPr lang="en-US" altLang="zh-CN" sz="1200" dirty="0" err="1">
                <a:solidFill>
                  <a:srgbClr val="FFFFFF"/>
                </a:solidFill>
              </a:rPr>
              <a:t>Michalis</a:t>
            </a:r>
            <a:r>
              <a:rPr lang="en-US" altLang="zh-CN" sz="1200" dirty="0">
                <a:solidFill>
                  <a:srgbClr val="FFFFFF"/>
                </a:solidFill>
              </a:rPr>
              <a:t> </a:t>
            </a:r>
            <a:r>
              <a:rPr lang="en-US" altLang="zh-CN" sz="1200" dirty="0" err="1">
                <a:solidFill>
                  <a:srgbClr val="FFFFFF"/>
                </a:solidFill>
              </a:rPr>
              <a:t>Faloutsos</a:t>
            </a:r>
            <a:r>
              <a:rPr lang="en-US" altLang="zh-CN" sz="1200" dirty="0">
                <a:solidFill>
                  <a:srgbClr val="FFFFFF"/>
                </a:solidFill>
              </a:rPr>
              <a:t>, Christos </a:t>
            </a:r>
            <a:r>
              <a:rPr lang="en-US" altLang="zh-CN" sz="1200" dirty="0" err="1">
                <a:solidFill>
                  <a:srgbClr val="FFFFFF"/>
                </a:solidFill>
              </a:rPr>
              <a:t>Faloutsos:Epidemic</a:t>
            </a:r>
            <a:r>
              <a:rPr lang="en-US" altLang="zh-CN" sz="1200" dirty="0">
                <a:solidFill>
                  <a:srgbClr val="FFFFFF"/>
                </a:solidFill>
              </a:rPr>
              <a:t> Spread in Mobile Ad Hoc </a:t>
            </a:r>
            <a:endParaRPr lang="en-US" altLang="zh-CN" sz="1200" dirty="0" smtClean="0">
              <a:solidFill>
                <a:srgbClr val="FFFFFF"/>
              </a:solidFill>
            </a:endParaRPr>
          </a:p>
          <a:p>
            <a:r>
              <a:rPr lang="en-US" altLang="zh-CN" sz="1200" dirty="0" smtClean="0">
                <a:solidFill>
                  <a:srgbClr val="FFFFFF"/>
                </a:solidFill>
              </a:rPr>
              <a:t>Networks</a:t>
            </a:r>
            <a:r>
              <a:rPr lang="en-US" altLang="zh-CN" sz="1200" dirty="0">
                <a:solidFill>
                  <a:srgbClr val="FFFFFF"/>
                </a:solidFill>
              </a:rPr>
              <a:t>: Determining the Tipping Point. Networking (1) 2011: 266-280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accent2"/>
                </a:solidFill>
              </a:rPr>
              <a:t>Formal Model Description</a:t>
            </a:r>
            <a:br>
              <a:rPr lang="en-US" altLang="zh-CN" smtClean="0">
                <a:solidFill>
                  <a:schemeClr val="accent2"/>
                </a:solidFill>
              </a:rPr>
            </a:br>
            <a:r>
              <a:rPr lang="en-US" altLang="zh-CN" sz="2400" smtClean="0">
                <a:solidFill>
                  <a:srgbClr val="000000"/>
                </a:solidFill>
              </a:rPr>
              <a:t>[PKDD 2010, Networking 2011]</a:t>
            </a:r>
            <a:endParaRPr lang="en-US" altLang="zh-CN" smtClean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600">
                <a:latin typeface="Calibri" pitchFamily="34" charset="0"/>
              </a:rPr>
              <a:t>SIS model</a:t>
            </a:r>
          </a:p>
          <a:p>
            <a:pPr marL="547688" lvl="1" indent="-2730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altLang="zh-CN" sz="2900">
                <a:solidFill>
                  <a:srgbClr val="002060"/>
                </a:solidFill>
                <a:latin typeface="Calibri" pitchFamily="34" charset="0"/>
              </a:rPr>
              <a:t>recovery rate </a:t>
            </a:r>
            <a:r>
              <a:rPr lang="el-GR" sz="29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δ</a:t>
            </a:r>
            <a:endParaRPr lang="en-US" altLang="zh-CN" sz="290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547688" lvl="1" indent="-2730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altLang="zh-CN" sz="29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infection rate </a:t>
            </a:r>
            <a:r>
              <a:rPr lang="el-GR" sz="29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β</a:t>
            </a:r>
            <a:endParaRPr lang="en-US" altLang="zh-CN" sz="2900">
              <a:solidFill>
                <a:srgbClr val="002060"/>
              </a:solidFill>
              <a:latin typeface="Calibri" pitchFamily="34" charset="0"/>
            </a:endParaRPr>
          </a:p>
          <a:p>
            <a:pPr marL="547688" lvl="1" indent="-273050" eaLnBrk="0" hangingPunct="0">
              <a:spcBef>
                <a:spcPct val="20000"/>
              </a:spcBef>
              <a:buFont typeface="Arial" charset="0"/>
              <a:buChar char="–"/>
            </a:pPr>
            <a:endParaRPr lang="en-US" altLang="zh-CN" sz="2900">
              <a:solidFill>
                <a:srgbClr val="002060"/>
              </a:solidFill>
              <a:latin typeface="Calibri" pitchFamily="34" charset="0"/>
            </a:endParaRPr>
          </a:p>
          <a:p>
            <a:pPr marL="273050" indent="-2730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600">
                <a:latin typeface="Calibri" pitchFamily="34" charset="0"/>
              </a:rPr>
              <a:t>Set of </a:t>
            </a:r>
            <a:r>
              <a:rPr lang="en-US" altLang="zh-CN" sz="3600" i="1">
                <a:latin typeface="Calibri" pitchFamily="34" charset="0"/>
              </a:rPr>
              <a:t>T </a:t>
            </a:r>
            <a:r>
              <a:rPr lang="en-US" altLang="zh-CN" sz="3600" b="1">
                <a:latin typeface="Calibri" pitchFamily="34" charset="0"/>
              </a:rPr>
              <a:t>arbitrary </a:t>
            </a:r>
            <a:r>
              <a:rPr lang="en-US" altLang="zh-CN" sz="3600">
                <a:latin typeface="Calibri" pitchFamily="34" charset="0"/>
              </a:rPr>
              <a:t>graphs</a:t>
            </a:r>
          </a:p>
          <a:p>
            <a:pPr marL="547688" lvl="1" indent="-273050" eaLnBrk="0" hangingPunct="0">
              <a:spcBef>
                <a:spcPct val="20000"/>
              </a:spcBef>
              <a:buFont typeface="Arial" charset="0"/>
              <a:buChar char="–"/>
            </a:pPr>
            <a:endParaRPr lang="en-US" altLang="zh-CN" sz="3300">
              <a:solidFill>
                <a:srgbClr val="002060"/>
              </a:solidFill>
              <a:latin typeface="Calibri" pitchFamily="34" charset="0"/>
            </a:endParaRPr>
          </a:p>
          <a:p>
            <a:pPr marL="273050" indent="-273050" eaLnBrk="0" hangingPunct="0">
              <a:spcBef>
                <a:spcPct val="20000"/>
              </a:spcBef>
              <a:buFont typeface="Arial" charset="0"/>
              <a:buChar char="•"/>
            </a:pPr>
            <a:endParaRPr lang="en-US" altLang="zh-CN" sz="3600">
              <a:latin typeface="Calibri" pitchFamily="34" charset="0"/>
            </a:endParaRPr>
          </a:p>
          <a:p>
            <a:pPr marL="273050" indent="-27305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600">
                <a:latin typeface="Calibri" pitchFamily="34" charset="0"/>
              </a:rPr>
              <a:t>      </a:t>
            </a:r>
          </a:p>
          <a:p>
            <a:pPr marL="273050" indent="-273050" eaLnBrk="0" hangingPunct="0">
              <a:spcBef>
                <a:spcPct val="20000"/>
              </a:spcBef>
              <a:buFont typeface="Arial" charset="0"/>
              <a:buNone/>
            </a:pPr>
            <a:endParaRPr lang="en-US" altLang="zh-CN" sz="3600">
              <a:latin typeface="Calibri" pitchFamily="34" charset="0"/>
            </a:endParaRPr>
          </a:p>
          <a:p>
            <a:pPr marL="273050" indent="-273050" eaLnBrk="0" hangingPunct="0">
              <a:spcBef>
                <a:spcPct val="20000"/>
              </a:spcBef>
              <a:buFont typeface="Arial" charset="0"/>
              <a:buChar char="•"/>
            </a:pPr>
            <a:endParaRPr lang="en-US" altLang="zh-CN" sz="3200">
              <a:latin typeface="Calibri" pitchFamily="34" charset="0"/>
            </a:endParaRPr>
          </a:p>
          <a:p>
            <a:pPr marL="547688" lvl="1" indent="-273050" eaLnBrk="0" hangingPunct="0">
              <a:spcBef>
                <a:spcPct val="20000"/>
              </a:spcBef>
              <a:buFont typeface="Arial" charset="0"/>
              <a:buChar char="–"/>
            </a:pPr>
            <a:endParaRPr lang="en-US" altLang="zh-CN" sz="2900">
              <a:solidFill>
                <a:srgbClr val="002060"/>
              </a:solidFill>
              <a:latin typeface="Calibri" pitchFamily="34" charset="0"/>
            </a:endParaRPr>
          </a:p>
          <a:p>
            <a:pPr marL="273050" indent="-273050" eaLnBrk="0" hangingPunct="0">
              <a:spcBef>
                <a:spcPct val="20000"/>
              </a:spcBef>
              <a:buFont typeface="Arial" charset="0"/>
              <a:buChar char="•"/>
            </a:pPr>
            <a:endParaRPr lang="en-US" altLang="zh-CN" sz="3200">
              <a:latin typeface="Calibri" pitchFamily="34" charset="0"/>
            </a:endParaRPr>
          </a:p>
          <a:p>
            <a:pPr marL="547688" lvl="1" indent="-273050" eaLnBrk="0" hangingPunct="0">
              <a:spcBef>
                <a:spcPct val="20000"/>
              </a:spcBef>
              <a:buFont typeface="Arial" charset="0"/>
              <a:buChar char="–"/>
            </a:pPr>
            <a:endParaRPr lang="en-US" altLang="zh-CN" sz="2900">
              <a:solidFill>
                <a:srgbClr val="002060"/>
              </a:solidFill>
              <a:latin typeface="Calibri" pitchFamily="34" charset="0"/>
            </a:endParaRPr>
          </a:p>
          <a:p>
            <a:pPr marL="547688" lvl="1" indent="-273050" eaLnBrk="0" hangingPunct="0">
              <a:spcBef>
                <a:spcPct val="20000"/>
              </a:spcBef>
              <a:buFont typeface="Arial" charset="0"/>
              <a:buChar char="–"/>
            </a:pPr>
            <a:endParaRPr lang="zh-CN" altLang="en-US" sz="33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3886200"/>
            <a:ext cx="305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571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52600" y="4572000"/>
            <a:ext cx="1828800" cy="1752600"/>
            <a:chOff x="1752600" y="2666999"/>
            <a:chExt cx="1828800" cy="1752601"/>
          </a:xfrm>
        </p:grpSpPr>
        <p:sp>
          <p:nvSpPr>
            <p:cNvPr id="7" name="Rectangle 6"/>
            <p:cNvSpPr/>
            <p:nvPr/>
          </p:nvSpPr>
          <p:spPr>
            <a:xfrm>
              <a:off x="1752600" y="2666999"/>
              <a:ext cx="990600" cy="9144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1" dirty="0"/>
                <a:t>day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2066925" y="3352800"/>
              <a:ext cx="381000" cy="990600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Georgia" pitchFamily="18" charset="0"/>
                <a:cs typeface="Arial" charset="0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10800000">
              <a:off x="2819400" y="2666999"/>
              <a:ext cx="381000" cy="914401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Georgia" pitchFamily="18" charset="0"/>
                <a:cs typeface="Arial" charset="0"/>
              </a:endParaRPr>
            </a:p>
          </p:txBody>
        </p:sp>
        <p:sp>
          <p:nvSpPr>
            <p:cNvPr id="21550" name="TextBox 9"/>
            <p:cNvSpPr txBox="1">
              <a:spLocks noChangeArrowheads="1"/>
            </p:cNvSpPr>
            <p:nvPr/>
          </p:nvSpPr>
          <p:spPr bwMode="auto">
            <a:xfrm>
              <a:off x="2057400" y="3957935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N</a:t>
              </a:r>
            </a:p>
          </p:txBody>
        </p:sp>
        <p:sp>
          <p:nvSpPr>
            <p:cNvPr id="21551" name="TextBox 10"/>
            <p:cNvSpPr txBox="1">
              <a:spLocks noChangeArrowheads="1"/>
            </p:cNvSpPr>
            <p:nvPr/>
          </p:nvSpPr>
          <p:spPr bwMode="auto">
            <a:xfrm>
              <a:off x="3173916" y="2895600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N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57800" y="4648200"/>
            <a:ext cx="1828800" cy="1752600"/>
            <a:chOff x="1752600" y="2666999"/>
            <a:chExt cx="1828800" cy="1752601"/>
          </a:xfrm>
        </p:grpSpPr>
        <p:sp>
          <p:nvSpPr>
            <p:cNvPr id="13" name="Rectangle 12"/>
            <p:cNvSpPr/>
            <p:nvPr/>
          </p:nvSpPr>
          <p:spPr>
            <a:xfrm>
              <a:off x="1752600" y="2666999"/>
              <a:ext cx="990600" cy="91440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1" dirty="0"/>
                <a:t>night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2066925" y="3352800"/>
              <a:ext cx="381000" cy="990600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Georgia" pitchFamily="18" charset="0"/>
                <a:cs typeface="Arial" charset="0"/>
              </a:endParaRPr>
            </a:p>
          </p:txBody>
        </p:sp>
        <p:sp>
          <p:nvSpPr>
            <p:cNvPr id="15" name="Left Brace 14"/>
            <p:cNvSpPr/>
            <p:nvPr/>
          </p:nvSpPr>
          <p:spPr>
            <a:xfrm rot="10800000">
              <a:off x="2819400" y="2666999"/>
              <a:ext cx="381000" cy="914401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Georgia" pitchFamily="18" charset="0"/>
                <a:cs typeface="Arial" charset="0"/>
              </a:endParaRPr>
            </a:p>
          </p:txBody>
        </p:sp>
        <p:sp>
          <p:nvSpPr>
            <p:cNvPr id="21545" name="TextBox 15"/>
            <p:cNvSpPr txBox="1">
              <a:spLocks noChangeArrowheads="1"/>
            </p:cNvSpPr>
            <p:nvPr/>
          </p:nvSpPr>
          <p:spPr bwMode="auto">
            <a:xfrm>
              <a:off x="2057400" y="3957935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N</a:t>
              </a:r>
            </a:p>
          </p:txBody>
        </p:sp>
        <p:sp>
          <p:nvSpPr>
            <p:cNvPr id="21546" name="TextBox 16"/>
            <p:cNvSpPr txBox="1">
              <a:spLocks noChangeArrowheads="1"/>
            </p:cNvSpPr>
            <p:nvPr/>
          </p:nvSpPr>
          <p:spPr bwMode="auto">
            <a:xfrm>
              <a:off x="3173916" y="2895600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N</a:t>
              </a:r>
            </a:p>
          </p:txBody>
        </p:sp>
      </p:grp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4191000"/>
            <a:ext cx="619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162800" y="4948238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>
                <a:latin typeface="Georgia" pitchFamily="18" charset="0"/>
              </a:rPr>
              <a:t>, weekend…..</a:t>
            </a:r>
          </a:p>
        </p:txBody>
      </p:sp>
      <p:grpSp>
        <p:nvGrpSpPr>
          <p:cNvPr id="21514" name="Group 44"/>
          <p:cNvGrpSpPr>
            <a:grpSpLocks/>
          </p:cNvGrpSpPr>
          <p:nvPr/>
        </p:nvGrpSpPr>
        <p:grpSpPr bwMode="auto">
          <a:xfrm>
            <a:off x="3352800" y="1295400"/>
            <a:ext cx="5105400" cy="2057400"/>
            <a:chOff x="1905000" y="3962400"/>
            <a:chExt cx="6019800" cy="2590800"/>
          </a:xfrm>
        </p:grpSpPr>
        <p:sp>
          <p:nvSpPr>
            <p:cNvPr id="21520" name="Oval 39"/>
            <p:cNvSpPr>
              <a:spLocks noChangeArrowheads="1"/>
            </p:cNvSpPr>
            <p:nvPr/>
          </p:nvSpPr>
          <p:spPr bwMode="auto">
            <a:xfrm>
              <a:off x="4267200" y="5257800"/>
              <a:ext cx="609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1521" name="Oval 40"/>
            <p:cNvSpPr>
              <a:spLocks noChangeArrowheads="1"/>
            </p:cNvSpPr>
            <p:nvPr/>
          </p:nvSpPr>
          <p:spPr bwMode="auto">
            <a:xfrm>
              <a:off x="5867400" y="6019800"/>
              <a:ext cx="6096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1522" name="Oval 41"/>
            <p:cNvSpPr>
              <a:spLocks noChangeArrowheads="1"/>
            </p:cNvSpPr>
            <p:nvPr/>
          </p:nvSpPr>
          <p:spPr bwMode="auto">
            <a:xfrm>
              <a:off x="2362200" y="5257800"/>
              <a:ext cx="6096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1523" name="Oval 42"/>
            <p:cNvSpPr>
              <a:spLocks noChangeArrowheads="1"/>
            </p:cNvSpPr>
            <p:nvPr/>
          </p:nvSpPr>
          <p:spPr bwMode="auto">
            <a:xfrm>
              <a:off x="5791200" y="4343400"/>
              <a:ext cx="609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1524" name="Line 43"/>
            <p:cNvSpPr>
              <a:spLocks noChangeShapeType="1"/>
            </p:cNvSpPr>
            <p:nvPr/>
          </p:nvSpPr>
          <p:spPr bwMode="auto">
            <a:xfrm>
              <a:off x="2971800" y="55626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44"/>
            <p:cNvSpPr>
              <a:spLocks noChangeShapeType="1"/>
            </p:cNvSpPr>
            <p:nvPr/>
          </p:nvSpPr>
          <p:spPr bwMode="auto">
            <a:xfrm flipV="1">
              <a:off x="4800600" y="4724400"/>
              <a:ext cx="1066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45"/>
            <p:cNvSpPr>
              <a:spLocks noChangeShapeType="1"/>
            </p:cNvSpPr>
            <p:nvPr/>
          </p:nvSpPr>
          <p:spPr bwMode="auto">
            <a:xfrm>
              <a:off x="4800600" y="5715000"/>
              <a:ext cx="1066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Text Box 46"/>
            <p:cNvSpPr txBox="1">
              <a:spLocks noChangeArrowheads="1"/>
            </p:cNvSpPr>
            <p:nvPr/>
          </p:nvSpPr>
          <p:spPr bwMode="auto">
            <a:xfrm>
              <a:off x="1905000" y="5867400"/>
              <a:ext cx="1524000" cy="50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altLang="zh-CN" sz="2000">
                  <a:latin typeface="Georgia" pitchFamily="18" charset="0"/>
                </a:rPr>
                <a:t>Infected</a:t>
              </a:r>
            </a:p>
          </p:txBody>
        </p:sp>
        <p:sp>
          <p:nvSpPr>
            <p:cNvPr id="21528" name="Text Box 47"/>
            <p:cNvSpPr txBox="1">
              <a:spLocks noChangeArrowheads="1"/>
            </p:cNvSpPr>
            <p:nvPr/>
          </p:nvSpPr>
          <p:spPr bwMode="auto">
            <a:xfrm>
              <a:off x="6248400" y="3962400"/>
              <a:ext cx="1676400" cy="50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altLang="zh-CN" sz="2000">
                  <a:latin typeface="Georgia" pitchFamily="18" charset="0"/>
                </a:rPr>
                <a:t>Healthy</a:t>
              </a:r>
            </a:p>
          </p:txBody>
        </p:sp>
        <p:sp>
          <p:nvSpPr>
            <p:cNvPr id="21529" name="Text Box 48"/>
            <p:cNvSpPr txBox="1">
              <a:spLocks noChangeArrowheads="1"/>
            </p:cNvSpPr>
            <p:nvPr/>
          </p:nvSpPr>
          <p:spPr bwMode="auto">
            <a:xfrm>
              <a:off x="4343400" y="5257800"/>
              <a:ext cx="304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altLang="zh-CN">
                  <a:latin typeface="Georgia" pitchFamily="18" charset="0"/>
                </a:rPr>
                <a:t>X</a:t>
              </a:r>
            </a:p>
          </p:txBody>
        </p:sp>
        <p:sp>
          <p:nvSpPr>
            <p:cNvPr id="21530" name="Text Box 49"/>
            <p:cNvSpPr txBox="1">
              <a:spLocks noChangeArrowheads="1"/>
            </p:cNvSpPr>
            <p:nvPr/>
          </p:nvSpPr>
          <p:spPr bwMode="auto">
            <a:xfrm>
              <a:off x="2362200" y="5257800"/>
              <a:ext cx="609601" cy="4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altLang="zh-CN">
                  <a:latin typeface="Georgia" pitchFamily="18" charset="0"/>
                </a:rPr>
                <a:t>N1</a:t>
              </a:r>
            </a:p>
          </p:txBody>
        </p:sp>
        <p:sp>
          <p:nvSpPr>
            <p:cNvPr id="21531" name="Text Box 50"/>
            <p:cNvSpPr txBox="1">
              <a:spLocks noChangeArrowheads="1"/>
            </p:cNvSpPr>
            <p:nvPr/>
          </p:nvSpPr>
          <p:spPr bwMode="auto">
            <a:xfrm>
              <a:off x="5867399" y="6019800"/>
              <a:ext cx="609601" cy="4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altLang="zh-CN">
                  <a:latin typeface="Georgia" pitchFamily="18" charset="0"/>
                </a:rPr>
                <a:t>N3</a:t>
              </a:r>
            </a:p>
          </p:txBody>
        </p:sp>
        <p:sp>
          <p:nvSpPr>
            <p:cNvPr id="21532" name="Text Box 51"/>
            <p:cNvSpPr txBox="1">
              <a:spLocks noChangeArrowheads="1"/>
            </p:cNvSpPr>
            <p:nvPr/>
          </p:nvSpPr>
          <p:spPr bwMode="auto">
            <a:xfrm>
              <a:off x="5791200" y="4343400"/>
              <a:ext cx="609601" cy="4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altLang="zh-CN">
                  <a:latin typeface="Georgia" pitchFamily="18" charset="0"/>
                </a:rPr>
                <a:t>N2</a:t>
              </a:r>
            </a:p>
          </p:txBody>
        </p:sp>
        <p:grpSp>
          <p:nvGrpSpPr>
            <p:cNvPr id="21533" name="Group 65"/>
            <p:cNvGrpSpPr>
              <a:grpSpLocks/>
            </p:cNvGrpSpPr>
            <p:nvPr/>
          </p:nvGrpSpPr>
          <p:grpSpPr bwMode="auto">
            <a:xfrm>
              <a:off x="2971800" y="4800600"/>
              <a:ext cx="3352800" cy="1066800"/>
              <a:chOff x="1872" y="3024"/>
              <a:chExt cx="2112" cy="672"/>
            </a:xfrm>
          </p:grpSpPr>
          <p:sp>
            <p:nvSpPr>
              <p:cNvPr id="21538" name="AutoShape 53"/>
              <p:cNvSpPr>
                <a:spLocks noChangeArrowheads="1"/>
              </p:cNvSpPr>
              <p:nvPr/>
            </p:nvSpPr>
            <p:spPr bwMode="auto">
              <a:xfrm>
                <a:off x="2064" y="3312"/>
                <a:ext cx="528" cy="96"/>
              </a:xfrm>
              <a:prstGeom prst="rightArrow">
                <a:avLst>
                  <a:gd name="adj1" fmla="val 50000"/>
                  <a:gd name="adj2" fmla="val 1375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Georgia" pitchFamily="18" charset="0"/>
                </a:endParaRPr>
              </a:p>
            </p:txBody>
          </p:sp>
          <p:sp>
            <p:nvSpPr>
              <p:cNvPr id="21539" name="AutoShape 55"/>
              <p:cNvSpPr>
                <a:spLocks noChangeArrowheads="1"/>
              </p:cNvSpPr>
              <p:nvPr/>
            </p:nvSpPr>
            <p:spPr bwMode="auto">
              <a:xfrm rot="-9412074">
                <a:off x="3120" y="3600"/>
                <a:ext cx="528" cy="96"/>
              </a:xfrm>
              <a:prstGeom prst="rightArrow">
                <a:avLst>
                  <a:gd name="adj1" fmla="val 50000"/>
                  <a:gd name="adj2" fmla="val 1375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Georgia" pitchFamily="18" charset="0"/>
                </a:endParaRPr>
              </a:p>
            </p:txBody>
          </p:sp>
          <p:sp>
            <p:nvSpPr>
              <p:cNvPr id="21540" name="Text Box 63"/>
              <p:cNvSpPr txBox="1">
                <a:spLocks noChangeArrowheads="1"/>
              </p:cNvSpPr>
              <p:nvPr/>
            </p:nvSpPr>
            <p:spPr bwMode="auto">
              <a:xfrm>
                <a:off x="1872" y="3024"/>
                <a:ext cx="8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Times New Roman" pitchFamily="18" charset="0"/>
                  <a:buNone/>
                </a:pPr>
                <a:r>
                  <a:rPr lang="en-US" altLang="zh-CN" sz="2000">
                    <a:latin typeface="Georgia" pitchFamily="18" charset="0"/>
                  </a:rPr>
                  <a:t>Prob. </a:t>
                </a:r>
                <a:r>
                  <a:rPr lang="el-GR" sz="2000">
                    <a:latin typeface="Georgia" pitchFamily="18" charset="0"/>
                    <a:cs typeface="Times New Roman" pitchFamily="18" charset="0"/>
                  </a:rPr>
                  <a:t>β</a:t>
                </a:r>
              </a:p>
            </p:txBody>
          </p:sp>
          <p:sp>
            <p:nvSpPr>
              <p:cNvPr id="21541" name="Text Box 64"/>
              <p:cNvSpPr txBox="1">
                <a:spLocks noChangeArrowheads="1"/>
              </p:cNvSpPr>
              <p:nvPr/>
            </p:nvSpPr>
            <p:spPr bwMode="auto">
              <a:xfrm rot="1236582">
                <a:off x="3168" y="3408"/>
                <a:ext cx="8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Times New Roman" pitchFamily="18" charset="0"/>
                  <a:buNone/>
                </a:pPr>
                <a:r>
                  <a:rPr lang="en-US" altLang="zh-CN" sz="2000">
                    <a:latin typeface="Georgia" pitchFamily="18" charset="0"/>
                  </a:rPr>
                  <a:t>Prob. </a:t>
                </a:r>
                <a:r>
                  <a:rPr lang="el-GR" sz="2000">
                    <a:latin typeface="Georgia" pitchFamily="18" charset="0"/>
                    <a:cs typeface="Times New Roman" pitchFamily="18" charset="0"/>
                  </a:rPr>
                  <a:t>β</a:t>
                </a:r>
              </a:p>
            </p:txBody>
          </p:sp>
        </p:grpSp>
        <p:sp>
          <p:nvSpPr>
            <p:cNvPr id="21534" name="Text Box 66"/>
            <p:cNvSpPr txBox="1">
              <a:spLocks noChangeArrowheads="1"/>
            </p:cNvSpPr>
            <p:nvPr/>
          </p:nvSpPr>
          <p:spPr bwMode="auto">
            <a:xfrm>
              <a:off x="6307540" y="5275791"/>
              <a:ext cx="1219200" cy="39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altLang="zh-CN" sz="2000">
                  <a:latin typeface="Georgia" pitchFamily="18" charset="0"/>
                </a:rPr>
                <a:t>Prob. </a:t>
              </a:r>
              <a:r>
                <a:rPr lang="el-GR" sz="2000">
                  <a:latin typeface="Georgia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21535" name="Rectangle 59"/>
            <p:cNvSpPr>
              <a:spLocks noChangeArrowheads="1"/>
            </p:cNvSpPr>
            <p:nvPr/>
          </p:nvSpPr>
          <p:spPr bwMode="auto">
            <a:xfrm>
              <a:off x="6878541" y="5689600"/>
              <a:ext cx="60881" cy="2913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1536" name="Rectangle 60"/>
            <p:cNvSpPr>
              <a:spLocks noChangeArrowheads="1"/>
            </p:cNvSpPr>
            <p:nvPr/>
          </p:nvSpPr>
          <p:spPr bwMode="auto">
            <a:xfrm>
              <a:off x="6756779" y="5806141"/>
              <a:ext cx="304404" cy="582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1537" name="Rectangle 61"/>
            <p:cNvSpPr>
              <a:spLocks noChangeArrowheads="1"/>
            </p:cNvSpPr>
            <p:nvPr/>
          </p:nvSpPr>
          <p:spPr bwMode="auto">
            <a:xfrm>
              <a:off x="6764739" y="5686113"/>
              <a:ext cx="304404" cy="29135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Georgia" pitchFamily="18" charset="0"/>
              </a:endParaRPr>
            </a:p>
          </p:txBody>
        </p:sp>
      </p:grpSp>
      <p:sp>
        <p:nvSpPr>
          <p:cNvPr id="21515" name="Rectangle 48"/>
          <p:cNvSpPr>
            <a:spLocks noChangeArrowheads="1"/>
          </p:cNvSpPr>
          <p:nvPr/>
        </p:nvSpPr>
        <p:spPr bwMode="auto">
          <a:xfrm>
            <a:off x="7239000" y="2362200"/>
            <a:ext cx="990600" cy="1201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AutoShape 42"/>
          <p:cNvSpPr>
            <a:spLocks noChangeArrowheads="1"/>
          </p:cNvSpPr>
          <p:nvPr/>
        </p:nvSpPr>
        <p:spPr bwMode="auto">
          <a:xfrm>
            <a:off x="3429000" y="1828800"/>
            <a:ext cx="533400" cy="457200"/>
          </a:xfrm>
          <a:prstGeom prst="lightningBol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7" name="Rectangle 50"/>
          <p:cNvSpPr>
            <a:spLocks noChangeArrowheads="1"/>
          </p:cNvSpPr>
          <p:nvPr/>
        </p:nvSpPr>
        <p:spPr bwMode="auto">
          <a:xfrm>
            <a:off x="3727450" y="16144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Times New Roman" pitchFamily="18" charset="0"/>
              <a:buNone/>
            </a:pPr>
            <a:r>
              <a:rPr lang="en-US" altLang="zh-CN"/>
              <a:t>Prob. </a:t>
            </a:r>
            <a:r>
              <a:rPr lang="el-GR"/>
              <a:t>δ</a:t>
            </a:r>
          </a:p>
        </p:txBody>
      </p:sp>
      <p:sp>
        <p:nvSpPr>
          <p:cNvPr id="21518" name="Rectangle 51"/>
          <p:cNvSpPr>
            <a:spLocks noChangeArrowheads="1"/>
          </p:cNvSpPr>
          <p:nvPr/>
        </p:nvSpPr>
        <p:spPr bwMode="auto">
          <a:xfrm>
            <a:off x="7086600" y="2133600"/>
            <a:ext cx="990600" cy="668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23</a:t>
            </a:fld>
            <a:r>
              <a:rPr lang="en-US" dirty="0" smtClean="0"/>
              <a:t> -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/>
          <a:stretch>
            <a:fillRect/>
          </a:stretch>
        </p:blipFill>
        <p:spPr bwMode="auto">
          <a:xfrm>
            <a:off x="5275263" y="2286000"/>
            <a:ext cx="39068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Rectangle 27"/>
          <p:cNvSpPr>
            <a:spLocks noChangeArrowheads="1"/>
          </p:cNvSpPr>
          <p:nvPr/>
        </p:nvSpPr>
        <p:spPr bwMode="auto">
          <a:xfrm>
            <a:off x="152400" y="1462088"/>
            <a:ext cx="5181600" cy="533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solidFill>
                  <a:schemeClr val="accent2"/>
                </a:solidFill>
              </a:rPr>
              <a:t>Epidemic Threshold for Alternating Behavior</a:t>
            </a:r>
            <a:br>
              <a:rPr lang="en-US" altLang="zh-CN" sz="3200" smtClean="0">
                <a:solidFill>
                  <a:schemeClr val="accent2"/>
                </a:solidFill>
              </a:rPr>
            </a:br>
            <a:r>
              <a:rPr lang="en-US" altLang="zh-CN" sz="2400" smtClean="0">
                <a:solidFill>
                  <a:srgbClr val="000000"/>
                </a:solidFill>
              </a:rPr>
              <a:t>[PKDD 2010, Networking 2011]</a:t>
            </a:r>
            <a:r>
              <a:rPr lang="en-US" altLang="zh-CN" sz="320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2531" name="Text Box 101"/>
          <p:cNvSpPr txBox="1">
            <a:spLocks noChangeArrowheads="1"/>
          </p:cNvSpPr>
          <p:nvPr/>
        </p:nvSpPr>
        <p:spPr bwMode="auto">
          <a:xfrm>
            <a:off x="381000" y="1676400"/>
            <a:ext cx="4800600" cy="954088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</a:rPr>
              <a:t>Theorem </a:t>
            </a:r>
            <a:r>
              <a:rPr lang="en-US" altLang="zh-CN">
                <a:solidFill>
                  <a:schemeClr val="bg1"/>
                </a:solidFill>
              </a:rPr>
              <a:t>[</a:t>
            </a:r>
            <a:r>
              <a:rPr lang="en-US" altLang="zh-CN" sz="1600">
                <a:solidFill>
                  <a:schemeClr val="bg1"/>
                </a:solidFill>
              </a:rPr>
              <a:t>PKDD 2010, Networking 2011</a:t>
            </a:r>
            <a:r>
              <a:rPr lang="en-US" altLang="zh-CN">
                <a:solidFill>
                  <a:schemeClr val="bg1"/>
                </a:solidFill>
              </a:rPr>
              <a:t>]</a:t>
            </a:r>
            <a:r>
              <a:rPr lang="en-US" altLang="zh-CN" sz="1600">
                <a:solidFill>
                  <a:schemeClr val="bg1"/>
                </a:solidFill>
              </a:rPr>
              <a:t>: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altLang="zh-CN" sz="2800">
                <a:solidFill>
                  <a:schemeClr val="bg1"/>
                </a:solidFill>
              </a:rPr>
              <a:t>  No epidemic If</a:t>
            </a:r>
            <a:r>
              <a:rPr lang="en-US" altLang="zh-CN" sz="2400" b="1" i="1">
                <a:solidFill>
                  <a:schemeClr val="bg1"/>
                </a:solidFill>
              </a:rPr>
              <a:t>λ(S) </a:t>
            </a:r>
            <a:r>
              <a:rPr lang="en-US" altLang="zh-CN" sz="2400" b="1">
                <a:solidFill>
                  <a:schemeClr val="bg1"/>
                </a:solidFill>
              </a:rPr>
              <a:t>≤ 1</a:t>
            </a:r>
            <a:r>
              <a:rPr lang="en-US" altLang="zh-CN" sz="2400">
                <a:solidFill>
                  <a:schemeClr val="bg1"/>
                </a:solidFill>
              </a:rPr>
              <a:t>.</a:t>
            </a: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81000" y="2835275"/>
            <a:ext cx="4081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System matrix</a:t>
            </a:r>
            <a:r>
              <a:rPr lang="en-US" altLang="zh-CN" sz="3200" i="1"/>
              <a:t> S</a:t>
            </a:r>
            <a:r>
              <a:rPr lang="en-US" altLang="zh-CN" sz="3200"/>
              <a:t> = </a:t>
            </a:r>
            <a:r>
              <a:rPr lang="el-GR" altLang="zh-CN" sz="3200"/>
              <a:t>Π</a:t>
            </a:r>
            <a:r>
              <a:rPr lang="en-US" altLang="zh-CN" sz="3200" i="1" baseline="-25000"/>
              <a:t>i</a:t>
            </a:r>
            <a:r>
              <a:rPr lang="en-US" altLang="zh-CN" sz="3200"/>
              <a:t> </a:t>
            </a:r>
            <a:r>
              <a:rPr lang="en-US" altLang="zh-CN" sz="3200" i="1"/>
              <a:t>S</a:t>
            </a:r>
            <a:r>
              <a:rPr lang="en-US" altLang="zh-CN" sz="3200" i="1" baseline="-25000"/>
              <a:t>i</a:t>
            </a:r>
          </a:p>
          <a:p>
            <a:pPr eaLnBrk="1" hangingPunct="1"/>
            <a:r>
              <a:rPr lang="en-US" altLang="zh-CN" sz="2800" i="1"/>
              <a:t>S</a:t>
            </a:r>
            <a:r>
              <a:rPr lang="en-US" altLang="zh-CN" sz="2800" i="1" baseline="-25000"/>
              <a:t>i </a:t>
            </a:r>
            <a:r>
              <a:rPr lang="en-US" altLang="zh-CN" sz="2800" i="1"/>
              <a:t>= (1-δ)I + β A</a:t>
            </a:r>
            <a:r>
              <a:rPr lang="en-US" altLang="zh-CN" sz="2800" i="1" baseline="-25000"/>
              <a:t>i</a:t>
            </a:r>
            <a:endParaRPr lang="el-GR" altLang="zh-CN" sz="2800" i="1" baseline="-25000"/>
          </a:p>
        </p:txBody>
      </p:sp>
      <p:pic>
        <p:nvPicPr>
          <p:cNvPr id="22533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810000"/>
            <a:ext cx="36925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14400" y="5151438"/>
            <a:ext cx="1849438" cy="1706562"/>
            <a:chOff x="1682496" y="2618231"/>
            <a:chExt cx="1849692" cy="1706142"/>
          </a:xfrm>
        </p:grpSpPr>
        <p:sp>
          <p:nvSpPr>
            <p:cNvPr id="7" name="Rectangle 6"/>
            <p:cNvSpPr/>
            <p:nvPr/>
          </p:nvSpPr>
          <p:spPr>
            <a:xfrm>
              <a:off x="1752356" y="2667431"/>
              <a:ext cx="990736" cy="9141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1" dirty="0"/>
                <a:t>day</a:t>
              </a:r>
            </a:p>
          </p:txBody>
        </p:sp>
        <p:sp>
          <p:nvSpPr>
            <p:cNvPr id="22558" name="Left Brace 7"/>
            <p:cNvSpPr>
              <a:spLocks/>
            </p:cNvSpPr>
            <p:nvPr/>
          </p:nvSpPr>
          <p:spPr bwMode="auto">
            <a:xfrm rot="-5400000">
              <a:off x="2067522" y="3352800"/>
              <a:ext cx="381000" cy="990600"/>
            </a:xfrm>
            <a:prstGeom prst="leftBrace">
              <a:avLst>
                <a:gd name="adj1" fmla="val 8330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/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2559" name="Left Brace 8"/>
            <p:cNvSpPr>
              <a:spLocks/>
            </p:cNvSpPr>
            <p:nvPr/>
          </p:nvSpPr>
          <p:spPr bwMode="auto">
            <a:xfrm rot="10800000">
              <a:off x="2819401" y="2666999"/>
              <a:ext cx="380999" cy="914401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/>
            <a:lstStyle/>
            <a:p>
              <a:pPr algn="ctr"/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2560" name="TextBox 9"/>
            <p:cNvSpPr txBox="1">
              <a:spLocks noChangeArrowheads="1"/>
            </p:cNvSpPr>
            <p:nvPr/>
          </p:nvSpPr>
          <p:spPr bwMode="auto">
            <a:xfrm>
              <a:off x="2057198" y="3957751"/>
              <a:ext cx="358824" cy="36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N</a:t>
              </a:r>
            </a:p>
          </p:txBody>
        </p:sp>
        <p:sp>
          <p:nvSpPr>
            <p:cNvPr id="22561" name="TextBox 10"/>
            <p:cNvSpPr txBox="1">
              <a:spLocks noChangeArrowheads="1"/>
            </p:cNvSpPr>
            <p:nvPr/>
          </p:nvSpPr>
          <p:spPr bwMode="auto">
            <a:xfrm>
              <a:off x="3173413" y="2895599"/>
              <a:ext cx="3587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N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819400" y="5160963"/>
            <a:ext cx="1905000" cy="1697037"/>
            <a:chOff x="1627632" y="2627376"/>
            <a:chExt cx="1904556" cy="1696977"/>
          </a:xfrm>
        </p:grpSpPr>
        <p:sp>
          <p:nvSpPr>
            <p:cNvPr id="13" name="Rectangle 12"/>
            <p:cNvSpPr/>
            <p:nvPr/>
          </p:nvSpPr>
          <p:spPr>
            <a:xfrm>
              <a:off x="1753016" y="2667062"/>
              <a:ext cx="990369" cy="91436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1" dirty="0"/>
                <a:t>night</a:t>
              </a:r>
            </a:p>
          </p:txBody>
        </p:sp>
        <p:sp>
          <p:nvSpPr>
            <p:cNvPr id="22553" name="Left Brace 13"/>
            <p:cNvSpPr>
              <a:spLocks/>
            </p:cNvSpPr>
            <p:nvPr/>
          </p:nvSpPr>
          <p:spPr bwMode="auto">
            <a:xfrm rot="-5400000">
              <a:off x="2067522" y="3352800"/>
              <a:ext cx="381000" cy="990600"/>
            </a:xfrm>
            <a:prstGeom prst="leftBrace">
              <a:avLst>
                <a:gd name="adj1" fmla="val 8330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/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2554" name="Left Brace 14"/>
            <p:cNvSpPr>
              <a:spLocks/>
            </p:cNvSpPr>
            <p:nvPr/>
          </p:nvSpPr>
          <p:spPr bwMode="auto">
            <a:xfrm rot="10800000">
              <a:off x="2819401" y="2666999"/>
              <a:ext cx="380999" cy="914401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/>
            <a:lstStyle/>
            <a:p>
              <a:pPr algn="ctr"/>
              <a:endParaRPr lang="zh-CN" altLang="en-US">
                <a:latin typeface="Georgia" pitchFamily="18" charset="0"/>
              </a:endParaRPr>
            </a:p>
          </p:txBody>
        </p:sp>
        <p:sp>
          <p:nvSpPr>
            <p:cNvPr id="22555" name="TextBox 15"/>
            <p:cNvSpPr txBox="1">
              <a:spLocks noChangeArrowheads="1"/>
            </p:cNvSpPr>
            <p:nvPr/>
          </p:nvSpPr>
          <p:spPr bwMode="auto">
            <a:xfrm>
              <a:off x="2057744" y="3957654"/>
              <a:ext cx="358692" cy="36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N</a:t>
              </a:r>
            </a:p>
          </p:txBody>
        </p:sp>
        <p:sp>
          <p:nvSpPr>
            <p:cNvPr id="22556" name="TextBox 16"/>
            <p:cNvSpPr txBox="1">
              <a:spLocks noChangeArrowheads="1"/>
            </p:cNvSpPr>
            <p:nvPr/>
          </p:nvSpPr>
          <p:spPr bwMode="auto">
            <a:xfrm>
              <a:off x="3173413" y="2895599"/>
              <a:ext cx="3587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>
                  <a:latin typeface="Georgia" pitchFamily="18" charset="0"/>
                </a:rPr>
                <a:t>N</a:t>
              </a:r>
            </a:p>
          </p:txBody>
        </p:sp>
      </p:grpSp>
      <p:sp>
        <p:nvSpPr>
          <p:cNvPr id="22536" name="Rectangle 23"/>
          <p:cNvSpPr>
            <a:spLocks noChangeArrowheads="1"/>
          </p:cNvSpPr>
          <p:nvPr/>
        </p:nvSpPr>
        <p:spPr bwMode="auto">
          <a:xfrm>
            <a:off x="381000" y="5362575"/>
            <a:ext cx="474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i="1"/>
              <a:t>A</a:t>
            </a:r>
            <a:r>
              <a:rPr lang="en-US" altLang="zh-CN" sz="2800" i="1" baseline="-25000"/>
              <a:t>i</a:t>
            </a:r>
            <a:endParaRPr lang="el-GR" altLang="zh-CN" sz="2800" i="1" baseline="-25000"/>
          </a:p>
        </p:txBody>
      </p:sp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468813"/>
            <a:ext cx="4953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468813"/>
            <a:ext cx="4873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26"/>
          <p:cNvSpPr txBox="1">
            <a:spLocks noChangeArrowheads="1"/>
          </p:cNvSpPr>
          <p:nvPr/>
        </p:nvSpPr>
        <p:spPr bwMode="auto">
          <a:xfrm>
            <a:off x="4708525" y="537051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/>
              <a:t>……</a:t>
            </a:r>
          </a:p>
        </p:txBody>
      </p:sp>
      <p:sp>
        <p:nvSpPr>
          <p:cNvPr id="22542" name="Text Box 29"/>
          <p:cNvSpPr txBox="1">
            <a:spLocks noChangeArrowheads="1"/>
          </p:cNvSpPr>
          <p:nvPr/>
        </p:nvSpPr>
        <p:spPr bwMode="auto">
          <a:xfrm>
            <a:off x="5394325" y="2133600"/>
            <a:ext cx="240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/>
              <a:t>Log (Infection Ratio)</a:t>
            </a:r>
          </a:p>
        </p:txBody>
      </p:sp>
      <p:sp>
        <p:nvSpPr>
          <p:cNvPr id="22543" name="Text Box 30"/>
          <p:cNvSpPr txBox="1">
            <a:spLocks noChangeArrowheads="1"/>
          </p:cNvSpPr>
          <p:nvPr/>
        </p:nvSpPr>
        <p:spPr bwMode="auto">
          <a:xfrm>
            <a:off x="7772400" y="5653088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/>
              <a:t>Time Ticks</a:t>
            </a:r>
          </a:p>
        </p:txBody>
      </p:sp>
      <p:sp>
        <p:nvSpPr>
          <p:cNvPr id="22544" name="Line 31"/>
          <p:cNvSpPr>
            <a:spLocks noChangeShapeType="1"/>
          </p:cNvSpPr>
          <p:nvPr/>
        </p:nvSpPr>
        <p:spPr bwMode="auto">
          <a:xfrm flipH="1">
            <a:off x="7239000" y="3581400"/>
            <a:ext cx="228600" cy="2286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Text Box 32"/>
          <p:cNvSpPr txBox="1">
            <a:spLocks noChangeArrowheads="1"/>
          </p:cNvSpPr>
          <p:nvPr/>
        </p:nvSpPr>
        <p:spPr bwMode="auto">
          <a:xfrm>
            <a:off x="7451725" y="3287713"/>
            <a:ext cx="162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00CC"/>
                </a:solidFill>
              </a:rPr>
              <a:t>At Threshold</a:t>
            </a:r>
          </a:p>
        </p:txBody>
      </p:sp>
      <p:sp>
        <p:nvSpPr>
          <p:cNvPr id="22546" name="Line 33"/>
          <p:cNvSpPr>
            <a:spLocks noChangeShapeType="1"/>
          </p:cNvSpPr>
          <p:nvPr/>
        </p:nvSpPr>
        <p:spPr bwMode="auto">
          <a:xfrm flipH="1">
            <a:off x="6324600" y="4648200"/>
            <a:ext cx="2286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Text Box 34"/>
          <p:cNvSpPr txBox="1">
            <a:spLocks noChangeArrowheads="1"/>
          </p:cNvSpPr>
          <p:nvPr/>
        </p:nvSpPr>
        <p:spPr bwMode="auto">
          <a:xfrm>
            <a:off x="6537325" y="4354513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7635"/>
                </a:solidFill>
              </a:rPr>
              <a:t>Below</a:t>
            </a:r>
          </a:p>
        </p:txBody>
      </p:sp>
      <p:sp>
        <p:nvSpPr>
          <p:cNvPr id="22548" name="Line 35"/>
          <p:cNvSpPr>
            <a:spLocks noChangeShapeType="1"/>
          </p:cNvSpPr>
          <p:nvPr/>
        </p:nvSpPr>
        <p:spPr bwMode="auto">
          <a:xfrm flipH="1">
            <a:off x="7748588" y="2427288"/>
            <a:ext cx="2286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9" name="Text Box 36"/>
          <p:cNvSpPr txBox="1">
            <a:spLocks noChangeArrowheads="1"/>
          </p:cNvSpPr>
          <p:nvPr/>
        </p:nvSpPr>
        <p:spPr bwMode="auto">
          <a:xfrm>
            <a:off x="7961313" y="2133600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</a:rPr>
              <a:t>Above</a:t>
            </a:r>
          </a:p>
        </p:txBody>
      </p:sp>
      <p:sp>
        <p:nvSpPr>
          <p:cNvPr id="2255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EF6E8F-0DCE-4D01-A7F7-D655F0777F96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24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2551" name="Rectangle 173"/>
          <p:cNvSpPr>
            <a:spLocks noChangeArrowheads="1"/>
          </p:cNvSpPr>
          <p:nvPr/>
        </p:nvSpPr>
        <p:spPr bwMode="auto">
          <a:xfrm>
            <a:off x="5394325" y="6172200"/>
            <a:ext cx="3749675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/>
              <a:t> </a:t>
            </a:r>
            <a:r>
              <a:rPr lang="en-US" altLang="zh-CN" sz="2000">
                <a:solidFill>
                  <a:schemeClr val="bg1"/>
                </a:solidFill>
              </a:rPr>
              <a:t>Also generalize to other 25 </a:t>
            </a:r>
          </a:p>
          <a:p>
            <a:pPr algn="ctr"/>
            <a:r>
              <a:rPr lang="en-US" altLang="zh-CN" sz="2000">
                <a:solidFill>
                  <a:schemeClr val="bg1"/>
                </a:solidFill>
              </a:rPr>
              <a:t>virus propagation models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Why is </a:t>
            </a:r>
            <a:r>
              <a:rPr lang="en-US" altLang="zh-CN" b="1" i="1" dirty="0" smtClean="0">
                <a:solidFill>
                  <a:schemeClr val="accent2"/>
                </a:solidFill>
              </a:rPr>
              <a:t>λ</a:t>
            </a:r>
            <a:r>
              <a:rPr lang="en-US" altLang="zh-CN" dirty="0" smtClean="0">
                <a:solidFill>
                  <a:schemeClr val="accent2"/>
                </a:solidFill>
              </a:rPr>
              <a:t> So Important?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zh-CN" b="1" i="1" dirty="0" smtClean="0"/>
              <a:t>λ</a:t>
            </a:r>
            <a:r>
              <a:rPr lang="en-US" altLang="zh-CN" dirty="0" smtClean="0"/>
              <a:t> 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b="1" dirty="0" smtClean="0"/>
              <a:t>Path Capacity</a:t>
            </a:r>
            <a:r>
              <a:rPr lang="en-US" altLang="zh-CN" dirty="0" smtClean="0"/>
              <a:t> of a Graph: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5"/>
          <a:stretch>
            <a:fillRect/>
          </a:stretch>
        </p:blipFill>
        <p:spPr bwMode="auto">
          <a:xfrm>
            <a:off x="465138" y="3070225"/>
            <a:ext cx="82296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193925" y="5867400"/>
            <a:ext cx="4687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prstClr val="black"/>
                </a:solidFill>
              </a:rPr>
              <a:t>Larger </a:t>
            </a:r>
            <a:r>
              <a:rPr lang="en-US" altLang="zh-CN" sz="2800" i="1" dirty="0" err="1">
                <a:solidFill>
                  <a:srgbClr val="C0504D"/>
                </a:solidFill>
              </a:rPr>
              <a:t>λ</a:t>
            </a:r>
            <a:r>
              <a:rPr lang="en-US" altLang="zh-CN" sz="2800" i="1" dirty="0">
                <a:solidFill>
                  <a:srgbClr val="C0504D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sym typeface="Wingdings" pitchFamily="2" charset="2"/>
              </a:rPr>
              <a:t> better connected</a:t>
            </a:r>
            <a:endParaRPr lang="en-US" altLang="zh-CN" sz="2800" dirty="0">
              <a:solidFill>
                <a:prstClr val="black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286000" y="5257800"/>
            <a:ext cx="76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008563" y="5257800"/>
            <a:ext cx="76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7677150" y="5257800"/>
            <a:ext cx="76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3561" name="Group 11"/>
          <p:cNvGrpSpPr>
            <a:grpSpLocks/>
          </p:cNvGrpSpPr>
          <p:nvPr/>
        </p:nvGrpSpPr>
        <p:grpSpPr bwMode="auto">
          <a:xfrm>
            <a:off x="1912938" y="1943100"/>
            <a:ext cx="4716462" cy="1028700"/>
            <a:chOff x="1056" y="1296"/>
            <a:chExt cx="2971" cy="648"/>
          </a:xfrm>
        </p:grpSpPr>
        <p:pic>
          <p:nvPicPr>
            <p:cNvPr id="2356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344"/>
              <a:ext cx="1728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296"/>
              <a:ext cx="1243" cy="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1905000" y="1905000"/>
            <a:ext cx="4800600" cy="1219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1368" y="3733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3894" y="3733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0920" y="31089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8120" y="43616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635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1094" y="4191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635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35094" y="3733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635"/>
                </a:solidFill>
              </a:rPr>
              <a:t>2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57400" y="4103132"/>
            <a:ext cx="27432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14600" y="4114800"/>
            <a:ext cx="27432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173480" y="4114800"/>
            <a:ext cx="27432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30680" y="4126468"/>
            <a:ext cx="27432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 noChangeAspect="1"/>
          </p:cNvCxnSpPr>
          <p:nvPr/>
        </p:nvCxnSpPr>
        <p:spPr>
          <a:xfrm flipH="1">
            <a:off x="4271253" y="3962400"/>
            <a:ext cx="274320" cy="2485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 noChangeAspect="1"/>
          </p:cNvCxnSpPr>
          <p:nvPr/>
        </p:nvCxnSpPr>
        <p:spPr>
          <a:xfrm>
            <a:off x="4754880" y="4103132"/>
            <a:ext cx="256032" cy="2262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 noChangeAspect="1"/>
          </p:cNvCxnSpPr>
          <p:nvPr/>
        </p:nvCxnSpPr>
        <p:spPr>
          <a:xfrm flipH="1">
            <a:off x="4876800" y="3637614"/>
            <a:ext cx="256032" cy="232014"/>
          </a:xfrm>
          <a:prstGeom prst="straightConnector1">
            <a:avLst/>
          </a:prstGeom>
          <a:ln w="28575">
            <a:solidFill>
              <a:srgbClr val="00763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 noChangeAspect="1"/>
          </p:cNvCxnSpPr>
          <p:nvPr/>
        </p:nvCxnSpPr>
        <p:spPr>
          <a:xfrm>
            <a:off x="4267200" y="3657600"/>
            <a:ext cx="256032" cy="22623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 noChangeAspect="1"/>
          </p:cNvCxnSpPr>
          <p:nvPr/>
        </p:nvCxnSpPr>
        <p:spPr>
          <a:xfrm>
            <a:off x="4907280" y="3962400"/>
            <a:ext cx="256032" cy="226236"/>
          </a:xfrm>
          <a:prstGeom prst="straightConnector1">
            <a:avLst/>
          </a:prstGeom>
          <a:ln w="28575">
            <a:solidFill>
              <a:srgbClr val="00763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 noChangeAspect="1"/>
          </p:cNvCxnSpPr>
          <p:nvPr/>
        </p:nvCxnSpPr>
        <p:spPr>
          <a:xfrm>
            <a:off x="4419600" y="3505200"/>
            <a:ext cx="256032" cy="226236"/>
          </a:xfrm>
          <a:prstGeom prst="straightConnector1">
            <a:avLst/>
          </a:prstGeom>
          <a:ln w="28575">
            <a:solidFill>
              <a:srgbClr val="00763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</p:cNvCxnSpPr>
          <p:nvPr/>
        </p:nvCxnSpPr>
        <p:spPr>
          <a:xfrm flipH="1">
            <a:off x="4754880" y="3505200"/>
            <a:ext cx="256032" cy="232014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 noChangeAspect="1"/>
          </p:cNvCxnSpPr>
          <p:nvPr/>
        </p:nvCxnSpPr>
        <p:spPr>
          <a:xfrm flipH="1">
            <a:off x="4423653" y="4114800"/>
            <a:ext cx="274320" cy="248586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26920" y="3733800"/>
            <a:ext cx="274320" cy="0"/>
          </a:xfrm>
          <a:prstGeom prst="straightConnector1">
            <a:avLst/>
          </a:prstGeom>
          <a:ln w="28575">
            <a:solidFill>
              <a:srgbClr val="00763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484120" y="3745468"/>
            <a:ext cx="274320" cy="0"/>
          </a:xfrm>
          <a:prstGeom prst="straightConnector1">
            <a:avLst/>
          </a:prstGeom>
          <a:ln w="28575">
            <a:solidFill>
              <a:srgbClr val="00763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143000" y="3745468"/>
            <a:ext cx="274320" cy="0"/>
          </a:xfrm>
          <a:prstGeom prst="straightConnector1">
            <a:avLst/>
          </a:prstGeom>
          <a:ln w="28575">
            <a:solidFill>
              <a:srgbClr val="00763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600200" y="3757136"/>
            <a:ext cx="274320" cy="0"/>
          </a:xfrm>
          <a:prstGeom prst="straightConnector1">
            <a:avLst/>
          </a:prstGeom>
          <a:ln w="28575">
            <a:solidFill>
              <a:srgbClr val="00763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</p:cNvCxnSpPr>
          <p:nvPr/>
        </p:nvCxnSpPr>
        <p:spPr>
          <a:xfrm>
            <a:off x="7668768" y="3278964"/>
            <a:ext cx="256032" cy="2262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2"/>
          </p:cNvCxnSpPr>
          <p:nvPr/>
        </p:nvCxnSpPr>
        <p:spPr>
          <a:xfrm>
            <a:off x="7517373" y="3478292"/>
            <a:ext cx="102627" cy="3913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7360920" y="3474720"/>
            <a:ext cx="100584" cy="384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7086600" y="3276600"/>
            <a:ext cx="252984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>
            <a:off x="7620000" y="4114800"/>
            <a:ext cx="256032" cy="226236"/>
          </a:xfrm>
          <a:prstGeom prst="straightConnector1">
            <a:avLst/>
          </a:prstGeom>
          <a:ln w="28575">
            <a:solidFill>
              <a:srgbClr val="00763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7" name="Straight Arrow Connector 23566"/>
          <p:cNvCxnSpPr/>
          <p:nvPr/>
        </p:nvCxnSpPr>
        <p:spPr>
          <a:xfrm flipH="1">
            <a:off x="7461504" y="4468812"/>
            <a:ext cx="335280" cy="0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9" name="Straight Arrow Connector 23568"/>
          <p:cNvCxnSpPr/>
          <p:nvPr/>
        </p:nvCxnSpPr>
        <p:spPr>
          <a:xfrm flipH="1" flipV="1">
            <a:off x="7796784" y="3918466"/>
            <a:ext cx="128016" cy="410902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71" name="Straight Arrow Connector 23570"/>
          <p:cNvCxnSpPr/>
          <p:nvPr/>
        </p:nvCxnSpPr>
        <p:spPr>
          <a:xfrm flipV="1">
            <a:off x="8028432" y="3883836"/>
            <a:ext cx="0" cy="477852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858000" y="0"/>
            <a:ext cx="22860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Intuitions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25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3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304800" y="685800"/>
            <a:ext cx="8839200" cy="4525963"/>
          </a:xfrm>
        </p:spPr>
        <p:txBody>
          <a:bodyPr/>
          <a:lstStyle/>
          <a:p>
            <a:r>
              <a:rPr lang="en-US" altLang="zh-CN" b="1" dirty="0" smtClean="0"/>
              <a:t>Key 1: Model Dissemination </a:t>
            </a:r>
            <a:r>
              <a:rPr lang="en-US" altLang="zh-CN" b="1" dirty="0" smtClean="0">
                <a:sym typeface="Wingdings" pitchFamily="2" charset="2"/>
              </a:rPr>
              <a:t>as an NLDS:</a:t>
            </a:r>
            <a:endParaRPr lang="en-US" altLang="zh-CN" b="1" dirty="0" smtClean="0"/>
          </a:p>
          <a:p>
            <a:endParaRPr lang="en-US" altLang="zh-CN" dirty="0" smtClean="0">
              <a:solidFill>
                <a:srgbClr val="C00000"/>
              </a:solidFill>
            </a:endParaRPr>
          </a:p>
          <a:p>
            <a:endParaRPr lang="en-US" altLang="zh-CN" dirty="0" smtClean="0">
              <a:solidFill>
                <a:srgbClr val="C00000"/>
              </a:solidFill>
            </a:endParaRPr>
          </a:p>
          <a:p>
            <a:endParaRPr lang="en-US" altLang="zh-CN" dirty="0" smtClean="0">
              <a:solidFill>
                <a:srgbClr val="C00000"/>
              </a:solidFill>
            </a:endParaRPr>
          </a:p>
          <a:p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b="1" dirty="0" smtClean="0"/>
              <a:t>Key 2: Asymptotic Stability of NLDS:</a:t>
            </a:r>
            <a:r>
              <a:rPr lang="en-US" altLang="zh-CN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en-US" altLang="zh-CN" i="1" dirty="0" smtClean="0"/>
              <a:t>p</a:t>
            </a:r>
            <a:r>
              <a:rPr lang="en-US" altLang="zh-CN" dirty="0" smtClean="0"/>
              <a:t> = </a:t>
            </a:r>
            <a:r>
              <a:rPr lang="en-US" altLang="zh-CN" i="1" dirty="0" smtClean="0"/>
              <a:t>p*</a:t>
            </a:r>
            <a:r>
              <a:rPr lang="en-US" altLang="zh-CN" dirty="0" smtClean="0"/>
              <a:t> = </a:t>
            </a:r>
            <a:r>
              <a:rPr lang="en-US" altLang="zh-CN" i="1" dirty="0" smtClean="0"/>
              <a:t>0</a:t>
            </a:r>
            <a:r>
              <a:rPr lang="en-US" altLang="zh-CN" dirty="0" smtClean="0"/>
              <a:t> is asymptotic stable if |</a:t>
            </a:r>
            <a:r>
              <a:rPr lang="en-US" altLang="zh-CN" i="1" dirty="0"/>
              <a:t> λ </a:t>
            </a:r>
            <a:r>
              <a:rPr lang="en-US" altLang="zh-CN" i="1" dirty="0" smtClean="0"/>
              <a:t>(J)</a:t>
            </a:r>
            <a:r>
              <a:rPr lang="en-US" altLang="zh-CN" dirty="0" smtClean="0"/>
              <a:t>|&lt;1, where </a:t>
            </a:r>
          </a:p>
          <a:p>
            <a:endParaRPr lang="en-US" altLang="zh-CN" b="1" i="1" dirty="0">
              <a:solidFill>
                <a:srgbClr val="C00000"/>
              </a:solidFill>
            </a:endParaRPr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-304800" y="-22860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Why is </a:t>
            </a:r>
            <a:r>
              <a:rPr lang="en-US" altLang="zh-CN" b="1" i="1" dirty="0" smtClean="0">
                <a:solidFill>
                  <a:schemeClr val="accent2"/>
                </a:solidFill>
              </a:rPr>
              <a:t>λ</a:t>
            </a:r>
            <a:r>
              <a:rPr lang="en-US" altLang="zh-CN" dirty="0" smtClean="0">
                <a:solidFill>
                  <a:schemeClr val="accent2"/>
                </a:solidFill>
              </a:rPr>
              <a:t> So Important?</a:t>
            </a:r>
          </a:p>
        </p:txBody>
      </p:sp>
      <p:sp>
        <p:nvSpPr>
          <p:cNvPr id="2356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B203671-FB43-4A10-A1ED-0CAF63583D9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26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58000" y="0"/>
            <a:ext cx="22860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Details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40" name="Text Box 111"/>
          <p:cNvSpPr txBox="1">
            <a:spLocks noChangeArrowheads="1"/>
          </p:cNvSpPr>
          <p:nvPr/>
        </p:nvSpPr>
        <p:spPr bwMode="auto">
          <a:xfrm>
            <a:off x="471487" y="2041525"/>
            <a:ext cx="2728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4000" i="1" dirty="0">
                <a:solidFill>
                  <a:srgbClr val="0033CC"/>
                </a:solidFill>
              </a:rPr>
              <a:t>p</a:t>
            </a:r>
            <a:r>
              <a:rPr lang="en-US" altLang="zh-CN" sz="4000" i="1" baseline="-25000" dirty="0">
                <a:solidFill>
                  <a:srgbClr val="0033CC"/>
                </a:solidFill>
              </a:rPr>
              <a:t>t+1</a:t>
            </a:r>
            <a:r>
              <a:rPr lang="en-US" altLang="zh-CN" sz="4000" i="1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= </a:t>
            </a:r>
            <a:r>
              <a:rPr lang="en-US" altLang="zh-CN" sz="4000" i="1" dirty="0" smtClean="0">
                <a:solidFill>
                  <a:srgbClr val="CC3300"/>
                </a:solidFill>
              </a:rPr>
              <a:t>g</a:t>
            </a:r>
            <a:r>
              <a:rPr lang="en-US" altLang="zh-CN" sz="4000" dirty="0" smtClean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(</a:t>
            </a:r>
            <a:r>
              <a:rPr lang="en-US" altLang="zh-CN" sz="4000" i="1" dirty="0" err="1">
                <a:solidFill>
                  <a:srgbClr val="800080"/>
                </a:solidFill>
              </a:rPr>
              <a:t>p</a:t>
            </a:r>
            <a:r>
              <a:rPr lang="en-US" altLang="zh-CN" sz="2800" i="1" baseline="-25000" dirty="0" err="1">
                <a:solidFill>
                  <a:srgbClr val="800080"/>
                </a:solidFill>
              </a:rPr>
              <a:t>t</a:t>
            </a:r>
            <a:r>
              <a:rPr lang="en-US" altLang="zh-CN" sz="4000" dirty="0">
                <a:solidFill>
                  <a:prstClr val="black"/>
                </a:solidFill>
              </a:rPr>
              <a:t>)</a:t>
            </a:r>
            <a:endParaRPr lang="en-US" altLang="zh-CN" sz="4000" i="1" dirty="0">
              <a:solidFill>
                <a:prstClr val="black"/>
              </a:solidFill>
            </a:endParaRPr>
          </a:p>
        </p:txBody>
      </p:sp>
      <p:sp>
        <p:nvSpPr>
          <p:cNvPr id="144" name="Text Box 118"/>
          <p:cNvSpPr txBox="1">
            <a:spLocks noChangeArrowheads="1"/>
          </p:cNvSpPr>
          <p:nvPr/>
        </p:nvSpPr>
        <p:spPr bwMode="auto">
          <a:xfrm>
            <a:off x="457200" y="2590800"/>
            <a:ext cx="86589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600" i="1" dirty="0" err="1">
                <a:solidFill>
                  <a:prstClr val="black"/>
                </a:solidFill>
              </a:rPr>
              <a:t>p</a:t>
            </a:r>
            <a:r>
              <a:rPr lang="en-US" altLang="zh-CN" sz="2400" i="1" baseline="-25000" dirty="0" err="1">
                <a:solidFill>
                  <a:prstClr val="black"/>
                </a:solidFill>
              </a:rPr>
              <a:t>t</a:t>
            </a:r>
            <a:r>
              <a:rPr lang="en-US" altLang="zh-CN" sz="2400" i="1" baseline="-25000" dirty="0">
                <a:solidFill>
                  <a:prstClr val="black"/>
                </a:solidFill>
              </a:rPr>
              <a:t> </a:t>
            </a:r>
            <a:r>
              <a:rPr lang="en-US" altLang="zh-CN" sz="2400" dirty="0" smtClean="0">
                <a:solidFill>
                  <a:prstClr val="black"/>
                </a:solidFill>
              </a:rPr>
              <a:t>: Prob</a:t>
            </a:r>
            <a:r>
              <a:rPr lang="en-US" altLang="zh-CN" sz="2400" dirty="0">
                <a:solidFill>
                  <a:prstClr val="black"/>
                </a:solidFill>
              </a:rPr>
              <a:t>. vector: </a:t>
            </a:r>
            <a:r>
              <a:rPr lang="en-US" altLang="zh-CN" sz="2400" dirty="0" smtClean="0">
                <a:solidFill>
                  <a:prstClr val="black"/>
                </a:solidFill>
              </a:rPr>
              <a:t>nodes being </a:t>
            </a:r>
            <a:r>
              <a:rPr lang="en-US" altLang="zh-CN" sz="2400" dirty="0">
                <a:solidFill>
                  <a:prstClr val="black"/>
                </a:solidFill>
              </a:rPr>
              <a:t>sick at </a:t>
            </a:r>
            <a:r>
              <a:rPr lang="en-US" altLang="zh-CN" sz="2400" i="1" dirty="0" smtClean="0">
                <a:solidFill>
                  <a:prstClr val="black"/>
                </a:solidFill>
              </a:rPr>
              <a:t>t</a:t>
            </a:r>
          </a:p>
          <a:p>
            <a:pPr eaLnBrk="1" hangingPunct="1"/>
            <a:r>
              <a:rPr lang="en-US" altLang="zh-CN" sz="2400" i="1" dirty="0" smtClean="0">
                <a:solidFill>
                  <a:prstClr val="black"/>
                </a:solidFill>
              </a:rPr>
              <a:t>g : </a:t>
            </a:r>
            <a:r>
              <a:rPr lang="en-US" altLang="zh-CN" sz="2400" dirty="0" smtClean="0">
                <a:solidFill>
                  <a:prstClr val="black"/>
                </a:solidFill>
              </a:rPr>
              <a:t>Non-linear function (graph + virus parameters)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955" y="1238311"/>
            <a:ext cx="6034087" cy="158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19694"/>
            <a:ext cx="2339048" cy="4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15884"/>
            <a:ext cx="2609524" cy="82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9" name="Group 33"/>
          <p:cNvGrpSpPr>
            <a:grpSpLocks noChangeAspect="1"/>
          </p:cNvGrpSpPr>
          <p:nvPr/>
        </p:nvGrpSpPr>
        <p:grpSpPr>
          <a:xfrm>
            <a:off x="79148" y="5791200"/>
            <a:ext cx="3658743" cy="869046"/>
            <a:chOff x="304800" y="3657600"/>
            <a:chExt cx="8505825" cy="2085975"/>
          </a:xfrm>
        </p:grpSpPr>
        <p:pic>
          <p:nvPicPr>
            <p:cNvPr id="15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" y="3657600"/>
              <a:ext cx="8505825" cy="20859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1" name="Straight Arrow Connector 150"/>
            <p:cNvCxnSpPr/>
            <p:nvPr/>
          </p:nvCxnSpPr>
          <p:spPr>
            <a:xfrm>
              <a:off x="2057400" y="3886200"/>
              <a:ext cx="533400" cy="3048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flipV="1">
              <a:off x="4876800" y="4724400"/>
              <a:ext cx="457200" cy="3810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rot="10800000" flipV="1">
              <a:off x="4800600" y="4572000"/>
              <a:ext cx="457200" cy="457199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>
              <a:off x="3962399" y="4571998"/>
              <a:ext cx="457201" cy="4572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rot="10800000">
              <a:off x="3886201" y="4648200"/>
              <a:ext cx="457198" cy="45719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rot="10800000" flipV="1">
              <a:off x="1143000" y="3886200"/>
              <a:ext cx="457200" cy="3048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00" y="1295400"/>
            <a:ext cx="2140000" cy="8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22" y="4876800"/>
            <a:ext cx="2538096" cy="18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34728"/>
            <a:ext cx="3042858" cy="2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19" y="5867400"/>
            <a:ext cx="3452381" cy="90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52322" y="6124852"/>
            <a:ext cx="1738678" cy="48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514" y="5867400"/>
            <a:ext cx="3014286" cy="9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6200000">
            <a:off x="7218682" y="5543947"/>
            <a:ext cx="398254" cy="24865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5" name="Right Arrow 164"/>
          <p:cNvSpPr/>
          <p:nvPr/>
        </p:nvSpPr>
        <p:spPr>
          <a:xfrm rot="10800000">
            <a:off x="5896873" y="4926515"/>
            <a:ext cx="398254" cy="24865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6" name="Right Arrow 165"/>
          <p:cNvSpPr/>
          <p:nvPr/>
        </p:nvSpPr>
        <p:spPr>
          <a:xfrm rot="10800000">
            <a:off x="2743201" y="4986077"/>
            <a:ext cx="398254" cy="24865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7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dirty="0" smtClean="0">
                <a:latin typeface="Corbel" panose="020B0503020204020204" pitchFamily="34" charset="0"/>
              </a:rPr>
              <a:t>Beyond </a:t>
            </a:r>
            <a:r>
              <a:rPr lang="en-US" altLang="zh-CN" sz="3600" b="1" i="1" dirty="0" smtClean="0">
                <a:solidFill>
                  <a:schemeClr val="accent2"/>
                </a:solidFill>
              </a:rPr>
              <a:t>λ: </a:t>
            </a:r>
            <a:r>
              <a:rPr lang="en-US" altLang="en-US" sz="3600" dirty="0" smtClean="0">
                <a:latin typeface="Corbel" panose="020B0503020204020204" pitchFamily="34" charset="0"/>
              </a:rPr>
              <a:t>Graph/Network Robustness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EA0930"/>
                </a:solidFill>
              </a:rPr>
              <a:t>Robustness </a:t>
            </a:r>
            <a:r>
              <a:rPr lang="en-US" altLang="en-US" sz="2800" dirty="0" smtClean="0"/>
              <a:t>is the ability of a network to continue performing well when it is subject to </a:t>
            </a:r>
            <a:r>
              <a:rPr lang="en-US" altLang="en-US" sz="2800" dirty="0" smtClean="0">
                <a:solidFill>
                  <a:srgbClr val="0000FF"/>
                </a:solidFill>
              </a:rPr>
              <a:t>failures </a:t>
            </a:r>
            <a:r>
              <a:rPr lang="en-US" altLang="en-US" sz="2800" dirty="0" smtClean="0"/>
              <a:t>or </a:t>
            </a:r>
            <a:r>
              <a:rPr lang="en-US" altLang="en-US" sz="2800" dirty="0" smtClean="0">
                <a:solidFill>
                  <a:srgbClr val="FF0000"/>
                </a:solidFill>
              </a:rPr>
              <a:t>attacks</a:t>
            </a:r>
            <a:r>
              <a:rPr lang="en-US" altLang="en-US" sz="2800" dirty="0" smtClean="0"/>
              <a:t>. </a:t>
            </a:r>
          </a:p>
          <a:p>
            <a:pPr lvl="1"/>
            <a:r>
              <a:rPr lang="en-US" altLang="en-US" sz="2400" dirty="0" smtClean="0"/>
              <a:t>random failure (server down)</a:t>
            </a:r>
          </a:p>
          <a:p>
            <a:pPr lvl="1"/>
            <a:r>
              <a:rPr lang="en-US" altLang="en-US" sz="2400" dirty="0" smtClean="0"/>
              <a:t>cascading failure (virus propagating)</a:t>
            </a:r>
          </a:p>
          <a:p>
            <a:pPr lvl="1"/>
            <a:r>
              <a:rPr lang="en-US" altLang="en-US" sz="2400" dirty="0" smtClean="0"/>
              <a:t>targeted attack (carefully-chosen agents down)</a:t>
            </a:r>
          </a:p>
          <a:p>
            <a:r>
              <a:rPr lang="en-US" altLang="en-US" sz="2800" dirty="0"/>
              <a:t>How to measure the robustness of a given network?</a:t>
            </a:r>
          </a:p>
          <a:p>
            <a:pPr lvl="1"/>
            <a:r>
              <a:rPr lang="en-US" altLang="en-US" sz="2400" dirty="0"/>
              <a:t>interpretable</a:t>
            </a:r>
          </a:p>
          <a:p>
            <a:pPr lvl="1"/>
            <a:r>
              <a:rPr lang="en-US" altLang="en-US" sz="2400" dirty="0"/>
              <a:t>(strictly) monotonic</a:t>
            </a:r>
          </a:p>
          <a:p>
            <a:pPr lvl="1"/>
            <a:r>
              <a:rPr lang="en-US" altLang="en-US" sz="2400" dirty="0"/>
              <a:t>captures redundancy</a:t>
            </a:r>
          </a:p>
          <a:p>
            <a:endParaRPr lang="en-US" altLang="en-US" sz="2800" dirty="0" smtClean="0"/>
          </a:p>
        </p:txBody>
      </p:sp>
      <p:pic>
        <p:nvPicPr>
          <p:cNvPr id="7" name="Picture 6" descr="le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0" y="0"/>
            <a:ext cx="731520" cy="73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a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0"/>
            <a:ext cx="731520" cy="72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2"/>
          <p:cNvSpPr txBox="1"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 dirty="0" err="1">
                <a:solidFill>
                  <a:schemeClr val="bg1"/>
                </a:solidFill>
              </a:rPr>
              <a:t>Hau</a:t>
            </a:r>
            <a:r>
              <a:rPr lang="en-US" altLang="zh-CN" sz="1200" dirty="0">
                <a:solidFill>
                  <a:schemeClr val="bg1"/>
                </a:solidFill>
              </a:rPr>
              <a:t> Chan, Leman </a:t>
            </a:r>
            <a:r>
              <a:rPr lang="en-US" altLang="zh-CN" sz="1200" dirty="0" err="1">
                <a:solidFill>
                  <a:schemeClr val="bg1"/>
                </a:solidFill>
              </a:rPr>
              <a:t>Akoglu</a:t>
            </a:r>
            <a:r>
              <a:rPr lang="en-US" altLang="zh-CN" sz="1200" dirty="0">
                <a:solidFill>
                  <a:schemeClr val="bg1"/>
                </a:solidFill>
              </a:rPr>
              <a:t>, Hanghang Tong: Make It or Break It: Manipulating Robustness in Large Networks. SDM 2014: 325-333</a:t>
            </a:r>
          </a:p>
        </p:txBody>
      </p:sp>
    </p:spTree>
    <p:extLst>
      <p:ext uri="{BB962C8B-B14F-4D97-AF65-F5344CB8AC3E}">
        <p14:creationId xmlns:p14="http://schemas.microsoft.com/office/powerpoint/2010/main" val="136740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00050" y="966788"/>
            <a:ext cx="8532813" cy="5300662"/>
          </a:xfrm>
        </p:spPr>
        <p:txBody>
          <a:bodyPr/>
          <a:lstStyle/>
          <a:p>
            <a:r>
              <a:rPr lang="en-US" altLang="en-US" sz="2800" smtClean="0"/>
              <a:t>Study of robustness:</a:t>
            </a:r>
          </a:p>
          <a:p>
            <a:pPr lvl="1"/>
            <a:r>
              <a:rPr lang="en-US" altLang="en-US" smtClean="0"/>
              <a:t>mathematics, physics, computer science, biology </a:t>
            </a:r>
          </a:p>
          <a:p>
            <a:r>
              <a:rPr lang="en-US" altLang="en-US" sz="2800" smtClean="0"/>
              <a:t>A long (!) and profoundly diverse list of measures:</a:t>
            </a:r>
          </a:p>
          <a:p>
            <a:pPr lvl="1"/>
            <a:r>
              <a:rPr lang="en-US" altLang="en-US" sz="2400" smtClean="0"/>
              <a:t>vertex/edge connectivity</a:t>
            </a:r>
          </a:p>
          <a:p>
            <a:pPr lvl="1"/>
            <a:r>
              <a:rPr lang="en-US" altLang="en-US" sz="2400" smtClean="0"/>
              <a:t>avg. shortest distance</a:t>
            </a:r>
          </a:p>
          <a:p>
            <a:pPr lvl="1"/>
            <a:r>
              <a:rPr lang="en-US" altLang="en-US" sz="2400" smtClean="0"/>
              <a:t>max. shortest distance (diameter)</a:t>
            </a:r>
          </a:p>
          <a:p>
            <a:pPr lvl="1"/>
            <a:r>
              <a:rPr lang="en-US" altLang="en-US" sz="2400" smtClean="0"/>
              <a:t>efficiency</a:t>
            </a:r>
          </a:p>
          <a:p>
            <a:pPr lvl="1"/>
            <a:r>
              <a:rPr lang="en-US" altLang="en-US" sz="2400" smtClean="0"/>
              <a:t>vertex/edge betweenness</a:t>
            </a:r>
          </a:p>
          <a:p>
            <a:pPr lvl="1"/>
            <a:r>
              <a:rPr lang="en-US" altLang="en-US" sz="2400" smtClean="0"/>
              <a:t>clustering coefficient </a:t>
            </a:r>
          </a:p>
          <a:p>
            <a:pPr lvl="1"/>
            <a:r>
              <a:rPr lang="en-US" altLang="en-US" sz="2400" smtClean="0"/>
              <a:t>largest component fraction/avg. component size</a:t>
            </a:r>
          </a:p>
          <a:p>
            <a:pPr lvl="1"/>
            <a:r>
              <a:rPr lang="en-US" altLang="en-US" sz="2400" smtClean="0"/>
              <a:t>total pairwise connectivity</a:t>
            </a:r>
          </a:p>
          <a:p>
            <a:pPr lvl="1"/>
            <a:r>
              <a:rPr lang="en-US" altLang="en-US" sz="2400" smtClean="0"/>
              <a:t>average available flows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altLang="en-US" sz="3600" dirty="0" smtClean="0">
                <a:latin typeface="Corbel" panose="020B0503020204020204" pitchFamily="34" charset="0"/>
              </a:rPr>
              <a:t>Beyond </a:t>
            </a:r>
            <a:r>
              <a:rPr lang="en-US" altLang="zh-CN" sz="3600" b="1" i="1" dirty="0" smtClean="0">
                <a:solidFill>
                  <a:schemeClr val="accent2"/>
                </a:solidFill>
              </a:rPr>
              <a:t>λ: </a:t>
            </a:r>
            <a:r>
              <a:rPr lang="en-US" altLang="en-US" sz="3600" dirty="0" smtClean="0">
                <a:latin typeface="Corbel" panose="020B0503020204020204" pitchFamily="34" charset="0"/>
              </a:rPr>
              <a:t>Graph/Network Robustness</a:t>
            </a:r>
          </a:p>
        </p:txBody>
      </p:sp>
      <p:sp>
        <p:nvSpPr>
          <p:cNvPr id="5" name="TextBox 142"/>
          <p:cNvSpPr txBox="1"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 dirty="0" err="1">
                <a:solidFill>
                  <a:schemeClr val="bg1"/>
                </a:solidFill>
              </a:rPr>
              <a:t>Hau</a:t>
            </a:r>
            <a:r>
              <a:rPr lang="en-US" altLang="zh-CN" sz="1200" dirty="0">
                <a:solidFill>
                  <a:schemeClr val="bg1"/>
                </a:solidFill>
              </a:rPr>
              <a:t> Chan, Leman </a:t>
            </a:r>
            <a:r>
              <a:rPr lang="en-US" altLang="zh-CN" sz="1200" dirty="0" err="1">
                <a:solidFill>
                  <a:schemeClr val="bg1"/>
                </a:solidFill>
              </a:rPr>
              <a:t>Akoglu</a:t>
            </a:r>
            <a:r>
              <a:rPr lang="en-US" altLang="zh-CN" sz="1200" dirty="0">
                <a:solidFill>
                  <a:schemeClr val="bg1"/>
                </a:solidFill>
              </a:rPr>
              <a:t>, Hanghang Tong: Make It or Break It: Manipulating Robustness in Large Networks. SDM 2014: 325-333</a:t>
            </a:r>
          </a:p>
        </p:txBody>
      </p:sp>
    </p:spTree>
    <p:extLst>
      <p:ext uri="{BB962C8B-B14F-4D97-AF65-F5344CB8AC3E}">
        <p14:creationId xmlns:p14="http://schemas.microsoft.com/office/powerpoint/2010/main" val="120206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938"/>
            <a:ext cx="8348663" cy="5300662"/>
          </a:xfrm>
        </p:spPr>
        <p:txBody>
          <a:bodyPr/>
          <a:lstStyle/>
          <a:p>
            <a:r>
              <a:rPr lang="en-US" altLang="en-US" sz="2400" smtClean="0"/>
              <a:t>…</a:t>
            </a:r>
          </a:p>
          <a:p>
            <a:r>
              <a:rPr lang="en-US" altLang="en-US" sz="2400" smtClean="0"/>
              <a:t>algebraic connectivity</a:t>
            </a:r>
          </a:p>
          <a:p>
            <a:r>
              <a:rPr lang="en-US" altLang="en-US" sz="2400" smtClean="0"/>
              <a:t>effective resistance</a:t>
            </a:r>
          </a:p>
          <a:p>
            <a:r>
              <a:rPr lang="en-US" altLang="en-US" sz="2400" smtClean="0"/>
              <a:t>number of spanning trees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smtClean="0"/>
              <a:t>principal eigenvalue       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smtClean="0"/>
              <a:t>spectral gap    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smtClean="0"/>
              <a:t>natural connectivity</a:t>
            </a:r>
          </a:p>
          <a:p>
            <a:r>
              <a:rPr lang="en-US" altLang="en-US" sz="2400" smtClean="0"/>
              <a:t>other (combinatorial) measures: </a:t>
            </a:r>
          </a:p>
          <a:p>
            <a:pPr marL="342900" lvl="1" indent="-342900"/>
            <a:r>
              <a:rPr lang="en-US" altLang="en-US" sz="2000" smtClean="0"/>
              <a:t>toughness, scattering number, tenacity, integrity, fault diameter, isoperimetric number, min balanced cut, restricted connectivity, …</a:t>
            </a:r>
          </a:p>
        </p:txBody>
      </p:sp>
      <p:sp>
        <p:nvSpPr>
          <p:cNvPr id="28678" name="Right Brace 6"/>
          <p:cNvSpPr>
            <a:spLocks/>
          </p:cNvSpPr>
          <p:nvPr/>
        </p:nvSpPr>
        <p:spPr bwMode="auto">
          <a:xfrm>
            <a:off x="4402138" y="1608138"/>
            <a:ext cx="608012" cy="1101725"/>
          </a:xfrm>
          <a:prstGeom prst="rightBrace">
            <a:avLst>
              <a:gd name="adj1" fmla="val 8322"/>
              <a:gd name="adj2" fmla="val 5000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/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5149850" y="1749425"/>
            <a:ext cx="2620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eigenvalues </a:t>
            </a:r>
          </a:p>
          <a:p>
            <a:pPr eaLnBrk="1" hangingPunct="1"/>
            <a:r>
              <a:rPr lang="en-US" altLang="en-US" sz="2400"/>
              <a:t>of the Laplacian </a:t>
            </a:r>
            <a:r>
              <a:rPr lang="en-US" altLang="en-US" sz="2400" b="1"/>
              <a:t>L</a:t>
            </a:r>
            <a:r>
              <a:rPr lang="en-US" altLang="en-US" sz="2400"/>
              <a:t> </a:t>
            </a:r>
          </a:p>
        </p:txBody>
      </p:sp>
      <p:sp>
        <p:nvSpPr>
          <p:cNvPr id="28680" name="Right Brace 11"/>
          <p:cNvSpPr>
            <a:spLocks/>
          </p:cNvSpPr>
          <p:nvPr/>
        </p:nvSpPr>
        <p:spPr bwMode="auto">
          <a:xfrm>
            <a:off x="4400550" y="3016250"/>
            <a:ext cx="606425" cy="1101725"/>
          </a:xfrm>
          <a:prstGeom prst="rightBrace">
            <a:avLst>
              <a:gd name="adj1" fmla="val 8344"/>
              <a:gd name="adj2" fmla="val 5000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/>
          </a:p>
        </p:txBody>
      </p:sp>
      <p:sp>
        <p:nvSpPr>
          <p:cNvPr id="28681" name="TextBox 12"/>
          <p:cNvSpPr txBox="1">
            <a:spLocks noChangeArrowheads="1"/>
          </p:cNvSpPr>
          <p:nvPr/>
        </p:nvSpPr>
        <p:spPr bwMode="auto">
          <a:xfrm>
            <a:off x="5162550" y="3101975"/>
            <a:ext cx="2711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eigenvalues </a:t>
            </a:r>
          </a:p>
          <a:p>
            <a:pPr eaLnBrk="1" hangingPunct="1"/>
            <a:r>
              <a:rPr lang="en-US" altLang="en-US" sz="2400"/>
              <a:t>of the adjacency </a:t>
            </a:r>
            <a:r>
              <a:rPr lang="en-US" altLang="en-US" sz="2400" b="1"/>
              <a:t>A</a:t>
            </a:r>
          </a:p>
        </p:txBody>
      </p:sp>
      <p:pic>
        <p:nvPicPr>
          <p:cNvPr id="2868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3273425"/>
            <a:ext cx="11128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2809875"/>
            <a:ext cx="3571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altLang="en-US" sz="3600" dirty="0" smtClean="0">
                <a:latin typeface="Corbel" panose="020B0503020204020204" pitchFamily="34" charset="0"/>
              </a:rPr>
              <a:t>Beyond </a:t>
            </a:r>
            <a:r>
              <a:rPr lang="en-US" altLang="zh-CN" sz="3600" b="1" i="1" dirty="0" smtClean="0">
                <a:solidFill>
                  <a:schemeClr val="accent2"/>
                </a:solidFill>
              </a:rPr>
              <a:t>λ: </a:t>
            </a:r>
            <a:r>
              <a:rPr lang="en-US" altLang="en-US" sz="3600" dirty="0" smtClean="0">
                <a:latin typeface="Corbel" panose="020B0503020204020204" pitchFamily="34" charset="0"/>
              </a:rPr>
              <a:t>Graph/Network Robustness</a:t>
            </a:r>
          </a:p>
        </p:txBody>
      </p:sp>
      <p:sp>
        <p:nvSpPr>
          <p:cNvPr id="11" name="TextBox 142"/>
          <p:cNvSpPr txBox="1"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 dirty="0" err="1">
                <a:solidFill>
                  <a:schemeClr val="bg1"/>
                </a:solidFill>
              </a:rPr>
              <a:t>Hau</a:t>
            </a:r>
            <a:r>
              <a:rPr lang="en-US" altLang="zh-CN" sz="1200" dirty="0">
                <a:solidFill>
                  <a:schemeClr val="bg1"/>
                </a:solidFill>
              </a:rPr>
              <a:t> Chan, Leman </a:t>
            </a:r>
            <a:r>
              <a:rPr lang="en-US" altLang="zh-CN" sz="1200" dirty="0" err="1">
                <a:solidFill>
                  <a:schemeClr val="bg1"/>
                </a:solidFill>
              </a:rPr>
              <a:t>Akoglu</a:t>
            </a:r>
            <a:r>
              <a:rPr lang="en-US" altLang="zh-CN" sz="1200" dirty="0">
                <a:solidFill>
                  <a:schemeClr val="bg1"/>
                </a:solidFill>
              </a:rPr>
              <a:t>, Hanghang Tong: Make It or Break It: Manipulating Robustness in Large Networks. SDM 2014: 325-333</a:t>
            </a:r>
          </a:p>
        </p:txBody>
      </p:sp>
    </p:spTree>
    <p:extLst>
      <p:ext uri="{BB962C8B-B14F-4D97-AF65-F5344CB8AC3E}">
        <p14:creationId xmlns:p14="http://schemas.microsoft.com/office/powerpoint/2010/main" val="256957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graphs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457200"/>
            <a:ext cx="74041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solidFill>
                  <a:srgbClr val="C00000"/>
                </a:solidFill>
              </a:rPr>
              <a:t>BIG Graphs #1: The Size of Graphs is Growing!</a:t>
            </a:r>
          </a:p>
        </p:txBody>
      </p:sp>
      <p:sp>
        <p:nvSpPr>
          <p:cNvPr id="4100" name="Slide Number Placeholder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32B7B84-49D4-498C-B874-99C4E82A493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3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-2" y="6356349"/>
            <a:ext cx="9144000" cy="50719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3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Q: How to Speed-up </a:t>
            </a:r>
            <a:r>
              <a:rPr lang="en-US" altLang="zh-CN" sz="3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&amp; </a:t>
            </a:r>
            <a:r>
              <a:rPr lang="en-US" altLang="zh-CN" sz="3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Scale-up?</a:t>
            </a:r>
            <a:endParaRPr lang="en-US" altLang="zh-CN" sz="38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6781800" y="5410200"/>
            <a:ext cx="84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/>
              <a:t>Year</a:t>
            </a:r>
          </a:p>
        </p:txBody>
      </p:sp>
      <p:sp>
        <p:nvSpPr>
          <p:cNvPr id="4103" name="Text Box 14"/>
          <p:cNvSpPr txBox="1">
            <a:spLocks noChangeArrowheads="1"/>
          </p:cNvSpPr>
          <p:nvPr/>
        </p:nvSpPr>
        <p:spPr bwMode="auto">
          <a:xfrm>
            <a:off x="7315200" y="762000"/>
            <a:ext cx="15398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400"/>
              <a:t>Web Link </a:t>
            </a:r>
          </a:p>
          <a:p>
            <a:pPr algn="ctr" eaLnBrk="1" hangingPunct="1"/>
            <a:r>
              <a:rPr lang="en-US" altLang="zh-CN" sz="1400"/>
              <a:t>[Kang 2009]</a:t>
            </a:r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1143000" y="5562600"/>
            <a:ext cx="7493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chemeClr val="bg1"/>
                </a:solidFill>
              </a:rPr>
              <a:t>1000</a:t>
            </a:r>
            <a:endParaRPr lang="en-US" altLang="zh-CN" sz="2000" b="1" i="1">
              <a:solidFill>
                <a:schemeClr val="bg1"/>
              </a:solidFill>
            </a:endParaRPr>
          </a:p>
        </p:txBody>
      </p:sp>
      <p:sp>
        <p:nvSpPr>
          <p:cNvPr id="4105" name="Text Box 20"/>
          <p:cNvSpPr txBox="1">
            <a:spLocks noChangeArrowheads="1"/>
          </p:cNvSpPr>
          <p:nvPr/>
        </p:nvSpPr>
        <p:spPr bwMode="auto">
          <a:xfrm>
            <a:off x="6400800" y="2117725"/>
            <a:ext cx="272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/>
              <a:t>NetFlix Rating </a:t>
            </a:r>
            <a:r>
              <a:rPr lang="en-US" altLang="zh-CN" sz="1200"/>
              <a:t>[Koren 2007]</a:t>
            </a:r>
          </a:p>
        </p:txBody>
      </p:sp>
      <p:sp>
        <p:nvSpPr>
          <p:cNvPr id="4106" name="Text Box 21"/>
          <p:cNvSpPr txBox="1">
            <a:spLocks noChangeArrowheads="1"/>
          </p:cNvSpPr>
          <p:nvPr/>
        </p:nvSpPr>
        <p:spPr bwMode="auto">
          <a:xfrm>
            <a:off x="5432425" y="2651125"/>
            <a:ext cx="302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/>
              <a:t>Patent Citation </a:t>
            </a:r>
            <a:r>
              <a:rPr lang="en-US" altLang="zh-CN" sz="1200"/>
              <a:t>[Leskovec 2005]</a:t>
            </a:r>
          </a:p>
        </p:txBody>
      </p:sp>
      <p:sp>
        <p:nvSpPr>
          <p:cNvPr id="4107" name="Text Box 22"/>
          <p:cNvSpPr txBox="1">
            <a:spLocks noChangeArrowheads="1"/>
          </p:cNvSpPr>
          <p:nvPr/>
        </p:nvSpPr>
        <p:spPr bwMode="auto">
          <a:xfrm>
            <a:off x="3505200" y="4479925"/>
            <a:ext cx="2913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/>
              <a:t>Co-authorship </a:t>
            </a:r>
            <a:r>
              <a:rPr lang="en-US" altLang="zh-CN" sz="1200"/>
              <a:t>[Newman 2001]</a:t>
            </a:r>
          </a:p>
        </p:txBody>
      </p:sp>
      <p:sp>
        <p:nvSpPr>
          <p:cNvPr id="4108" name="Text Box 26"/>
          <p:cNvSpPr txBox="1">
            <a:spLocks noChangeArrowheads="1"/>
          </p:cNvSpPr>
          <p:nvPr/>
        </p:nvSpPr>
        <p:spPr bwMode="auto">
          <a:xfrm>
            <a:off x="2532063" y="5029200"/>
            <a:ext cx="3182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/>
              <a:t>Internet Routing </a:t>
            </a:r>
            <a:r>
              <a:rPr lang="en-US" altLang="zh-CN" sz="1200"/>
              <a:t>[Faloutsos 1999]</a:t>
            </a:r>
          </a:p>
        </p:txBody>
      </p:sp>
      <p:sp>
        <p:nvSpPr>
          <p:cNvPr id="4109" name="Text Box 27"/>
          <p:cNvSpPr txBox="1">
            <a:spLocks noChangeArrowheads="1"/>
          </p:cNvSpPr>
          <p:nvPr/>
        </p:nvSpPr>
        <p:spPr bwMode="auto">
          <a:xfrm>
            <a:off x="4684713" y="3886200"/>
            <a:ext cx="3113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/>
              <a:t>Paper Citation </a:t>
            </a:r>
            <a:r>
              <a:rPr lang="en-US" altLang="zh-CN" sz="1200"/>
              <a:t>[Chakrabarti 2003]</a:t>
            </a:r>
          </a:p>
        </p:txBody>
      </p:sp>
      <p:sp>
        <p:nvSpPr>
          <p:cNvPr id="4110" name="Rectangle 28"/>
          <p:cNvSpPr>
            <a:spLocks noChangeArrowheads="1"/>
          </p:cNvSpPr>
          <p:nvPr/>
        </p:nvSpPr>
        <p:spPr bwMode="auto">
          <a:xfrm>
            <a:off x="838200" y="685800"/>
            <a:ext cx="10668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11" name="Text Box 12"/>
          <p:cNvSpPr txBox="1">
            <a:spLocks noChangeArrowheads="1"/>
          </p:cNvSpPr>
          <p:nvPr/>
        </p:nvSpPr>
        <p:spPr bwMode="auto">
          <a:xfrm>
            <a:off x="0" y="2895600"/>
            <a:ext cx="1825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400" b="1"/>
              <a:t># of edges</a:t>
            </a:r>
          </a:p>
          <a:p>
            <a:pPr algn="ctr" eaLnBrk="1" hangingPunct="1"/>
            <a:r>
              <a:rPr lang="en-US" altLang="zh-CN" sz="2400" b="1"/>
              <a:t>(Log Scale)</a:t>
            </a:r>
          </a:p>
        </p:txBody>
      </p:sp>
      <p:sp>
        <p:nvSpPr>
          <p:cNvPr id="4112" name="TextBox 9"/>
          <p:cNvSpPr txBox="1">
            <a:spLocks noChangeArrowheads="1"/>
          </p:cNvSpPr>
          <p:nvPr/>
        </p:nvSpPr>
        <p:spPr bwMode="auto">
          <a:xfrm>
            <a:off x="1254125" y="762000"/>
            <a:ext cx="6508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b="1"/>
              <a:t>10B</a:t>
            </a:r>
            <a:endParaRPr lang="en-US" altLang="zh-CN" sz="2000" b="1" i="1"/>
          </a:p>
        </p:txBody>
      </p:sp>
      <p:sp>
        <p:nvSpPr>
          <p:cNvPr id="4113" name="TextBox 9"/>
          <p:cNvSpPr txBox="1">
            <a:spLocks noChangeArrowheads="1"/>
          </p:cNvSpPr>
          <p:nvPr/>
        </p:nvSpPr>
        <p:spPr bwMode="auto">
          <a:xfrm>
            <a:off x="1143000" y="5638800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b="1"/>
              <a:t>1,000</a:t>
            </a:r>
            <a:endParaRPr lang="en-US" altLang="zh-CN" sz="2000" b="1" i="1"/>
          </a:p>
        </p:txBody>
      </p:sp>
      <p:sp>
        <p:nvSpPr>
          <p:cNvPr id="4114" name="TextBox 9"/>
          <p:cNvSpPr txBox="1">
            <a:spLocks noChangeArrowheads="1"/>
          </p:cNvSpPr>
          <p:nvPr/>
        </p:nvSpPr>
        <p:spPr bwMode="auto">
          <a:xfrm>
            <a:off x="1171575" y="2133600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b="1"/>
              <a:t>100M</a:t>
            </a:r>
            <a:endParaRPr lang="en-US" altLang="zh-CN" sz="2000" b="1" i="1"/>
          </a:p>
        </p:txBody>
      </p:sp>
      <p:sp>
        <p:nvSpPr>
          <p:cNvPr id="4115" name="TextBox 9"/>
          <p:cNvSpPr txBox="1">
            <a:spLocks noChangeArrowheads="1"/>
          </p:cNvSpPr>
          <p:nvPr/>
        </p:nvSpPr>
        <p:spPr bwMode="auto">
          <a:xfrm>
            <a:off x="1174750" y="4251325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b="1"/>
              <a:t>100K</a:t>
            </a:r>
            <a:endParaRPr lang="en-US" altLang="zh-CN" sz="2000" b="1" i="1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 flipV="1">
            <a:off x="2590800" y="4724400"/>
            <a:ext cx="685800" cy="457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3505200" y="4114800"/>
            <a:ext cx="685800" cy="457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 flipV="1">
            <a:off x="4419600" y="3048000"/>
            <a:ext cx="762000" cy="914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 flipV="1">
            <a:off x="5410200" y="2362200"/>
            <a:ext cx="6858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 flipV="1">
            <a:off x="6324600" y="1219200"/>
            <a:ext cx="762000" cy="990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2865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552" grpId="0" animBg="1"/>
      <p:bldP spid="22554" grpId="0" animBg="1"/>
      <p:bldP spid="22555" grpId="0" animBg="1"/>
      <p:bldP spid="22557" grpId="0" animBg="1"/>
      <p:bldP spid="225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938"/>
            <a:ext cx="8348663" cy="5300662"/>
          </a:xfrm>
        </p:spPr>
        <p:txBody>
          <a:bodyPr/>
          <a:lstStyle/>
          <a:p>
            <a:r>
              <a:rPr lang="en-US" altLang="en-US" sz="2400" smtClean="0"/>
              <a:t>…</a:t>
            </a:r>
          </a:p>
          <a:p>
            <a:r>
              <a:rPr lang="en-US" altLang="en-US" sz="2400" smtClean="0"/>
              <a:t>algebraic connectivity</a:t>
            </a:r>
          </a:p>
          <a:p>
            <a:r>
              <a:rPr lang="en-US" altLang="en-US" sz="2400" smtClean="0"/>
              <a:t>effective resistance</a:t>
            </a:r>
          </a:p>
          <a:p>
            <a:r>
              <a:rPr lang="en-US" altLang="en-US" sz="2400" smtClean="0"/>
              <a:t>number of spanning trees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smtClean="0"/>
              <a:t>principal eigenvalue       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smtClean="0"/>
              <a:t>spectral gap    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smtClean="0"/>
              <a:t>natural connectivity</a:t>
            </a:r>
          </a:p>
          <a:p>
            <a:r>
              <a:rPr lang="en-US" altLang="en-US" sz="2400" smtClean="0"/>
              <a:t>other (combinatorial) measures: </a:t>
            </a:r>
          </a:p>
          <a:p>
            <a:pPr marL="342900" lvl="1" indent="-342900"/>
            <a:r>
              <a:rPr lang="en-US" altLang="en-US" sz="2000" smtClean="0"/>
              <a:t>toughness, scattering number, tenacity, integrity, fault diameter, isoperimetric number, min balanced cut, restricted connectivity, …</a:t>
            </a:r>
          </a:p>
        </p:txBody>
      </p:sp>
      <p:sp>
        <p:nvSpPr>
          <p:cNvPr id="29702" name="Right Brace 6"/>
          <p:cNvSpPr>
            <a:spLocks/>
          </p:cNvSpPr>
          <p:nvPr/>
        </p:nvSpPr>
        <p:spPr bwMode="auto">
          <a:xfrm>
            <a:off x="4402138" y="1608138"/>
            <a:ext cx="608012" cy="1101725"/>
          </a:xfrm>
          <a:prstGeom prst="rightBrace">
            <a:avLst>
              <a:gd name="adj1" fmla="val 8322"/>
              <a:gd name="adj2" fmla="val 5000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/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5149850" y="1749425"/>
            <a:ext cx="2620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eigenvalues </a:t>
            </a:r>
          </a:p>
          <a:p>
            <a:pPr eaLnBrk="1" hangingPunct="1"/>
            <a:r>
              <a:rPr lang="en-US" altLang="en-US" sz="2400"/>
              <a:t>of the Laplacian </a:t>
            </a:r>
            <a:r>
              <a:rPr lang="en-US" altLang="en-US" sz="2400" b="1"/>
              <a:t>L</a:t>
            </a:r>
            <a:r>
              <a:rPr lang="en-US" altLang="en-US" sz="2400"/>
              <a:t> </a:t>
            </a:r>
          </a:p>
        </p:txBody>
      </p:sp>
      <p:sp>
        <p:nvSpPr>
          <p:cNvPr id="29704" name="Right Brace 11"/>
          <p:cNvSpPr>
            <a:spLocks/>
          </p:cNvSpPr>
          <p:nvPr/>
        </p:nvSpPr>
        <p:spPr bwMode="auto">
          <a:xfrm>
            <a:off x="4400550" y="3016250"/>
            <a:ext cx="606425" cy="1101725"/>
          </a:xfrm>
          <a:prstGeom prst="rightBrace">
            <a:avLst>
              <a:gd name="adj1" fmla="val 8344"/>
              <a:gd name="adj2" fmla="val 5000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/>
          </a:p>
        </p:txBody>
      </p:sp>
      <p:sp>
        <p:nvSpPr>
          <p:cNvPr id="29705" name="TextBox 12"/>
          <p:cNvSpPr txBox="1">
            <a:spLocks noChangeArrowheads="1"/>
          </p:cNvSpPr>
          <p:nvPr/>
        </p:nvSpPr>
        <p:spPr bwMode="auto">
          <a:xfrm>
            <a:off x="5162550" y="3101975"/>
            <a:ext cx="2711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eigenvalues </a:t>
            </a:r>
          </a:p>
          <a:p>
            <a:pPr eaLnBrk="1" hangingPunct="1"/>
            <a:r>
              <a:rPr lang="en-US" altLang="en-US" sz="2400"/>
              <a:t>of the adjacency </a:t>
            </a:r>
            <a:r>
              <a:rPr lang="en-US" altLang="en-US" sz="2400" b="1"/>
              <a:t>A</a:t>
            </a:r>
          </a:p>
        </p:txBody>
      </p:sp>
      <p:pic>
        <p:nvPicPr>
          <p:cNvPr id="2970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3273425"/>
            <a:ext cx="11128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2809875"/>
            <a:ext cx="3571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altLang="en-US" sz="3600" dirty="0" smtClean="0">
                <a:latin typeface="Corbel" panose="020B0503020204020204" pitchFamily="34" charset="0"/>
              </a:rPr>
              <a:t>Beyond </a:t>
            </a:r>
            <a:r>
              <a:rPr lang="en-US" altLang="zh-CN" sz="3600" b="1" i="1" dirty="0" smtClean="0">
                <a:solidFill>
                  <a:schemeClr val="accent2"/>
                </a:solidFill>
              </a:rPr>
              <a:t>λ: </a:t>
            </a:r>
            <a:r>
              <a:rPr lang="en-US" altLang="en-US" sz="3600" dirty="0" smtClean="0">
                <a:latin typeface="Corbel" panose="020B0503020204020204" pitchFamily="34" charset="0"/>
              </a:rPr>
              <a:t>Graph/Network Robustness</a:t>
            </a:r>
          </a:p>
        </p:txBody>
      </p:sp>
      <p:sp>
        <p:nvSpPr>
          <p:cNvPr id="11" name="TextBox 142"/>
          <p:cNvSpPr txBox="1"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 dirty="0" err="1">
                <a:solidFill>
                  <a:schemeClr val="bg1"/>
                </a:solidFill>
              </a:rPr>
              <a:t>Hau</a:t>
            </a:r>
            <a:r>
              <a:rPr lang="en-US" altLang="zh-CN" sz="1200" dirty="0">
                <a:solidFill>
                  <a:schemeClr val="bg1"/>
                </a:solidFill>
              </a:rPr>
              <a:t> Chan, Leman </a:t>
            </a:r>
            <a:r>
              <a:rPr lang="en-US" altLang="zh-CN" sz="1200" dirty="0" err="1">
                <a:solidFill>
                  <a:schemeClr val="bg1"/>
                </a:solidFill>
              </a:rPr>
              <a:t>Akoglu</a:t>
            </a:r>
            <a:r>
              <a:rPr lang="en-US" altLang="zh-CN" sz="1200" dirty="0">
                <a:solidFill>
                  <a:schemeClr val="bg1"/>
                </a:solidFill>
              </a:rPr>
              <a:t>, Hanghang Tong: Make It or Break It: Manipulating Robustness in Large Networks. SDM 2014: 325-333</a:t>
            </a:r>
          </a:p>
        </p:txBody>
      </p:sp>
    </p:spTree>
    <p:extLst>
      <p:ext uri="{BB962C8B-B14F-4D97-AF65-F5344CB8AC3E}">
        <p14:creationId xmlns:p14="http://schemas.microsoft.com/office/powerpoint/2010/main" val="305257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114425"/>
            <a:ext cx="8229600" cy="5686425"/>
          </a:xfrm>
        </p:spPr>
        <p:txBody>
          <a:bodyPr/>
          <a:lstStyle/>
          <a:p>
            <a:pPr>
              <a:spcBef>
                <a:spcPts val="125"/>
              </a:spcBef>
            </a:pPr>
            <a:r>
              <a:rPr lang="en-US" altLang="en-US" smtClean="0">
                <a:solidFill>
                  <a:srgbClr val="EA0930"/>
                </a:solidFill>
              </a:rPr>
              <a:t>Strict monotonicity</a:t>
            </a:r>
          </a:p>
          <a:p>
            <a:pPr lvl="1">
              <a:spcBef>
                <a:spcPts val="125"/>
              </a:spcBef>
            </a:pPr>
            <a:r>
              <a:rPr lang="en-US" altLang="en-US" smtClean="0"/>
              <a:t>improves strictly when edges are added</a:t>
            </a:r>
          </a:p>
          <a:p>
            <a:pPr lvl="1">
              <a:spcBef>
                <a:spcPts val="125"/>
              </a:spcBef>
            </a:pPr>
            <a:r>
              <a:rPr lang="en-US" altLang="en-US" smtClean="0"/>
              <a:t>*related: differentiates graphs</a:t>
            </a:r>
          </a:p>
          <a:p>
            <a:pPr>
              <a:spcBef>
                <a:spcPts val="725"/>
              </a:spcBef>
            </a:pPr>
            <a:r>
              <a:rPr lang="en-US" altLang="en-US" smtClean="0">
                <a:solidFill>
                  <a:srgbClr val="EA0930"/>
                </a:solidFill>
              </a:rPr>
              <a:t>Redundancy</a:t>
            </a:r>
          </a:p>
          <a:p>
            <a:pPr lvl="1">
              <a:spcBef>
                <a:spcPts val="125"/>
              </a:spcBef>
            </a:pPr>
            <a:r>
              <a:rPr lang="en-US" altLang="en-US" smtClean="0"/>
              <a:t>accounts for alternative/back-up paths</a:t>
            </a:r>
          </a:p>
          <a:p>
            <a:pPr>
              <a:spcBef>
                <a:spcPts val="725"/>
              </a:spcBef>
            </a:pPr>
            <a:r>
              <a:rPr lang="en-US" altLang="en-US" smtClean="0">
                <a:solidFill>
                  <a:srgbClr val="FF0000"/>
                </a:solidFill>
              </a:rPr>
              <a:t>Stability</a:t>
            </a:r>
          </a:p>
          <a:p>
            <a:pPr lvl="1">
              <a:spcBef>
                <a:spcPts val="125"/>
              </a:spcBef>
            </a:pPr>
            <a:r>
              <a:rPr lang="en-US" altLang="en-US" smtClean="0"/>
              <a:t>does not change drastically by small changes</a:t>
            </a:r>
          </a:p>
          <a:p>
            <a:pPr lvl="1">
              <a:spcBef>
                <a:spcPts val="125"/>
              </a:spcBef>
            </a:pPr>
            <a:r>
              <a:rPr lang="en-US" altLang="en-US" smtClean="0"/>
              <a:t>*related: meaningful for disconnected graphs</a:t>
            </a:r>
          </a:p>
          <a:p>
            <a:pPr>
              <a:spcBef>
                <a:spcPts val="725"/>
              </a:spcBef>
            </a:pPr>
            <a:r>
              <a:rPr lang="en-US" altLang="en-US" smtClean="0">
                <a:solidFill>
                  <a:srgbClr val="FF0000"/>
                </a:solidFill>
              </a:rPr>
              <a:t>Interpretability</a:t>
            </a:r>
          </a:p>
          <a:p>
            <a:pPr lvl="1">
              <a:spcBef>
                <a:spcPts val="125"/>
              </a:spcBef>
            </a:pPr>
            <a:r>
              <a:rPr lang="en-US" altLang="en-US" smtClean="0"/>
              <a:t>its meaning is intuitively clear</a:t>
            </a:r>
          </a:p>
          <a:p>
            <a:pPr>
              <a:spcBef>
                <a:spcPts val="125"/>
              </a:spcBef>
            </a:pPr>
            <a:endParaRPr lang="en-US" altLang="en-US" smtClean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673850" y="2144713"/>
            <a:ext cx="565150" cy="325437"/>
          </a:xfrm>
          <a:custGeom>
            <a:avLst/>
            <a:gdLst>
              <a:gd name="T0" fmla="*/ 0 w 564445"/>
              <a:gd name="T1" fmla="*/ 129736 h 370985"/>
              <a:gd name="T2" fmla="*/ 14237 w 564445"/>
              <a:gd name="T3" fmla="*/ 90258 h 370985"/>
              <a:gd name="T4" fmla="*/ 42704 w 564445"/>
              <a:gd name="T5" fmla="*/ 75454 h 370985"/>
              <a:gd name="T6" fmla="*/ 128115 w 564445"/>
              <a:gd name="T7" fmla="*/ 50780 h 370985"/>
              <a:gd name="T8" fmla="*/ 170819 w 564445"/>
              <a:gd name="T9" fmla="*/ 45845 h 370985"/>
              <a:gd name="T10" fmla="*/ 213524 w 564445"/>
              <a:gd name="T11" fmla="*/ 35976 h 370985"/>
              <a:gd name="T12" fmla="*/ 270464 w 564445"/>
              <a:gd name="T13" fmla="*/ 31041 h 370985"/>
              <a:gd name="T14" fmla="*/ 355874 w 564445"/>
              <a:gd name="T15" fmla="*/ 21171 h 370985"/>
              <a:gd name="T16" fmla="*/ 455519 w 564445"/>
              <a:gd name="T17" fmla="*/ 11303 h 370985"/>
              <a:gd name="T18" fmla="*/ 569399 w 564445"/>
              <a:gd name="T19" fmla="*/ 1433 h 3709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4445" h="370985">
                <a:moveTo>
                  <a:pt x="0" y="370985"/>
                </a:moveTo>
                <a:cubicBezTo>
                  <a:pt x="4704" y="333355"/>
                  <a:pt x="4133" y="294682"/>
                  <a:pt x="14111" y="258096"/>
                </a:cubicBezTo>
                <a:cubicBezTo>
                  <a:pt x="18573" y="241734"/>
                  <a:pt x="31738" y="229006"/>
                  <a:pt x="42333" y="215763"/>
                </a:cubicBezTo>
                <a:cubicBezTo>
                  <a:pt x="60673" y="192839"/>
                  <a:pt x="106782" y="156762"/>
                  <a:pt x="127000" y="145208"/>
                </a:cubicBezTo>
                <a:cubicBezTo>
                  <a:pt x="139915" y="137828"/>
                  <a:pt x="156029" y="137748"/>
                  <a:pt x="169333" y="131096"/>
                </a:cubicBezTo>
                <a:cubicBezTo>
                  <a:pt x="184502" y="123511"/>
                  <a:pt x="196079" y="109555"/>
                  <a:pt x="211667" y="102874"/>
                </a:cubicBezTo>
                <a:cubicBezTo>
                  <a:pt x="229493" y="95235"/>
                  <a:pt x="249535" y="94336"/>
                  <a:pt x="268111" y="88763"/>
                </a:cubicBezTo>
                <a:cubicBezTo>
                  <a:pt x="296605" y="80215"/>
                  <a:pt x="323917" y="67756"/>
                  <a:pt x="352778" y="60541"/>
                </a:cubicBezTo>
                <a:cubicBezTo>
                  <a:pt x="423652" y="42822"/>
                  <a:pt x="390823" y="52563"/>
                  <a:pt x="451556" y="32319"/>
                </a:cubicBezTo>
                <a:cubicBezTo>
                  <a:pt x="499734" y="-15861"/>
                  <a:pt x="466474" y="4096"/>
                  <a:pt x="564445" y="4096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7253288" y="2173288"/>
            <a:ext cx="593725" cy="254000"/>
          </a:xfrm>
          <a:custGeom>
            <a:avLst/>
            <a:gdLst>
              <a:gd name="T0" fmla="*/ 0 w 593874"/>
              <a:gd name="T1" fmla="*/ 0 h 254000"/>
              <a:gd name="T2" fmla="*/ 70429 w 593874"/>
              <a:gd name="T3" fmla="*/ 14111 h 254000"/>
              <a:gd name="T4" fmla="*/ 154949 w 593874"/>
              <a:gd name="T5" fmla="*/ 42333 h 254000"/>
              <a:gd name="T6" fmla="*/ 225378 w 593874"/>
              <a:gd name="T7" fmla="*/ 112889 h 254000"/>
              <a:gd name="T8" fmla="*/ 253552 w 593874"/>
              <a:gd name="T9" fmla="*/ 155222 h 254000"/>
              <a:gd name="T10" fmla="*/ 295815 w 593874"/>
              <a:gd name="T11" fmla="*/ 169333 h 254000"/>
              <a:gd name="T12" fmla="*/ 577540 w 593874"/>
              <a:gd name="T13" fmla="*/ 183444 h 254000"/>
              <a:gd name="T14" fmla="*/ 591624 w 593874"/>
              <a:gd name="T15" fmla="*/ 225778 h 254000"/>
              <a:gd name="T16" fmla="*/ 549367 w 593874"/>
              <a:gd name="T17" fmla="*/ 254000 h 254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93874" h="254000">
                <a:moveTo>
                  <a:pt x="0" y="0"/>
                </a:moveTo>
                <a:cubicBezTo>
                  <a:pt x="23518" y="4704"/>
                  <a:pt x="47416" y="7800"/>
                  <a:pt x="70555" y="14111"/>
                </a:cubicBezTo>
                <a:cubicBezTo>
                  <a:pt x="99256" y="21938"/>
                  <a:pt x="155222" y="42333"/>
                  <a:pt x="155222" y="42333"/>
                </a:cubicBezTo>
                <a:cubicBezTo>
                  <a:pt x="178740" y="65852"/>
                  <a:pt x="207327" y="85215"/>
                  <a:pt x="225777" y="112889"/>
                </a:cubicBezTo>
                <a:cubicBezTo>
                  <a:pt x="235185" y="127000"/>
                  <a:pt x="240757" y="144628"/>
                  <a:pt x="254000" y="155222"/>
                </a:cubicBezTo>
                <a:cubicBezTo>
                  <a:pt x="265615" y="164514"/>
                  <a:pt x="281515" y="168044"/>
                  <a:pt x="296333" y="169333"/>
                </a:cubicBezTo>
                <a:cubicBezTo>
                  <a:pt x="390170" y="177493"/>
                  <a:pt x="484481" y="178740"/>
                  <a:pt x="578555" y="183444"/>
                </a:cubicBezTo>
                <a:cubicBezTo>
                  <a:pt x="583259" y="197555"/>
                  <a:pt x="598190" y="211967"/>
                  <a:pt x="592666" y="225778"/>
                </a:cubicBezTo>
                <a:cubicBezTo>
                  <a:pt x="586368" y="241524"/>
                  <a:pt x="550333" y="254000"/>
                  <a:pt x="550333" y="25400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731000" y="2511425"/>
            <a:ext cx="465138" cy="225425"/>
          </a:xfrm>
          <a:custGeom>
            <a:avLst/>
            <a:gdLst>
              <a:gd name="T0" fmla="*/ 0 w 465666"/>
              <a:gd name="T1" fmla="*/ 0 h 225777"/>
              <a:gd name="T2" fmla="*/ 69996 w 465666"/>
              <a:gd name="T3" fmla="*/ 41873 h 225777"/>
              <a:gd name="T4" fmla="*/ 111995 w 465666"/>
              <a:gd name="T5" fmla="*/ 55831 h 225777"/>
              <a:gd name="T6" fmla="*/ 167993 w 465666"/>
              <a:gd name="T7" fmla="*/ 111663 h 225777"/>
              <a:gd name="T8" fmla="*/ 181992 w 465666"/>
              <a:gd name="T9" fmla="*/ 167493 h 225777"/>
              <a:gd name="T10" fmla="*/ 265990 w 465666"/>
              <a:gd name="T11" fmla="*/ 181451 h 225777"/>
              <a:gd name="T12" fmla="*/ 377985 w 465666"/>
              <a:gd name="T13" fmla="*/ 195408 h 225777"/>
              <a:gd name="T14" fmla="*/ 461983 w 465666"/>
              <a:gd name="T15" fmla="*/ 223325 h 225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65666" h="225777">
                <a:moveTo>
                  <a:pt x="0" y="0"/>
                </a:moveTo>
                <a:cubicBezTo>
                  <a:pt x="23518" y="14111"/>
                  <a:pt x="46024" y="30067"/>
                  <a:pt x="70555" y="42333"/>
                </a:cubicBezTo>
                <a:cubicBezTo>
                  <a:pt x="83859" y="48985"/>
                  <a:pt x="100784" y="47798"/>
                  <a:pt x="112888" y="56444"/>
                </a:cubicBezTo>
                <a:cubicBezTo>
                  <a:pt x="134540" y="71910"/>
                  <a:pt x="169333" y="112889"/>
                  <a:pt x="169333" y="112889"/>
                </a:cubicBezTo>
                <a:cubicBezTo>
                  <a:pt x="174037" y="131704"/>
                  <a:pt x="167663" y="158061"/>
                  <a:pt x="183444" y="169333"/>
                </a:cubicBezTo>
                <a:cubicBezTo>
                  <a:pt x="206726" y="185963"/>
                  <a:pt x="239787" y="179398"/>
                  <a:pt x="268111" y="183444"/>
                </a:cubicBezTo>
                <a:cubicBezTo>
                  <a:pt x="305652" y="188807"/>
                  <a:pt x="343370" y="192851"/>
                  <a:pt x="381000" y="197555"/>
                </a:cubicBezTo>
                <a:lnTo>
                  <a:pt x="465666" y="225777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7210425" y="2455863"/>
            <a:ext cx="593725" cy="295275"/>
          </a:xfrm>
          <a:custGeom>
            <a:avLst/>
            <a:gdLst>
              <a:gd name="T0" fmla="*/ 0 w 592667"/>
              <a:gd name="T1" fmla="*/ 289001 h 296334"/>
              <a:gd name="T2" fmla="*/ 185749 w 592667"/>
              <a:gd name="T3" fmla="*/ 247714 h 296334"/>
              <a:gd name="T4" fmla="*/ 214327 w 592667"/>
              <a:gd name="T5" fmla="*/ 206429 h 296334"/>
              <a:gd name="T6" fmla="*/ 471517 w 592667"/>
              <a:gd name="T7" fmla="*/ 165143 h 296334"/>
              <a:gd name="T8" fmla="*/ 500094 w 592667"/>
              <a:gd name="T9" fmla="*/ 137619 h 296334"/>
              <a:gd name="T10" fmla="*/ 585825 w 592667"/>
              <a:gd name="T11" fmla="*/ 82573 h 296334"/>
              <a:gd name="T12" fmla="*/ 600113 w 592667"/>
              <a:gd name="T13" fmla="*/ 0 h 2963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92667" h="296334">
                <a:moveTo>
                  <a:pt x="0" y="296334"/>
                </a:moveTo>
                <a:cubicBezTo>
                  <a:pt x="73677" y="288966"/>
                  <a:pt x="132026" y="305418"/>
                  <a:pt x="183445" y="254000"/>
                </a:cubicBezTo>
                <a:cubicBezTo>
                  <a:pt x="195437" y="242008"/>
                  <a:pt x="197285" y="220655"/>
                  <a:pt x="211667" y="211667"/>
                </a:cubicBezTo>
                <a:cubicBezTo>
                  <a:pt x="275544" y="171744"/>
                  <a:pt x="408576" y="174092"/>
                  <a:pt x="465667" y="169334"/>
                </a:cubicBezTo>
                <a:cubicBezTo>
                  <a:pt x="475074" y="159926"/>
                  <a:pt x="483246" y="149094"/>
                  <a:pt x="493889" y="141111"/>
                </a:cubicBezTo>
                <a:cubicBezTo>
                  <a:pt x="521024" y="120760"/>
                  <a:pt x="578556" y="84667"/>
                  <a:pt x="578556" y="84667"/>
                </a:cubicBezTo>
                <a:lnTo>
                  <a:pt x="592667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730" name="Straight Connector 14"/>
          <p:cNvCxnSpPr>
            <a:cxnSpLocks noChangeShapeType="1"/>
            <a:stCxn id="30733" idx="0"/>
            <a:endCxn id="30734" idx="0"/>
          </p:cNvCxnSpPr>
          <p:nvPr/>
        </p:nvCxnSpPr>
        <p:spPr bwMode="auto">
          <a:xfrm>
            <a:off x="5983288" y="2173288"/>
            <a:ext cx="11112" cy="2936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1" name="Straight Connector 15"/>
          <p:cNvCxnSpPr>
            <a:cxnSpLocks noChangeShapeType="1"/>
            <a:stCxn id="30736" idx="7"/>
            <a:endCxn id="30734" idx="5"/>
          </p:cNvCxnSpPr>
          <p:nvPr/>
        </p:nvCxnSpPr>
        <p:spPr bwMode="auto">
          <a:xfrm flipV="1">
            <a:off x="5780088" y="2562225"/>
            <a:ext cx="254000" cy="160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2" name="Straight Connector 16"/>
          <p:cNvCxnSpPr>
            <a:cxnSpLocks noChangeShapeType="1"/>
            <a:stCxn id="30734" idx="3"/>
            <a:endCxn id="30735" idx="1"/>
          </p:cNvCxnSpPr>
          <p:nvPr/>
        </p:nvCxnSpPr>
        <p:spPr bwMode="auto">
          <a:xfrm>
            <a:off x="5954713" y="2562225"/>
            <a:ext cx="268287" cy="160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3" name="Oval 17"/>
          <p:cNvSpPr>
            <a:spLocks noChangeArrowheads="1"/>
          </p:cNvSpPr>
          <p:nvPr/>
        </p:nvSpPr>
        <p:spPr bwMode="auto">
          <a:xfrm>
            <a:off x="5926138" y="2173288"/>
            <a:ext cx="112712" cy="112712"/>
          </a:xfrm>
          <a:prstGeom prst="ellipse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/>
          </a:p>
        </p:txBody>
      </p:sp>
      <p:sp>
        <p:nvSpPr>
          <p:cNvPr id="30734" name="Oval 18"/>
          <p:cNvSpPr>
            <a:spLocks noChangeArrowheads="1"/>
          </p:cNvSpPr>
          <p:nvPr/>
        </p:nvSpPr>
        <p:spPr bwMode="auto">
          <a:xfrm>
            <a:off x="5937250" y="2466975"/>
            <a:ext cx="114300" cy="112713"/>
          </a:xfrm>
          <a:prstGeom prst="ellipse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/>
          </a:p>
        </p:txBody>
      </p:sp>
      <p:sp>
        <p:nvSpPr>
          <p:cNvPr id="30735" name="Oval 19"/>
          <p:cNvSpPr>
            <a:spLocks noChangeArrowheads="1"/>
          </p:cNvSpPr>
          <p:nvPr/>
        </p:nvSpPr>
        <p:spPr bwMode="auto">
          <a:xfrm>
            <a:off x="6205538" y="2706688"/>
            <a:ext cx="112712" cy="112712"/>
          </a:xfrm>
          <a:prstGeom prst="ellipse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/>
          </a:p>
        </p:txBody>
      </p:sp>
      <p:sp>
        <p:nvSpPr>
          <p:cNvPr id="30736" name="Oval 20"/>
          <p:cNvSpPr>
            <a:spLocks noChangeArrowheads="1"/>
          </p:cNvSpPr>
          <p:nvPr/>
        </p:nvSpPr>
        <p:spPr bwMode="auto">
          <a:xfrm>
            <a:off x="5683250" y="2706688"/>
            <a:ext cx="114300" cy="112712"/>
          </a:xfrm>
          <a:prstGeom prst="ellipse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/>
          </a:p>
        </p:txBody>
      </p:sp>
      <p:sp>
        <p:nvSpPr>
          <p:cNvPr id="30737" name="Oval 21"/>
          <p:cNvSpPr>
            <a:spLocks noChangeArrowheads="1"/>
          </p:cNvSpPr>
          <p:nvPr/>
        </p:nvSpPr>
        <p:spPr bwMode="auto">
          <a:xfrm>
            <a:off x="6643688" y="2424113"/>
            <a:ext cx="112712" cy="112712"/>
          </a:xfrm>
          <a:prstGeom prst="ellipse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/>
          </a:p>
        </p:txBody>
      </p:sp>
      <p:sp>
        <p:nvSpPr>
          <p:cNvPr id="30738" name="Oval 22"/>
          <p:cNvSpPr>
            <a:spLocks noChangeArrowheads="1"/>
          </p:cNvSpPr>
          <p:nvPr/>
        </p:nvSpPr>
        <p:spPr bwMode="auto">
          <a:xfrm>
            <a:off x="6992938" y="2420938"/>
            <a:ext cx="112712" cy="112712"/>
          </a:xfrm>
          <a:prstGeom prst="ellipse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/>
          </a:p>
        </p:txBody>
      </p:sp>
      <p:sp>
        <p:nvSpPr>
          <p:cNvPr id="30739" name="Oval 23"/>
          <p:cNvSpPr>
            <a:spLocks noChangeArrowheads="1"/>
          </p:cNvSpPr>
          <p:nvPr/>
        </p:nvSpPr>
        <p:spPr bwMode="auto">
          <a:xfrm>
            <a:off x="7359650" y="2420938"/>
            <a:ext cx="114300" cy="112712"/>
          </a:xfrm>
          <a:prstGeom prst="ellipse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/>
          </a:p>
        </p:txBody>
      </p:sp>
      <p:sp>
        <p:nvSpPr>
          <p:cNvPr id="30740" name="Oval 24"/>
          <p:cNvSpPr>
            <a:spLocks noChangeArrowheads="1"/>
          </p:cNvSpPr>
          <p:nvPr/>
        </p:nvSpPr>
        <p:spPr bwMode="auto">
          <a:xfrm>
            <a:off x="7727950" y="2420938"/>
            <a:ext cx="112713" cy="112712"/>
          </a:xfrm>
          <a:prstGeom prst="ellipse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180263" y="2100263"/>
            <a:ext cx="112712" cy="112712"/>
          </a:xfrm>
          <a:prstGeom prst="ellipse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123113" y="2706688"/>
            <a:ext cx="112712" cy="112712"/>
          </a:xfrm>
          <a:prstGeom prst="ellipse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/>
          </a:p>
        </p:txBody>
      </p:sp>
      <p:cxnSp>
        <p:nvCxnSpPr>
          <p:cNvPr id="30743" name="Straight Connector 27"/>
          <p:cNvCxnSpPr>
            <a:cxnSpLocks noChangeShapeType="1"/>
          </p:cNvCxnSpPr>
          <p:nvPr/>
        </p:nvCxnSpPr>
        <p:spPr bwMode="auto">
          <a:xfrm flipV="1">
            <a:off x="6727825" y="2479675"/>
            <a:ext cx="282575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4" name="Straight Connector 28"/>
          <p:cNvCxnSpPr>
            <a:cxnSpLocks noChangeShapeType="1"/>
          </p:cNvCxnSpPr>
          <p:nvPr/>
        </p:nvCxnSpPr>
        <p:spPr bwMode="auto">
          <a:xfrm flipV="1">
            <a:off x="7105650" y="2478088"/>
            <a:ext cx="2825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5" name="Straight Connector 29"/>
          <p:cNvCxnSpPr>
            <a:cxnSpLocks noChangeShapeType="1"/>
          </p:cNvCxnSpPr>
          <p:nvPr/>
        </p:nvCxnSpPr>
        <p:spPr bwMode="auto">
          <a:xfrm flipV="1">
            <a:off x="7461250" y="2479675"/>
            <a:ext cx="282575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89520" cy="1143000"/>
          </a:xfrm>
        </p:spPr>
        <p:txBody>
          <a:bodyPr/>
          <a:lstStyle/>
          <a:p>
            <a:r>
              <a:rPr lang="en-US" altLang="en-US" sz="3000" dirty="0" smtClean="0">
                <a:latin typeface="Helvetica" panose="020B0604020202020204" pitchFamily="34" charset="0"/>
              </a:rPr>
              <a:t>A “guide” for “good” robustness measures</a:t>
            </a:r>
          </a:p>
        </p:txBody>
      </p:sp>
      <p:sp>
        <p:nvSpPr>
          <p:cNvPr id="32" name="TextBox 142"/>
          <p:cNvSpPr txBox="1"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 dirty="0" err="1">
                <a:solidFill>
                  <a:schemeClr val="bg1"/>
                </a:solidFill>
              </a:rPr>
              <a:t>Hau</a:t>
            </a:r>
            <a:r>
              <a:rPr lang="en-US" altLang="zh-CN" sz="1200" dirty="0">
                <a:solidFill>
                  <a:schemeClr val="bg1"/>
                </a:solidFill>
              </a:rPr>
              <a:t> Chan, Leman </a:t>
            </a:r>
            <a:r>
              <a:rPr lang="en-US" altLang="zh-CN" sz="1200" dirty="0" err="1">
                <a:solidFill>
                  <a:schemeClr val="bg1"/>
                </a:solidFill>
              </a:rPr>
              <a:t>Akoglu</a:t>
            </a:r>
            <a:r>
              <a:rPr lang="en-US" altLang="zh-CN" sz="1200" dirty="0">
                <a:solidFill>
                  <a:schemeClr val="bg1"/>
                </a:solidFill>
              </a:rPr>
              <a:t>, Hanghang Tong: Make It or Break It: Manipulating Robustness in Large Networks. SDM 2014: 325-333</a:t>
            </a:r>
          </a:p>
        </p:txBody>
      </p:sp>
    </p:spTree>
    <p:extLst>
      <p:ext uri="{BB962C8B-B14F-4D97-AF65-F5344CB8AC3E}">
        <p14:creationId xmlns:p14="http://schemas.microsoft.com/office/powerpoint/2010/main" val="17951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89520" cy="1143000"/>
          </a:xfrm>
        </p:spPr>
        <p:txBody>
          <a:bodyPr/>
          <a:lstStyle/>
          <a:p>
            <a:r>
              <a:rPr lang="en-US" altLang="en-US" sz="3000" dirty="0" smtClean="0">
                <a:latin typeface="Helvetica" panose="020B0604020202020204" pitchFamily="34" charset="0"/>
              </a:rPr>
              <a:t>A “guide” for “good” robustness measures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92150" y="1120775"/>
          <a:ext cx="7435851" cy="5118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638"/>
                <a:gridCol w="1354537"/>
                <a:gridCol w="1227550"/>
                <a:gridCol w="846587"/>
                <a:gridCol w="1354539"/>
              </a:tblGrid>
              <a:tr h="400434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Measures</a:t>
                      </a:r>
                      <a:endParaRPr lang="en-US" sz="1200" b="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S. Monotone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Redundant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Stable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Interpretable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2" marB="45722"/>
                </a:tc>
              </a:tr>
              <a:tr h="34704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vertex / edge connectivity</a:t>
                      </a: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31" marR="91431" marT="45722" marB="45722"/>
                </a:tc>
              </a:tr>
              <a:tr h="34704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avg. shortest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distance</a:t>
                      </a: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31" marR="91431" marT="45722" marB="45722"/>
                </a:tc>
              </a:tr>
              <a:tr h="3352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diameter</a:t>
                      </a:r>
                      <a:endParaRPr lang="en-US" sz="16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31" marR="91431" marT="45722" marB="45722"/>
                </a:tc>
              </a:tr>
              <a:tr h="3352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efficiency</a:t>
                      </a:r>
                      <a:endParaRPr lang="en-US" sz="16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</a:tr>
              <a:tr h="3352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vertex / edge </a:t>
                      </a:r>
                      <a:r>
                        <a:rPr lang="en-US" sz="1600" dirty="0" err="1" smtClean="0"/>
                        <a:t>betweenness</a:t>
                      </a:r>
                      <a:endParaRPr lang="en-US" sz="16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</a:tr>
              <a:tr h="3352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clustering coefficient</a:t>
                      </a:r>
                      <a:endParaRPr lang="en-US" sz="16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</a:tr>
              <a:tr h="3352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largest component fraction</a:t>
                      </a:r>
                      <a:endParaRPr lang="en-US" sz="16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</a:tr>
              <a:tr h="3352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pairwise connectivity</a:t>
                      </a:r>
                      <a:endParaRPr lang="en-US" sz="16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</a:tr>
              <a:tr h="3352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avg. available flows</a:t>
                      </a:r>
                      <a:endParaRPr lang="en-US" sz="16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</a:tr>
              <a:tr h="3352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algebraic connectivity</a:t>
                      </a:r>
                      <a:endParaRPr lang="en-US" sz="16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</a:tr>
              <a:tr h="3352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effective resistance</a:t>
                      </a:r>
                      <a:endParaRPr lang="en-US" sz="16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</a:tr>
              <a:tr h="3352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spanning trees</a:t>
                      </a:r>
                      <a:endParaRPr lang="en-US" sz="16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</a:tr>
              <a:tr h="3352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spectral radius / gap</a:t>
                      </a:r>
                      <a:endParaRPr lang="en-US" sz="16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</a:tr>
              <a:tr h="3352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natural</a:t>
                      </a:r>
                      <a:r>
                        <a:rPr lang="en-US" sz="1600" baseline="0" dirty="0" smtClean="0"/>
                        <a:t> connectivity</a:t>
                      </a:r>
                      <a:endParaRPr lang="en-US" sz="16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1" marR="91431" marT="45722" marB="45722"/>
                </a:tc>
              </a:tr>
            </a:tbl>
          </a:graphicData>
        </a:graphic>
      </p:graphicFrame>
      <p:pic>
        <p:nvPicPr>
          <p:cNvPr id="3184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2288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48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2225675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49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1870075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50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222250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51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2559050"/>
            <a:ext cx="346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52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2894013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53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4556125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54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924425"/>
            <a:ext cx="3460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55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899150"/>
            <a:ext cx="346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56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495425"/>
            <a:ext cx="3476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57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847850"/>
            <a:ext cx="3476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58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187575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59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525713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60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2878138"/>
            <a:ext cx="3476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61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217863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62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556000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63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894138"/>
            <a:ext cx="3476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64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556125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65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559425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66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27725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67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32448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68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522413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69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3582988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70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4895850"/>
            <a:ext cx="3476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71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5884863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72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559425"/>
            <a:ext cx="3476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73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4910138"/>
            <a:ext cx="3460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74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5899150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75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878138"/>
            <a:ext cx="3460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76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2565400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7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551113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7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873250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7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3211513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8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3552825"/>
            <a:ext cx="3476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8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887788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8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514475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8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524510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8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878138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8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38798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86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14813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ounded Rectangle 57"/>
          <p:cNvSpPr>
            <a:spLocks noChangeArrowheads="1"/>
          </p:cNvSpPr>
          <p:nvPr/>
        </p:nvSpPr>
        <p:spPr bwMode="auto">
          <a:xfrm>
            <a:off x="663575" y="4910138"/>
            <a:ext cx="7478713" cy="339725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/>
          </a:p>
        </p:txBody>
      </p:sp>
      <p:sp>
        <p:nvSpPr>
          <p:cNvPr id="59" name="Rounded Rectangle 58"/>
          <p:cNvSpPr>
            <a:spLocks noChangeArrowheads="1"/>
          </p:cNvSpPr>
          <p:nvPr/>
        </p:nvSpPr>
        <p:spPr bwMode="auto">
          <a:xfrm>
            <a:off x="674688" y="5910263"/>
            <a:ext cx="7478712" cy="338137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/>
          </a:p>
        </p:txBody>
      </p:sp>
      <p:pic>
        <p:nvPicPr>
          <p:cNvPr id="31889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4538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9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4216400"/>
            <a:ext cx="3476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91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4202113"/>
            <a:ext cx="3476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92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1881188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9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5241925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9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9085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142"/>
          <p:cNvSpPr txBox="1"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 dirty="0" err="1">
                <a:solidFill>
                  <a:schemeClr val="bg1"/>
                </a:solidFill>
              </a:rPr>
              <a:t>Hau</a:t>
            </a:r>
            <a:r>
              <a:rPr lang="en-US" altLang="zh-CN" sz="1200" dirty="0">
                <a:solidFill>
                  <a:schemeClr val="bg1"/>
                </a:solidFill>
              </a:rPr>
              <a:t> Chan, Leman </a:t>
            </a:r>
            <a:r>
              <a:rPr lang="en-US" altLang="zh-CN" sz="1200" dirty="0" err="1">
                <a:solidFill>
                  <a:schemeClr val="bg1"/>
                </a:solidFill>
              </a:rPr>
              <a:t>Akoglu</a:t>
            </a:r>
            <a:r>
              <a:rPr lang="en-US" altLang="zh-CN" sz="1200" dirty="0">
                <a:solidFill>
                  <a:schemeClr val="bg1"/>
                </a:solidFill>
              </a:rPr>
              <a:t>, Hanghang Tong: Make It or Break It: Manipulating Robustness in Large Networks. SDM 2014: 325-333</a:t>
            </a:r>
          </a:p>
        </p:txBody>
      </p:sp>
    </p:spTree>
    <p:extLst>
      <p:ext uri="{BB962C8B-B14F-4D97-AF65-F5344CB8AC3E}">
        <p14:creationId xmlns:p14="http://schemas.microsoft.com/office/powerpoint/2010/main" val="92104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Unification of Connectivity 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</p:spPr>
            <p:txBody>
              <a:bodyPr/>
              <a:lstStyle/>
              <a:p>
                <a:r>
                  <a:rPr lang="en-US" b="1" dirty="0" smtClean="0"/>
                  <a:t>Key Idea</a:t>
                </a:r>
                <a:r>
                  <a:rPr lang="en-US" dirty="0"/>
                  <a:t>: </a:t>
                </a:r>
                <a:r>
                  <a:rPr lang="en-US" dirty="0" smtClean="0"/>
                  <a:t>graph </a:t>
                </a:r>
                <a:r>
                  <a:rPr lang="en-US" dirty="0"/>
                  <a:t>connectivity as an </a:t>
                </a:r>
                <a:r>
                  <a:rPr lang="en-US" b="1" dirty="0"/>
                  <a:t>aggregation </a:t>
                </a:r>
                <a:r>
                  <a:rPr lang="en-US" dirty="0"/>
                  <a:t>over the </a:t>
                </a:r>
                <a:r>
                  <a:rPr lang="en-US" dirty="0" smtClean="0"/>
                  <a:t>subgraph connectivity: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lvl="1"/>
                <a:r>
                  <a:rPr lang="en-US" i="1" dirty="0" smtClean="0"/>
                  <a:t>A</a:t>
                </a:r>
                <a:r>
                  <a:rPr lang="en-US" dirty="0" smtClean="0"/>
                  <a:t>: adjacency matrix of the graph</a:t>
                </a:r>
              </a:p>
              <a:p>
                <a:pPr lvl="1"/>
                <a14:m>
                  <m:oMath xmlns:m="http://schemas.openxmlformats.org/officeDocument/2006/math" xmlns="">
                    <m:r>
                      <a:rPr lang="el-GR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 smtClean="0"/>
                  <a:t>a non-empty subgraph in </a:t>
                </a:r>
                <a:r>
                  <a:rPr lang="en-US" i="1" dirty="0" smtClean="0"/>
                  <a:t>A</a:t>
                </a:r>
              </a:p>
              <a:p>
                <a:pPr lvl="1"/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b="0" dirty="0" smtClean="0"/>
                  <a:t>: connectivity of the subgraph </a:t>
                </a:r>
                <a14:m>
                  <m:oMath xmlns:m="http://schemas.openxmlformats.org/officeDocument/2006/math" xmlns=""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i="1" dirty="0" smtClean="0"/>
                  <a:t>C(A)</a:t>
                </a:r>
                <a:r>
                  <a:rPr lang="en-US" dirty="0" smtClean="0"/>
                  <a:t>: connectivity of graph </a:t>
                </a:r>
                <a:r>
                  <a:rPr lang="en-US" i="1" dirty="0" smtClean="0"/>
                  <a:t>A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  <a:blipFill rotWithShape="0">
                <a:blip r:embed="rId3"/>
                <a:stretch>
                  <a:fillRect l="-162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0A8FC-E70D-4D55-B10B-3193F1CDBB6C}" type="slidenum">
              <a:rPr lang="zh-CN" altLang="en-US" smtClean="0"/>
              <a:pPr>
                <a:defRPr/>
              </a:pPr>
              <a:t>33</a:t>
            </a:fld>
            <a:endParaRPr lang="en-US" altLang="zh-CN" dirty="0"/>
          </a:p>
        </p:txBody>
      </p:sp>
      <p:sp>
        <p:nvSpPr>
          <p:cNvPr id="5" name="TextBox 142"/>
          <p:cNvSpPr txBox="1"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chemeClr val="bg1"/>
                </a:solidFill>
              </a:rPr>
              <a:t>Chen </a:t>
            </a:r>
            <a:r>
              <a:rPr lang="en-US" altLang="zh-CN" sz="1200" dirty="0" err="1">
                <a:solidFill>
                  <a:schemeClr val="bg1"/>
                </a:solidFill>
              </a:rPr>
              <a:t>Chen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</a:rPr>
              <a:t>Jingrui</a:t>
            </a:r>
            <a:r>
              <a:rPr lang="en-US" altLang="zh-CN" sz="1200" dirty="0">
                <a:solidFill>
                  <a:schemeClr val="bg1"/>
                </a:solidFill>
              </a:rPr>
              <a:t> He, </a:t>
            </a:r>
            <a:r>
              <a:rPr lang="en-US" altLang="zh-CN" sz="1200" dirty="0" err="1">
                <a:solidFill>
                  <a:schemeClr val="bg1"/>
                </a:solidFill>
              </a:rPr>
              <a:t>Nadya</a:t>
            </a:r>
            <a:r>
              <a:rPr lang="en-US" altLang="zh-CN" sz="1200" dirty="0">
                <a:solidFill>
                  <a:schemeClr val="bg1"/>
                </a:solidFill>
              </a:rPr>
              <a:t> Bliss, Hanghang Tong: On the Connectivity of Multi-layered Networks: Models, Measures and Optimal Control. ICDM 2015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665416"/>
            <a:ext cx="3657600" cy="11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6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Unification of Connectivity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b="1" dirty="0" smtClean="0"/>
              <a:t>Key Idea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b="1" dirty="0" smtClean="0"/>
              <a:t>Examples</a:t>
            </a:r>
          </a:p>
          <a:p>
            <a:pPr lvl="1"/>
            <a:r>
              <a:rPr lang="en-US" dirty="0" smtClean="0"/>
              <a:t>Path Capacity:</a:t>
            </a:r>
          </a:p>
          <a:p>
            <a:pPr lvl="1"/>
            <a:r>
              <a:rPr lang="en-US" dirty="0" smtClean="0"/>
              <a:t>Loop Capacity:</a:t>
            </a:r>
          </a:p>
          <a:p>
            <a:pPr lvl="1"/>
            <a:r>
              <a:rPr lang="en-US" dirty="0" smtClean="0"/>
              <a:t>Triangle Capacity: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0A8FC-E70D-4D55-B10B-3193F1CDBB6C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5" name="TextBox 142"/>
          <p:cNvSpPr txBox="1"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prstClr val="white"/>
                </a:solidFill>
              </a:rPr>
              <a:t>Chen </a:t>
            </a:r>
            <a:r>
              <a:rPr lang="en-US" altLang="zh-CN" sz="1200" dirty="0" err="1">
                <a:solidFill>
                  <a:prstClr val="white"/>
                </a:solidFill>
              </a:rPr>
              <a:t>Chen</a:t>
            </a:r>
            <a:r>
              <a:rPr lang="en-US" altLang="zh-CN" sz="1200" dirty="0">
                <a:solidFill>
                  <a:prstClr val="white"/>
                </a:solidFill>
              </a:rPr>
              <a:t>, </a:t>
            </a:r>
            <a:r>
              <a:rPr lang="en-US" altLang="zh-CN" sz="1200" dirty="0" err="1">
                <a:solidFill>
                  <a:prstClr val="white"/>
                </a:solidFill>
              </a:rPr>
              <a:t>Jingrui</a:t>
            </a:r>
            <a:r>
              <a:rPr lang="en-US" altLang="zh-CN" sz="1200" dirty="0">
                <a:solidFill>
                  <a:prstClr val="white"/>
                </a:solidFill>
              </a:rPr>
              <a:t> He, </a:t>
            </a:r>
            <a:r>
              <a:rPr lang="en-US" altLang="zh-CN" sz="1200" dirty="0" err="1">
                <a:solidFill>
                  <a:prstClr val="white"/>
                </a:solidFill>
              </a:rPr>
              <a:t>Nadya</a:t>
            </a:r>
            <a:r>
              <a:rPr lang="en-US" altLang="zh-CN" sz="1200" dirty="0">
                <a:solidFill>
                  <a:prstClr val="white"/>
                </a:solidFill>
              </a:rPr>
              <a:t> Bliss, Hanghang Tong: On the Connectivity of Multi-layered Networks: Models, Measures and Optimal Control. ICDM 2015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600200"/>
            <a:ext cx="2743200" cy="89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895573"/>
            <a:ext cx="4461905" cy="647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859883"/>
            <a:ext cx="4661905" cy="614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0873" y="4785917"/>
            <a:ext cx="2485715" cy="62857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048000" y="3276600"/>
            <a:ext cx="4572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1"/>
          </p:cNvCxnSpPr>
          <p:nvPr/>
        </p:nvCxnSpPr>
        <p:spPr>
          <a:xfrm>
            <a:off x="3505200" y="4863481"/>
            <a:ext cx="475673" cy="2367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1"/>
          </p:cNvCxnSpPr>
          <p:nvPr/>
        </p:nvCxnSpPr>
        <p:spPr>
          <a:xfrm>
            <a:off x="3429000" y="4146240"/>
            <a:ext cx="228600" cy="207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74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Roadmap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smtClean="0"/>
              <a:t>Motivations and Background</a:t>
            </a:r>
          </a:p>
          <a:p>
            <a:r>
              <a:rPr lang="en-US" altLang="zh-CN" sz="3600" dirty="0" smtClean="0"/>
              <a:t>Part I: GCO Measures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</a:rPr>
              <a:t>Part II: GCO Theories &amp; Algorithms</a:t>
            </a:r>
          </a:p>
          <a:p>
            <a:r>
              <a:rPr lang="en-US" altLang="zh-CN" sz="3600" dirty="0" smtClean="0"/>
              <a:t>Part III: GCO Applications</a:t>
            </a:r>
          </a:p>
          <a:p>
            <a:r>
              <a:rPr lang="en-US" altLang="zh-CN" sz="3600" dirty="0" smtClean="0"/>
              <a:t>Part IV: Open Challenges &amp; Future Trends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4800" y="3048000"/>
            <a:ext cx="533400" cy="381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57200" y="1752600"/>
            <a:ext cx="313943" cy="251968"/>
            <a:chOff x="3810000" y="3111500"/>
            <a:chExt cx="490537" cy="393700"/>
          </a:xfrm>
        </p:grpSpPr>
        <p:sp>
          <p:nvSpPr>
            <p:cNvPr id="7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2438400"/>
            <a:ext cx="313943" cy="251968"/>
            <a:chOff x="3810000" y="3111500"/>
            <a:chExt cx="490537" cy="393700"/>
          </a:xfrm>
        </p:grpSpPr>
        <p:sp>
          <p:nvSpPr>
            <p:cNvPr id="10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0" y="6486525"/>
            <a:ext cx="1447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1" i="0" kern="1200">
                <a:solidFill>
                  <a:srgbClr val="80808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35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95496"/>
      </p:ext>
    </p:extLst>
  </p:cSld>
  <p:clrMapOvr>
    <a:masterClrMapping/>
  </p:clrMapOvr>
  <p:transition xmlns:p14="http://schemas.microsoft.com/office/powerpoint/2010/main" advTm="2063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Minimizing Dissemination: Immunization</a:t>
            </a:r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A392E25-792C-49F3-8739-5F55E38B07A6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36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209800" y="3886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34</a:t>
            </a:r>
          </a:p>
        </p:txBody>
      </p:sp>
      <p:sp>
        <p:nvSpPr>
          <p:cNvPr id="149" name="Oval 148"/>
          <p:cNvSpPr/>
          <p:nvPr/>
        </p:nvSpPr>
        <p:spPr>
          <a:xfrm>
            <a:off x="1828800" y="4648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33</a:t>
            </a:r>
          </a:p>
        </p:txBody>
      </p:sp>
      <p:sp>
        <p:nvSpPr>
          <p:cNvPr id="150" name="Oval 149"/>
          <p:cNvSpPr/>
          <p:nvPr/>
        </p:nvSpPr>
        <p:spPr>
          <a:xfrm>
            <a:off x="1828800" y="2971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25</a:t>
            </a:r>
          </a:p>
        </p:txBody>
      </p:sp>
      <p:sp>
        <p:nvSpPr>
          <p:cNvPr id="151" name="Oval 150"/>
          <p:cNvSpPr/>
          <p:nvPr/>
        </p:nvSpPr>
        <p:spPr>
          <a:xfrm>
            <a:off x="990600" y="32004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26</a:t>
            </a:r>
          </a:p>
        </p:txBody>
      </p:sp>
      <p:sp>
        <p:nvSpPr>
          <p:cNvPr id="152" name="Oval 151"/>
          <p:cNvSpPr/>
          <p:nvPr/>
        </p:nvSpPr>
        <p:spPr>
          <a:xfrm>
            <a:off x="457200" y="3657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27</a:t>
            </a:r>
          </a:p>
        </p:txBody>
      </p:sp>
      <p:sp>
        <p:nvSpPr>
          <p:cNvPr id="153" name="Oval 152"/>
          <p:cNvSpPr/>
          <p:nvPr/>
        </p:nvSpPr>
        <p:spPr>
          <a:xfrm>
            <a:off x="228600" y="4419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28</a:t>
            </a:r>
          </a:p>
        </p:txBody>
      </p:sp>
      <p:sp>
        <p:nvSpPr>
          <p:cNvPr id="154" name="Oval 153"/>
          <p:cNvSpPr/>
          <p:nvPr/>
        </p:nvSpPr>
        <p:spPr>
          <a:xfrm>
            <a:off x="334963" y="5105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29</a:t>
            </a:r>
          </a:p>
        </p:txBody>
      </p:sp>
      <p:sp>
        <p:nvSpPr>
          <p:cNvPr id="155" name="Oval 154"/>
          <p:cNvSpPr/>
          <p:nvPr/>
        </p:nvSpPr>
        <p:spPr>
          <a:xfrm>
            <a:off x="762000" y="5638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30</a:t>
            </a:r>
          </a:p>
        </p:txBody>
      </p:sp>
      <p:sp>
        <p:nvSpPr>
          <p:cNvPr id="156" name="Oval 155"/>
          <p:cNvSpPr/>
          <p:nvPr/>
        </p:nvSpPr>
        <p:spPr>
          <a:xfrm>
            <a:off x="1706563" y="60499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31</a:t>
            </a:r>
          </a:p>
        </p:txBody>
      </p:sp>
      <p:sp>
        <p:nvSpPr>
          <p:cNvPr id="157" name="Oval 156"/>
          <p:cNvSpPr/>
          <p:nvPr/>
        </p:nvSpPr>
        <p:spPr>
          <a:xfrm>
            <a:off x="2438400" y="6019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32</a:t>
            </a:r>
          </a:p>
        </p:txBody>
      </p:sp>
      <p:sp>
        <p:nvSpPr>
          <p:cNvPr id="158" name="Oval 157"/>
          <p:cNvSpPr/>
          <p:nvPr/>
        </p:nvSpPr>
        <p:spPr>
          <a:xfrm>
            <a:off x="2590800" y="30480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22</a:t>
            </a:r>
          </a:p>
        </p:txBody>
      </p:sp>
      <p:sp>
        <p:nvSpPr>
          <p:cNvPr id="159" name="Oval 158"/>
          <p:cNvSpPr/>
          <p:nvPr/>
        </p:nvSpPr>
        <p:spPr>
          <a:xfrm>
            <a:off x="3352800" y="3352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21</a:t>
            </a:r>
          </a:p>
        </p:txBody>
      </p:sp>
      <p:sp>
        <p:nvSpPr>
          <p:cNvPr id="160" name="Oval 159"/>
          <p:cNvSpPr/>
          <p:nvPr/>
        </p:nvSpPr>
        <p:spPr>
          <a:xfrm>
            <a:off x="3810000" y="3886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161" name="Oval 160"/>
          <p:cNvSpPr/>
          <p:nvPr/>
        </p:nvSpPr>
        <p:spPr>
          <a:xfrm>
            <a:off x="3886200" y="4800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162" name="Oval 161"/>
          <p:cNvSpPr/>
          <p:nvPr/>
        </p:nvSpPr>
        <p:spPr>
          <a:xfrm>
            <a:off x="3581400" y="5410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18</a:t>
            </a:r>
          </a:p>
        </p:txBody>
      </p:sp>
      <p:sp>
        <p:nvSpPr>
          <p:cNvPr id="163" name="Oval 162"/>
          <p:cNvSpPr/>
          <p:nvPr/>
        </p:nvSpPr>
        <p:spPr>
          <a:xfrm>
            <a:off x="3048000" y="5791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17</a:t>
            </a:r>
          </a:p>
        </p:txBody>
      </p:sp>
      <p:sp>
        <p:nvSpPr>
          <p:cNvPr id="164" name="Oval 163"/>
          <p:cNvSpPr/>
          <p:nvPr/>
        </p:nvSpPr>
        <p:spPr>
          <a:xfrm>
            <a:off x="2239963" y="23161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23</a:t>
            </a:r>
          </a:p>
        </p:txBody>
      </p:sp>
      <p:sp>
        <p:nvSpPr>
          <p:cNvPr id="165" name="Oval 164"/>
          <p:cNvSpPr/>
          <p:nvPr/>
        </p:nvSpPr>
        <p:spPr>
          <a:xfrm>
            <a:off x="3001963" y="23923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24</a:t>
            </a:r>
          </a:p>
        </p:txBody>
      </p:sp>
      <p:sp>
        <p:nvSpPr>
          <p:cNvPr id="166" name="Oval 165"/>
          <p:cNvSpPr/>
          <p:nvPr/>
        </p:nvSpPr>
        <p:spPr>
          <a:xfrm>
            <a:off x="6308725" y="2620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167" name="Oval 166"/>
          <p:cNvSpPr/>
          <p:nvPr/>
        </p:nvSpPr>
        <p:spPr>
          <a:xfrm>
            <a:off x="6858000" y="3001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13</a:t>
            </a:r>
          </a:p>
        </p:txBody>
      </p:sp>
      <p:sp>
        <p:nvSpPr>
          <p:cNvPr id="168" name="Oval 167"/>
          <p:cNvSpPr/>
          <p:nvPr/>
        </p:nvSpPr>
        <p:spPr>
          <a:xfrm>
            <a:off x="7680325" y="2743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7299325" y="24384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15</a:t>
            </a:r>
          </a:p>
        </p:txBody>
      </p:sp>
      <p:sp>
        <p:nvSpPr>
          <p:cNvPr id="170" name="Oval 169"/>
          <p:cNvSpPr/>
          <p:nvPr/>
        </p:nvSpPr>
        <p:spPr>
          <a:xfrm>
            <a:off x="7954963" y="22098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16</a:t>
            </a:r>
          </a:p>
        </p:txBody>
      </p:sp>
      <p:sp>
        <p:nvSpPr>
          <p:cNvPr id="171" name="Oval 170"/>
          <p:cNvSpPr/>
          <p:nvPr/>
        </p:nvSpPr>
        <p:spPr>
          <a:xfrm>
            <a:off x="6583363" y="4068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172" name="Oval 171"/>
          <p:cNvSpPr/>
          <p:nvPr/>
        </p:nvSpPr>
        <p:spPr>
          <a:xfrm>
            <a:off x="7726363" y="3581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173" name="Oval 172"/>
          <p:cNvSpPr/>
          <p:nvPr/>
        </p:nvSpPr>
        <p:spPr>
          <a:xfrm>
            <a:off x="4983163" y="39163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174" name="Oval 173"/>
          <p:cNvSpPr/>
          <p:nvPr/>
        </p:nvSpPr>
        <p:spPr>
          <a:xfrm>
            <a:off x="5821363" y="32305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175" name="Oval 174"/>
          <p:cNvSpPr/>
          <p:nvPr/>
        </p:nvSpPr>
        <p:spPr>
          <a:xfrm>
            <a:off x="4983163" y="5211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176" name="Oval 175"/>
          <p:cNvSpPr/>
          <p:nvPr/>
        </p:nvSpPr>
        <p:spPr>
          <a:xfrm>
            <a:off x="5973763" y="4343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77" name="Oval 176"/>
          <p:cNvSpPr/>
          <p:nvPr/>
        </p:nvSpPr>
        <p:spPr>
          <a:xfrm>
            <a:off x="6096000" y="55165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178" name="Oval 177"/>
          <p:cNvSpPr/>
          <p:nvPr/>
        </p:nvSpPr>
        <p:spPr>
          <a:xfrm>
            <a:off x="6858000" y="5668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79" name="Oval 178"/>
          <p:cNvSpPr/>
          <p:nvPr/>
        </p:nvSpPr>
        <p:spPr>
          <a:xfrm>
            <a:off x="7467600" y="5181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180" name="Oval 179"/>
          <p:cNvSpPr/>
          <p:nvPr/>
        </p:nvSpPr>
        <p:spPr>
          <a:xfrm>
            <a:off x="7650163" y="4449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cxnSp>
        <p:nvCxnSpPr>
          <p:cNvPr id="181" name="Straight Connector 180"/>
          <p:cNvCxnSpPr>
            <a:stCxn id="149" idx="0"/>
            <a:endCxn id="148" idx="3"/>
          </p:cNvCxnSpPr>
          <p:nvPr/>
        </p:nvCxnSpPr>
        <p:spPr bwMode="auto">
          <a:xfrm rot="5400000" flipH="1" flipV="1">
            <a:off x="1843088" y="4241800"/>
            <a:ext cx="528637" cy="2841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56" idx="0"/>
            <a:endCxn id="149" idx="4"/>
          </p:cNvCxnSpPr>
          <p:nvPr/>
        </p:nvCxnSpPr>
        <p:spPr bwMode="auto">
          <a:xfrm rot="5400000" flipH="1" flipV="1">
            <a:off x="1341437" y="5426076"/>
            <a:ext cx="1127125" cy="120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57" idx="0"/>
            <a:endCxn id="148" idx="4"/>
          </p:cNvCxnSpPr>
          <p:nvPr/>
        </p:nvCxnSpPr>
        <p:spPr bwMode="auto">
          <a:xfrm rot="16200000" flipV="1">
            <a:off x="1531144" y="4976019"/>
            <a:ext cx="1858962" cy="228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57" idx="0"/>
            <a:endCxn id="149" idx="4"/>
          </p:cNvCxnSpPr>
          <p:nvPr/>
        </p:nvCxnSpPr>
        <p:spPr bwMode="auto">
          <a:xfrm rot="16200000" flipV="1">
            <a:off x="1721644" y="5166519"/>
            <a:ext cx="1096962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55" idx="7"/>
            <a:endCxn id="148" idx="3"/>
          </p:cNvCxnSpPr>
          <p:nvPr/>
        </p:nvCxnSpPr>
        <p:spPr bwMode="auto">
          <a:xfrm rot="5400000" flipH="1" flipV="1">
            <a:off x="842963" y="4271963"/>
            <a:ext cx="1558925" cy="12541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55" idx="7"/>
            <a:endCxn id="149" idx="3"/>
          </p:cNvCxnSpPr>
          <p:nvPr/>
        </p:nvCxnSpPr>
        <p:spPr bwMode="auto">
          <a:xfrm rot="5400000" flipH="1" flipV="1">
            <a:off x="1033463" y="4843463"/>
            <a:ext cx="796925" cy="8731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54" idx="6"/>
          </p:cNvCxnSpPr>
          <p:nvPr/>
        </p:nvCxnSpPr>
        <p:spPr bwMode="auto">
          <a:xfrm flipV="1">
            <a:off x="609600" y="4156075"/>
            <a:ext cx="1665288" cy="10858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154" idx="6"/>
            <a:endCxn id="149" idx="3"/>
          </p:cNvCxnSpPr>
          <p:nvPr/>
        </p:nvCxnSpPr>
        <p:spPr bwMode="auto">
          <a:xfrm flipV="1">
            <a:off x="609600" y="4881563"/>
            <a:ext cx="1258888" cy="3603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53" idx="6"/>
            <a:endCxn id="148" idx="3"/>
          </p:cNvCxnSpPr>
          <p:nvPr/>
        </p:nvCxnSpPr>
        <p:spPr bwMode="auto">
          <a:xfrm flipV="1">
            <a:off x="503238" y="4119563"/>
            <a:ext cx="1746250" cy="4365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53" idx="6"/>
            <a:endCxn id="149" idx="3"/>
          </p:cNvCxnSpPr>
          <p:nvPr/>
        </p:nvCxnSpPr>
        <p:spPr bwMode="auto">
          <a:xfrm>
            <a:off x="503238" y="4556125"/>
            <a:ext cx="1365250" cy="3254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51" idx="5"/>
          </p:cNvCxnSpPr>
          <p:nvPr/>
        </p:nvCxnSpPr>
        <p:spPr bwMode="auto">
          <a:xfrm rot="16200000" flipH="1">
            <a:off x="1391444" y="3266282"/>
            <a:ext cx="681037" cy="1016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51" idx="5"/>
            <a:endCxn id="149" idx="0"/>
          </p:cNvCxnSpPr>
          <p:nvPr/>
        </p:nvCxnSpPr>
        <p:spPr bwMode="auto">
          <a:xfrm rot="16200000" flipH="1">
            <a:off x="987425" y="3670301"/>
            <a:ext cx="1214437" cy="7413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50" idx="4"/>
            <a:endCxn id="148" idx="3"/>
          </p:cNvCxnSpPr>
          <p:nvPr/>
        </p:nvCxnSpPr>
        <p:spPr bwMode="auto">
          <a:xfrm rot="16200000" flipH="1">
            <a:off x="1670844" y="3540919"/>
            <a:ext cx="873125" cy="2841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150" idx="4"/>
            <a:endCxn id="151" idx="6"/>
          </p:cNvCxnSpPr>
          <p:nvPr/>
        </p:nvCxnSpPr>
        <p:spPr bwMode="auto">
          <a:xfrm rot="5400000">
            <a:off x="1570038" y="2941638"/>
            <a:ext cx="90487" cy="7000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58" idx="2"/>
            <a:endCxn id="150" idx="6"/>
          </p:cNvCxnSpPr>
          <p:nvPr/>
        </p:nvCxnSpPr>
        <p:spPr bwMode="auto">
          <a:xfrm rot="10800000">
            <a:off x="2103438" y="3108325"/>
            <a:ext cx="487362" cy="76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51" idx="3"/>
            <a:endCxn id="152" idx="7"/>
          </p:cNvCxnSpPr>
          <p:nvPr/>
        </p:nvCxnSpPr>
        <p:spPr bwMode="auto">
          <a:xfrm rot="5400000">
            <a:off x="728663" y="3395663"/>
            <a:ext cx="263525" cy="3397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52" idx="6"/>
            <a:endCxn id="148" idx="3"/>
          </p:cNvCxnSpPr>
          <p:nvPr/>
        </p:nvCxnSpPr>
        <p:spPr bwMode="auto">
          <a:xfrm>
            <a:off x="731838" y="3794125"/>
            <a:ext cx="1517650" cy="3254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50" idx="4"/>
            <a:endCxn id="149" idx="0"/>
          </p:cNvCxnSpPr>
          <p:nvPr/>
        </p:nvCxnSpPr>
        <p:spPr bwMode="auto">
          <a:xfrm rot="5400000">
            <a:off x="1264444" y="3947319"/>
            <a:ext cx="1403350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159" idx="1"/>
            <a:endCxn id="158" idx="6"/>
          </p:cNvCxnSpPr>
          <p:nvPr/>
        </p:nvCxnSpPr>
        <p:spPr bwMode="auto">
          <a:xfrm rot="16200000" flipV="1">
            <a:off x="3024981" y="3024982"/>
            <a:ext cx="207963" cy="527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60" idx="1"/>
            <a:endCxn id="159" idx="5"/>
          </p:cNvCxnSpPr>
          <p:nvPr/>
        </p:nvCxnSpPr>
        <p:spPr bwMode="auto">
          <a:xfrm rot="16200000" flipV="1">
            <a:off x="3548063" y="3624263"/>
            <a:ext cx="339725" cy="2635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163" idx="6"/>
            <a:endCxn id="162" idx="3"/>
          </p:cNvCxnSpPr>
          <p:nvPr/>
        </p:nvCxnSpPr>
        <p:spPr bwMode="auto">
          <a:xfrm flipV="1">
            <a:off x="3322638" y="5643563"/>
            <a:ext cx="298450" cy="2841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165" idx="2"/>
            <a:endCxn id="164" idx="6"/>
          </p:cNvCxnSpPr>
          <p:nvPr/>
        </p:nvCxnSpPr>
        <p:spPr bwMode="auto">
          <a:xfrm rot="10800000">
            <a:off x="2514600" y="2454275"/>
            <a:ext cx="487363" cy="76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59" idx="1"/>
            <a:endCxn id="164" idx="6"/>
          </p:cNvCxnSpPr>
          <p:nvPr/>
        </p:nvCxnSpPr>
        <p:spPr bwMode="auto">
          <a:xfrm rot="16200000" flipV="1">
            <a:off x="2484437" y="2484438"/>
            <a:ext cx="938213" cy="8778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50" idx="7"/>
            <a:endCxn id="164" idx="4"/>
          </p:cNvCxnSpPr>
          <p:nvPr/>
        </p:nvCxnSpPr>
        <p:spPr bwMode="auto">
          <a:xfrm rot="5400000" flipH="1" flipV="1">
            <a:off x="2009775" y="2643188"/>
            <a:ext cx="420688" cy="3159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158" idx="7"/>
            <a:endCxn id="165" idx="4"/>
          </p:cNvCxnSpPr>
          <p:nvPr/>
        </p:nvCxnSpPr>
        <p:spPr bwMode="auto">
          <a:xfrm rot="5400000" flipH="1" flipV="1">
            <a:off x="2771775" y="2719388"/>
            <a:ext cx="420688" cy="3159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59" idx="1"/>
            <a:endCxn id="165" idx="4"/>
          </p:cNvCxnSpPr>
          <p:nvPr/>
        </p:nvCxnSpPr>
        <p:spPr bwMode="auto">
          <a:xfrm rot="16200000" flipV="1">
            <a:off x="2903538" y="2903537"/>
            <a:ext cx="725488" cy="2524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163" idx="0"/>
            <a:endCxn id="148" idx="4"/>
          </p:cNvCxnSpPr>
          <p:nvPr/>
        </p:nvCxnSpPr>
        <p:spPr bwMode="auto">
          <a:xfrm rot="16200000" flipV="1">
            <a:off x="1950244" y="4556919"/>
            <a:ext cx="1630362" cy="838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stCxn id="162" idx="1"/>
            <a:endCxn id="148" idx="6"/>
          </p:cNvCxnSpPr>
          <p:nvPr/>
        </p:nvCxnSpPr>
        <p:spPr bwMode="auto">
          <a:xfrm rot="16200000" flipV="1">
            <a:off x="2339181" y="4167982"/>
            <a:ext cx="1427163" cy="1136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161" idx="2"/>
            <a:endCxn id="148" idx="6"/>
          </p:cNvCxnSpPr>
          <p:nvPr/>
        </p:nvCxnSpPr>
        <p:spPr bwMode="auto">
          <a:xfrm rot="10800000">
            <a:off x="2484438" y="4022725"/>
            <a:ext cx="1401762" cy="9144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160" idx="2"/>
            <a:endCxn id="148" idx="6"/>
          </p:cNvCxnSpPr>
          <p:nvPr/>
        </p:nvCxnSpPr>
        <p:spPr bwMode="auto">
          <a:xfrm rot="10800000">
            <a:off x="2484438" y="4022725"/>
            <a:ext cx="1325562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159" idx="3"/>
            <a:endCxn id="148" idx="6"/>
          </p:cNvCxnSpPr>
          <p:nvPr/>
        </p:nvCxnSpPr>
        <p:spPr bwMode="auto">
          <a:xfrm rot="5400000">
            <a:off x="2720182" y="3350419"/>
            <a:ext cx="436562" cy="908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176" idx="2"/>
            <a:endCxn id="148" idx="6"/>
          </p:cNvCxnSpPr>
          <p:nvPr/>
        </p:nvCxnSpPr>
        <p:spPr bwMode="auto">
          <a:xfrm rot="10800000">
            <a:off x="2484438" y="4022725"/>
            <a:ext cx="3489325" cy="457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163" idx="0"/>
            <a:endCxn id="149" idx="6"/>
          </p:cNvCxnSpPr>
          <p:nvPr/>
        </p:nvCxnSpPr>
        <p:spPr bwMode="auto">
          <a:xfrm rot="16200000" flipV="1">
            <a:off x="2140744" y="4747419"/>
            <a:ext cx="1006475" cy="10810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162" idx="1"/>
            <a:endCxn id="149" idx="6"/>
          </p:cNvCxnSpPr>
          <p:nvPr/>
        </p:nvCxnSpPr>
        <p:spPr bwMode="auto">
          <a:xfrm rot="16200000" flipV="1">
            <a:off x="2529681" y="4358482"/>
            <a:ext cx="665163" cy="1517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173" idx="2"/>
            <a:endCxn id="149" idx="6"/>
          </p:cNvCxnSpPr>
          <p:nvPr/>
        </p:nvCxnSpPr>
        <p:spPr bwMode="auto">
          <a:xfrm rot="10800000" flipV="1">
            <a:off x="2103438" y="4054475"/>
            <a:ext cx="2879725" cy="730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59" idx="3"/>
            <a:endCxn id="149" idx="6"/>
          </p:cNvCxnSpPr>
          <p:nvPr/>
        </p:nvCxnSpPr>
        <p:spPr bwMode="auto">
          <a:xfrm rot="5400000">
            <a:off x="2148682" y="3540919"/>
            <a:ext cx="1198562" cy="1289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156" idx="0"/>
            <a:endCxn id="148" idx="4"/>
          </p:cNvCxnSpPr>
          <p:nvPr/>
        </p:nvCxnSpPr>
        <p:spPr bwMode="auto">
          <a:xfrm rot="5400000" flipH="1" flipV="1">
            <a:off x="1150937" y="4854576"/>
            <a:ext cx="1889125" cy="501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stCxn id="174" idx="2"/>
            <a:endCxn id="148" idx="6"/>
          </p:cNvCxnSpPr>
          <p:nvPr/>
        </p:nvCxnSpPr>
        <p:spPr bwMode="auto">
          <a:xfrm rot="10800000" flipV="1">
            <a:off x="2484438" y="3368675"/>
            <a:ext cx="3336925" cy="654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173" idx="4"/>
            <a:endCxn id="162" idx="6"/>
          </p:cNvCxnSpPr>
          <p:nvPr/>
        </p:nvCxnSpPr>
        <p:spPr bwMode="auto">
          <a:xfrm rot="5400000">
            <a:off x="3810794" y="4236244"/>
            <a:ext cx="1355725" cy="12652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173" idx="4"/>
            <a:endCxn id="161" idx="7"/>
          </p:cNvCxnSpPr>
          <p:nvPr/>
        </p:nvCxnSpPr>
        <p:spPr bwMode="auto">
          <a:xfrm rot="5400000">
            <a:off x="4295775" y="4014788"/>
            <a:ext cx="649288" cy="10017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173" idx="2"/>
            <a:endCxn id="160" idx="6"/>
          </p:cNvCxnSpPr>
          <p:nvPr/>
        </p:nvCxnSpPr>
        <p:spPr bwMode="auto">
          <a:xfrm rot="10800000">
            <a:off x="4084638" y="4022725"/>
            <a:ext cx="898525" cy="317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73" idx="2"/>
            <a:endCxn id="159" idx="6"/>
          </p:cNvCxnSpPr>
          <p:nvPr/>
        </p:nvCxnSpPr>
        <p:spPr bwMode="auto">
          <a:xfrm rot="10800000">
            <a:off x="3627438" y="3489325"/>
            <a:ext cx="1355725" cy="5651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171" idx="1"/>
            <a:endCxn id="174" idx="5"/>
          </p:cNvCxnSpPr>
          <p:nvPr/>
        </p:nvCxnSpPr>
        <p:spPr bwMode="auto">
          <a:xfrm rot="16200000" flipV="1">
            <a:off x="6018213" y="3503613"/>
            <a:ext cx="64452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>
            <a:stCxn id="171" idx="1"/>
            <a:endCxn id="159" idx="6"/>
          </p:cNvCxnSpPr>
          <p:nvPr/>
        </p:nvCxnSpPr>
        <p:spPr bwMode="auto">
          <a:xfrm rot="16200000" flipV="1">
            <a:off x="4815681" y="2301082"/>
            <a:ext cx="620713" cy="2997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176" idx="2"/>
            <a:endCxn id="162" idx="6"/>
          </p:cNvCxnSpPr>
          <p:nvPr/>
        </p:nvCxnSpPr>
        <p:spPr bwMode="auto">
          <a:xfrm rot="10800000" flipV="1">
            <a:off x="3856038" y="4479925"/>
            <a:ext cx="2117725" cy="1066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175" idx="3"/>
            <a:endCxn id="163" idx="6"/>
          </p:cNvCxnSpPr>
          <p:nvPr/>
        </p:nvCxnSpPr>
        <p:spPr bwMode="auto">
          <a:xfrm rot="5400000">
            <a:off x="3933032" y="4836319"/>
            <a:ext cx="481012" cy="1701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175" idx="0"/>
            <a:endCxn id="174" idx="4"/>
          </p:cNvCxnSpPr>
          <p:nvPr/>
        </p:nvCxnSpPr>
        <p:spPr bwMode="auto">
          <a:xfrm rot="5400000" flipH="1" flipV="1">
            <a:off x="4687093" y="3939382"/>
            <a:ext cx="1706563" cy="838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stCxn id="167" idx="1"/>
            <a:endCxn id="166" idx="5"/>
          </p:cNvCxnSpPr>
          <p:nvPr/>
        </p:nvCxnSpPr>
        <p:spPr bwMode="auto">
          <a:xfrm rot="16200000" flipV="1">
            <a:off x="6627019" y="2772569"/>
            <a:ext cx="187325" cy="3540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168" idx="3"/>
            <a:endCxn id="167" idx="6"/>
          </p:cNvCxnSpPr>
          <p:nvPr/>
        </p:nvCxnSpPr>
        <p:spPr bwMode="auto">
          <a:xfrm rot="5400000">
            <a:off x="7345363" y="2763838"/>
            <a:ext cx="163512" cy="5889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>
            <a:stCxn id="170" idx="4"/>
            <a:endCxn id="168" idx="7"/>
          </p:cNvCxnSpPr>
          <p:nvPr/>
        </p:nvCxnSpPr>
        <p:spPr bwMode="auto">
          <a:xfrm rot="5400000">
            <a:off x="7854950" y="2544763"/>
            <a:ext cx="298450" cy="177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stCxn id="170" idx="4"/>
            <a:endCxn id="169" idx="6"/>
          </p:cNvCxnSpPr>
          <p:nvPr/>
        </p:nvCxnSpPr>
        <p:spPr bwMode="auto">
          <a:xfrm rot="5400000">
            <a:off x="7788275" y="2270126"/>
            <a:ext cx="90487" cy="5191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168" idx="1"/>
            <a:endCxn id="169" idx="5"/>
          </p:cNvCxnSpPr>
          <p:nvPr/>
        </p:nvCxnSpPr>
        <p:spPr bwMode="auto">
          <a:xfrm rot="16200000" flipV="1">
            <a:off x="7572375" y="2633663"/>
            <a:ext cx="111125" cy="187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169" idx="2"/>
            <a:endCxn id="166" idx="6"/>
          </p:cNvCxnSpPr>
          <p:nvPr/>
        </p:nvCxnSpPr>
        <p:spPr bwMode="auto">
          <a:xfrm rot="10800000" flipV="1">
            <a:off x="6583363" y="2574925"/>
            <a:ext cx="715962" cy="1841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stCxn id="169" idx="4"/>
            <a:endCxn id="171" idx="7"/>
          </p:cNvCxnSpPr>
          <p:nvPr/>
        </p:nvCxnSpPr>
        <p:spPr bwMode="auto">
          <a:xfrm rot="5400000">
            <a:off x="6429376" y="3101975"/>
            <a:ext cx="1397000" cy="6191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168" idx="4"/>
            <a:endCxn id="171" idx="7"/>
          </p:cNvCxnSpPr>
          <p:nvPr/>
        </p:nvCxnSpPr>
        <p:spPr bwMode="auto">
          <a:xfrm rot="5400000">
            <a:off x="6772276" y="3063875"/>
            <a:ext cx="1092200" cy="10001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66" idx="4"/>
            <a:endCxn id="171" idx="0"/>
          </p:cNvCxnSpPr>
          <p:nvPr/>
        </p:nvCxnSpPr>
        <p:spPr bwMode="auto">
          <a:xfrm rot="16200000" flipH="1">
            <a:off x="5997575" y="3344863"/>
            <a:ext cx="1173163" cy="2746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stCxn id="172" idx="3"/>
            <a:endCxn id="171" idx="6"/>
          </p:cNvCxnSpPr>
          <p:nvPr/>
        </p:nvCxnSpPr>
        <p:spPr bwMode="auto">
          <a:xfrm rot="5400000">
            <a:off x="7116763" y="3556000"/>
            <a:ext cx="392112" cy="9096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180" idx="2"/>
            <a:endCxn id="171" idx="6"/>
          </p:cNvCxnSpPr>
          <p:nvPr/>
        </p:nvCxnSpPr>
        <p:spPr bwMode="auto">
          <a:xfrm rot="10800000">
            <a:off x="6858000" y="4206875"/>
            <a:ext cx="792163" cy="381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180" idx="2"/>
            <a:endCxn id="175" idx="6"/>
          </p:cNvCxnSpPr>
          <p:nvPr/>
        </p:nvCxnSpPr>
        <p:spPr bwMode="auto">
          <a:xfrm rot="10800000" flipV="1">
            <a:off x="5257800" y="4587875"/>
            <a:ext cx="2392363" cy="762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>
            <a:stCxn id="179" idx="1"/>
            <a:endCxn id="171" idx="4"/>
          </p:cNvCxnSpPr>
          <p:nvPr/>
        </p:nvCxnSpPr>
        <p:spPr bwMode="auto">
          <a:xfrm rot="16200000" flipV="1">
            <a:off x="6675438" y="4389437"/>
            <a:ext cx="877888" cy="7858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179" idx="1"/>
            <a:endCxn id="175" idx="6"/>
          </p:cNvCxnSpPr>
          <p:nvPr/>
        </p:nvCxnSpPr>
        <p:spPr bwMode="auto">
          <a:xfrm rot="16200000" flipH="1" flipV="1">
            <a:off x="6318250" y="4160838"/>
            <a:ext cx="128587" cy="22494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>
            <a:stCxn id="178" idx="1"/>
            <a:endCxn id="177" idx="5"/>
          </p:cNvCxnSpPr>
          <p:nvPr/>
        </p:nvCxnSpPr>
        <p:spPr bwMode="auto">
          <a:xfrm rot="16200000" flipH="1" flipV="1">
            <a:off x="6592888" y="5446713"/>
            <a:ext cx="4127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stCxn id="178" idx="1"/>
            <a:endCxn id="171" idx="4"/>
          </p:cNvCxnSpPr>
          <p:nvPr/>
        </p:nvCxnSpPr>
        <p:spPr bwMode="auto">
          <a:xfrm rot="16200000" flipV="1">
            <a:off x="6126163" y="4938712"/>
            <a:ext cx="1366838" cy="176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Oval 243"/>
          <p:cNvSpPr/>
          <p:nvPr/>
        </p:nvSpPr>
        <p:spPr>
          <a:xfrm>
            <a:off x="6888163" y="49069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cxnSp>
        <p:nvCxnSpPr>
          <p:cNvPr id="245" name="Straight Connector 244"/>
          <p:cNvCxnSpPr>
            <a:stCxn id="244" idx="3"/>
            <a:endCxn id="177" idx="7"/>
          </p:cNvCxnSpPr>
          <p:nvPr/>
        </p:nvCxnSpPr>
        <p:spPr bwMode="auto">
          <a:xfrm rot="5400000">
            <a:off x="6421438" y="5049838"/>
            <a:ext cx="415925" cy="6000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>
            <a:stCxn id="171" idx="4"/>
            <a:endCxn id="177" idx="0"/>
          </p:cNvCxnSpPr>
          <p:nvPr/>
        </p:nvCxnSpPr>
        <p:spPr bwMode="auto">
          <a:xfrm rot="5400000">
            <a:off x="5890418" y="4685507"/>
            <a:ext cx="1173163" cy="4889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>
            <a:stCxn id="175" idx="6"/>
            <a:endCxn id="177" idx="2"/>
          </p:cNvCxnSpPr>
          <p:nvPr/>
        </p:nvCxnSpPr>
        <p:spPr bwMode="auto">
          <a:xfrm>
            <a:off x="5257800" y="5349875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>
            <a:stCxn id="176" idx="4"/>
            <a:endCxn id="177" idx="0"/>
          </p:cNvCxnSpPr>
          <p:nvPr/>
        </p:nvCxnSpPr>
        <p:spPr bwMode="auto">
          <a:xfrm rot="16200000" flipH="1">
            <a:off x="5722937" y="5006976"/>
            <a:ext cx="898525" cy="120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>
            <a:stCxn id="173" idx="4"/>
            <a:endCxn id="177" idx="1"/>
          </p:cNvCxnSpPr>
          <p:nvPr/>
        </p:nvCxnSpPr>
        <p:spPr bwMode="auto">
          <a:xfrm rot="16200000" flipH="1">
            <a:off x="4945063" y="4367212"/>
            <a:ext cx="1366838" cy="10144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>
            <a:stCxn id="176" idx="6"/>
            <a:endCxn id="171" idx="3"/>
          </p:cNvCxnSpPr>
          <p:nvPr/>
        </p:nvCxnSpPr>
        <p:spPr bwMode="auto">
          <a:xfrm flipV="1">
            <a:off x="6248400" y="4303713"/>
            <a:ext cx="376238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stCxn id="175" idx="7"/>
            <a:endCxn id="176" idx="3"/>
          </p:cNvCxnSpPr>
          <p:nvPr/>
        </p:nvCxnSpPr>
        <p:spPr bwMode="auto">
          <a:xfrm rot="5400000" flipH="1" flipV="1">
            <a:off x="5278438" y="4516438"/>
            <a:ext cx="676275" cy="796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>
            <a:stCxn id="171" idx="4"/>
            <a:endCxn id="175" idx="6"/>
          </p:cNvCxnSpPr>
          <p:nvPr/>
        </p:nvCxnSpPr>
        <p:spPr bwMode="auto">
          <a:xfrm rot="5400000">
            <a:off x="5486400" y="4114800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>
            <a:stCxn id="244" idx="2"/>
          </p:cNvCxnSpPr>
          <p:nvPr/>
        </p:nvCxnSpPr>
        <p:spPr bwMode="auto">
          <a:xfrm rot="10800000" flipV="1">
            <a:off x="5562600" y="5045075"/>
            <a:ext cx="1325563" cy="288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>
            <a:stCxn id="175" idx="0"/>
            <a:endCxn id="173" idx="4"/>
          </p:cNvCxnSpPr>
          <p:nvPr/>
        </p:nvCxnSpPr>
        <p:spPr bwMode="auto">
          <a:xfrm rot="5400000" flipH="1" flipV="1">
            <a:off x="4610101" y="4702175"/>
            <a:ext cx="1020762" cy="15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711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2133600" y="33766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12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6781800" y="24844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13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4956175" y="54562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14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3352800" y="21796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15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384175" y="31480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16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7927975" y="17002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17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1447800" y="56626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18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7777163" y="49990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19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8001000" y="33226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20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5719763" y="26908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21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1679575" y="24622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22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6019800" y="49768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23" name="TextBox 142"/>
          <p:cNvSpPr txBox="1">
            <a:spLocks noChangeArrowheads="1"/>
          </p:cNvSpPr>
          <p:nvPr/>
        </p:nvSpPr>
        <p:spPr bwMode="auto">
          <a:xfrm>
            <a:off x="0" y="6442075"/>
            <a:ext cx="9144000" cy="492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600" dirty="0">
                <a:solidFill>
                  <a:schemeClr val="bg1"/>
                </a:solidFill>
              </a:rPr>
              <a:t>SARS costs 700+ lives; $40+ </a:t>
            </a:r>
            <a:r>
              <a:rPr lang="en-US" altLang="zh-CN" sz="2600" dirty="0" err="1">
                <a:solidFill>
                  <a:schemeClr val="bg1"/>
                </a:solidFill>
              </a:rPr>
              <a:t>Bn</a:t>
            </a:r>
            <a:r>
              <a:rPr lang="en-US" altLang="zh-CN" sz="2600" dirty="0">
                <a:solidFill>
                  <a:schemeClr val="bg1"/>
                </a:solidFill>
              </a:rPr>
              <a:t>; H1N1 costs Mexico $2.3bn</a:t>
            </a:r>
          </a:p>
        </p:txBody>
      </p:sp>
      <p:sp>
        <p:nvSpPr>
          <p:cNvPr id="25724" name="Rectangle 126"/>
          <p:cNvSpPr>
            <a:spLocks noChangeArrowheads="1"/>
          </p:cNvSpPr>
          <p:nvPr/>
        </p:nvSpPr>
        <p:spPr bwMode="auto">
          <a:xfrm>
            <a:off x="0" y="1208088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sz="3000" b="1"/>
              <a:t>Given</a:t>
            </a:r>
            <a:r>
              <a:rPr lang="en-US" altLang="zh-CN" sz="3000"/>
              <a:t>: a graph </a:t>
            </a:r>
            <a:r>
              <a:rPr lang="en-US" altLang="zh-CN" sz="3000" i="1"/>
              <a:t>A</a:t>
            </a:r>
            <a:r>
              <a:rPr lang="en-US" altLang="zh-CN" sz="3000"/>
              <a:t>, virus prop model and budget </a:t>
            </a:r>
            <a:r>
              <a:rPr lang="en-US" altLang="zh-CN" sz="3000" i="1"/>
              <a:t>k</a:t>
            </a:r>
            <a:r>
              <a:rPr lang="en-US" altLang="zh-CN" sz="3000"/>
              <a:t>; </a:t>
            </a:r>
          </a:p>
          <a:p>
            <a:pPr>
              <a:buFont typeface="Arial" charset="0"/>
              <a:buChar char="•"/>
            </a:pPr>
            <a:r>
              <a:rPr lang="en-US" altLang="zh-CN" sz="3000" b="1"/>
              <a:t>Find</a:t>
            </a:r>
            <a:r>
              <a:rPr lang="en-US" altLang="zh-CN" sz="3000"/>
              <a:t>: </a:t>
            </a:r>
            <a:r>
              <a:rPr lang="en-US" altLang="zh-CN" sz="3000" i="1"/>
              <a:t>k</a:t>
            </a:r>
            <a:r>
              <a:rPr lang="en-US" altLang="zh-CN" sz="3000"/>
              <a:t> ‘best’ nodes for immunization.</a:t>
            </a:r>
          </a:p>
        </p:txBody>
      </p:sp>
    </p:spTree>
  </p:cSld>
  <p:clrMapOvr>
    <a:masterClrMapping/>
  </p:clrMapOvr>
  <p:transition xmlns:p14="http://schemas.microsoft.com/office/powerpoint/2010/main" advTm="10234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076FFF9-E1A8-4A66-96CC-474EF490D82E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37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09800" y="3886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34</a:t>
            </a:r>
          </a:p>
        </p:txBody>
      </p:sp>
      <p:sp>
        <p:nvSpPr>
          <p:cNvPr id="6" name="Oval 5"/>
          <p:cNvSpPr/>
          <p:nvPr/>
        </p:nvSpPr>
        <p:spPr>
          <a:xfrm>
            <a:off x="1828800" y="4648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33</a:t>
            </a:r>
          </a:p>
        </p:txBody>
      </p:sp>
      <p:sp>
        <p:nvSpPr>
          <p:cNvPr id="7" name="Oval 6"/>
          <p:cNvSpPr/>
          <p:nvPr/>
        </p:nvSpPr>
        <p:spPr>
          <a:xfrm>
            <a:off x="1828800" y="2971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25</a:t>
            </a:r>
          </a:p>
        </p:txBody>
      </p:sp>
      <p:sp>
        <p:nvSpPr>
          <p:cNvPr id="8" name="Oval 7"/>
          <p:cNvSpPr/>
          <p:nvPr/>
        </p:nvSpPr>
        <p:spPr>
          <a:xfrm>
            <a:off x="990600" y="32004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26</a:t>
            </a:r>
          </a:p>
        </p:txBody>
      </p:sp>
      <p:sp>
        <p:nvSpPr>
          <p:cNvPr id="9" name="Oval 8"/>
          <p:cNvSpPr/>
          <p:nvPr/>
        </p:nvSpPr>
        <p:spPr>
          <a:xfrm>
            <a:off x="457200" y="3657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27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4419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28</a:t>
            </a:r>
          </a:p>
        </p:txBody>
      </p:sp>
      <p:sp>
        <p:nvSpPr>
          <p:cNvPr id="11" name="Oval 10"/>
          <p:cNvSpPr/>
          <p:nvPr/>
        </p:nvSpPr>
        <p:spPr>
          <a:xfrm>
            <a:off x="334963" y="5105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29</a:t>
            </a:r>
          </a:p>
        </p:txBody>
      </p:sp>
      <p:sp>
        <p:nvSpPr>
          <p:cNvPr id="12" name="Oval 11"/>
          <p:cNvSpPr/>
          <p:nvPr/>
        </p:nvSpPr>
        <p:spPr>
          <a:xfrm>
            <a:off x="762000" y="5638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30</a:t>
            </a:r>
          </a:p>
        </p:txBody>
      </p:sp>
      <p:sp>
        <p:nvSpPr>
          <p:cNvPr id="13" name="Oval 12"/>
          <p:cNvSpPr/>
          <p:nvPr/>
        </p:nvSpPr>
        <p:spPr>
          <a:xfrm>
            <a:off x="1706563" y="60499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31</a:t>
            </a:r>
          </a:p>
        </p:txBody>
      </p:sp>
      <p:sp>
        <p:nvSpPr>
          <p:cNvPr id="14" name="Oval 13"/>
          <p:cNvSpPr/>
          <p:nvPr/>
        </p:nvSpPr>
        <p:spPr>
          <a:xfrm>
            <a:off x="2438400" y="6019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32</a:t>
            </a:r>
          </a:p>
        </p:txBody>
      </p:sp>
      <p:sp>
        <p:nvSpPr>
          <p:cNvPr id="15" name="Oval 14"/>
          <p:cNvSpPr/>
          <p:nvPr/>
        </p:nvSpPr>
        <p:spPr>
          <a:xfrm>
            <a:off x="2590800" y="30480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22</a:t>
            </a:r>
          </a:p>
        </p:txBody>
      </p:sp>
      <p:sp>
        <p:nvSpPr>
          <p:cNvPr id="16" name="Oval 15"/>
          <p:cNvSpPr/>
          <p:nvPr/>
        </p:nvSpPr>
        <p:spPr>
          <a:xfrm>
            <a:off x="3352800" y="3352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21</a:t>
            </a:r>
          </a:p>
        </p:txBody>
      </p:sp>
      <p:sp>
        <p:nvSpPr>
          <p:cNvPr id="17" name="Oval 16"/>
          <p:cNvSpPr/>
          <p:nvPr/>
        </p:nvSpPr>
        <p:spPr>
          <a:xfrm>
            <a:off x="3810000" y="3886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18" name="Oval 17"/>
          <p:cNvSpPr/>
          <p:nvPr/>
        </p:nvSpPr>
        <p:spPr>
          <a:xfrm>
            <a:off x="3886200" y="4800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19" name="Oval 18"/>
          <p:cNvSpPr/>
          <p:nvPr/>
        </p:nvSpPr>
        <p:spPr>
          <a:xfrm>
            <a:off x="3581400" y="5410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18</a:t>
            </a:r>
          </a:p>
        </p:txBody>
      </p:sp>
      <p:sp>
        <p:nvSpPr>
          <p:cNvPr id="20" name="Oval 19"/>
          <p:cNvSpPr/>
          <p:nvPr/>
        </p:nvSpPr>
        <p:spPr>
          <a:xfrm>
            <a:off x="3048000" y="5791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17</a:t>
            </a:r>
          </a:p>
        </p:txBody>
      </p:sp>
      <p:sp>
        <p:nvSpPr>
          <p:cNvPr id="21" name="Oval 20"/>
          <p:cNvSpPr/>
          <p:nvPr/>
        </p:nvSpPr>
        <p:spPr>
          <a:xfrm>
            <a:off x="2239963" y="23161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23</a:t>
            </a:r>
          </a:p>
        </p:txBody>
      </p:sp>
      <p:sp>
        <p:nvSpPr>
          <p:cNvPr id="22" name="Oval 21"/>
          <p:cNvSpPr/>
          <p:nvPr/>
        </p:nvSpPr>
        <p:spPr>
          <a:xfrm>
            <a:off x="3001963" y="23923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24</a:t>
            </a:r>
          </a:p>
        </p:txBody>
      </p:sp>
      <p:sp>
        <p:nvSpPr>
          <p:cNvPr id="23" name="Oval 22"/>
          <p:cNvSpPr/>
          <p:nvPr/>
        </p:nvSpPr>
        <p:spPr>
          <a:xfrm>
            <a:off x="6308725" y="2620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24" name="Oval 23"/>
          <p:cNvSpPr/>
          <p:nvPr/>
        </p:nvSpPr>
        <p:spPr>
          <a:xfrm>
            <a:off x="6858000" y="3001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13</a:t>
            </a:r>
          </a:p>
        </p:txBody>
      </p:sp>
      <p:sp>
        <p:nvSpPr>
          <p:cNvPr id="25" name="Oval 24"/>
          <p:cNvSpPr/>
          <p:nvPr/>
        </p:nvSpPr>
        <p:spPr>
          <a:xfrm>
            <a:off x="7680325" y="2743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26" name="Oval 25"/>
          <p:cNvSpPr/>
          <p:nvPr/>
        </p:nvSpPr>
        <p:spPr>
          <a:xfrm>
            <a:off x="7299325" y="24384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15</a:t>
            </a:r>
          </a:p>
        </p:txBody>
      </p:sp>
      <p:sp>
        <p:nvSpPr>
          <p:cNvPr id="27" name="Oval 26"/>
          <p:cNvSpPr/>
          <p:nvPr/>
        </p:nvSpPr>
        <p:spPr>
          <a:xfrm>
            <a:off x="7954963" y="22098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16</a:t>
            </a:r>
          </a:p>
        </p:txBody>
      </p:sp>
      <p:sp>
        <p:nvSpPr>
          <p:cNvPr id="28" name="Oval 27"/>
          <p:cNvSpPr/>
          <p:nvPr/>
        </p:nvSpPr>
        <p:spPr>
          <a:xfrm>
            <a:off x="6583363" y="4068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7726363" y="3581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30" name="Oval 29"/>
          <p:cNvSpPr/>
          <p:nvPr/>
        </p:nvSpPr>
        <p:spPr>
          <a:xfrm>
            <a:off x="4983163" y="39163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31" name="Oval 30"/>
          <p:cNvSpPr/>
          <p:nvPr/>
        </p:nvSpPr>
        <p:spPr>
          <a:xfrm>
            <a:off x="5821363" y="32305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4983163" y="5211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973763" y="4343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6096000" y="55165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35" name="Oval 34"/>
          <p:cNvSpPr/>
          <p:nvPr/>
        </p:nvSpPr>
        <p:spPr>
          <a:xfrm>
            <a:off x="6858000" y="566896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36" name="Oval 35"/>
          <p:cNvSpPr/>
          <p:nvPr/>
        </p:nvSpPr>
        <p:spPr>
          <a:xfrm>
            <a:off x="7467600" y="51816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37" name="Oval 36"/>
          <p:cNvSpPr/>
          <p:nvPr/>
        </p:nvSpPr>
        <p:spPr>
          <a:xfrm>
            <a:off x="7650163" y="44497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cxnSp>
        <p:nvCxnSpPr>
          <p:cNvPr id="38" name="Straight Connector 37"/>
          <p:cNvCxnSpPr>
            <a:stCxn id="6" idx="0"/>
            <a:endCxn id="5" idx="3"/>
          </p:cNvCxnSpPr>
          <p:nvPr/>
        </p:nvCxnSpPr>
        <p:spPr bwMode="auto">
          <a:xfrm rot="5400000" flipH="1" flipV="1">
            <a:off x="1843088" y="4241800"/>
            <a:ext cx="528637" cy="28416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3" idx="0"/>
            <a:endCxn id="6" idx="4"/>
          </p:cNvCxnSpPr>
          <p:nvPr/>
        </p:nvCxnSpPr>
        <p:spPr bwMode="auto">
          <a:xfrm rot="5400000" flipH="1" flipV="1">
            <a:off x="1341437" y="5426076"/>
            <a:ext cx="1127125" cy="120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0"/>
            <a:endCxn id="5" idx="4"/>
          </p:cNvCxnSpPr>
          <p:nvPr/>
        </p:nvCxnSpPr>
        <p:spPr bwMode="auto">
          <a:xfrm rot="16200000" flipV="1">
            <a:off x="1531144" y="4976019"/>
            <a:ext cx="1858962" cy="228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4" idx="0"/>
            <a:endCxn id="6" idx="4"/>
          </p:cNvCxnSpPr>
          <p:nvPr/>
        </p:nvCxnSpPr>
        <p:spPr bwMode="auto">
          <a:xfrm rot="16200000" flipV="1">
            <a:off x="1721644" y="5166519"/>
            <a:ext cx="1096962" cy="6096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7"/>
            <a:endCxn id="5" idx="3"/>
          </p:cNvCxnSpPr>
          <p:nvPr/>
        </p:nvCxnSpPr>
        <p:spPr bwMode="auto">
          <a:xfrm rot="5400000" flipH="1" flipV="1">
            <a:off x="842963" y="4271963"/>
            <a:ext cx="1558925" cy="12541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2" idx="7"/>
            <a:endCxn id="6" idx="3"/>
          </p:cNvCxnSpPr>
          <p:nvPr/>
        </p:nvCxnSpPr>
        <p:spPr bwMode="auto">
          <a:xfrm rot="5400000" flipH="1" flipV="1">
            <a:off x="1033463" y="4843463"/>
            <a:ext cx="796925" cy="8731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6"/>
          </p:cNvCxnSpPr>
          <p:nvPr/>
        </p:nvCxnSpPr>
        <p:spPr bwMode="auto">
          <a:xfrm flipV="1">
            <a:off x="609600" y="4156075"/>
            <a:ext cx="1665288" cy="10858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" idx="6"/>
            <a:endCxn id="6" idx="3"/>
          </p:cNvCxnSpPr>
          <p:nvPr/>
        </p:nvCxnSpPr>
        <p:spPr bwMode="auto">
          <a:xfrm flipV="1">
            <a:off x="609600" y="4881563"/>
            <a:ext cx="1258888" cy="36036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6"/>
            <a:endCxn id="5" idx="3"/>
          </p:cNvCxnSpPr>
          <p:nvPr/>
        </p:nvCxnSpPr>
        <p:spPr bwMode="auto">
          <a:xfrm flipV="1">
            <a:off x="503238" y="4119563"/>
            <a:ext cx="1746250" cy="43656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0" idx="6"/>
            <a:endCxn id="6" idx="3"/>
          </p:cNvCxnSpPr>
          <p:nvPr/>
        </p:nvCxnSpPr>
        <p:spPr bwMode="auto">
          <a:xfrm>
            <a:off x="503238" y="4556125"/>
            <a:ext cx="1365250" cy="32543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8" idx="5"/>
          </p:cNvCxnSpPr>
          <p:nvPr/>
        </p:nvCxnSpPr>
        <p:spPr bwMode="auto">
          <a:xfrm rot="16200000" flipH="1">
            <a:off x="1391444" y="3266282"/>
            <a:ext cx="681037" cy="10160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8" idx="5"/>
            <a:endCxn id="6" idx="0"/>
          </p:cNvCxnSpPr>
          <p:nvPr/>
        </p:nvCxnSpPr>
        <p:spPr bwMode="auto">
          <a:xfrm rot="16200000" flipH="1">
            <a:off x="987425" y="3670301"/>
            <a:ext cx="1214437" cy="74136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" idx="4"/>
            <a:endCxn id="5" idx="3"/>
          </p:cNvCxnSpPr>
          <p:nvPr/>
        </p:nvCxnSpPr>
        <p:spPr bwMode="auto">
          <a:xfrm rot="16200000" flipH="1">
            <a:off x="1670844" y="3540919"/>
            <a:ext cx="873125" cy="28416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" idx="4"/>
            <a:endCxn id="8" idx="6"/>
          </p:cNvCxnSpPr>
          <p:nvPr/>
        </p:nvCxnSpPr>
        <p:spPr bwMode="auto">
          <a:xfrm rot="5400000">
            <a:off x="1570038" y="2941638"/>
            <a:ext cx="90487" cy="7000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2"/>
            <a:endCxn id="7" idx="6"/>
          </p:cNvCxnSpPr>
          <p:nvPr/>
        </p:nvCxnSpPr>
        <p:spPr bwMode="auto">
          <a:xfrm rot="10800000">
            <a:off x="2103438" y="3108325"/>
            <a:ext cx="487362" cy="76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" idx="3"/>
            <a:endCxn id="9" idx="7"/>
          </p:cNvCxnSpPr>
          <p:nvPr/>
        </p:nvCxnSpPr>
        <p:spPr bwMode="auto">
          <a:xfrm rot="5400000">
            <a:off x="728663" y="3395663"/>
            <a:ext cx="263525" cy="3397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9" idx="6"/>
            <a:endCxn id="5" idx="3"/>
          </p:cNvCxnSpPr>
          <p:nvPr/>
        </p:nvCxnSpPr>
        <p:spPr bwMode="auto">
          <a:xfrm>
            <a:off x="731838" y="3794125"/>
            <a:ext cx="1517650" cy="32543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4"/>
            <a:endCxn id="6" idx="0"/>
          </p:cNvCxnSpPr>
          <p:nvPr/>
        </p:nvCxnSpPr>
        <p:spPr bwMode="auto">
          <a:xfrm rot="5400000">
            <a:off x="1264444" y="3947319"/>
            <a:ext cx="1403350" cy="158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6" idx="1"/>
            <a:endCxn id="15" idx="6"/>
          </p:cNvCxnSpPr>
          <p:nvPr/>
        </p:nvCxnSpPr>
        <p:spPr bwMode="auto">
          <a:xfrm rot="16200000" flipV="1">
            <a:off x="3024981" y="3024982"/>
            <a:ext cx="207963" cy="5270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7" idx="1"/>
            <a:endCxn id="16" idx="5"/>
          </p:cNvCxnSpPr>
          <p:nvPr/>
        </p:nvCxnSpPr>
        <p:spPr bwMode="auto">
          <a:xfrm rot="16200000" flipV="1">
            <a:off x="3548063" y="3624263"/>
            <a:ext cx="339725" cy="2635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0" idx="6"/>
            <a:endCxn id="19" idx="3"/>
          </p:cNvCxnSpPr>
          <p:nvPr/>
        </p:nvCxnSpPr>
        <p:spPr bwMode="auto">
          <a:xfrm flipV="1">
            <a:off x="3322638" y="5643563"/>
            <a:ext cx="298450" cy="2841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2" idx="2"/>
            <a:endCxn id="21" idx="6"/>
          </p:cNvCxnSpPr>
          <p:nvPr/>
        </p:nvCxnSpPr>
        <p:spPr bwMode="auto">
          <a:xfrm rot="10800000">
            <a:off x="2514600" y="2454275"/>
            <a:ext cx="487363" cy="76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1"/>
            <a:endCxn id="21" idx="6"/>
          </p:cNvCxnSpPr>
          <p:nvPr/>
        </p:nvCxnSpPr>
        <p:spPr bwMode="auto">
          <a:xfrm rot="16200000" flipV="1">
            <a:off x="2484437" y="2484438"/>
            <a:ext cx="938213" cy="8778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" idx="7"/>
            <a:endCxn id="21" idx="4"/>
          </p:cNvCxnSpPr>
          <p:nvPr/>
        </p:nvCxnSpPr>
        <p:spPr bwMode="auto">
          <a:xfrm rot="5400000" flipH="1" flipV="1">
            <a:off x="2009775" y="2643188"/>
            <a:ext cx="420688" cy="3159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5" idx="7"/>
            <a:endCxn id="22" idx="4"/>
          </p:cNvCxnSpPr>
          <p:nvPr/>
        </p:nvCxnSpPr>
        <p:spPr bwMode="auto">
          <a:xfrm rot="5400000" flipH="1" flipV="1">
            <a:off x="2771775" y="2719388"/>
            <a:ext cx="420688" cy="3159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6" idx="1"/>
            <a:endCxn id="22" idx="4"/>
          </p:cNvCxnSpPr>
          <p:nvPr/>
        </p:nvCxnSpPr>
        <p:spPr bwMode="auto">
          <a:xfrm rot="16200000" flipV="1">
            <a:off x="2903538" y="2903537"/>
            <a:ext cx="725488" cy="2524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0" idx="0"/>
            <a:endCxn id="5" idx="4"/>
          </p:cNvCxnSpPr>
          <p:nvPr/>
        </p:nvCxnSpPr>
        <p:spPr bwMode="auto">
          <a:xfrm rot="16200000" flipV="1">
            <a:off x="1950244" y="4556919"/>
            <a:ext cx="1630362" cy="8382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9" idx="1"/>
            <a:endCxn id="5" idx="6"/>
          </p:cNvCxnSpPr>
          <p:nvPr/>
        </p:nvCxnSpPr>
        <p:spPr bwMode="auto">
          <a:xfrm rot="16200000" flipV="1">
            <a:off x="2339181" y="4167982"/>
            <a:ext cx="1427163" cy="1136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8" idx="2"/>
            <a:endCxn id="5" idx="6"/>
          </p:cNvCxnSpPr>
          <p:nvPr/>
        </p:nvCxnSpPr>
        <p:spPr bwMode="auto">
          <a:xfrm rot="10800000">
            <a:off x="2484438" y="4022725"/>
            <a:ext cx="1401762" cy="9144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7" idx="2"/>
            <a:endCxn id="5" idx="6"/>
          </p:cNvCxnSpPr>
          <p:nvPr/>
        </p:nvCxnSpPr>
        <p:spPr bwMode="auto">
          <a:xfrm rot="10800000">
            <a:off x="2484438" y="4022725"/>
            <a:ext cx="1325562" cy="158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6" idx="3"/>
            <a:endCxn id="5" idx="6"/>
          </p:cNvCxnSpPr>
          <p:nvPr/>
        </p:nvCxnSpPr>
        <p:spPr bwMode="auto">
          <a:xfrm rot="5400000">
            <a:off x="2720182" y="3350419"/>
            <a:ext cx="436562" cy="9080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3" idx="2"/>
            <a:endCxn id="5" idx="6"/>
          </p:cNvCxnSpPr>
          <p:nvPr/>
        </p:nvCxnSpPr>
        <p:spPr bwMode="auto">
          <a:xfrm rot="10800000">
            <a:off x="2484438" y="4022725"/>
            <a:ext cx="3489325" cy="4572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0" idx="0"/>
            <a:endCxn id="6" idx="6"/>
          </p:cNvCxnSpPr>
          <p:nvPr/>
        </p:nvCxnSpPr>
        <p:spPr bwMode="auto">
          <a:xfrm rot="16200000" flipV="1">
            <a:off x="2140744" y="4747419"/>
            <a:ext cx="1006475" cy="1081087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9" idx="1"/>
            <a:endCxn id="6" idx="6"/>
          </p:cNvCxnSpPr>
          <p:nvPr/>
        </p:nvCxnSpPr>
        <p:spPr bwMode="auto">
          <a:xfrm rot="16200000" flipV="1">
            <a:off x="2529681" y="4358482"/>
            <a:ext cx="665163" cy="1517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0" idx="2"/>
            <a:endCxn id="6" idx="6"/>
          </p:cNvCxnSpPr>
          <p:nvPr/>
        </p:nvCxnSpPr>
        <p:spPr bwMode="auto">
          <a:xfrm rot="10800000" flipV="1">
            <a:off x="2103438" y="4054475"/>
            <a:ext cx="2879725" cy="7302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6" idx="3"/>
            <a:endCxn id="6" idx="6"/>
          </p:cNvCxnSpPr>
          <p:nvPr/>
        </p:nvCxnSpPr>
        <p:spPr bwMode="auto">
          <a:xfrm rot="5400000">
            <a:off x="2148682" y="3540919"/>
            <a:ext cx="1198562" cy="12890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3" idx="0"/>
            <a:endCxn id="5" idx="4"/>
          </p:cNvCxnSpPr>
          <p:nvPr/>
        </p:nvCxnSpPr>
        <p:spPr bwMode="auto">
          <a:xfrm rot="5400000" flipH="1" flipV="1">
            <a:off x="1150937" y="4854576"/>
            <a:ext cx="1889125" cy="501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1" idx="2"/>
            <a:endCxn id="5" idx="6"/>
          </p:cNvCxnSpPr>
          <p:nvPr/>
        </p:nvCxnSpPr>
        <p:spPr bwMode="auto">
          <a:xfrm rot="10800000" flipV="1">
            <a:off x="2484438" y="3368675"/>
            <a:ext cx="3336925" cy="6540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30" idx="4"/>
            <a:endCxn id="19" idx="6"/>
          </p:cNvCxnSpPr>
          <p:nvPr/>
        </p:nvCxnSpPr>
        <p:spPr bwMode="auto">
          <a:xfrm rot="5400000">
            <a:off x="3810794" y="4236244"/>
            <a:ext cx="1355725" cy="1265237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30" idx="4"/>
            <a:endCxn id="18" idx="7"/>
          </p:cNvCxnSpPr>
          <p:nvPr/>
        </p:nvCxnSpPr>
        <p:spPr bwMode="auto">
          <a:xfrm rot="5400000">
            <a:off x="4295775" y="4014788"/>
            <a:ext cx="649288" cy="100171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30" idx="2"/>
            <a:endCxn id="17" idx="6"/>
          </p:cNvCxnSpPr>
          <p:nvPr/>
        </p:nvCxnSpPr>
        <p:spPr bwMode="auto">
          <a:xfrm rot="10800000">
            <a:off x="4084638" y="4022725"/>
            <a:ext cx="898525" cy="317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0" idx="2"/>
            <a:endCxn id="16" idx="6"/>
          </p:cNvCxnSpPr>
          <p:nvPr/>
        </p:nvCxnSpPr>
        <p:spPr bwMode="auto">
          <a:xfrm rot="10800000">
            <a:off x="3627438" y="3489325"/>
            <a:ext cx="1355725" cy="5651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8" idx="1"/>
            <a:endCxn id="31" idx="5"/>
          </p:cNvCxnSpPr>
          <p:nvPr/>
        </p:nvCxnSpPr>
        <p:spPr bwMode="auto">
          <a:xfrm rot="16200000" flipV="1">
            <a:off x="6018213" y="3503613"/>
            <a:ext cx="644525" cy="5683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8" idx="1"/>
            <a:endCxn id="16" idx="6"/>
          </p:cNvCxnSpPr>
          <p:nvPr/>
        </p:nvCxnSpPr>
        <p:spPr bwMode="auto">
          <a:xfrm rot="16200000" flipV="1">
            <a:off x="4815681" y="2301082"/>
            <a:ext cx="620713" cy="29972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33" idx="2"/>
            <a:endCxn id="19" idx="6"/>
          </p:cNvCxnSpPr>
          <p:nvPr/>
        </p:nvCxnSpPr>
        <p:spPr bwMode="auto">
          <a:xfrm rot="10800000" flipV="1">
            <a:off x="3856038" y="4479925"/>
            <a:ext cx="2117725" cy="10668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2" idx="3"/>
            <a:endCxn id="20" idx="6"/>
          </p:cNvCxnSpPr>
          <p:nvPr/>
        </p:nvCxnSpPr>
        <p:spPr bwMode="auto">
          <a:xfrm rot="5400000">
            <a:off x="3933032" y="4836319"/>
            <a:ext cx="481012" cy="17018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2" idx="0"/>
            <a:endCxn id="31" idx="4"/>
          </p:cNvCxnSpPr>
          <p:nvPr/>
        </p:nvCxnSpPr>
        <p:spPr bwMode="auto">
          <a:xfrm rot="5400000" flipH="1" flipV="1">
            <a:off x="4687093" y="3939382"/>
            <a:ext cx="1706563" cy="8382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4" idx="1"/>
            <a:endCxn id="23" idx="5"/>
          </p:cNvCxnSpPr>
          <p:nvPr/>
        </p:nvCxnSpPr>
        <p:spPr bwMode="auto">
          <a:xfrm rot="16200000" flipV="1">
            <a:off x="6627019" y="2772569"/>
            <a:ext cx="187325" cy="3540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5" idx="3"/>
            <a:endCxn id="24" idx="6"/>
          </p:cNvCxnSpPr>
          <p:nvPr/>
        </p:nvCxnSpPr>
        <p:spPr bwMode="auto">
          <a:xfrm rot="5400000">
            <a:off x="7345363" y="2763838"/>
            <a:ext cx="163512" cy="5889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7" idx="4"/>
            <a:endCxn id="25" idx="7"/>
          </p:cNvCxnSpPr>
          <p:nvPr/>
        </p:nvCxnSpPr>
        <p:spPr bwMode="auto">
          <a:xfrm rot="5400000">
            <a:off x="7854950" y="2544763"/>
            <a:ext cx="298450" cy="177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7" idx="4"/>
            <a:endCxn id="26" idx="6"/>
          </p:cNvCxnSpPr>
          <p:nvPr/>
        </p:nvCxnSpPr>
        <p:spPr bwMode="auto">
          <a:xfrm rot="5400000">
            <a:off x="7788275" y="2270126"/>
            <a:ext cx="90487" cy="5191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25" idx="1"/>
            <a:endCxn id="26" idx="5"/>
          </p:cNvCxnSpPr>
          <p:nvPr/>
        </p:nvCxnSpPr>
        <p:spPr bwMode="auto">
          <a:xfrm rot="16200000" flipV="1">
            <a:off x="7572375" y="2633663"/>
            <a:ext cx="111125" cy="187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6" idx="2"/>
            <a:endCxn id="23" idx="6"/>
          </p:cNvCxnSpPr>
          <p:nvPr/>
        </p:nvCxnSpPr>
        <p:spPr bwMode="auto">
          <a:xfrm rot="10800000" flipV="1">
            <a:off x="6583363" y="2574925"/>
            <a:ext cx="715962" cy="1841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6" idx="4"/>
            <a:endCxn id="28" idx="7"/>
          </p:cNvCxnSpPr>
          <p:nvPr/>
        </p:nvCxnSpPr>
        <p:spPr bwMode="auto">
          <a:xfrm rot="5400000">
            <a:off x="6429376" y="3101975"/>
            <a:ext cx="1397000" cy="6191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25" idx="4"/>
            <a:endCxn id="28" idx="7"/>
          </p:cNvCxnSpPr>
          <p:nvPr/>
        </p:nvCxnSpPr>
        <p:spPr bwMode="auto">
          <a:xfrm rot="5400000">
            <a:off x="6772276" y="3063875"/>
            <a:ext cx="1092200" cy="10001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23" idx="4"/>
            <a:endCxn id="28" idx="0"/>
          </p:cNvCxnSpPr>
          <p:nvPr/>
        </p:nvCxnSpPr>
        <p:spPr bwMode="auto">
          <a:xfrm rot="16200000" flipH="1">
            <a:off x="5997575" y="3344863"/>
            <a:ext cx="1173163" cy="274637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9" idx="3"/>
            <a:endCxn id="28" idx="6"/>
          </p:cNvCxnSpPr>
          <p:nvPr/>
        </p:nvCxnSpPr>
        <p:spPr bwMode="auto">
          <a:xfrm rot="5400000">
            <a:off x="7116763" y="3556000"/>
            <a:ext cx="392112" cy="909638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7" idx="2"/>
            <a:endCxn id="28" idx="6"/>
          </p:cNvCxnSpPr>
          <p:nvPr/>
        </p:nvCxnSpPr>
        <p:spPr bwMode="auto">
          <a:xfrm rot="10800000">
            <a:off x="6858000" y="4206875"/>
            <a:ext cx="792163" cy="3810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7" idx="2"/>
            <a:endCxn id="32" idx="6"/>
          </p:cNvCxnSpPr>
          <p:nvPr/>
        </p:nvCxnSpPr>
        <p:spPr bwMode="auto">
          <a:xfrm rot="10800000" flipV="1">
            <a:off x="5257800" y="4587875"/>
            <a:ext cx="2392363" cy="76200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36" idx="1"/>
            <a:endCxn id="28" idx="4"/>
          </p:cNvCxnSpPr>
          <p:nvPr/>
        </p:nvCxnSpPr>
        <p:spPr bwMode="auto">
          <a:xfrm rot="16200000" flipV="1">
            <a:off x="6675438" y="4389437"/>
            <a:ext cx="877888" cy="78581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6" idx="1"/>
            <a:endCxn id="32" idx="6"/>
          </p:cNvCxnSpPr>
          <p:nvPr/>
        </p:nvCxnSpPr>
        <p:spPr bwMode="auto">
          <a:xfrm rot="16200000" flipH="1" flipV="1">
            <a:off x="6318250" y="4160838"/>
            <a:ext cx="128587" cy="22494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5" idx="1"/>
            <a:endCxn id="34" idx="5"/>
          </p:cNvCxnSpPr>
          <p:nvPr/>
        </p:nvCxnSpPr>
        <p:spPr bwMode="auto">
          <a:xfrm rot="16200000" flipH="1" flipV="1">
            <a:off x="6592888" y="5446713"/>
            <a:ext cx="4127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35" idx="1"/>
            <a:endCxn id="28" idx="4"/>
          </p:cNvCxnSpPr>
          <p:nvPr/>
        </p:nvCxnSpPr>
        <p:spPr bwMode="auto">
          <a:xfrm rot="16200000" flipV="1">
            <a:off x="6126163" y="4938712"/>
            <a:ext cx="1366838" cy="17621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6888163" y="490696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cxnSp>
        <p:nvCxnSpPr>
          <p:cNvPr id="102" name="Straight Connector 101"/>
          <p:cNvCxnSpPr>
            <a:stCxn id="101" idx="3"/>
            <a:endCxn id="34" idx="7"/>
          </p:cNvCxnSpPr>
          <p:nvPr/>
        </p:nvCxnSpPr>
        <p:spPr bwMode="auto">
          <a:xfrm rot="5400000">
            <a:off x="6421438" y="5049838"/>
            <a:ext cx="415925" cy="6000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28" idx="4"/>
            <a:endCxn id="34" idx="0"/>
          </p:cNvCxnSpPr>
          <p:nvPr/>
        </p:nvCxnSpPr>
        <p:spPr bwMode="auto">
          <a:xfrm rot="5400000">
            <a:off x="5890418" y="4685507"/>
            <a:ext cx="1173163" cy="4889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2" idx="6"/>
            <a:endCxn id="34" idx="2"/>
          </p:cNvCxnSpPr>
          <p:nvPr/>
        </p:nvCxnSpPr>
        <p:spPr bwMode="auto">
          <a:xfrm>
            <a:off x="5257800" y="5349875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33" idx="4"/>
            <a:endCxn id="34" idx="0"/>
          </p:cNvCxnSpPr>
          <p:nvPr/>
        </p:nvCxnSpPr>
        <p:spPr bwMode="auto">
          <a:xfrm rot="16200000" flipH="1">
            <a:off x="5722937" y="5006976"/>
            <a:ext cx="898525" cy="12065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30" idx="4"/>
            <a:endCxn id="34" idx="1"/>
          </p:cNvCxnSpPr>
          <p:nvPr/>
        </p:nvCxnSpPr>
        <p:spPr bwMode="auto">
          <a:xfrm rot="16200000" flipH="1">
            <a:off x="4945063" y="4367212"/>
            <a:ext cx="1366838" cy="1014413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33" idx="6"/>
            <a:endCxn id="28" idx="3"/>
          </p:cNvCxnSpPr>
          <p:nvPr/>
        </p:nvCxnSpPr>
        <p:spPr bwMode="auto">
          <a:xfrm flipV="1">
            <a:off x="6248400" y="4303713"/>
            <a:ext cx="376238" cy="17621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32" idx="7"/>
            <a:endCxn id="33" idx="3"/>
          </p:cNvCxnSpPr>
          <p:nvPr/>
        </p:nvCxnSpPr>
        <p:spPr bwMode="auto">
          <a:xfrm rot="5400000" flipH="1" flipV="1">
            <a:off x="5278438" y="4516438"/>
            <a:ext cx="676275" cy="79692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28" idx="4"/>
            <a:endCxn id="32" idx="6"/>
          </p:cNvCxnSpPr>
          <p:nvPr/>
        </p:nvCxnSpPr>
        <p:spPr bwMode="auto">
          <a:xfrm rot="5400000">
            <a:off x="5486400" y="4114800"/>
            <a:ext cx="1006475" cy="1463675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2"/>
          </p:cNvCxnSpPr>
          <p:nvPr/>
        </p:nvCxnSpPr>
        <p:spPr bwMode="auto">
          <a:xfrm rot="10800000" flipV="1">
            <a:off x="5562600" y="5045075"/>
            <a:ext cx="1325563" cy="288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32" idx="0"/>
            <a:endCxn id="30" idx="4"/>
          </p:cNvCxnSpPr>
          <p:nvPr/>
        </p:nvCxnSpPr>
        <p:spPr bwMode="auto">
          <a:xfrm rot="5400000" flipH="1" flipV="1">
            <a:off x="4610101" y="4702175"/>
            <a:ext cx="1020762" cy="1587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734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2133600" y="33766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35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6781800" y="24844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36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4956175" y="54562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37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3352800" y="21796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38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384175" y="31480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39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7927975" y="17002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40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1447800" y="56626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41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7777163" y="49990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42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8001000" y="3322638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43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5719763" y="26908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44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1679575" y="24622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45" name="Picture 2" descr="http://t2.gstatic.com/images?q=tbn:DvSaKUuCMp_swM:http://newscoma.com/wp-content/uploads/2009/04/whooping-cou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b="16000"/>
          <a:stretch>
            <a:fillRect/>
          </a:stretch>
        </p:blipFill>
        <p:spPr bwMode="auto">
          <a:xfrm>
            <a:off x="6019800" y="4976813"/>
            <a:ext cx="377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30"/>
          <p:cNvGrpSpPr>
            <a:grpSpLocks noChangeAspect="1"/>
          </p:cNvGrpSpPr>
          <p:nvPr/>
        </p:nvGrpSpPr>
        <p:grpSpPr bwMode="auto">
          <a:xfrm>
            <a:off x="1524000" y="4389438"/>
            <a:ext cx="319088" cy="338137"/>
            <a:chOff x="381000" y="304800"/>
            <a:chExt cx="816221" cy="867513"/>
          </a:xfrm>
        </p:grpSpPr>
        <p:pic>
          <p:nvPicPr>
            <p:cNvPr id="26765" name="Picture 6" descr="See full 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Rectangle 129"/>
            <p:cNvSpPr/>
            <p:nvPr/>
          </p:nvSpPr>
          <p:spPr>
            <a:xfrm>
              <a:off x="381000" y="304800"/>
              <a:ext cx="154310" cy="2280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12" name="Group 131"/>
          <p:cNvGrpSpPr>
            <a:grpSpLocks noChangeAspect="1"/>
          </p:cNvGrpSpPr>
          <p:nvPr/>
        </p:nvGrpSpPr>
        <p:grpSpPr bwMode="auto">
          <a:xfrm>
            <a:off x="2438400" y="3975100"/>
            <a:ext cx="319088" cy="338138"/>
            <a:chOff x="381000" y="304800"/>
            <a:chExt cx="816221" cy="867513"/>
          </a:xfrm>
        </p:grpSpPr>
        <p:pic>
          <p:nvPicPr>
            <p:cNvPr id="26763" name="Picture 6" descr="See full 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Rectangle 133"/>
            <p:cNvSpPr/>
            <p:nvPr/>
          </p:nvSpPr>
          <p:spPr>
            <a:xfrm>
              <a:off x="381000" y="304800"/>
              <a:ext cx="154310" cy="228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13" name="Group 134"/>
          <p:cNvGrpSpPr>
            <a:grpSpLocks noChangeAspect="1"/>
          </p:cNvGrpSpPr>
          <p:nvPr/>
        </p:nvGrpSpPr>
        <p:grpSpPr bwMode="auto">
          <a:xfrm>
            <a:off x="4953000" y="3551238"/>
            <a:ext cx="319088" cy="338137"/>
            <a:chOff x="381000" y="304800"/>
            <a:chExt cx="816221" cy="867513"/>
          </a:xfrm>
        </p:grpSpPr>
        <p:pic>
          <p:nvPicPr>
            <p:cNvPr id="26761" name="Picture 6" descr="See full 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Rectangle 136"/>
            <p:cNvSpPr/>
            <p:nvPr/>
          </p:nvSpPr>
          <p:spPr>
            <a:xfrm>
              <a:off x="381000" y="304800"/>
              <a:ext cx="154310" cy="2280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14" name="Group 137"/>
          <p:cNvGrpSpPr>
            <a:grpSpLocks noChangeAspect="1"/>
          </p:cNvGrpSpPr>
          <p:nvPr/>
        </p:nvGrpSpPr>
        <p:grpSpPr bwMode="auto">
          <a:xfrm>
            <a:off x="5929313" y="3975100"/>
            <a:ext cx="319087" cy="338138"/>
            <a:chOff x="381000" y="304800"/>
            <a:chExt cx="816221" cy="867513"/>
          </a:xfrm>
        </p:grpSpPr>
        <p:pic>
          <p:nvPicPr>
            <p:cNvPr id="26759" name="Picture 6" descr="See full 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Rectangle 139"/>
            <p:cNvSpPr/>
            <p:nvPr/>
          </p:nvSpPr>
          <p:spPr>
            <a:xfrm>
              <a:off x="381000" y="304800"/>
              <a:ext cx="154311" cy="228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15" name="Group 140"/>
          <p:cNvGrpSpPr>
            <a:grpSpLocks noChangeAspect="1"/>
          </p:cNvGrpSpPr>
          <p:nvPr/>
        </p:nvGrpSpPr>
        <p:grpSpPr bwMode="auto">
          <a:xfrm>
            <a:off x="6553200" y="3703638"/>
            <a:ext cx="319088" cy="338137"/>
            <a:chOff x="381000" y="304800"/>
            <a:chExt cx="816221" cy="867513"/>
          </a:xfrm>
        </p:grpSpPr>
        <p:pic>
          <p:nvPicPr>
            <p:cNvPr id="26757" name="Picture 6" descr="See full 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Rectangle 142"/>
            <p:cNvSpPr/>
            <p:nvPr/>
          </p:nvSpPr>
          <p:spPr>
            <a:xfrm>
              <a:off x="381000" y="304800"/>
              <a:ext cx="154310" cy="2280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16" name="Group 143"/>
          <p:cNvGrpSpPr>
            <a:grpSpLocks noChangeAspect="1"/>
          </p:cNvGrpSpPr>
          <p:nvPr/>
        </p:nvGrpSpPr>
        <p:grpSpPr bwMode="auto">
          <a:xfrm>
            <a:off x="4724400" y="4922838"/>
            <a:ext cx="319088" cy="338137"/>
            <a:chOff x="381000" y="304800"/>
            <a:chExt cx="816221" cy="867513"/>
          </a:xfrm>
        </p:grpSpPr>
        <p:pic>
          <p:nvPicPr>
            <p:cNvPr id="26755" name="Picture 6" descr="See full 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" t="4965"/>
            <a:stretch>
              <a:fillRect/>
            </a:stretch>
          </p:blipFill>
          <p:spPr bwMode="auto">
            <a:xfrm>
              <a:off x="457200" y="457200"/>
              <a:ext cx="740021" cy="71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Rectangle 145"/>
            <p:cNvSpPr/>
            <p:nvPr/>
          </p:nvSpPr>
          <p:spPr>
            <a:xfrm>
              <a:off x="381000" y="304800"/>
              <a:ext cx="154310" cy="2280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6752" name="TextBox 147"/>
          <p:cNvSpPr txBox="1">
            <a:spLocks noChangeArrowheads="1"/>
          </p:cNvSpPr>
          <p:nvPr/>
        </p:nvSpPr>
        <p:spPr bwMode="auto">
          <a:xfrm>
            <a:off x="0" y="6442075"/>
            <a:ext cx="9144000" cy="492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600">
                <a:solidFill>
                  <a:schemeClr val="bg1"/>
                </a:solidFill>
              </a:rPr>
              <a:t>SARS costs 700+ lives; $40+ Bn; H1N1 costs Mexico $2.3bn</a:t>
            </a:r>
          </a:p>
        </p:txBody>
      </p:sp>
      <p:sp>
        <p:nvSpPr>
          <p:cNvPr id="26753" name="Rectangle 148"/>
          <p:cNvSpPr>
            <a:spLocks noChangeArrowheads="1"/>
          </p:cNvSpPr>
          <p:nvPr/>
        </p:nvSpPr>
        <p:spPr bwMode="auto">
          <a:xfrm>
            <a:off x="0" y="1208088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sz="3000" b="1"/>
              <a:t>Given</a:t>
            </a:r>
            <a:r>
              <a:rPr lang="en-US" altLang="zh-CN" sz="3000"/>
              <a:t>: a graph </a:t>
            </a:r>
            <a:r>
              <a:rPr lang="en-US" altLang="zh-CN" sz="3000" i="1"/>
              <a:t>A</a:t>
            </a:r>
            <a:r>
              <a:rPr lang="en-US" altLang="zh-CN" sz="3000"/>
              <a:t>, virus prop model and budget </a:t>
            </a:r>
            <a:r>
              <a:rPr lang="en-US" altLang="zh-CN" sz="3000" i="1"/>
              <a:t>k</a:t>
            </a:r>
            <a:r>
              <a:rPr lang="en-US" altLang="zh-CN" sz="3000"/>
              <a:t>; </a:t>
            </a:r>
          </a:p>
          <a:p>
            <a:pPr>
              <a:buFont typeface="Arial" charset="0"/>
              <a:buChar char="•"/>
            </a:pPr>
            <a:r>
              <a:rPr lang="en-US" altLang="zh-CN" sz="3000" b="1"/>
              <a:t>Find</a:t>
            </a:r>
            <a:r>
              <a:rPr lang="en-US" altLang="zh-CN" sz="3000"/>
              <a:t>: </a:t>
            </a:r>
            <a:r>
              <a:rPr lang="en-US" altLang="zh-CN" sz="3000" i="1"/>
              <a:t>k</a:t>
            </a:r>
            <a:r>
              <a:rPr lang="en-US" altLang="zh-CN" sz="3000"/>
              <a:t> ‘best’ nodes for immunization.</a:t>
            </a:r>
          </a:p>
        </p:txBody>
      </p:sp>
      <p:sp>
        <p:nvSpPr>
          <p:cNvPr id="144" name="Title 1"/>
          <p:cNvSpPr txBox="1">
            <a:spLocks/>
          </p:cNvSpPr>
          <p:nvPr/>
        </p:nvSpPr>
        <p:spPr bwMode="auto">
          <a:xfrm>
            <a:off x="228600" y="2286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4000" smtClean="0">
                <a:solidFill>
                  <a:srgbClr val="C00000"/>
                </a:solidFill>
              </a:rPr>
              <a:t>Minimizing Dissemination: Immunization</a:t>
            </a:r>
            <a:endParaRPr lang="en-US" altLang="zh-CN" sz="4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Tm="1129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Optimal Method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altLang="zh-CN" smtClean="0"/>
              <a:t>Select </a:t>
            </a:r>
            <a:r>
              <a:rPr lang="en-US" altLang="zh-CN" i="1" smtClean="0"/>
              <a:t>k</a:t>
            </a:r>
            <a:r>
              <a:rPr lang="en-US" altLang="zh-CN" smtClean="0"/>
              <a:t> nodes, whose absence creates the largest drop in </a:t>
            </a:r>
            <a:r>
              <a:rPr lang="en-US" altLang="zh-CN" i="1" smtClean="0">
                <a:solidFill>
                  <a:srgbClr val="FF0000"/>
                </a:solidFill>
                <a:latin typeface="Times New Roman" pitchFamily="18" charset="0"/>
              </a:rPr>
              <a:t>λ</a:t>
            </a:r>
            <a:endParaRPr lang="en-US" altLang="zh-CN" b="1" i="1" baseline="-2500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altLang="zh-CN" smtClean="0"/>
          </a:p>
          <a:p>
            <a:endParaRPr lang="zh-CN" altLang="en-US" smtClean="0"/>
          </a:p>
        </p:txBody>
      </p:sp>
      <p:pic>
        <p:nvPicPr>
          <p:cNvPr id="27653" name="Picture 5" descr="dell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6499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583363" y="3840162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726363" y="3352800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15" name="Oval 14"/>
          <p:cNvSpPr/>
          <p:nvPr/>
        </p:nvSpPr>
        <p:spPr>
          <a:xfrm>
            <a:off x="4983163" y="3687762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16" name="Oval 15"/>
          <p:cNvSpPr/>
          <p:nvPr/>
        </p:nvSpPr>
        <p:spPr>
          <a:xfrm>
            <a:off x="4983163" y="4983162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973763" y="4114800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6096000" y="5287962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7467600" y="4953000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20" name="Oval 19"/>
          <p:cNvSpPr/>
          <p:nvPr/>
        </p:nvSpPr>
        <p:spPr>
          <a:xfrm>
            <a:off x="7650163" y="4221162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cxnSp>
        <p:nvCxnSpPr>
          <p:cNvPr id="21" name="Straight Connector 20"/>
          <p:cNvCxnSpPr>
            <a:stCxn id="11" idx="1"/>
          </p:cNvCxnSpPr>
          <p:nvPr/>
        </p:nvCxnSpPr>
        <p:spPr bwMode="auto">
          <a:xfrm rot="16200000" flipV="1">
            <a:off x="6018213" y="3275012"/>
            <a:ext cx="64452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0"/>
          </p:cNvCxnSpPr>
          <p:nvPr/>
        </p:nvCxnSpPr>
        <p:spPr bwMode="auto">
          <a:xfrm rot="5400000" flipH="1" flipV="1">
            <a:off x="4687094" y="3710781"/>
            <a:ext cx="1706562" cy="838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3"/>
            <a:endCxn id="11" idx="6"/>
          </p:cNvCxnSpPr>
          <p:nvPr/>
        </p:nvCxnSpPr>
        <p:spPr bwMode="auto">
          <a:xfrm rot="5400000">
            <a:off x="7116762" y="3327400"/>
            <a:ext cx="392113" cy="9096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2"/>
            <a:endCxn id="11" idx="6"/>
          </p:cNvCxnSpPr>
          <p:nvPr/>
        </p:nvCxnSpPr>
        <p:spPr bwMode="auto">
          <a:xfrm rot="10800000">
            <a:off x="6858000" y="3978275"/>
            <a:ext cx="792163" cy="381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2"/>
            <a:endCxn id="16" idx="6"/>
          </p:cNvCxnSpPr>
          <p:nvPr/>
        </p:nvCxnSpPr>
        <p:spPr bwMode="auto">
          <a:xfrm rot="10800000" flipV="1">
            <a:off x="5257800" y="4359275"/>
            <a:ext cx="2392363" cy="762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1"/>
            <a:endCxn id="11" idx="4"/>
          </p:cNvCxnSpPr>
          <p:nvPr/>
        </p:nvCxnSpPr>
        <p:spPr bwMode="auto">
          <a:xfrm rot="16200000" flipV="1">
            <a:off x="6675438" y="4160837"/>
            <a:ext cx="877887" cy="7858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1"/>
            <a:endCxn id="16" idx="6"/>
          </p:cNvCxnSpPr>
          <p:nvPr/>
        </p:nvCxnSpPr>
        <p:spPr bwMode="auto">
          <a:xfrm rot="16200000" flipH="1" flipV="1">
            <a:off x="6318250" y="3932237"/>
            <a:ext cx="128588" cy="22494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4"/>
            <a:endCxn id="18" idx="0"/>
          </p:cNvCxnSpPr>
          <p:nvPr/>
        </p:nvCxnSpPr>
        <p:spPr bwMode="auto">
          <a:xfrm rot="5400000">
            <a:off x="5890419" y="4456906"/>
            <a:ext cx="1173162" cy="4889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6"/>
            <a:endCxn id="18" idx="2"/>
          </p:cNvCxnSpPr>
          <p:nvPr/>
        </p:nvCxnSpPr>
        <p:spPr bwMode="auto">
          <a:xfrm>
            <a:off x="5257800" y="5121275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4"/>
            <a:endCxn id="18" idx="0"/>
          </p:cNvCxnSpPr>
          <p:nvPr/>
        </p:nvCxnSpPr>
        <p:spPr bwMode="auto">
          <a:xfrm rot="16200000" flipH="1">
            <a:off x="5722937" y="4778375"/>
            <a:ext cx="898525" cy="120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4"/>
            <a:endCxn id="18" idx="1"/>
          </p:cNvCxnSpPr>
          <p:nvPr/>
        </p:nvCxnSpPr>
        <p:spPr bwMode="auto">
          <a:xfrm rot="16200000" flipH="1">
            <a:off x="4945063" y="4138612"/>
            <a:ext cx="1366837" cy="10144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" idx="6"/>
            <a:endCxn id="11" idx="3"/>
          </p:cNvCxnSpPr>
          <p:nvPr/>
        </p:nvCxnSpPr>
        <p:spPr bwMode="auto">
          <a:xfrm flipV="1">
            <a:off x="6248400" y="4075112"/>
            <a:ext cx="376238" cy="176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7" idx="3"/>
          </p:cNvCxnSpPr>
          <p:nvPr/>
        </p:nvCxnSpPr>
        <p:spPr bwMode="auto">
          <a:xfrm flipV="1">
            <a:off x="5218113" y="4349217"/>
            <a:ext cx="795870" cy="75618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4"/>
            <a:endCxn id="16" idx="6"/>
          </p:cNvCxnSpPr>
          <p:nvPr/>
        </p:nvCxnSpPr>
        <p:spPr bwMode="auto">
          <a:xfrm rot="5400000">
            <a:off x="5486400" y="3886200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76" name="Group 34"/>
          <p:cNvGrpSpPr>
            <a:grpSpLocks/>
          </p:cNvGrpSpPr>
          <p:nvPr/>
        </p:nvGrpSpPr>
        <p:grpSpPr bwMode="auto">
          <a:xfrm>
            <a:off x="5562600" y="4038600"/>
            <a:ext cx="1600200" cy="1676400"/>
            <a:chOff x="5562600" y="3382963"/>
            <a:chExt cx="1600200" cy="1676400"/>
          </a:xfrm>
        </p:grpSpPr>
        <p:sp>
          <p:nvSpPr>
            <p:cNvPr id="36" name="Oval 35"/>
            <p:cNvSpPr/>
            <p:nvPr/>
          </p:nvSpPr>
          <p:spPr>
            <a:xfrm>
              <a:off x="6858000" y="4784725"/>
              <a:ext cx="274638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1200">
                  <a:solidFill>
                    <a:schemeClr val="tx1"/>
                  </a:solidFill>
                  <a:cs typeface="Arial" charset="0"/>
                </a:rPr>
                <a:t>6</a:t>
              </a:r>
            </a:p>
          </p:txBody>
        </p:sp>
        <p:cxnSp>
          <p:nvCxnSpPr>
            <p:cNvPr id="37" name="Straight Connector 36"/>
            <p:cNvCxnSpPr>
              <a:stCxn id="36" idx="1"/>
              <a:endCxn id="18" idx="6"/>
            </p:cNvCxnSpPr>
            <p:nvPr/>
          </p:nvCxnSpPr>
          <p:spPr bwMode="auto">
            <a:xfrm flipH="1" flipV="1">
              <a:off x="6370638" y="4693444"/>
              <a:ext cx="527582" cy="131501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1"/>
              <a:endCxn id="11" idx="4"/>
            </p:cNvCxnSpPr>
            <p:nvPr/>
          </p:nvCxnSpPr>
          <p:spPr bwMode="auto">
            <a:xfrm flipH="1" flipV="1">
              <a:off x="6720682" y="3382963"/>
              <a:ext cx="177538" cy="1441982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888163" y="4022725"/>
              <a:ext cx="274637" cy="274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120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  <p:cxnSp>
          <p:nvCxnSpPr>
            <p:cNvPr id="40" name="Straight Connector 39"/>
            <p:cNvCxnSpPr>
              <a:stCxn id="39" idx="3"/>
              <a:endCxn id="18" idx="7"/>
            </p:cNvCxnSpPr>
            <p:nvPr/>
          </p:nvCxnSpPr>
          <p:spPr bwMode="auto">
            <a:xfrm flipH="1">
              <a:off x="6330418" y="4257143"/>
              <a:ext cx="597965" cy="339202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2"/>
            </p:cNvCxnSpPr>
            <p:nvPr/>
          </p:nvCxnSpPr>
          <p:spPr bwMode="auto">
            <a:xfrm rot="10800000" flipV="1">
              <a:off x="5562600" y="4160838"/>
              <a:ext cx="1325563" cy="288925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>
            <a:stCxn id="16" idx="0"/>
            <a:endCxn id="15" idx="4"/>
          </p:cNvCxnSpPr>
          <p:nvPr/>
        </p:nvCxnSpPr>
        <p:spPr bwMode="auto">
          <a:xfrm rot="5400000" flipH="1" flipV="1">
            <a:off x="4610100" y="4473575"/>
            <a:ext cx="1020763" cy="15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91200" y="3048000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44" name="Oval 43"/>
          <p:cNvSpPr/>
          <p:nvPr/>
        </p:nvSpPr>
        <p:spPr>
          <a:xfrm>
            <a:off x="2590800" y="3886200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3733800" y="3398837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46" name="Oval 45"/>
          <p:cNvSpPr/>
          <p:nvPr/>
        </p:nvSpPr>
        <p:spPr>
          <a:xfrm>
            <a:off x="990600" y="3733800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7" name="Oval 46"/>
          <p:cNvSpPr/>
          <p:nvPr/>
        </p:nvSpPr>
        <p:spPr>
          <a:xfrm>
            <a:off x="990600" y="5029200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8" name="Oval 47"/>
          <p:cNvSpPr/>
          <p:nvPr/>
        </p:nvSpPr>
        <p:spPr>
          <a:xfrm>
            <a:off x="1981200" y="4160837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9" name="Oval 48"/>
          <p:cNvSpPr/>
          <p:nvPr/>
        </p:nvSpPr>
        <p:spPr>
          <a:xfrm>
            <a:off x="2103438" y="5334000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50" name="Oval 49"/>
          <p:cNvSpPr/>
          <p:nvPr/>
        </p:nvSpPr>
        <p:spPr>
          <a:xfrm>
            <a:off x="2865438" y="5486400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51" name="Oval 50"/>
          <p:cNvSpPr/>
          <p:nvPr/>
        </p:nvSpPr>
        <p:spPr>
          <a:xfrm>
            <a:off x="3475038" y="4999037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52" name="Oval 51"/>
          <p:cNvSpPr/>
          <p:nvPr/>
        </p:nvSpPr>
        <p:spPr>
          <a:xfrm>
            <a:off x="3657600" y="4267200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cxnSp>
        <p:nvCxnSpPr>
          <p:cNvPr id="53" name="Straight Connector 52"/>
          <p:cNvCxnSpPr>
            <a:stCxn id="44" idx="1"/>
          </p:cNvCxnSpPr>
          <p:nvPr/>
        </p:nvCxnSpPr>
        <p:spPr bwMode="auto">
          <a:xfrm rot="16200000" flipV="1">
            <a:off x="2025650" y="3321050"/>
            <a:ext cx="64452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0"/>
          </p:cNvCxnSpPr>
          <p:nvPr/>
        </p:nvCxnSpPr>
        <p:spPr bwMode="auto">
          <a:xfrm rot="5400000" flipH="1" flipV="1">
            <a:off x="694531" y="3756819"/>
            <a:ext cx="1706563" cy="8382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5" idx="3"/>
            <a:endCxn id="44" idx="6"/>
          </p:cNvCxnSpPr>
          <p:nvPr/>
        </p:nvCxnSpPr>
        <p:spPr bwMode="auto">
          <a:xfrm rot="5400000">
            <a:off x="3124201" y="3373437"/>
            <a:ext cx="392112" cy="9096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2"/>
            <a:endCxn id="44" idx="6"/>
          </p:cNvCxnSpPr>
          <p:nvPr/>
        </p:nvCxnSpPr>
        <p:spPr bwMode="auto">
          <a:xfrm rot="10800000">
            <a:off x="2865438" y="4024312"/>
            <a:ext cx="792162" cy="381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2"/>
            <a:endCxn id="47" idx="6"/>
          </p:cNvCxnSpPr>
          <p:nvPr/>
        </p:nvCxnSpPr>
        <p:spPr bwMode="auto">
          <a:xfrm rot="10800000" flipV="1">
            <a:off x="1265238" y="4405312"/>
            <a:ext cx="2392362" cy="762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1" idx="1"/>
            <a:endCxn id="44" idx="4"/>
          </p:cNvCxnSpPr>
          <p:nvPr/>
        </p:nvCxnSpPr>
        <p:spPr bwMode="auto">
          <a:xfrm rot="16200000" flipV="1">
            <a:off x="2682875" y="4206875"/>
            <a:ext cx="877888" cy="7858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1"/>
            <a:endCxn id="47" idx="6"/>
          </p:cNvCxnSpPr>
          <p:nvPr/>
        </p:nvCxnSpPr>
        <p:spPr bwMode="auto">
          <a:xfrm rot="16200000" flipH="1" flipV="1">
            <a:off x="2325688" y="3978275"/>
            <a:ext cx="128587" cy="224948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0" idx="1"/>
            <a:endCxn id="49" idx="5"/>
          </p:cNvCxnSpPr>
          <p:nvPr/>
        </p:nvCxnSpPr>
        <p:spPr bwMode="auto">
          <a:xfrm rot="16200000" flipH="1" flipV="1">
            <a:off x="2600325" y="5264150"/>
            <a:ext cx="41275" cy="5683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0" idx="1"/>
            <a:endCxn id="44" idx="4"/>
          </p:cNvCxnSpPr>
          <p:nvPr/>
        </p:nvCxnSpPr>
        <p:spPr bwMode="auto">
          <a:xfrm rot="16200000" flipV="1">
            <a:off x="2133600" y="4756150"/>
            <a:ext cx="1366838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895600" y="4724400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cxnSp>
        <p:nvCxnSpPr>
          <p:cNvPr id="63" name="Straight Connector 62"/>
          <p:cNvCxnSpPr>
            <a:stCxn id="62" idx="3"/>
            <a:endCxn id="49" idx="7"/>
          </p:cNvCxnSpPr>
          <p:nvPr/>
        </p:nvCxnSpPr>
        <p:spPr bwMode="auto">
          <a:xfrm rot="5400000">
            <a:off x="2428875" y="4867275"/>
            <a:ext cx="415925" cy="6000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4" idx="4"/>
            <a:endCxn id="49" idx="0"/>
          </p:cNvCxnSpPr>
          <p:nvPr/>
        </p:nvCxnSpPr>
        <p:spPr bwMode="auto">
          <a:xfrm rot="5400000">
            <a:off x="1897856" y="4502944"/>
            <a:ext cx="1173163" cy="4889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7" idx="6"/>
            <a:endCxn id="49" idx="2"/>
          </p:cNvCxnSpPr>
          <p:nvPr/>
        </p:nvCxnSpPr>
        <p:spPr bwMode="auto">
          <a:xfrm>
            <a:off x="1265238" y="5167312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8" idx="4"/>
            <a:endCxn id="49" idx="0"/>
          </p:cNvCxnSpPr>
          <p:nvPr/>
        </p:nvCxnSpPr>
        <p:spPr bwMode="auto">
          <a:xfrm rot="16200000" flipH="1">
            <a:off x="1730375" y="4824413"/>
            <a:ext cx="898525" cy="1206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6" idx="4"/>
            <a:endCxn id="49" idx="1"/>
          </p:cNvCxnSpPr>
          <p:nvPr/>
        </p:nvCxnSpPr>
        <p:spPr bwMode="auto">
          <a:xfrm rot="16200000" flipH="1">
            <a:off x="952500" y="4184650"/>
            <a:ext cx="1366838" cy="10144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8" idx="6"/>
            <a:endCxn id="44" idx="3"/>
          </p:cNvCxnSpPr>
          <p:nvPr/>
        </p:nvCxnSpPr>
        <p:spPr bwMode="auto">
          <a:xfrm flipV="1">
            <a:off x="2255838" y="4121150"/>
            <a:ext cx="376237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7" idx="7"/>
            <a:endCxn id="48" idx="3"/>
          </p:cNvCxnSpPr>
          <p:nvPr/>
        </p:nvCxnSpPr>
        <p:spPr bwMode="auto">
          <a:xfrm rot="5400000" flipH="1" flipV="1">
            <a:off x="1285875" y="4333875"/>
            <a:ext cx="676275" cy="796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44" idx="4"/>
            <a:endCxn id="47" idx="6"/>
          </p:cNvCxnSpPr>
          <p:nvPr/>
        </p:nvCxnSpPr>
        <p:spPr bwMode="auto">
          <a:xfrm rot="5400000">
            <a:off x="1493838" y="3932237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2" idx="2"/>
          </p:cNvCxnSpPr>
          <p:nvPr/>
        </p:nvCxnSpPr>
        <p:spPr bwMode="auto">
          <a:xfrm rot="10800000" flipV="1">
            <a:off x="1570038" y="4862512"/>
            <a:ext cx="1325562" cy="28892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7" idx="0"/>
            <a:endCxn id="46" idx="4"/>
          </p:cNvCxnSpPr>
          <p:nvPr/>
        </p:nvCxnSpPr>
        <p:spPr bwMode="auto">
          <a:xfrm rot="5400000" flipH="1" flipV="1">
            <a:off x="617538" y="4519612"/>
            <a:ext cx="1020762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1798638" y="3094037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27709" name="Rectangle 73"/>
          <p:cNvSpPr>
            <a:spLocks noChangeArrowheads="1"/>
          </p:cNvSpPr>
          <p:nvPr/>
        </p:nvSpPr>
        <p:spPr bwMode="auto">
          <a:xfrm>
            <a:off x="762000" y="5913437"/>
            <a:ext cx="2801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</a:rPr>
              <a:t>Original Graph: </a:t>
            </a:r>
            <a:r>
              <a:rPr lang="en-US" altLang="zh-CN" sz="2800" i="1">
                <a:solidFill>
                  <a:srgbClr val="FF0000"/>
                </a:solidFill>
                <a:latin typeface="Times New Roman" pitchFamily="18" charset="0"/>
              </a:rPr>
              <a:t>λ</a:t>
            </a:r>
            <a:endParaRPr lang="en-US" altLang="zh-CN" sz="2800"/>
          </a:p>
        </p:txBody>
      </p:sp>
      <p:sp>
        <p:nvSpPr>
          <p:cNvPr id="27710" name="Rectangle 74"/>
          <p:cNvSpPr>
            <a:spLocks noChangeArrowheads="1"/>
          </p:cNvSpPr>
          <p:nvPr/>
        </p:nvSpPr>
        <p:spPr bwMode="auto">
          <a:xfrm>
            <a:off x="4933950" y="5913437"/>
            <a:ext cx="2757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</a:rPr>
              <a:t>Without {2, 6}: </a:t>
            </a:r>
            <a:r>
              <a:rPr lang="en-US" altLang="zh-CN" sz="2800" i="1">
                <a:solidFill>
                  <a:srgbClr val="FF0000"/>
                </a:solidFill>
                <a:latin typeface="Times New Roman" pitchFamily="18" charset="0"/>
              </a:rPr>
              <a:t>λ</a:t>
            </a:r>
            <a:r>
              <a:rPr lang="en-US" altLang="zh-CN" sz="2800" i="1" baseline="-25000">
                <a:solidFill>
                  <a:srgbClr val="FF0000"/>
                </a:solidFill>
                <a:latin typeface="Times New Roman" pitchFamily="18" charset="0"/>
              </a:rPr>
              <a:t>s</a:t>
            </a:r>
            <a:endParaRPr lang="en-US" altLang="zh-CN" sz="2800"/>
          </a:p>
        </p:txBody>
      </p:sp>
      <p:sp>
        <p:nvSpPr>
          <p:cNvPr id="76" name="Rectangle 75"/>
          <p:cNvSpPr/>
          <p:nvPr/>
        </p:nvSpPr>
        <p:spPr>
          <a:xfrm>
            <a:off x="5257800" y="1828800"/>
            <a:ext cx="2362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6000" i="1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λ-λ</a:t>
            </a:r>
            <a:r>
              <a:rPr lang="en-US" altLang="zh-CN" sz="6000" i="1" baseline="-250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</a:t>
            </a:r>
            <a:endParaRPr lang="en-US" altLang="zh-CN" sz="6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4" name="Slide Number Placeholder 3"/>
          <p:cNvSpPr txBox="1">
            <a:spLocks/>
          </p:cNvSpPr>
          <p:nvPr/>
        </p:nvSpPr>
        <p:spPr bwMode="auto">
          <a:xfrm>
            <a:off x="0" y="6486525"/>
            <a:ext cx="1447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1" i="0" kern="1200">
                <a:solidFill>
                  <a:srgbClr val="80808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- 38 -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14593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Optimal Method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Select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 nodes, whose absence creates the largest drop in 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</a:rPr>
              <a:t>λ</a:t>
            </a:r>
            <a:endParaRPr lang="en-US" altLang="zh-CN" b="1" i="1" baseline="-250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altLang="zh-CN" dirty="0" smtClean="0"/>
          </a:p>
          <a:p>
            <a:endParaRPr lang="en-US" altLang="zh-CN" sz="2400" dirty="0" smtClean="0"/>
          </a:p>
          <a:p>
            <a:r>
              <a:rPr lang="en-US" altLang="zh-CN" dirty="0" smtClean="0"/>
              <a:t>But, we need                     in time</a:t>
            </a:r>
          </a:p>
          <a:p>
            <a:pPr lvl="1"/>
            <a:r>
              <a:rPr lang="en-US" altLang="zh-CN" dirty="0" smtClean="0"/>
              <a:t> Example: 1,000 nodes, with 10,000 edges </a:t>
            </a:r>
          </a:p>
          <a:p>
            <a:pPr lvl="2"/>
            <a:r>
              <a:rPr lang="en-US" altLang="zh-CN" dirty="0" smtClean="0"/>
              <a:t>It takes 0.01 seconds to compute </a:t>
            </a:r>
            <a:r>
              <a:rPr lang="en-US" altLang="zh-CN" i="1" dirty="0" smtClean="0">
                <a:latin typeface="Times New Roman" pitchFamily="18" charset="0"/>
              </a:rPr>
              <a:t>λ</a:t>
            </a:r>
          </a:p>
          <a:p>
            <a:pPr lvl="2"/>
            <a:r>
              <a:rPr lang="en-US" altLang="zh-CN" dirty="0" smtClean="0">
                <a:latin typeface="Times New Roman" pitchFamily="18" charset="0"/>
              </a:rPr>
              <a:t>It takes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2,615 years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</a:rPr>
              <a:t>to find best-</a:t>
            </a:r>
            <a:r>
              <a:rPr lang="en-US" altLang="zh-CN" i="1" dirty="0" smtClean="0">
                <a:latin typeface="Times New Roman" pitchFamily="18" charset="0"/>
              </a:rPr>
              <a:t>5</a:t>
            </a:r>
            <a:r>
              <a:rPr lang="en-US" altLang="zh-CN" dirty="0" smtClean="0">
                <a:latin typeface="Times New Roman" pitchFamily="18" charset="0"/>
              </a:rPr>
              <a:t> nodes</a:t>
            </a:r>
            <a:r>
              <a:rPr lang="en-US" altLang="zh-CN" dirty="0" smtClean="0"/>
              <a:t> !</a:t>
            </a:r>
          </a:p>
        </p:txBody>
      </p:sp>
      <p:pic>
        <p:nvPicPr>
          <p:cNvPr id="28677" name="Picture 5" descr="dell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6499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ex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51200"/>
            <a:ext cx="1517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12"/>
          <p:cNvSpPr txBox="1">
            <a:spLocks noChangeArrowheads="1"/>
          </p:cNvSpPr>
          <p:nvPr/>
        </p:nvSpPr>
        <p:spPr bwMode="auto">
          <a:xfrm>
            <a:off x="6489700" y="3581400"/>
            <a:ext cx="2679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FF0000"/>
                </a:solidFill>
              </a:rPr>
              <a:t>Largest eigenvalue </a:t>
            </a:r>
          </a:p>
          <a:p>
            <a:pPr algn="ctr" eaLnBrk="1" hangingPunct="1"/>
            <a:r>
              <a:rPr lang="en-US" altLang="zh-CN" sz="2000">
                <a:solidFill>
                  <a:srgbClr val="FF0000"/>
                </a:solidFill>
              </a:rPr>
              <a:t>w/o subset of nodes </a:t>
            </a:r>
            <a:r>
              <a:rPr lang="en-US" altLang="zh-CN" sz="2000" i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1600" y="2286000"/>
            <a:ext cx="2362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6000" i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λ-λ</a:t>
            </a:r>
            <a:r>
              <a:rPr lang="en-US" altLang="zh-CN" sz="6000" i="1" baseline="-250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</a:t>
            </a:r>
            <a:endParaRPr lang="en-US" altLang="zh-CN" sz="6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15000" y="2328863"/>
            <a:ext cx="990600" cy="1143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880100"/>
            <a:ext cx="9144000" cy="520700"/>
          </a:xfrm>
          <a:prstGeom prst="rect">
            <a:avLst/>
          </a:prstGeom>
          <a:solidFill>
            <a:srgbClr val="FF0000"/>
          </a:solidFill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Calibri" pitchFamily="34" charset="0"/>
              </a:rPr>
              <a:t>Theorem: </a:t>
            </a:r>
            <a:r>
              <a:rPr lang="en-US" altLang="zh-CN" sz="2800" dirty="0" smtClean="0">
                <a:solidFill>
                  <a:schemeClr val="bg1"/>
                </a:solidFill>
                <a:latin typeface="Calibri" pitchFamily="34" charset="0"/>
              </a:rPr>
              <a:t>Find </a:t>
            </a:r>
            <a:r>
              <a:rPr lang="en-US" altLang="zh-CN" sz="2800" dirty="0">
                <a:solidFill>
                  <a:schemeClr val="bg1"/>
                </a:solidFill>
                <a:latin typeface="Calibri" pitchFamily="34" charset="0"/>
              </a:rPr>
              <a:t>Optimal k-node Immunization is NP-Hard</a:t>
            </a:r>
            <a:endParaRPr lang="en-US" altLang="zh-CN" sz="28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6705600" y="3124200"/>
            <a:ext cx="10668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42"/>
          <p:cNvSpPr txBox="1">
            <a:spLocks noChangeArrowheads="1"/>
          </p:cNvSpPr>
          <p:nvPr/>
        </p:nvSpPr>
        <p:spPr bwMode="auto">
          <a:xfrm>
            <a:off x="0" y="6442075"/>
            <a:ext cx="9144000" cy="4154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050" dirty="0" smtClean="0">
                <a:solidFill>
                  <a:schemeClr val="bg1"/>
                </a:solidFill>
              </a:rPr>
              <a:t>C</a:t>
            </a:r>
            <a:r>
              <a:rPr lang="en-US" altLang="zh-CN" sz="1050" dirty="0">
                <a:solidFill>
                  <a:schemeClr val="bg1"/>
                </a:solidFill>
              </a:rPr>
              <a:t>. Chen, H. Tong, B. Prakash, C. </a:t>
            </a:r>
            <a:r>
              <a:rPr lang="en-US" altLang="zh-CN" sz="1050" dirty="0" err="1">
                <a:solidFill>
                  <a:schemeClr val="bg1"/>
                </a:solidFill>
              </a:rPr>
              <a:t>Tsourakakis</a:t>
            </a:r>
            <a:r>
              <a:rPr lang="en-US" altLang="zh-CN" sz="1050" dirty="0">
                <a:solidFill>
                  <a:schemeClr val="bg1"/>
                </a:solidFill>
              </a:rPr>
              <a:t>, T. </a:t>
            </a:r>
            <a:r>
              <a:rPr lang="en-US" altLang="zh-CN" sz="1050" dirty="0" err="1">
                <a:solidFill>
                  <a:schemeClr val="bg1"/>
                </a:solidFill>
              </a:rPr>
              <a:t>Eliassi</a:t>
            </a:r>
            <a:r>
              <a:rPr lang="en-US" altLang="zh-CN" sz="1050" dirty="0">
                <a:solidFill>
                  <a:schemeClr val="bg1"/>
                </a:solidFill>
              </a:rPr>
              <a:t>-Rad, C. </a:t>
            </a:r>
            <a:r>
              <a:rPr lang="en-US" altLang="zh-CN" sz="1050" dirty="0" err="1">
                <a:solidFill>
                  <a:schemeClr val="bg1"/>
                </a:solidFill>
              </a:rPr>
              <a:t>Faloutsos</a:t>
            </a:r>
            <a:r>
              <a:rPr lang="en-US" altLang="zh-CN" sz="1050" dirty="0">
                <a:solidFill>
                  <a:schemeClr val="bg1"/>
                </a:solidFill>
              </a:rPr>
              <a:t>, D. Chau: Node Immunization on Large Graphs: Theory and Algorithms. IEEE TKDE </a:t>
            </a:r>
            <a:r>
              <a:rPr lang="en-US" altLang="zh-CN" sz="1050" dirty="0" smtClean="0">
                <a:solidFill>
                  <a:schemeClr val="bg1"/>
                </a:solidFill>
              </a:rPr>
              <a:t>2015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Tm="2026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32B7B84-49D4-498C-B874-99C4E82A4939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4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1" name="Picture 4" descr="http://www.bnb.tv/img/global_map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500" y="1228725"/>
            <a:ext cx="8677275" cy="5019675"/>
          </a:xfrm>
          <a:prstGeom prst="rect">
            <a:avLst/>
          </a:prstGeom>
          <a:noFill/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2295525" y="32004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2219325" y="22860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2971800" y="21336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6248400" y="21336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8350" b="32545"/>
          <a:stretch>
            <a:fillRect/>
          </a:stretch>
        </p:blipFill>
        <p:spPr bwMode="auto">
          <a:xfrm>
            <a:off x="3017838" y="4648200"/>
            <a:ext cx="18256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8350" b="32545"/>
          <a:stretch>
            <a:fillRect/>
          </a:stretch>
        </p:blipFill>
        <p:spPr bwMode="auto">
          <a:xfrm>
            <a:off x="7010400" y="4800600"/>
            <a:ext cx="182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Connector 37"/>
          <p:cNvCxnSpPr/>
          <p:nvPr/>
        </p:nvCxnSpPr>
        <p:spPr>
          <a:xfrm>
            <a:off x="2676525" y="4546600"/>
            <a:ext cx="284163" cy="29051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789238" y="5027613"/>
            <a:ext cx="261937" cy="23018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2376487" y="4832351"/>
            <a:ext cx="430213" cy="6191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57" idx="1"/>
            <a:endCxn id="80" idx="3"/>
          </p:cNvCxnSpPr>
          <p:nvPr/>
        </p:nvCxnSpPr>
        <p:spPr>
          <a:xfrm rot="10800000">
            <a:off x="1971675" y="3641725"/>
            <a:ext cx="436563" cy="762000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9" idx="0"/>
            <a:endCxn id="58" idx="3"/>
          </p:cNvCxnSpPr>
          <p:nvPr/>
        </p:nvCxnSpPr>
        <p:spPr>
          <a:xfrm rot="16200000" flipV="1">
            <a:off x="1054100" y="2670176"/>
            <a:ext cx="422275" cy="33655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33" idx="3"/>
          </p:cNvCxnSpPr>
          <p:nvPr/>
        </p:nvCxnSpPr>
        <p:spPr>
          <a:xfrm rot="10800000" flipV="1">
            <a:off x="2438400" y="2438400"/>
            <a:ext cx="533400" cy="603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484437" y="2697163"/>
            <a:ext cx="593725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2" idx="0"/>
            <a:endCxn id="33" idx="2"/>
          </p:cNvCxnSpPr>
          <p:nvPr/>
        </p:nvCxnSpPr>
        <p:spPr>
          <a:xfrm rot="16200000" flipV="1">
            <a:off x="2123282" y="2918619"/>
            <a:ext cx="487362" cy="76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1981200" y="3327400"/>
            <a:ext cx="265113" cy="254000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2" idx="3"/>
            <a:endCxn id="64" idx="1"/>
          </p:cNvCxnSpPr>
          <p:nvPr/>
        </p:nvCxnSpPr>
        <p:spPr>
          <a:xfrm>
            <a:off x="2514600" y="3413125"/>
            <a:ext cx="1457325" cy="56515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876800" y="3581400"/>
            <a:ext cx="304800" cy="3556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71" idx="3"/>
            <a:endCxn id="35" idx="1"/>
          </p:cNvCxnSpPr>
          <p:nvPr/>
        </p:nvCxnSpPr>
        <p:spPr>
          <a:xfrm flipV="1">
            <a:off x="5668963" y="2346325"/>
            <a:ext cx="579437" cy="13176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69" idx="3"/>
            <a:endCxn id="74" idx="1"/>
          </p:cNvCxnSpPr>
          <p:nvPr/>
        </p:nvCxnSpPr>
        <p:spPr>
          <a:xfrm>
            <a:off x="5211763" y="3316288"/>
            <a:ext cx="579437" cy="40163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5" idx="2"/>
            <a:endCxn id="70" idx="0"/>
          </p:cNvCxnSpPr>
          <p:nvPr/>
        </p:nvCxnSpPr>
        <p:spPr>
          <a:xfrm rot="16200000" flipH="1">
            <a:off x="6257132" y="2661444"/>
            <a:ext cx="487362" cy="2857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8" idx="2"/>
          </p:cNvCxnSpPr>
          <p:nvPr/>
        </p:nvCxnSpPr>
        <p:spPr>
          <a:xfrm rot="5400000">
            <a:off x="5686425" y="3275013"/>
            <a:ext cx="395287" cy="3333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70" idx="1"/>
            <a:endCxn id="68" idx="3"/>
          </p:cNvCxnSpPr>
          <p:nvPr/>
        </p:nvCxnSpPr>
        <p:spPr>
          <a:xfrm rot="10800000">
            <a:off x="6010275" y="2879725"/>
            <a:ext cx="542925" cy="3571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7" idx="0"/>
          </p:cNvCxnSpPr>
          <p:nvPr/>
        </p:nvCxnSpPr>
        <p:spPr>
          <a:xfrm rot="16200000" flipV="1">
            <a:off x="6217444" y="3917156"/>
            <a:ext cx="1371600" cy="395288"/>
          </a:xfrm>
          <a:prstGeom prst="line">
            <a:avLst/>
          </a:prstGeom>
          <a:ln w="381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8350" b="32545"/>
          <a:stretch>
            <a:fillRect/>
          </a:stretch>
        </p:blipFill>
        <p:spPr bwMode="auto">
          <a:xfrm>
            <a:off x="2514600" y="5105400"/>
            <a:ext cx="182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2408238" y="4191000"/>
            <a:ext cx="2206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8350" b="32545"/>
          <a:stretch>
            <a:fillRect/>
          </a:stretch>
        </p:blipFill>
        <p:spPr bwMode="auto">
          <a:xfrm>
            <a:off x="914400" y="2438400"/>
            <a:ext cx="182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8350" b="32545"/>
          <a:stretch>
            <a:fillRect/>
          </a:stretch>
        </p:blipFill>
        <p:spPr bwMode="auto">
          <a:xfrm>
            <a:off x="1341438" y="3049588"/>
            <a:ext cx="1825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8350" b="32545"/>
          <a:stretch>
            <a:fillRect/>
          </a:stretch>
        </p:blipFill>
        <p:spPr bwMode="auto">
          <a:xfrm>
            <a:off x="1676400" y="2362200"/>
            <a:ext cx="182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Straight Connector 60"/>
          <p:cNvCxnSpPr>
            <a:stCxn id="59" idx="0"/>
            <a:endCxn id="60" idx="1"/>
          </p:cNvCxnSpPr>
          <p:nvPr/>
        </p:nvCxnSpPr>
        <p:spPr>
          <a:xfrm rot="5400000" flipH="1" flipV="1">
            <a:off x="1305719" y="2678907"/>
            <a:ext cx="498475" cy="24288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0" idx="1"/>
            <a:endCxn id="58" idx="3"/>
          </p:cNvCxnSpPr>
          <p:nvPr/>
        </p:nvCxnSpPr>
        <p:spPr>
          <a:xfrm rot="10800000" flipV="1">
            <a:off x="1096963" y="2551113"/>
            <a:ext cx="579437" cy="762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60" idx="2"/>
          </p:cNvCxnSpPr>
          <p:nvPr/>
        </p:nvCxnSpPr>
        <p:spPr>
          <a:xfrm rot="16200000" flipV="1">
            <a:off x="1454150" y="3054351"/>
            <a:ext cx="687387" cy="61912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3971925" y="3763963"/>
            <a:ext cx="219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7239000" y="23622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7781925" y="23622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Connector 66"/>
          <p:cNvCxnSpPr>
            <a:stCxn id="66" idx="1"/>
            <a:endCxn id="65" idx="3"/>
          </p:cNvCxnSpPr>
          <p:nvPr/>
        </p:nvCxnSpPr>
        <p:spPr>
          <a:xfrm rot="10800000">
            <a:off x="7458075" y="2574925"/>
            <a:ext cx="32385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5791200" y="26670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8350" b="32545"/>
          <a:stretch>
            <a:fillRect/>
          </a:stretch>
        </p:blipFill>
        <p:spPr bwMode="auto">
          <a:xfrm>
            <a:off x="5029200" y="3125788"/>
            <a:ext cx="1825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8350" b="32545"/>
          <a:stretch>
            <a:fillRect/>
          </a:stretch>
        </p:blipFill>
        <p:spPr bwMode="auto">
          <a:xfrm>
            <a:off x="6553200" y="3048000"/>
            <a:ext cx="182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8350" b="32545"/>
          <a:stretch>
            <a:fillRect/>
          </a:stretch>
        </p:blipFill>
        <p:spPr bwMode="auto">
          <a:xfrm>
            <a:off x="5486400" y="2287588"/>
            <a:ext cx="1825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Straight Connector 71"/>
          <p:cNvCxnSpPr>
            <a:stCxn id="68" idx="3"/>
            <a:endCxn id="35" idx="2"/>
          </p:cNvCxnSpPr>
          <p:nvPr/>
        </p:nvCxnSpPr>
        <p:spPr>
          <a:xfrm flipV="1">
            <a:off x="6010275" y="2560638"/>
            <a:ext cx="347663" cy="31908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9" idx="0"/>
            <a:endCxn id="71" idx="1"/>
          </p:cNvCxnSpPr>
          <p:nvPr/>
        </p:nvCxnSpPr>
        <p:spPr>
          <a:xfrm rot="5400000" flipH="1" flipV="1">
            <a:off x="4979194" y="2618582"/>
            <a:ext cx="647700" cy="36671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5791200" y="35052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" name="Straight Connector 74"/>
          <p:cNvCxnSpPr>
            <a:endCxn id="69" idx="3"/>
          </p:cNvCxnSpPr>
          <p:nvPr/>
        </p:nvCxnSpPr>
        <p:spPr>
          <a:xfrm rot="10800000" flipV="1">
            <a:off x="5211763" y="2819400"/>
            <a:ext cx="588962" cy="4968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4572000" y="38862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4419600" y="44958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/>
          <p:cNvCxnSpPr>
            <a:endCxn id="76" idx="1"/>
          </p:cNvCxnSpPr>
          <p:nvPr/>
        </p:nvCxnSpPr>
        <p:spPr>
          <a:xfrm>
            <a:off x="4191000" y="4089400"/>
            <a:ext cx="381000" cy="95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7" idx="0"/>
          </p:cNvCxnSpPr>
          <p:nvPr/>
        </p:nvCxnSpPr>
        <p:spPr>
          <a:xfrm rot="5400000" flipH="1" flipV="1">
            <a:off x="4512469" y="4360069"/>
            <a:ext cx="152400" cy="1190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 b="30003"/>
          <a:stretch>
            <a:fillRect/>
          </a:stretch>
        </p:blipFill>
        <p:spPr bwMode="auto">
          <a:xfrm>
            <a:off x="1752600" y="3429000"/>
            <a:ext cx="21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" name="Straight Connector 80"/>
          <p:cNvCxnSpPr>
            <a:stCxn id="33" idx="1"/>
            <a:endCxn id="80" idx="0"/>
          </p:cNvCxnSpPr>
          <p:nvPr/>
        </p:nvCxnSpPr>
        <p:spPr>
          <a:xfrm rot="10800000" flipV="1">
            <a:off x="1862138" y="2498725"/>
            <a:ext cx="357187" cy="930275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56" idx="1"/>
            <a:endCxn id="80" idx="2"/>
          </p:cNvCxnSpPr>
          <p:nvPr/>
        </p:nvCxnSpPr>
        <p:spPr>
          <a:xfrm rot="10800000">
            <a:off x="1862138" y="3856038"/>
            <a:ext cx="652462" cy="1438275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59" idx="2"/>
          </p:cNvCxnSpPr>
          <p:nvPr/>
        </p:nvCxnSpPr>
        <p:spPr>
          <a:xfrm rot="16200000" flipH="1">
            <a:off x="1478757" y="3383756"/>
            <a:ext cx="228600" cy="319087"/>
          </a:xfrm>
          <a:prstGeom prst="line">
            <a:avLst/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196"/>
          <p:cNvGrpSpPr>
            <a:grpSpLocks/>
          </p:cNvGrpSpPr>
          <p:nvPr/>
        </p:nvGrpSpPr>
        <p:grpSpPr bwMode="auto">
          <a:xfrm>
            <a:off x="7921625" y="3505200"/>
            <a:ext cx="1298575" cy="1600200"/>
            <a:chOff x="152400" y="3962400"/>
            <a:chExt cx="1298932" cy="1600200"/>
          </a:xfrm>
        </p:grpSpPr>
        <p:pic>
          <p:nvPicPr>
            <p:cNvPr id="8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0" r="8350" b="32545"/>
            <a:stretch>
              <a:fillRect/>
            </a:stretch>
          </p:blipFill>
          <p:spPr bwMode="auto">
            <a:xfrm>
              <a:off x="152400" y="3962400"/>
              <a:ext cx="182493" cy="379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TextBox 198"/>
            <p:cNvSpPr txBox="1">
              <a:spLocks noChangeArrowheads="1"/>
            </p:cNvSpPr>
            <p:nvPr/>
          </p:nvSpPr>
          <p:spPr bwMode="auto">
            <a:xfrm>
              <a:off x="304800" y="3962400"/>
              <a:ext cx="11465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Teenager</a:t>
              </a:r>
            </a:p>
          </p:txBody>
        </p:sp>
        <p:pic>
          <p:nvPicPr>
            <p:cNvPr id="8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1" r="3841" b="30003"/>
            <a:stretch>
              <a:fillRect/>
            </a:stretch>
          </p:blipFill>
          <p:spPr bwMode="auto">
            <a:xfrm>
              <a:off x="152400" y="4419600"/>
              <a:ext cx="219835" cy="426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TextBox 200"/>
            <p:cNvSpPr txBox="1">
              <a:spLocks noChangeArrowheads="1"/>
            </p:cNvSpPr>
            <p:nvPr/>
          </p:nvSpPr>
          <p:spPr bwMode="auto">
            <a:xfrm>
              <a:off x="304800" y="4431268"/>
              <a:ext cx="7104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Adult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 rot="10800000" flipV="1">
              <a:off x="152400" y="5040313"/>
              <a:ext cx="304884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202"/>
            <p:cNvSpPr txBox="1">
              <a:spLocks noChangeArrowheads="1"/>
            </p:cNvSpPr>
            <p:nvPr/>
          </p:nvSpPr>
          <p:spPr bwMode="auto">
            <a:xfrm>
              <a:off x="432547" y="4812268"/>
              <a:ext cx="8515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Phone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152400" y="5334000"/>
              <a:ext cx="304884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204"/>
            <p:cNvSpPr txBox="1">
              <a:spLocks noChangeArrowheads="1"/>
            </p:cNvSpPr>
            <p:nvPr/>
          </p:nvSpPr>
          <p:spPr bwMode="auto">
            <a:xfrm>
              <a:off x="443885" y="5193268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MSN</a:t>
              </a:r>
            </a:p>
          </p:txBody>
        </p:sp>
      </p:grpSp>
      <p:cxnSp>
        <p:nvCxnSpPr>
          <p:cNvPr id="93" name="Straight Connector 92"/>
          <p:cNvCxnSpPr/>
          <p:nvPr/>
        </p:nvCxnSpPr>
        <p:spPr>
          <a:xfrm rot="16200000" flipH="1">
            <a:off x="5926931" y="3906045"/>
            <a:ext cx="1057275" cy="11096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7620000" y="2819400"/>
            <a:ext cx="1600200" cy="2895600"/>
            <a:chOff x="7620000" y="2971800"/>
            <a:chExt cx="1600200" cy="2895600"/>
          </a:xfrm>
        </p:grpSpPr>
        <p:sp>
          <p:nvSpPr>
            <p:cNvPr id="95" name="Oval 94"/>
            <p:cNvSpPr/>
            <p:nvPr/>
          </p:nvSpPr>
          <p:spPr>
            <a:xfrm>
              <a:off x="7620000" y="3505200"/>
              <a:ext cx="1524000" cy="990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7696200" y="4495800"/>
              <a:ext cx="1524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7" name="Straight Arrow Connector 96"/>
            <p:cNvCxnSpPr>
              <a:stCxn id="95" idx="0"/>
            </p:cNvCxnSpPr>
            <p:nvPr/>
          </p:nvCxnSpPr>
          <p:spPr>
            <a:xfrm rot="5400000" flipH="1" flipV="1">
              <a:off x="8267701" y="3390900"/>
              <a:ext cx="228600" cy="31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74"/>
            <p:cNvSpPr txBox="1">
              <a:spLocks noChangeArrowheads="1"/>
            </p:cNvSpPr>
            <p:nvPr/>
          </p:nvSpPr>
          <p:spPr bwMode="auto">
            <a:xfrm>
              <a:off x="7696200" y="2971800"/>
              <a:ext cx="13088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/>
                <a:t>Node Attr.</a:t>
              </a:r>
            </a:p>
          </p:txBody>
        </p:sp>
        <p:sp>
          <p:nvSpPr>
            <p:cNvPr id="99" name="TextBox 76"/>
            <p:cNvSpPr txBox="1">
              <a:spLocks noChangeArrowheads="1"/>
            </p:cNvSpPr>
            <p:nvPr/>
          </p:nvSpPr>
          <p:spPr bwMode="auto">
            <a:xfrm>
              <a:off x="7835116" y="5467290"/>
              <a:ext cx="12944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/>
                <a:t>Edge Attr.</a:t>
              </a:r>
            </a:p>
          </p:txBody>
        </p:sp>
        <p:cxnSp>
          <p:nvCxnSpPr>
            <p:cNvPr id="100" name="Straight Arrow Connector 99"/>
            <p:cNvCxnSpPr>
              <a:stCxn id="96" idx="4"/>
            </p:cNvCxnSpPr>
            <p:nvPr/>
          </p:nvCxnSpPr>
          <p:spPr>
            <a:xfrm rot="5400000">
              <a:off x="8305801" y="5410200"/>
              <a:ext cx="304800" cy="31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152400" y="1889125"/>
            <a:ext cx="7951788" cy="3835400"/>
            <a:chOff x="152400" y="2041819"/>
            <a:chExt cx="7952292" cy="3834625"/>
          </a:xfrm>
        </p:grpSpPr>
        <p:sp>
          <p:nvSpPr>
            <p:cNvPr id="103" name="Oval 102"/>
            <p:cNvSpPr/>
            <p:nvPr/>
          </p:nvSpPr>
          <p:spPr>
            <a:xfrm rot="20284330">
              <a:off x="3730852" y="3689311"/>
              <a:ext cx="1352636" cy="160305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20284330">
              <a:off x="1652683" y="3478217"/>
              <a:ext cx="481042" cy="60312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 rot="20284330">
              <a:off x="7071163" y="2217996"/>
              <a:ext cx="1033529" cy="92849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 rot="20284330">
              <a:off x="895397" y="2202125"/>
              <a:ext cx="1033529" cy="132688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 rot="20284330">
              <a:off x="5220021" y="2041819"/>
              <a:ext cx="1882894" cy="383462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 rot="20284330">
              <a:off x="2108324" y="4140070"/>
              <a:ext cx="1089094" cy="152051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 rot="1333464">
              <a:off x="2013068" y="2230694"/>
              <a:ext cx="1409789" cy="152210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 rot="5400000">
              <a:off x="952652" y="4000327"/>
              <a:ext cx="761846" cy="53343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95"/>
            <p:cNvSpPr txBox="1">
              <a:spLocks noChangeArrowheads="1"/>
            </p:cNvSpPr>
            <p:nvPr/>
          </p:nvSpPr>
          <p:spPr bwMode="auto">
            <a:xfrm>
              <a:off x="152400" y="4648200"/>
              <a:ext cx="18966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FF0000"/>
                  </a:solidFill>
                </a:rPr>
                <a:t>telemarketer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 bwMode="auto">
          <a:xfrm>
            <a:off x="0" y="5715000"/>
            <a:ext cx="92202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Q: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difference between North America and Asia?; How to find patterns? (e.g., anomalies, communities,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solidFill>
                  <a:srgbClr val="C00000"/>
                </a:solidFill>
              </a:rPr>
              <a:t>BIG Graphs #2: Data Complexity</a:t>
            </a:r>
            <a:br>
              <a:rPr lang="en-US" altLang="zh-CN" sz="3600" dirty="0" smtClean="0">
                <a:solidFill>
                  <a:srgbClr val="C00000"/>
                </a:solidFill>
              </a:rPr>
            </a:br>
            <a:r>
              <a:rPr lang="en-US" sz="3600" dirty="0" smtClean="0"/>
              <a:t>(Rich graphs, e.g., geo-coded, attributed)</a:t>
            </a:r>
            <a:endParaRPr lang="en-US" altLang="zh-CN" sz="3600" dirty="0" smtClean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435345"/>
      </p:ext>
    </p:extLst>
  </p:cSld>
  <p:clrMapOvr>
    <a:masterClrMapping/>
  </p:clrMapOvr>
  <p:transition xmlns:p14="http://schemas.microsoft.com/office/powerpoint/2010/main" advTm="2865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4000" dirty="0" smtClean="0">
                <a:solidFill>
                  <a:srgbClr val="C00000"/>
                </a:solidFill>
              </a:rPr>
              <a:t>Optimal </a:t>
            </a:r>
            <a:r>
              <a:rPr lang="en-US" altLang="zh-CN" sz="4000" i="1" dirty="0" smtClean="0">
                <a:solidFill>
                  <a:srgbClr val="C00000"/>
                </a:solidFill>
              </a:rPr>
              <a:t>k</a:t>
            </a:r>
            <a:r>
              <a:rPr lang="en-US" altLang="zh-CN" sz="4000" dirty="0" smtClean="0">
                <a:solidFill>
                  <a:srgbClr val="C00000"/>
                </a:solidFill>
              </a:rPr>
              <a:t>-node immunization is NP-Hard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0"/>
            <a:ext cx="22860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Details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304800" y="1219200"/>
            <a:ext cx="8839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solidFill>
                  <a:srgbClr val="FF0000"/>
                </a:solidFill>
              </a:rPr>
              <a:t>Basic Idea: </a:t>
            </a:r>
            <a:r>
              <a:rPr lang="en-US" altLang="zh-CN" dirty="0" smtClean="0">
                <a:solidFill>
                  <a:srgbClr val="FF0000"/>
                </a:solidFill>
              </a:rPr>
              <a:t>Reduction from P1 (known NP-hard)</a:t>
            </a:r>
          </a:p>
          <a:p>
            <a:endParaRPr lang="en-US" altLang="zh-CN" b="1" dirty="0" smtClean="0">
              <a:solidFill>
                <a:prstClr val="black"/>
              </a:solidFill>
            </a:endParaRPr>
          </a:p>
          <a:p>
            <a:endParaRPr lang="en-US" altLang="zh-CN" b="1" dirty="0" smtClean="0">
              <a:solidFill>
                <a:prstClr val="black"/>
              </a:solidFill>
            </a:endParaRPr>
          </a:p>
          <a:p>
            <a:endParaRPr lang="en-US" altLang="zh-CN" b="1" dirty="0" smtClean="0">
              <a:solidFill>
                <a:prstClr val="black"/>
              </a:solidFill>
            </a:endParaRPr>
          </a:p>
          <a:p>
            <a:r>
              <a:rPr lang="en-US" altLang="zh-CN" b="1" dirty="0" smtClean="0">
                <a:solidFill>
                  <a:prstClr val="black"/>
                </a:solidFill>
              </a:rPr>
              <a:t>Proof #1: If YES to P1(</a:t>
            </a:r>
            <a:r>
              <a:rPr lang="en-US" altLang="zh-CN" b="1" i="1" dirty="0" err="1" smtClean="0">
                <a:solidFill>
                  <a:prstClr val="black"/>
                </a:solidFill>
              </a:rPr>
              <a:t>G</a:t>
            </a:r>
            <a:r>
              <a:rPr lang="en-US" altLang="zh-CN" b="1" dirty="0" err="1" smtClean="0">
                <a:solidFill>
                  <a:prstClr val="black"/>
                </a:solidFill>
              </a:rPr>
              <a:t>,</a:t>
            </a:r>
            <a:r>
              <a:rPr lang="en-US" altLang="zh-CN" b="1" i="1" dirty="0" err="1" smtClean="0">
                <a:solidFill>
                  <a:prstClr val="black"/>
                </a:solidFill>
              </a:rPr>
              <a:t>k</a:t>
            </a:r>
            <a:r>
              <a:rPr lang="en-US" altLang="zh-CN" b="1" dirty="0" smtClean="0">
                <a:solidFill>
                  <a:prstClr val="black"/>
                </a:solidFill>
              </a:rPr>
              <a:t>)</a:t>
            </a:r>
            <a:r>
              <a:rPr lang="en-US" altLang="zh-CN" b="1" dirty="0" smtClean="0">
                <a:solidFill>
                  <a:prstClr val="black"/>
                </a:solidFill>
                <a:sym typeface="Wingdings" pitchFamily="2" charset="2"/>
              </a:rPr>
              <a:t> YES to </a:t>
            </a:r>
            <a:r>
              <a:rPr lang="en-US" altLang="zh-CN" b="1" dirty="0" smtClean="0">
                <a:solidFill>
                  <a:prstClr val="black"/>
                </a:solidFill>
              </a:rPr>
              <a:t>P2(</a:t>
            </a:r>
            <a:r>
              <a:rPr lang="en-US" altLang="zh-CN" b="1" i="1" dirty="0" smtClean="0">
                <a:solidFill>
                  <a:prstClr val="black"/>
                </a:solidFill>
              </a:rPr>
              <a:t>G</a:t>
            </a:r>
            <a:r>
              <a:rPr lang="en-US" altLang="zh-CN" b="1" dirty="0" smtClean="0">
                <a:solidFill>
                  <a:prstClr val="black"/>
                </a:solidFill>
              </a:rPr>
              <a:t>, </a:t>
            </a:r>
            <a:r>
              <a:rPr lang="en-US" altLang="zh-CN" b="1" i="1" dirty="0" smtClean="0">
                <a:solidFill>
                  <a:prstClr val="black"/>
                </a:solidFill>
              </a:rPr>
              <a:t>n-k</a:t>
            </a:r>
            <a:r>
              <a:rPr lang="en-US" altLang="zh-CN" b="1" dirty="0" smtClean="0">
                <a:solidFill>
                  <a:prstClr val="black"/>
                </a:solidFill>
              </a:rPr>
              <a:t>)</a:t>
            </a:r>
          </a:p>
          <a:p>
            <a:pPr marL="457200" lvl="1" indent="0">
              <a:buFont typeface="Arial" charset="0"/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YES to P1      </a:t>
            </a:r>
            <a:r>
              <a:rPr lang="en-US" i="1" dirty="0" err="1" smtClean="0">
                <a:solidFill>
                  <a:prstClr val="black"/>
                </a:solidFill>
              </a:rPr>
              <a:t>S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kxk</a:t>
            </a:r>
            <a:r>
              <a:rPr lang="en-US" i="1" baseline="-25000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sym typeface="Wingdings" pitchFamily="2" charset="2"/>
              </a:rPr>
              <a:t>= </a:t>
            </a:r>
            <a:r>
              <a:rPr lang="en-US" altLang="zh-CN" b="1" i="1" dirty="0" smtClean="0">
                <a:solidFill>
                  <a:prstClr val="black"/>
                </a:solidFill>
                <a:sym typeface="Wingdings" pitchFamily="2" charset="2"/>
              </a:rPr>
              <a:t>0</a:t>
            </a:r>
            <a:r>
              <a:rPr lang="en-US" altLang="zh-CN" dirty="0" smtClean="0">
                <a:solidFill>
                  <a:prstClr val="black"/>
                </a:solidFill>
                <a:sym typeface="Wingdings" pitchFamily="2" charset="2"/>
              </a:rPr>
              <a:t>               </a:t>
            </a:r>
            <a:r>
              <a:rPr lang="en-US" altLang="zh-CN" i="1" dirty="0" smtClean="0">
                <a:solidFill>
                  <a:prstClr val="black"/>
                </a:solidFill>
                <a:latin typeface="Times New Roman" pitchFamily="18" charset="0"/>
              </a:rPr>
              <a:t>λ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zh-CN" i="1" dirty="0" smtClean="0">
                <a:solidFill>
                  <a:prstClr val="black"/>
                </a:solidFill>
              </a:rPr>
              <a:t>A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</a:rPr>
              <a:t>) </a:t>
            </a:r>
            <a:r>
              <a:rPr lang="en-US" altLang="zh-CN" b="1" dirty="0" smtClean="0">
                <a:solidFill>
                  <a:prstClr val="black"/>
                </a:solidFill>
                <a:latin typeface="Times New Roman" pitchFamily="18" charset="0"/>
              </a:rPr>
              <a:t>=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i="1" dirty="0" smtClean="0">
                <a:solidFill>
                  <a:prstClr val="black"/>
                </a:solidFill>
                <a:latin typeface="Times New Roman" pitchFamily="18" charset="0"/>
              </a:rPr>
              <a:t>λ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zh-CN" b="1" i="1" dirty="0" smtClean="0">
                <a:solidFill>
                  <a:prstClr val="black"/>
                </a:solidFill>
              </a:rPr>
              <a:t>0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</a:rPr>
              <a:t>) </a:t>
            </a:r>
            <a:r>
              <a:rPr lang="en-US" altLang="zh-CN" b="1" dirty="0" smtClean="0">
                <a:solidFill>
                  <a:prstClr val="black"/>
                </a:solidFill>
                <a:latin typeface="Times New Roman" pitchFamily="18" charset="0"/>
              </a:rPr>
              <a:t>=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i="1" dirty="0" smtClean="0">
                <a:solidFill>
                  <a:prstClr val="black"/>
                </a:solidFill>
                <a:latin typeface="Times New Roman" pitchFamily="18" charset="0"/>
              </a:rPr>
              <a:t>0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</a:rPr>
              <a:t>      </a:t>
            </a:r>
            <a:r>
              <a:rPr lang="en-US" altLang="zh-CN" dirty="0" smtClean="0">
                <a:solidFill>
                  <a:prstClr val="black"/>
                </a:solidFill>
              </a:rPr>
              <a:t>YES </a:t>
            </a:r>
            <a:r>
              <a:rPr lang="en-US" altLang="zh-CN" dirty="0">
                <a:solidFill>
                  <a:prstClr val="black"/>
                </a:solidFill>
              </a:rPr>
              <a:t>to </a:t>
            </a:r>
            <a:r>
              <a:rPr lang="en-US" altLang="zh-CN" dirty="0" smtClean="0">
                <a:solidFill>
                  <a:prstClr val="black"/>
                </a:solidFill>
              </a:rPr>
              <a:t>P2</a:t>
            </a:r>
            <a:endParaRPr lang="en-US" altLang="zh-CN" dirty="0" smtClean="0">
              <a:solidFill>
                <a:prstClr val="black"/>
              </a:solidFill>
              <a:sym typeface="Wingdings" pitchFamily="2" charset="2"/>
            </a:endParaRPr>
          </a:p>
          <a:p>
            <a:pPr lvl="1"/>
            <a:endParaRPr lang="en-US" altLang="zh-CN" sz="400" dirty="0" smtClean="0">
              <a:solidFill>
                <a:prstClr val="black"/>
              </a:solidFill>
            </a:endParaRPr>
          </a:p>
          <a:p>
            <a:r>
              <a:rPr lang="en-US" altLang="zh-CN" b="1" dirty="0" smtClean="0">
                <a:solidFill>
                  <a:prstClr val="black"/>
                </a:solidFill>
              </a:rPr>
              <a:t>Proof #2: If NO to P1(</a:t>
            </a:r>
            <a:r>
              <a:rPr lang="en-US" altLang="zh-CN" b="1" i="1" dirty="0" err="1" smtClean="0">
                <a:solidFill>
                  <a:prstClr val="black"/>
                </a:solidFill>
              </a:rPr>
              <a:t>G</a:t>
            </a:r>
            <a:r>
              <a:rPr lang="en-US" altLang="zh-CN" b="1" dirty="0" err="1" smtClean="0">
                <a:solidFill>
                  <a:prstClr val="black"/>
                </a:solidFill>
              </a:rPr>
              <a:t>,</a:t>
            </a:r>
            <a:r>
              <a:rPr lang="en-US" altLang="zh-CN" b="1" i="1" dirty="0" err="1" smtClean="0">
                <a:solidFill>
                  <a:prstClr val="black"/>
                </a:solidFill>
              </a:rPr>
              <a:t>k</a:t>
            </a:r>
            <a:r>
              <a:rPr lang="en-US" altLang="zh-CN" b="1" dirty="0" smtClean="0">
                <a:solidFill>
                  <a:prstClr val="black"/>
                </a:solidFill>
              </a:rPr>
              <a:t>)</a:t>
            </a:r>
            <a:r>
              <a:rPr lang="en-US" altLang="zh-CN" b="1" dirty="0" smtClean="0">
                <a:solidFill>
                  <a:prstClr val="black"/>
                </a:solidFill>
                <a:sym typeface="Wingdings" pitchFamily="2" charset="2"/>
              </a:rPr>
              <a:t> NO to </a:t>
            </a:r>
            <a:r>
              <a:rPr lang="en-US" altLang="zh-CN" b="1" dirty="0" smtClean="0">
                <a:solidFill>
                  <a:prstClr val="black"/>
                </a:solidFill>
              </a:rPr>
              <a:t>P2(</a:t>
            </a:r>
            <a:r>
              <a:rPr lang="en-US" altLang="zh-CN" b="1" i="1" dirty="0" smtClean="0">
                <a:solidFill>
                  <a:prstClr val="black"/>
                </a:solidFill>
              </a:rPr>
              <a:t>G</a:t>
            </a:r>
            <a:r>
              <a:rPr lang="en-US" altLang="zh-CN" b="1" dirty="0" smtClean="0">
                <a:solidFill>
                  <a:prstClr val="black"/>
                </a:solidFill>
              </a:rPr>
              <a:t>, </a:t>
            </a:r>
            <a:r>
              <a:rPr lang="en-US" altLang="zh-CN" b="1" i="1" dirty="0" smtClean="0">
                <a:solidFill>
                  <a:prstClr val="black"/>
                </a:solidFill>
              </a:rPr>
              <a:t>n-k</a:t>
            </a:r>
            <a:r>
              <a:rPr lang="en-US" altLang="zh-CN" b="1" dirty="0" smtClean="0">
                <a:solidFill>
                  <a:prstClr val="black"/>
                </a:solidFill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    </a:t>
            </a:r>
            <a:r>
              <a:rPr lang="en-US" altLang="zh-CN" sz="2800" dirty="0" smtClean="0">
                <a:solidFill>
                  <a:prstClr val="black"/>
                </a:solidFill>
              </a:rPr>
              <a:t>Suppose YES </a:t>
            </a:r>
            <a:r>
              <a:rPr lang="en-US" altLang="zh-CN" sz="2800" dirty="0">
                <a:solidFill>
                  <a:prstClr val="black"/>
                </a:solidFill>
              </a:rPr>
              <a:t>to </a:t>
            </a:r>
            <a:r>
              <a:rPr lang="en-US" altLang="zh-CN" sz="2800" dirty="0" smtClean="0">
                <a:solidFill>
                  <a:prstClr val="black"/>
                </a:solidFill>
              </a:rPr>
              <a:t>P2                 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itchFamily="18" charset="0"/>
              </a:rPr>
              <a:t>λ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zh-CN" sz="2800" i="1" dirty="0" smtClean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) 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=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i="1" dirty="0">
                <a:solidFill>
                  <a:prstClr val="black"/>
                </a:solidFill>
                <a:latin typeface="Times New Roman" pitchFamily="18" charset="0"/>
              </a:rPr>
              <a:t>λ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prstClr val="black"/>
                </a:solidFill>
              </a:rPr>
              <a:t>0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)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itchFamily="18" charset="0"/>
              </a:rPr>
              <a:t>≤ 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itchFamily="18" charset="0"/>
              </a:rPr>
              <a:t>0             </a:t>
            </a:r>
          </a:p>
          <a:p>
            <a:pPr marL="0" indent="0">
              <a:buFont typeface="Arial" charset="0"/>
              <a:buNone/>
            </a:pP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</a:rPr>
              <a:t>         </a:t>
            </a:r>
            <a:r>
              <a:rPr lang="en-US" sz="2800" i="1" dirty="0" err="1" smtClean="0">
                <a:solidFill>
                  <a:prstClr val="black"/>
                </a:solidFill>
              </a:rPr>
              <a:t>S</a:t>
            </a:r>
            <a:r>
              <a:rPr lang="en-US" sz="2800" i="1" baseline="-25000" dirty="0" err="1" smtClean="0">
                <a:solidFill>
                  <a:prstClr val="black"/>
                </a:solidFill>
              </a:rPr>
              <a:t>kxk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sym typeface="Wingdings" pitchFamily="2" charset="2"/>
              </a:rPr>
              <a:t>= </a:t>
            </a:r>
            <a:r>
              <a:rPr lang="en-US" altLang="zh-CN" sz="2800" b="1" i="1" dirty="0" smtClean="0">
                <a:solidFill>
                  <a:prstClr val="black"/>
                </a:solidFill>
                <a:sym typeface="Wingdings" pitchFamily="2" charset="2"/>
              </a:rPr>
              <a:t>0          </a:t>
            </a:r>
            <a:r>
              <a:rPr lang="en-US" altLang="zh-CN" sz="2800" dirty="0" smtClean="0">
                <a:solidFill>
                  <a:prstClr val="black"/>
                </a:solidFill>
                <a:sym typeface="Wingdings" pitchFamily="2" charset="2"/>
              </a:rPr>
              <a:t>Nodes in </a:t>
            </a:r>
            <a:r>
              <a:rPr lang="en-US" altLang="zh-CN" sz="2800" b="1" i="1" dirty="0" smtClean="0">
                <a:solidFill>
                  <a:prstClr val="black"/>
                </a:solidFill>
                <a:sym typeface="Wingdings" pitchFamily="2" charset="2"/>
              </a:rPr>
              <a:t>S </a:t>
            </a:r>
            <a:r>
              <a:rPr lang="en-US" altLang="zh-CN" sz="2800" dirty="0" smtClean="0">
                <a:solidFill>
                  <a:prstClr val="black"/>
                </a:solidFill>
                <a:sym typeface="Wingdings" pitchFamily="2" charset="2"/>
              </a:rPr>
              <a:t>being </a:t>
            </a:r>
            <a:r>
              <a:rPr lang="en-US" altLang="zh-CN" sz="2800" dirty="0" err="1" smtClean="0">
                <a:solidFill>
                  <a:prstClr val="black"/>
                </a:solidFill>
                <a:sym typeface="Wingdings" pitchFamily="2" charset="2"/>
              </a:rPr>
              <a:t>ind.</a:t>
            </a:r>
            <a:r>
              <a:rPr lang="en-US" altLang="zh-CN" sz="2800" dirty="0" smtClean="0">
                <a:solidFill>
                  <a:prstClr val="black"/>
                </a:solidFill>
                <a:sym typeface="Wingdings" pitchFamily="2" charset="2"/>
              </a:rPr>
              <a:t> set      contradict 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752600"/>
            <a:ext cx="525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Given an </a:t>
            </a:r>
            <a:r>
              <a:rPr lang="en-US" altLang="zh-CN" dirty="0" smtClean="0">
                <a:solidFill>
                  <a:prstClr val="black"/>
                </a:solidFill>
              </a:rPr>
              <a:t>undirected/</a:t>
            </a:r>
            <a:r>
              <a:rPr lang="en-US" altLang="zh-CN" dirty="0" err="1" smtClean="0">
                <a:solidFill>
                  <a:prstClr val="black"/>
                </a:solidFill>
              </a:rPr>
              <a:t>unweighted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graph </a:t>
            </a:r>
            <a:r>
              <a:rPr lang="en-US" altLang="zh-CN" i="1" dirty="0">
                <a:solidFill>
                  <a:prstClr val="black"/>
                </a:solidFill>
              </a:rPr>
              <a:t>G</a:t>
            </a:r>
            <a:r>
              <a:rPr lang="en-US" altLang="zh-CN" dirty="0">
                <a:solidFill>
                  <a:prstClr val="black"/>
                </a:solidFill>
              </a:rPr>
              <a:t>, </a:t>
            </a:r>
            <a:r>
              <a:rPr lang="en-US" altLang="zh-CN" dirty="0" smtClean="0">
                <a:solidFill>
                  <a:prstClr val="black"/>
                </a:solidFill>
              </a:rPr>
              <a:t>and </a:t>
            </a:r>
            <a:r>
              <a:rPr lang="en-US" altLang="zh-CN" i="1" dirty="0" smtClean="0">
                <a:solidFill>
                  <a:prstClr val="black"/>
                </a:solidFill>
              </a:rPr>
              <a:t>k</a:t>
            </a:r>
            <a:endParaRPr lang="en-US" altLang="zh-CN" i="1" dirty="0">
              <a:solidFill>
                <a:prstClr val="black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prstClr val="black"/>
                </a:solidFill>
              </a:rPr>
              <a:t>P1 </a:t>
            </a:r>
            <a:r>
              <a:rPr lang="en-US" altLang="zh-CN" b="1" dirty="0">
                <a:solidFill>
                  <a:prstClr val="black"/>
                </a:solidFill>
              </a:rPr>
              <a:t>(</a:t>
            </a:r>
            <a:r>
              <a:rPr lang="en-US" altLang="zh-CN" b="1" i="1" dirty="0">
                <a:solidFill>
                  <a:prstClr val="black"/>
                </a:solidFill>
              </a:rPr>
              <a:t>k</a:t>
            </a:r>
            <a:r>
              <a:rPr lang="en-US" altLang="zh-CN" b="1" dirty="0">
                <a:solidFill>
                  <a:prstClr val="black"/>
                </a:solidFill>
              </a:rPr>
              <a:t>-independent set problem)</a:t>
            </a:r>
            <a:r>
              <a:rPr lang="en-US" altLang="zh-CN" dirty="0">
                <a:solidFill>
                  <a:prstClr val="black"/>
                </a:solidFill>
              </a:rPr>
              <a:t>: is there </a:t>
            </a:r>
            <a:r>
              <a:rPr lang="en-US" altLang="zh-CN" i="1" dirty="0">
                <a:solidFill>
                  <a:prstClr val="black"/>
                </a:solidFill>
              </a:rPr>
              <a:t>k</a:t>
            </a:r>
            <a:r>
              <a:rPr lang="en-US" altLang="zh-CN" dirty="0">
                <a:solidFill>
                  <a:prstClr val="black"/>
                </a:solidFill>
              </a:rPr>
              <a:t> nodes, no two of which are adjacent?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CN" b="1" dirty="0">
                <a:solidFill>
                  <a:prstClr val="black"/>
                </a:solidFill>
              </a:rPr>
              <a:t>P2 (</a:t>
            </a:r>
            <a:r>
              <a:rPr lang="en-US" altLang="zh-CN" b="1" i="1" dirty="0">
                <a:solidFill>
                  <a:prstClr val="black"/>
                </a:solidFill>
              </a:rPr>
              <a:t>k</a:t>
            </a:r>
            <a:r>
              <a:rPr lang="en-US" altLang="zh-CN" b="1" dirty="0">
                <a:solidFill>
                  <a:prstClr val="black"/>
                </a:solidFill>
              </a:rPr>
              <a:t>-node immunization problem)</a:t>
            </a:r>
            <a:r>
              <a:rPr lang="en-US" altLang="zh-CN" dirty="0">
                <a:solidFill>
                  <a:prstClr val="black"/>
                </a:solidFill>
              </a:rPr>
              <a:t>: is there k nodes, the deletions of which makes the leading eigenvalues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</a:rPr>
              <a:t>≤ </a:t>
            </a:r>
            <a:r>
              <a:rPr lang="en-US" altLang="zh-CN" dirty="0" smtClean="0">
                <a:solidFill>
                  <a:prstClr val="black"/>
                </a:solidFill>
              </a:rPr>
              <a:t>0</a:t>
            </a:r>
            <a:endParaRPr lang="en-US" altLang="zh-CN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943600" y="2057400"/>
            <a:ext cx="3243714" cy="1143000"/>
            <a:chOff x="5943600" y="2057400"/>
            <a:chExt cx="3243714" cy="1143000"/>
          </a:xfrm>
        </p:grpSpPr>
        <p:sp>
          <p:nvSpPr>
            <p:cNvPr id="7" name="TextBox 6"/>
            <p:cNvSpPr txBox="1"/>
            <p:nvPr/>
          </p:nvSpPr>
          <p:spPr>
            <a:xfrm>
              <a:off x="5943600" y="2286000"/>
              <a:ext cx="739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</a:rPr>
                <a:t>A</a:t>
              </a:r>
              <a:r>
                <a:rPr lang="en-US" sz="2400" dirty="0" smtClean="0">
                  <a:solidFill>
                    <a:prstClr val="black"/>
                  </a:solidFill>
                </a:rPr>
                <a:t> = 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77743" y="2057400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>
                  <a:solidFill>
                    <a:prstClr val="black"/>
                  </a:solidFill>
                </a:rPr>
                <a:t>S</a:t>
              </a:r>
              <a:r>
                <a:rPr lang="en-US" sz="2400" i="1" baseline="-25000" dirty="0" err="1" smtClean="0">
                  <a:solidFill>
                    <a:prstClr val="black"/>
                  </a:solidFill>
                </a:rPr>
                <a:t>kxk</a:t>
              </a:r>
              <a:r>
                <a:rPr lang="en-US" sz="2400" dirty="0" smtClean="0">
                  <a:solidFill>
                    <a:prstClr val="black"/>
                  </a:solidFill>
                </a:rPr>
                <a:t>  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6200" y="2590800"/>
              <a:ext cx="1491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</a:rPr>
                <a:t>T</a:t>
              </a:r>
              <a:r>
                <a:rPr lang="en-US" sz="2400" i="1" baseline="-25000" dirty="0" smtClean="0">
                  <a:solidFill>
                    <a:prstClr val="black"/>
                  </a:solidFill>
                </a:rPr>
                <a:t>(n-k)x(n-k)</a:t>
              </a:r>
              <a:r>
                <a:rPr lang="en-US" sz="2400" dirty="0" smtClean="0">
                  <a:solidFill>
                    <a:prstClr val="black"/>
                  </a:solidFill>
                </a:rPr>
                <a:t>  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98038" y="2066544"/>
              <a:ext cx="13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</a:rPr>
                <a:t>X</a:t>
              </a:r>
              <a:r>
                <a:rPr lang="en-US" sz="2400" i="1" baseline="-25000" dirty="0" smtClean="0">
                  <a:solidFill>
                    <a:prstClr val="black"/>
                  </a:solidFill>
                </a:rPr>
                <a:t>(k)x(n-k)</a:t>
              </a:r>
              <a:r>
                <a:rPr lang="en-US" sz="2400" dirty="0" smtClean="0">
                  <a:solidFill>
                    <a:prstClr val="black"/>
                  </a:solidFill>
                </a:rPr>
                <a:t>  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74996" y="2579132"/>
              <a:ext cx="13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</a:rPr>
                <a:t>X</a:t>
              </a:r>
              <a:r>
                <a:rPr lang="en-US" sz="2400" i="1" baseline="-25000" dirty="0" smtClean="0">
                  <a:solidFill>
                    <a:prstClr val="black"/>
                  </a:solidFill>
                </a:rPr>
                <a:t>(k)x(n-k)</a:t>
              </a:r>
              <a:r>
                <a:rPr lang="en-US" sz="2400" dirty="0" smtClean="0">
                  <a:solidFill>
                    <a:prstClr val="black"/>
                  </a:solidFill>
                </a:rPr>
                <a:t>  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2" name="Left Bracket 11"/>
            <p:cNvSpPr/>
            <p:nvPr/>
          </p:nvSpPr>
          <p:spPr>
            <a:xfrm>
              <a:off x="6629400" y="2066544"/>
              <a:ext cx="304800" cy="1133856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Left Bracket 13"/>
            <p:cNvSpPr/>
            <p:nvPr/>
          </p:nvSpPr>
          <p:spPr>
            <a:xfrm rot="10800000">
              <a:off x="8686800" y="2057400"/>
              <a:ext cx="304800" cy="1143000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6" name="Right Arrow 15"/>
          <p:cNvSpPr/>
          <p:nvPr/>
        </p:nvSpPr>
        <p:spPr>
          <a:xfrm>
            <a:off x="2286000" y="4343400"/>
            <a:ext cx="3048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810000" y="4343400"/>
            <a:ext cx="9144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86600" y="4343400"/>
            <a:ext cx="3048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1478" y="4038600"/>
            <a:ext cx="1175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Removing</a:t>
            </a:r>
          </a:p>
          <a:p>
            <a:r>
              <a:rPr lang="en-US" sz="700" dirty="0" smtClean="0">
                <a:solidFill>
                  <a:prstClr val="black"/>
                </a:solidFill>
              </a:rPr>
              <a:t> </a:t>
            </a:r>
            <a:endParaRPr lang="en-US" sz="1000" dirty="0" smtClean="0">
              <a:solidFill>
                <a:prstClr val="black"/>
              </a:solidFill>
            </a:endParaRPr>
          </a:p>
          <a:p>
            <a:endParaRPr lang="en-US" sz="700" dirty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Nodes in </a:t>
            </a:r>
            <a:r>
              <a:rPr lang="en-US" sz="1600" i="1" dirty="0" smtClean="0">
                <a:solidFill>
                  <a:prstClr val="black"/>
                </a:solidFill>
              </a:rPr>
              <a:t>T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5998" y="397764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~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689922" y="5562600"/>
            <a:ext cx="9144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5257800"/>
            <a:ext cx="1175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Removing</a:t>
            </a:r>
          </a:p>
          <a:p>
            <a:r>
              <a:rPr lang="en-US" sz="700" dirty="0" smtClean="0">
                <a:solidFill>
                  <a:prstClr val="black"/>
                </a:solidFill>
              </a:rPr>
              <a:t> </a:t>
            </a:r>
            <a:endParaRPr lang="en-US" sz="1000" dirty="0" smtClean="0">
              <a:solidFill>
                <a:prstClr val="black"/>
              </a:solidFill>
            </a:endParaRPr>
          </a:p>
          <a:p>
            <a:endParaRPr lang="en-US" sz="700" dirty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Nodes in </a:t>
            </a:r>
            <a:r>
              <a:rPr lang="en-US" sz="1600" i="1" dirty="0" smtClean="0">
                <a:solidFill>
                  <a:prstClr val="black"/>
                </a:solidFill>
              </a:rPr>
              <a:t>T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45998" y="518160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~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7195122" y="5562600"/>
            <a:ext cx="9144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8721" y="5257800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S</a:t>
            </a:r>
            <a:r>
              <a:rPr lang="en-US" sz="1600" dirty="0" smtClean="0">
                <a:solidFill>
                  <a:prstClr val="black"/>
                </a:solidFill>
              </a:rPr>
              <a:t>(</a:t>
            </a:r>
            <a:r>
              <a:rPr lang="en-US" sz="1600" i="1" dirty="0" err="1" smtClean="0">
                <a:solidFill>
                  <a:prstClr val="black"/>
                </a:solidFill>
              </a:rPr>
              <a:t>i</a:t>
            </a:r>
            <a:r>
              <a:rPr lang="en-US" sz="1600" dirty="0" err="1" smtClean="0">
                <a:solidFill>
                  <a:prstClr val="black"/>
                </a:solidFill>
              </a:rPr>
              <a:t>,</a:t>
            </a:r>
            <a:r>
              <a:rPr lang="en-US" sz="1600" i="1" dirty="0" err="1" smtClean="0">
                <a:solidFill>
                  <a:prstClr val="black"/>
                </a:solidFill>
              </a:rPr>
              <a:t>j</a:t>
            </a:r>
            <a:r>
              <a:rPr lang="en-US" sz="1600" dirty="0" smtClean="0">
                <a:solidFill>
                  <a:prstClr val="black"/>
                </a:solidFill>
              </a:rPr>
              <a:t>)≥0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914400" y="6096000"/>
            <a:ext cx="3048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Left-Right Arrow 26"/>
          <p:cNvSpPr/>
          <p:nvPr/>
        </p:nvSpPr>
        <p:spPr>
          <a:xfrm>
            <a:off x="2438400" y="6096000"/>
            <a:ext cx="457200" cy="155448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705600" y="6096000"/>
            <a:ext cx="3048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40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2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zh-CN" i="1" dirty="0" err="1" smtClean="0">
                <a:solidFill>
                  <a:srgbClr val="C00000"/>
                </a:solidFill>
              </a:rPr>
              <a:t>Netshield</a:t>
            </a:r>
            <a:r>
              <a:rPr lang="en-US" altLang="zh-CN" dirty="0" smtClean="0">
                <a:solidFill>
                  <a:srgbClr val="C00000"/>
                </a:solidFill>
              </a:rPr>
              <a:t> to the Rescue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3200400"/>
            <a:ext cx="2286000" cy="2286000"/>
          </a:xfrm>
          <a:prstGeom prst="rect">
            <a:avLst/>
          </a:prstGeom>
          <a:solidFill>
            <a:srgbClr val="0000CC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i="1">
                <a:solidFill>
                  <a:schemeClr val="tx1"/>
                </a:solidFill>
                <a:cs typeface="Arial" charset="0"/>
              </a:rPr>
              <a:t>A</a:t>
            </a:r>
            <a:endParaRPr lang="en-US" altLang="zh-CN" i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67000" y="3200400"/>
            <a:ext cx="381000" cy="2286000"/>
          </a:xfrm>
          <a:prstGeom prst="rect">
            <a:avLst/>
          </a:prstGeom>
          <a:solidFill>
            <a:srgbClr val="FF0000">
              <a:alpha val="10001"/>
            </a:srgbClr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defRPr/>
            </a:pPr>
            <a:r>
              <a:rPr lang="en-US" altLang="zh-CN" sz="3600" i="1">
                <a:latin typeface="+mn-lt"/>
              </a:rPr>
              <a:t>u</a:t>
            </a:r>
            <a:endParaRPr lang="en-US" altLang="zh-CN" i="1">
              <a:latin typeface="+mn-lt"/>
            </a:endParaRPr>
          </a:p>
        </p:txBody>
      </p:sp>
      <p:sp>
        <p:nvSpPr>
          <p:cNvPr id="29701" name="TextBox 9"/>
          <p:cNvSpPr txBox="1">
            <a:spLocks noChangeArrowheads="1"/>
          </p:cNvSpPr>
          <p:nvPr/>
        </p:nvSpPr>
        <p:spPr bwMode="auto">
          <a:xfrm>
            <a:off x="3117850" y="4038600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600"/>
              <a:t>=</a:t>
            </a:r>
            <a:r>
              <a:rPr lang="en-US" altLang="zh-CN" sz="3600" i="1">
                <a:latin typeface="Times New Roman" pitchFamily="18" charset="0"/>
              </a:rPr>
              <a:t>λ </a:t>
            </a:r>
            <a:r>
              <a:rPr lang="en-US" altLang="zh-CN" sz="3600"/>
              <a:t>X</a:t>
            </a:r>
            <a:r>
              <a:rPr lang="en-US" altLang="zh-CN" sz="3600" i="1" baseline="-25000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lang="en-US" altLang="zh-CN" sz="3600"/>
          </a:p>
        </p:txBody>
      </p:sp>
      <p:sp>
        <p:nvSpPr>
          <p:cNvPr id="11" name="Rectangle 10"/>
          <p:cNvSpPr/>
          <p:nvPr/>
        </p:nvSpPr>
        <p:spPr>
          <a:xfrm>
            <a:off x="2743200" y="5105400"/>
            <a:ext cx="2286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16200000" flipH="1">
            <a:off x="2570163" y="5545137"/>
            <a:ext cx="611188" cy="365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4" name="TextBox 13"/>
          <p:cNvSpPr txBox="1">
            <a:spLocks noChangeArrowheads="1"/>
          </p:cNvSpPr>
          <p:nvPr/>
        </p:nvSpPr>
        <p:spPr bwMode="auto">
          <a:xfrm>
            <a:off x="1447800" y="5664200"/>
            <a:ext cx="3113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200" i="1">
                <a:solidFill>
                  <a:srgbClr val="FF0000"/>
                </a:solidFill>
              </a:rPr>
              <a:t>u(i</a:t>
            </a:r>
            <a:r>
              <a:rPr lang="en-US" altLang="zh-CN" sz="2800" i="1">
                <a:solidFill>
                  <a:srgbClr val="FF0000"/>
                </a:solidFill>
              </a:rPr>
              <a:t>)</a:t>
            </a:r>
            <a:r>
              <a:rPr lang="en-US" altLang="zh-CN" sz="2800"/>
              <a:t>:</a:t>
            </a:r>
            <a:r>
              <a:rPr lang="en-US" altLang="zh-CN" sz="3200"/>
              <a:t> eigen-score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4419600" y="3200400"/>
            <a:ext cx="381000" cy="2286000"/>
          </a:xfrm>
          <a:prstGeom prst="rect">
            <a:avLst/>
          </a:prstGeom>
          <a:solidFill>
            <a:srgbClr val="FF0000">
              <a:alpha val="10001"/>
            </a:srgbClr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defRPr/>
            </a:pPr>
            <a:r>
              <a:rPr lang="en-US" altLang="zh-CN" sz="3600" i="1">
                <a:latin typeface="+mn-lt"/>
              </a:rPr>
              <a:t>u</a:t>
            </a:r>
            <a:endParaRPr lang="en-US" altLang="zh-CN" i="1">
              <a:latin typeface="+mn-lt"/>
            </a:endParaRPr>
          </a:p>
        </p:txBody>
      </p:sp>
      <p:sp>
        <p:nvSpPr>
          <p:cNvPr id="29706" name="Rectangle 65"/>
          <p:cNvSpPr>
            <a:spLocks noChangeArrowheads="1"/>
          </p:cNvSpPr>
          <p:nvPr/>
        </p:nvSpPr>
        <p:spPr bwMode="auto">
          <a:xfrm>
            <a:off x="5634831" y="5181600"/>
            <a:ext cx="3509169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Footnote: 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en-US" altLang="zh-CN" sz="2400" i="1" dirty="0" smtClean="0">
                <a:solidFill>
                  <a:schemeClr val="bg1"/>
                </a:solidFill>
              </a:rPr>
              <a:t>u(</a:t>
            </a:r>
            <a:r>
              <a:rPr lang="en-US" altLang="zh-CN" sz="2400" i="1" dirty="0" err="1" smtClean="0">
                <a:solidFill>
                  <a:schemeClr val="bg1"/>
                </a:solidFill>
              </a:rPr>
              <a:t>i</a:t>
            </a:r>
            <a:r>
              <a:rPr lang="en-US" altLang="zh-CN" sz="2400" i="1" dirty="0">
                <a:solidFill>
                  <a:schemeClr val="bg1"/>
                </a:solidFill>
              </a:rPr>
              <a:t>)</a:t>
            </a:r>
            <a:r>
              <a:rPr lang="en-US" altLang="zh-CN" sz="2400" dirty="0">
                <a:solidFill>
                  <a:schemeClr val="bg1"/>
                </a:solidFill>
              </a:rPr>
              <a:t> ~ PageRank</a:t>
            </a:r>
            <a:r>
              <a:rPr lang="en-US" altLang="zh-CN" sz="2400" i="1" dirty="0">
                <a:solidFill>
                  <a:schemeClr val="bg1"/>
                </a:solidFill>
              </a:rPr>
              <a:t>(</a:t>
            </a:r>
            <a:r>
              <a:rPr lang="en-US" altLang="zh-CN" sz="2400" i="1" dirty="0" err="1">
                <a:solidFill>
                  <a:schemeClr val="bg1"/>
                </a:solidFill>
              </a:rPr>
              <a:t>i</a:t>
            </a:r>
            <a:r>
              <a:rPr lang="en-US" altLang="zh-CN" sz="2400" i="1" dirty="0">
                <a:solidFill>
                  <a:schemeClr val="bg1"/>
                </a:solidFill>
              </a:rPr>
              <a:t>)</a:t>
            </a:r>
            <a:r>
              <a:rPr lang="en-US" altLang="zh-CN" sz="2400" dirty="0">
                <a:solidFill>
                  <a:schemeClr val="bg1"/>
                </a:solidFill>
              </a:rPr>
              <a:t>  ~ 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in-degree</a:t>
            </a:r>
            <a:r>
              <a:rPr lang="en-US" altLang="zh-CN" sz="2400" i="1" dirty="0" smtClean="0">
                <a:solidFill>
                  <a:schemeClr val="bg1"/>
                </a:solidFill>
              </a:rPr>
              <a:t>(</a:t>
            </a:r>
            <a:r>
              <a:rPr lang="en-US" altLang="zh-CN" sz="2400" i="1" dirty="0" err="1" smtClean="0">
                <a:solidFill>
                  <a:schemeClr val="bg1"/>
                </a:solidFill>
              </a:rPr>
              <a:t>i</a:t>
            </a:r>
            <a:r>
              <a:rPr lang="en-US" altLang="zh-CN" sz="2400" i="1" dirty="0">
                <a:solidFill>
                  <a:schemeClr val="bg1"/>
                </a:solidFill>
              </a:rPr>
              <a:t>)</a:t>
            </a:r>
            <a:endParaRPr lang="en-US" altLang="zh-CN" sz="2400" i="1" baseline="30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9144000" cy="146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Theorem</a:t>
            </a:r>
            <a:r>
              <a:rPr lang="en-US" altLang="zh-CN" sz="3200" dirty="0" smtClean="0">
                <a:solidFill>
                  <a:srgbClr val="FF0000"/>
                </a:solidFill>
                <a:cs typeface="Arial" charset="0"/>
              </a:rPr>
              <a:t>:</a:t>
            </a:r>
            <a:endParaRPr lang="en-US" altLang="zh-CN" sz="3200" dirty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(1)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λ</a:t>
            </a:r>
            <a:r>
              <a:rPr lang="en-US" altLang="zh-CN" sz="3200" i="1" baseline="-25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λ</a:t>
            </a:r>
            <a:r>
              <a:rPr lang="en-US" altLang="zh-CN" sz="3200" i="1" baseline="-25000" dirty="0" err="1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≈</a:t>
            </a:r>
            <a:r>
              <a:rPr lang="en-US" altLang="zh-CN" sz="3200" dirty="0" err="1">
                <a:solidFill>
                  <a:srgbClr val="FF0000"/>
                </a:solidFill>
                <a:cs typeface="Arial" charset="0"/>
              </a:rPr>
              <a:t>Sv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=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 ∑</a:t>
            </a:r>
            <a:r>
              <a:rPr lang="en-US" altLang="zh-CN" sz="3200" i="1" baseline="-25000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az-Cyrl-AZ" sz="3200" i="1" baseline="-25000" dirty="0">
                <a:solidFill>
                  <a:srgbClr val="FF0000"/>
                </a:solidFill>
                <a:cs typeface="Arial" charset="0"/>
              </a:rPr>
              <a:t>є</a:t>
            </a:r>
            <a:r>
              <a:rPr lang="en-US" altLang="zh-CN" sz="3200" i="1" baseline="-25000" dirty="0">
                <a:solidFill>
                  <a:srgbClr val="FF0000"/>
                </a:solidFill>
                <a:cs typeface="Arial" charset="0"/>
              </a:rPr>
              <a:t>S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2λu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baseline="3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∑</a:t>
            </a:r>
            <a:r>
              <a:rPr lang="en-US" altLang="zh-CN" sz="3200" i="1" baseline="-25000" dirty="0" err="1">
                <a:solidFill>
                  <a:srgbClr val="FF0000"/>
                </a:solidFill>
                <a:cs typeface="Arial" charset="0"/>
              </a:rPr>
              <a:t>i,j</a:t>
            </a:r>
            <a:r>
              <a:rPr lang="az-Cyrl-AZ" sz="3200" i="1" baseline="-25000" dirty="0">
                <a:solidFill>
                  <a:srgbClr val="FF0000"/>
                </a:solidFill>
                <a:cs typeface="Arial" charset="0"/>
              </a:rPr>
              <a:t>є</a:t>
            </a:r>
            <a:r>
              <a:rPr lang="en-US" altLang="zh-CN" sz="3200" i="1" baseline="-25000" dirty="0">
                <a:solidFill>
                  <a:srgbClr val="FF0000"/>
                </a:solidFill>
                <a:cs typeface="Arial" charset="0"/>
              </a:rPr>
              <a:t>S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i,j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u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u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j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</a:p>
          <a:p>
            <a:pPr>
              <a:defRPr/>
            </a:pPr>
            <a:endParaRPr lang="zh-CN" altLang="en-US" sz="9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590800"/>
            <a:ext cx="43148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2"/>
          <p:cNvSpPr txBox="1">
            <a:spLocks noChangeArrowheads="1"/>
          </p:cNvSpPr>
          <p:nvPr/>
        </p:nvSpPr>
        <p:spPr bwMode="auto">
          <a:xfrm>
            <a:off x="0" y="6442075"/>
            <a:ext cx="9144000" cy="4154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050" dirty="0" smtClean="0">
                <a:solidFill>
                  <a:schemeClr val="bg1"/>
                </a:solidFill>
              </a:rPr>
              <a:t>C</a:t>
            </a:r>
            <a:r>
              <a:rPr lang="en-US" altLang="zh-CN" sz="1050" dirty="0">
                <a:solidFill>
                  <a:schemeClr val="bg1"/>
                </a:solidFill>
              </a:rPr>
              <a:t>. Chen, H. Tong, B. Prakash, C. </a:t>
            </a:r>
            <a:r>
              <a:rPr lang="en-US" altLang="zh-CN" sz="1050" dirty="0" err="1">
                <a:solidFill>
                  <a:schemeClr val="bg1"/>
                </a:solidFill>
              </a:rPr>
              <a:t>Tsourakakis</a:t>
            </a:r>
            <a:r>
              <a:rPr lang="en-US" altLang="zh-CN" sz="1050" dirty="0">
                <a:solidFill>
                  <a:schemeClr val="bg1"/>
                </a:solidFill>
              </a:rPr>
              <a:t>, T. </a:t>
            </a:r>
            <a:r>
              <a:rPr lang="en-US" altLang="zh-CN" sz="1050" dirty="0" err="1">
                <a:solidFill>
                  <a:schemeClr val="bg1"/>
                </a:solidFill>
              </a:rPr>
              <a:t>Eliassi</a:t>
            </a:r>
            <a:r>
              <a:rPr lang="en-US" altLang="zh-CN" sz="1050" dirty="0">
                <a:solidFill>
                  <a:schemeClr val="bg1"/>
                </a:solidFill>
              </a:rPr>
              <a:t>-Rad, C. </a:t>
            </a:r>
            <a:r>
              <a:rPr lang="en-US" altLang="zh-CN" sz="1050" dirty="0" err="1">
                <a:solidFill>
                  <a:schemeClr val="bg1"/>
                </a:solidFill>
              </a:rPr>
              <a:t>Faloutsos</a:t>
            </a:r>
            <a:r>
              <a:rPr lang="en-US" altLang="zh-CN" sz="1050" dirty="0">
                <a:solidFill>
                  <a:schemeClr val="bg1"/>
                </a:solidFill>
              </a:rPr>
              <a:t>, D. Chau: Node Immunization on Large Graphs: Theory and Algorithms. IEEE TKDE </a:t>
            </a:r>
            <a:r>
              <a:rPr lang="en-US" altLang="zh-CN" sz="1050" dirty="0" smtClean="0">
                <a:solidFill>
                  <a:schemeClr val="bg1"/>
                </a:solidFill>
              </a:rPr>
              <a:t>2015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Tm="36672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72225"/>
            <a:ext cx="914400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191000"/>
            <a:ext cx="218598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6858000" cy="1143000"/>
          </a:xfrm>
        </p:spPr>
        <p:txBody>
          <a:bodyPr/>
          <a:lstStyle/>
          <a:p>
            <a:pPr algn="l"/>
            <a:r>
              <a:rPr lang="zh-CN" altLang="en-US" sz="4000" smtClean="0">
                <a:solidFill>
                  <a:srgbClr val="C00000"/>
                </a:solidFill>
              </a:rPr>
              <a:t>   </a:t>
            </a:r>
            <a:r>
              <a:rPr lang="en-US" altLang="zh-CN" sz="4000" i="1" smtClean="0">
                <a:solidFill>
                  <a:srgbClr val="C00000"/>
                </a:solidFill>
              </a:rPr>
              <a:t>Netshield</a:t>
            </a:r>
            <a:r>
              <a:rPr lang="en-US" altLang="zh-CN" sz="4000" smtClean="0">
                <a:solidFill>
                  <a:srgbClr val="C00000"/>
                </a:solidFill>
              </a:rPr>
              <a:t> to the Rescue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90800"/>
            <a:ext cx="8763000" cy="45259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find a set of nodes </a:t>
            </a:r>
            <a:r>
              <a:rPr lang="en-US" altLang="zh-CN" i="1" dirty="0" smtClean="0">
                <a:solidFill>
                  <a:srgbClr val="FF0000"/>
                </a:solidFill>
              </a:rPr>
              <a:t>S (e.g. k=4), </a:t>
            </a:r>
            <a:r>
              <a:rPr lang="en-US" altLang="zh-CN" dirty="0" smtClean="0">
                <a:solidFill>
                  <a:srgbClr val="FF0000"/>
                </a:solidFill>
              </a:rPr>
              <a:t>which</a:t>
            </a:r>
          </a:p>
          <a:p>
            <a:pPr lvl="1"/>
            <a:r>
              <a:rPr lang="en-US" altLang="zh-CN" i="1" dirty="0" smtClean="0"/>
              <a:t> </a:t>
            </a:r>
            <a:r>
              <a:rPr lang="en-US" altLang="zh-CN" dirty="0" smtClean="0"/>
              <a:t>(C1) each has high </a:t>
            </a:r>
            <a:r>
              <a:rPr lang="en-US" altLang="zh-CN" dirty="0" err="1" smtClean="0"/>
              <a:t>eigen</a:t>
            </a:r>
            <a:r>
              <a:rPr lang="en-US" altLang="zh-CN" dirty="0" smtClean="0"/>
              <a:t>-scores</a:t>
            </a:r>
          </a:p>
          <a:p>
            <a:pPr lvl="1"/>
            <a:r>
              <a:rPr lang="en-US" altLang="zh-CN" i="1" dirty="0" smtClean="0"/>
              <a:t> </a:t>
            </a:r>
            <a:r>
              <a:rPr lang="en-US" altLang="zh-CN" dirty="0" smtClean="0"/>
              <a:t>(C2) diverse among themselves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0" y="1219200"/>
            <a:ext cx="9144000" cy="1371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Theorem</a:t>
            </a:r>
            <a:r>
              <a:rPr lang="en-US" altLang="zh-CN" sz="3200" dirty="0" smtClean="0">
                <a:solidFill>
                  <a:srgbClr val="FF0000"/>
                </a:solidFill>
                <a:cs typeface="Arial" charset="0"/>
              </a:rPr>
              <a:t>:</a:t>
            </a:r>
            <a:endParaRPr lang="en-US" altLang="zh-CN" sz="3200" dirty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(1)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λ</a:t>
            </a:r>
            <a:r>
              <a:rPr lang="en-US" altLang="zh-CN" sz="3200" i="1" baseline="-25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λ</a:t>
            </a:r>
            <a:r>
              <a:rPr lang="en-US" altLang="zh-CN" sz="3200" i="1" baseline="-25000" dirty="0" err="1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≈</a:t>
            </a:r>
            <a:r>
              <a:rPr lang="en-US" altLang="zh-CN" sz="3200" dirty="0" err="1">
                <a:solidFill>
                  <a:srgbClr val="FF0000"/>
                </a:solidFill>
                <a:cs typeface="Arial" charset="0"/>
              </a:rPr>
              <a:t>Sv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=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 ∑</a:t>
            </a:r>
            <a:r>
              <a:rPr lang="en-US" altLang="zh-CN" sz="3200" i="1" baseline="-25000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az-Cyrl-AZ" sz="3200" i="1" baseline="-25000" dirty="0">
                <a:solidFill>
                  <a:srgbClr val="FF0000"/>
                </a:solidFill>
                <a:cs typeface="Arial" charset="0"/>
              </a:rPr>
              <a:t>є</a:t>
            </a:r>
            <a:r>
              <a:rPr lang="en-US" altLang="zh-CN" sz="3200" i="1" baseline="-25000" dirty="0">
                <a:solidFill>
                  <a:srgbClr val="FF0000"/>
                </a:solidFill>
                <a:cs typeface="Arial" charset="0"/>
              </a:rPr>
              <a:t>S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2λu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baseline="3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∑</a:t>
            </a:r>
            <a:r>
              <a:rPr lang="en-US" altLang="zh-CN" sz="3200" i="1" baseline="-25000" dirty="0" err="1">
                <a:solidFill>
                  <a:srgbClr val="FF0000"/>
                </a:solidFill>
                <a:cs typeface="Arial" charset="0"/>
              </a:rPr>
              <a:t>i,j</a:t>
            </a:r>
            <a:r>
              <a:rPr lang="az-Cyrl-AZ" sz="3200" i="1" baseline="-25000" dirty="0">
                <a:solidFill>
                  <a:srgbClr val="FF0000"/>
                </a:solidFill>
                <a:cs typeface="Arial" charset="0"/>
              </a:rPr>
              <a:t>є</a:t>
            </a:r>
            <a:r>
              <a:rPr lang="en-US" altLang="zh-CN" sz="3200" i="1" baseline="-25000" dirty="0">
                <a:solidFill>
                  <a:srgbClr val="FF0000"/>
                </a:solidFill>
                <a:cs typeface="Arial" charset="0"/>
              </a:rPr>
              <a:t>S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i,j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u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u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j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</a:p>
          <a:p>
            <a:pPr>
              <a:defRPr/>
            </a:pPr>
            <a:endParaRPr lang="zh-CN" altLang="en-US" sz="900" dirty="0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158" name="Group 157"/>
          <p:cNvGrpSpPr>
            <a:grpSpLocks/>
          </p:cNvGrpSpPr>
          <p:nvPr/>
        </p:nvGrpSpPr>
        <p:grpSpPr bwMode="auto">
          <a:xfrm>
            <a:off x="3048000" y="1524000"/>
            <a:ext cx="1371600" cy="1828800"/>
            <a:chOff x="3581400" y="1524000"/>
            <a:chExt cx="1371600" cy="1828800"/>
          </a:xfrm>
        </p:grpSpPr>
        <p:sp>
          <p:nvSpPr>
            <p:cNvPr id="150" name="Oval 149"/>
            <p:cNvSpPr/>
            <p:nvPr/>
          </p:nvSpPr>
          <p:spPr>
            <a:xfrm>
              <a:off x="3581400" y="1524000"/>
              <a:ext cx="1371600" cy="10668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152" name="Straight Arrow Connector 151"/>
            <p:cNvCxnSpPr/>
            <p:nvPr/>
          </p:nvCxnSpPr>
          <p:spPr>
            <a:xfrm rot="5400000">
              <a:off x="3695700" y="2933700"/>
              <a:ext cx="762000" cy="76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>
            <a:grpSpLocks/>
          </p:cNvGrpSpPr>
          <p:nvPr/>
        </p:nvGrpSpPr>
        <p:grpSpPr bwMode="auto">
          <a:xfrm>
            <a:off x="5257800" y="1524000"/>
            <a:ext cx="2362200" cy="2286000"/>
            <a:chOff x="6172200" y="1524000"/>
            <a:chExt cx="2362200" cy="2286722"/>
          </a:xfrm>
        </p:grpSpPr>
        <p:sp>
          <p:nvSpPr>
            <p:cNvPr id="153" name="Oval 152"/>
            <p:cNvSpPr/>
            <p:nvPr/>
          </p:nvSpPr>
          <p:spPr>
            <a:xfrm>
              <a:off x="6172200" y="1524000"/>
              <a:ext cx="2362200" cy="106713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154" name="Straight Arrow Connector 153"/>
            <p:cNvCxnSpPr/>
            <p:nvPr/>
          </p:nvCxnSpPr>
          <p:spPr>
            <a:xfrm flipH="1">
              <a:off x="6172200" y="2591137"/>
              <a:ext cx="1373188" cy="12195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Explosion 2 161"/>
          <p:cNvSpPr/>
          <p:nvPr/>
        </p:nvSpPr>
        <p:spPr>
          <a:xfrm>
            <a:off x="6248400" y="0"/>
            <a:ext cx="2895600" cy="114300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altLang="zh-CN" sz="2500">
                <a:solidFill>
                  <a:srgbClr val="FFFFFF"/>
                </a:solidFill>
                <a:cs typeface="Arial" charset="0"/>
              </a:rPr>
              <a:t>Intuition</a:t>
            </a:r>
          </a:p>
        </p:txBody>
      </p:sp>
      <p:sp>
        <p:nvSpPr>
          <p:cNvPr id="30729" name="TextBox 167"/>
          <p:cNvSpPr txBox="1">
            <a:spLocks noChangeArrowheads="1"/>
          </p:cNvSpPr>
          <p:nvPr/>
        </p:nvSpPr>
        <p:spPr bwMode="auto">
          <a:xfrm>
            <a:off x="141288" y="6324600"/>
            <a:ext cx="2525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Original Graph</a:t>
            </a:r>
          </a:p>
        </p:txBody>
      </p:sp>
      <p:grpSp>
        <p:nvGrpSpPr>
          <p:cNvPr id="173" name="Group 172"/>
          <p:cNvGrpSpPr>
            <a:grpSpLocks/>
          </p:cNvGrpSpPr>
          <p:nvPr/>
        </p:nvGrpSpPr>
        <p:grpSpPr bwMode="auto">
          <a:xfrm>
            <a:off x="3187700" y="4206875"/>
            <a:ext cx="2222500" cy="2641600"/>
            <a:chOff x="3188117" y="4206240"/>
            <a:chExt cx="2222083" cy="2641580"/>
          </a:xfrm>
        </p:grpSpPr>
        <p:grpSp>
          <p:nvGrpSpPr>
            <p:cNvPr id="30741" name="Group 166"/>
            <p:cNvGrpSpPr>
              <a:grpSpLocks/>
            </p:cNvGrpSpPr>
            <p:nvPr/>
          </p:nvGrpSpPr>
          <p:grpSpPr bwMode="auto">
            <a:xfrm>
              <a:off x="3200400" y="4206240"/>
              <a:ext cx="2165154" cy="2194560"/>
              <a:chOff x="5791200" y="4267200"/>
              <a:chExt cx="2165154" cy="2194560"/>
            </a:xfrm>
          </p:grpSpPr>
          <p:pic>
            <p:nvPicPr>
              <p:cNvPr id="3074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65"/>
              <a:stretch>
                <a:fillRect/>
              </a:stretch>
            </p:blipFill>
            <p:spPr bwMode="auto">
              <a:xfrm>
                <a:off x="5791200" y="4267200"/>
                <a:ext cx="2165154" cy="2194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1" name="Freeform 160"/>
              <p:cNvSpPr/>
              <p:nvPr/>
            </p:nvSpPr>
            <p:spPr>
              <a:xfrm>
                <a:off x="6401101" y="4952995"/>
                <a:ext cx="990414" cy="1142991"/>
              </a:xfrm>
              <a:custGeom>
                <a:avLst/>
                <a:gdLst>
                  <a:gd name="connsiteX0" fmla="*/ 538615 w 2023158"/>
                  <a:gd name="connsiteY0" fmla="*/ 711855 h 2095812"/>
                  <a:gd name="connsiteX1" fmla="*/ 563329 w 2023158"/>
                  <a:gd name="connsiteY1" fmla="*/ 600644 h 2095812"/>
                  <a:gd name="connsiteX2" fmla="*/ 588042 w 2023158"/>
                  <a:gd name="connsiteY2" fmla="*/ 563574 h 2095812"/>
                  <a:gd name="connsiteX3" fmla="*/ 625112 w 2023158"/>
                  <a:gd name="connsiteY3" fmla="*/ 489433 h 2095812"/>
                  <a:gd name="connsiteX4" fmla="*/ 662183 w 2023158"/>
                  <a:gd name="connsiteY4" fmla="*/ 365866 h 2095812"/>
                  <a:gd name="connsiteX5" fmla="*/ 686896 w 2023158"/>
                  <a:gd name="connsiteY5" fmla="*/ 328796 h 2095812"/>
                  <a:gd name="connsiteX6" fmla="*/ 723966 w 2023158"/>
                  <a:gd name="connsiteY6" fmla="*/ 316439 h 2095812"/>
                  <a:gd name="connsiteX7" fmla="*/ 773393 w 2023158"/>
                  <a:gd name="connsiteY7" fmla="*/ 229942 h 2095812"/>
                  <a:gd name="connsiteX8" fmla="*/ 822820 w 2023158"/>
                  <a:gd name="connsiteY8" fmla="*/ 168158 h 2095812"/>
                  <a:gd name="connsiteX9" fmla="*/ 847534 w 2023158"/>
                  <a:gd name="connsiteY9" fmla="*/ 118731 h 2095812"/>
                  <a:gd name="connsiteX10" fmla="*/ 909318 w 2023158"/>
                  <a:gd name="connsiteY10" fmla="*/ 44590 h 2095812"/>
                  <a:gd name="connsiteX11" fmla="*/ 946388 w 2023158"/>
                  <a:gd name="connsiteY11" fmla="*/ 19877 h 2095812"/>
                  <a:gd name="connsiteX12" fmla="*/ 1008172 w 2023158"/>
                  <a:gd name="connsiteY12" fmla="*/ 7520 h 2095812"/>
                  <a:gd name="connsiteX13" fmla="*/ 1255307 w 2023158"/>
                  <a:gd name="connsiteY13" fmla="*/ 32233 h 2095812"/>
                  <a:gd name="connsiteX14" fmla="*/ 1329448 w 2023158"/>
                  <a:gd name="connsiteY14" fmla="*/ 106374 h 2095812"/>
                  <a:gd name="connsiteX15" fmla="*/ 1366518 w 2023158"/>
                  <a:gd name="connsiteY15" fmla="*/ 131088 h 2095812"/>
                  <a:gd name="connsiteX16" fmla="*/ 1403588 w 2023158"/>
                  <a:gd name="connsiteY16" fmla="*/ 180515 h 2095812"/>
                  <a:gd name="connsiteX17" fmla="*/ 1440658 w 2023158"/>
                  <a:gd name="connsiteY17" fmla="*/ 205228 h 2095812"/>
                  <a:gd name="connsiteX18" fmla="*/ 1514799 w 2023158"/>
                  <a:gd name="connsiteY18" fmla="*/ 254655 h 2095812"/>
                  <a:gd name="connsiteX19" fmla="*/ 1613653 w 2023158"/>
                  <a:gd name="connsiteY19" fmla="*/ 328796 h 2095812"/>
                  <a:gd name="connsiteX20" fmla="*/ 1650723 w 2023158"/>
                  <a:gd name="connsiteY20" fmla="*/ 353509 h 2095812"/>
                  <a:gd name="connsiteX21" fmla="*/ 1687793 w 2023158"/>
                  <a:gd name="connsiteY21" fmla="*/ 365866 h 2095812"/>
                  <a:gd name="connsiteX22" fmla="*/ 1712507 w 2023158"/>
                  <a:gd name="connsiteY22" fmla="*/ 402936 h 2095812"/>
                  <a:gd name="connsiteX23" fmla="*/ 1786648 w 2023158"/>
                  <a:gd name="connsiteY23" fmla="*/ 477077 h 2095812"/>
                  <a:gd name="connsiteX24" fmla="*/ 1811361 w 2023158"/>
                  <a:gd name="connsiteY24" fmla="*/ 526504 h 2095812"/>
                  <a:gd name="connsiteX25" fmla="*/ 1860788 w 2023158"/>
                  <a:gd name="connsiteY25" fmla="*/ 600644 h 2095812"/>
                  <a:gd name="connsiteX26" fmla="*/ 1910215 w 2023158"/>
                  <a:gd name="connsiteY26" fmla="*/ 674785 h 2095812"/>
                  <a:gd name="connsiteX27" fmla="*/ 1934929 w 2023158"/>
                  <a:gd name="connsiteY27" fmla="*/ 711855 h 2095812"/>
                  <a:gd name="connsiteX28" fmla="*/ 1971999 w 2023158"/>
                  <a:gd name="connsiteY28" fmla="*/ 773639 h 2095812"/>
                  <a:gd name="connsiteX29" fmla="*/ 2009069 w 2023158"/>
                  <a:gd name="connsiteY29" fmla="*/ 847779 h 2095812"/>
                  <a:gd name="connsiteX30" fmla="*/ 2021426 w 2023158"/>
                  <a:gd name="connsiteY30" fmla="*/ 1094915 h 2095812"/>
                  <a:gd name="connsiteX31" fmla="*/ 2009069 w 2023158"/>
                  <a:gd name="connsiteY31" fmla="*/ 1576828 h 2095812"/>
                  <a:gd name="connsiteX32" fmla="*/ 1984356 w 2023158"/>
                  <a:gd name="connsiteY32" fmla="*/ 1650969 h 2095812"/>
                  <a:gd name="connsiteX33" fmla="*/ 1959642 w 2023158"/>
                  <a:gd name="connsiteY33" fmla="*/ 1688039 h 2095812"/>
                  <a:gd name="connsiteX34" fmla="*/ 1910215 w 2023158"/>
                  <a:gd name="connsiteY34" fmla="*/ 1762179 h 2095812"/>
                  <a:gd name="connsiteX35" fmla="*/ 1885502 w 2023158"/>
                  <a:gd name="connsiteY35" fmla="*/ 1799250 h 2095812"/>
                  <a:gd name="connsiteX36" fmla="*/ 1811361 w 2023158"/>
                  <a:gd name="connsiteY36" fmla="*/ 1848677 h 2095812"/>
                  <a:gd name="connsiteX37" fmla="*/ 1786648 w 2023158"/>
                  <a:gd name="connsiteY37" fmla="*/ 1885747 h 2095812"/>
                  <a:gd name="connsiteX38" fmla="*/ 1663080 w 2023158"/>
                  <a:gd name="connsiteY38" fmla="*/ 1922817 h 2095812"/>
                  <a:gd name="connsiteX39" fmla="*/ 1588939 w 2023158"/>
                  <a:gd name="connsiteY39" fmla="*/ 1947531 h 2095812"/>
                  <a:gd name="connsiteX40" fmla="*/ 1514799 w 2023158"/>
                  <a:gd name="connsiteY40" fmla="*/ 1972244 h 2095812"/>
                  <a:gd name="connsiteX41" fmla="*/ 1477729 w 2023158"/>
                  <a:gd name="connsiteY41" fmla="*/ 1984601 h 2095812"/>
                  <a:gd name="connsiteX42" fmla="*/ 1378875 w 2023158"/>
                  <a:gd name="connsiteY42" fmla="*/ 2009315 h 2095812"/>
                  <a:gd name="connsiteX43" fmla="*/ 1267664 w 2023158"/>
                  <a:gd name="connsiteY43" fmla="*/ 2046385 h 2095812"/>
                  <a:gd name="connsiteX44" fmla="*/ 1168810 w 2023158"/>
                  <a:gd name="connsiteY44" fmla="*/ 2058742 h 2095812"/>
                  <a:gd name="connsiteX45" fmla="*/ 1094669 w 2023158"/>
                  <a:gd name="connsiteY45" fmla="*/ 2071098 h 2095812"/>
                  <a:gd name="connsiteX46" fmla="*/ 1045242 w 2023158"/>
                  <a:gd name="connsiteY46" fmla="*/ 2083455 h 2095812"/>
                  <a:gd name="connsiteX47" fmla="*/ 946388 w 2023158"/>
                  <a:gd name="connsiteY47" fmla="*/ 2095812 h 2095812"/>
                  <a:gd name="connsiteX48" fmla="*/ 489188 w 2023158"/>
                  <a:gd name="connsiteY48" fmla="*/ 2083455 h 2095812"/>
                  <a:gd name="connsiteX49" fmla="*/ 353264 w 2023158"/>
                  <a:gd name="connsiteY49" fmla="*/ 2046385 h 2095812"/>
                  <a:gd name="connsiteX50" fmla="*/ 266766 w 2023158"/>
                  <a:gd name="connsiteY50" fmla="*/ 2021671 h 2095812"/>
                  <a:gd name="connsiteX51" fmla="*/ 192626 w 2023158"/>
                  <a:gd name="connsiteY51" fmla="*/ 1959888 h 2095812"/>
                  <a:gd name="connsiteX52" fmla="*/ 130842 w 2023158"/>
                  <a:gd name="connsiteY52" fmla="*/ 1898104 h 2095812"/>
                  <a:gd name="connsiteX53" fmla="*/ 69058 w 2023158"/>
                  <a:gd name="connsiteY53" fmla="*/ 1786893 h 2095812"/>
                  <a:gd name="connsiteX54" fmla="*/ 44345 w 2023158"/>
                  <a:gd name="connsiteY54" fmla="*/ 1737466 h 2095812"/>
                  <a:gd name="connsiteX55" fmla="*/ 7275 w 2023158"/>
                  <a:gd name="connsiteY55" fmla="*/ 1613898 h 2095812"/>
                  <a:gd name="connsiteX56" fmla="*/ 31988 w 2023158"/>
                  <a:gd name="connsiteY56" fmla="*/ 1292623 h 2095812"/>
                  <a:gd name="connsiteX57" fmla="*/ 56702 w 2023158"/>
                  <a:gd name="connsiteY57" fmla="*/ 1243196 h 2095812"/>
                  <a:gd name="connsiteX58" fmla="*/ 106129 w 2023158"/>
                  <a:gd name="connsiteY58" fmla="*/ 1107271 h 2095812"/>
                  <a:gd name="connsiteX59" fmla="*/ 143199 w 2023158"/>
                  <a:gd name="connsiteY59" fmla="*/ 1082558 h 2095812"/>
                  <a:gd name="connsiteX60" fmla="*/ 204983 w 2023158"/>
                  <a:gd name="connsiteY60" fmla="*/ 1008417 h 2095812"/>
                  <a:gd name="connsiteX61" fmla="*/ 242053 w 2023158"/>
                  <a:gd name="connsiteY61" fmla="*/ 983704 h 2095812"/>
                  <a:gd name="connsiteX62" fmla="*/ 266766 w 2023158"/>
                  <a:gd name="connsiteY62" fmla="*/ 934277 h 2095812"/>
                  <a:gd name="connsiteX63" fmla="*/ 340907 w 2023158"/>
                  <a:gd name="connsiteY63" fmla="*/ 872493 h 2095812"/>
                  <a:gd name="connsiteX64" fmla="*/ 353264 w 2023158"/>
                  <a:gd name="connsiteY64" fmla="*/ 835423 h 2095812"/>
                  <a:gd name="connsiteX65" fmla="*/ 427404 w 2023158"/>
                  <a:gd name="connsiteY65" fmla="*/ 785996 h 2095812"/>
                  <a:gd name="connsiteX66" fmla="*/ 439761 w 2023158"/>
                  <a:gd name="connsiteY66" fmla="*/ 748925 h 2095812"/>
                  <a:gd name="connsiteX67" fmla="*/ 476831 w 2023158"/>
                  <a:gd name="connsiteY67" fmla="*/ 736569 h 2095812"/>
                  <a:gd name="connsiteX68" fmla="*/ 513902 w 2023158"/>
                  <a:gd name="connsiteY68" fmla="*/ 711855 h 2095812"/>
                  <a:gd name="connsiteX69" fmla="*/ 538615 w 2023158"/>
                  <a:gd name="connsiteY69" fmla="*/ 711855 h 209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023158" h="2095812">
                    <a:moveTo>
                      <a:pt x="538615" y="711855"/>
                    </a:moveTo>
                    <a:cubicBezTo>
                      <a:pt x="546853" y="693320"/>
                      <a:pt x="551320" y="636670"/>
                      <a:pt x="563329" y="600644"/>
                    </a:cubicBezTo>
                    <a:cubicBezTo>
                      <a:pt x="568025" y="586555"/>
                      <a:pt x="581401" y="576857"/>
                      <a:pt x="588042" y="563574"/>
                    </a:cubicBezTo>
                    <a:cubicBezTo>
                      <a:pt x="639204" y="461251"/>
                      <a:pt x="554284" y="595679"/>
                      <a:pt x="625112" y="489433"/>
                    </a:cubicBezTo>
                    <a:cubicBezTo>
                      <a:pt x="632020" y="461802"/>
                      <a:pt x="650149" y="383918"/>
                      <a:pt x="662183" y="365866"/>
                    </a:cubicBezTo>
                    <a:cubicBezTo>
                      <a:pt x="670421" y="353509"/>
                      <a:pt x="675300" y="338073"/>
                      <a:pt x="686896" y="328796"/>
                    </a:cubicBezTo>
                    <a:cubicBezTo>
                      <a:pt x="697067" y="320659"/>
                      <a:pt x="711609" y="320558"/>
                      <a:pt x="723966" y="316439"/>
                    </a:cubicBezTo>
                    <a:cubicBezTo>
                      <a:pt x="750101" y="211900"/>
                      <a:pt x="714498" y="318285"/>
                      <a:pt x="773393" y="229942"/>
                    </a:cubicBezTo>
                    <a:cubicBezTo>
                      <a:pt x="821141" y="158319"/>
                      <a:pt x="739916" y="223427"/>
                      <a:pt x="822820" y="168158"/>
                    </a:cubicBezTo>
                    <a:cubicBezTo>
                      <a:pt x="831058" y="151682"/>
                      <a:pt x="838395" y="134724"/>
                      <a:pt x="847534" y="118731"/>
                    </a:cubicBezTo>
                    <a:cubicBezTo>
                      <a:pt x="865206" y="87806"/>
                      <a:pt x="881440" y="67822"/>
                      <a:pt x="909318" y="44590"/>
                    </a:cubicBezTo>
                    <a:cubicBezTo>
                      <a:pt x="920727" y="35083"/>
                      <a:pt x="932483" y="25091"/>
                      <a:pt x="946388" y="19877"/>
                    </a:cubicBezTo>
                    <a:cubicBezTo>
                      <a:pt x="966053" y="12503"/>
                      <a:pt x="987577" y="11639"/>
                      <a:pt x="1008172" y="7520"/>
                    </a:cubicBezTo>
                    <a:cubicBezTo>
                      <a:pt x="1020422" y="8241"/>
                      <a:pt x="1190841" y="0"/>
                      <a:pt x="1255307" y="32233"/>
                    </a:cubicBezTo>
                    <a:cubicBezTo>
                      <a:pt x="1313546" y="61352"/>
                      <a:pt x="1277874" y="54800"/>
                      <a:pt x="1329448" y="106374"/>
                    </a:cubicBezTo>
                    <a:cubicBezTo>
                      <a:pt x="1339949" y="116875"/>
                      <a:pt x="1356017" y="120587"/>
                      <a:pt x="1366518" y="131088"/>
                    </a:cubicBezTo>
                    <a:cubicBezTo>
                      <a:pt x="1381080" y="145651"/>
                      <a:pt x="1389025" y="165952"/>
                      <a:pt x="1403588" y="180515"/>
                    </a:cubicBezTo>
                    <a:cubicBezTo>
                      <a:pt x="1414089" y="191016"/>
                      <a:pt x="1429249" y="195721"/>
                      <a:pt x="1440658" y="205228"/>
                    </a:cubicBezTo>
                    <a:cubicBezTo>
                      <a:pt x="1502366" y="256650"/>
                      <a:pt x="1449652" y="232939"/>
                      <a:pt x="1514799" y="254655"/>
                    </a:cubicBezTo>
                    <a:cubicBezTo>
                      <a:pt x="1547750" y="279369"/>
                      <a:pt x="1579381" y="305949"/>
                      <a:pt x="1613653" y="328796"/>
                    </a:cubicBezTo>
                    <a:cubicBezTo>
                      <a:pt x="1626010" y="337034"/>
                      <a:pt x="1637440" y="346868"/>
                      <a:pt x="1650723" y="353509"/>
                    </a:cubicBezTo>
                    <a:cubicBezTo>
                      <a:pt x="1662373" y="359334"/>
                      <a:pt x="1675436" y="361747"/>
                      <a:pt x="1687793" y="365866"/>
                    </a:cubicBezTo>
                    <a:cubicBezTo>
                      <a:pt x="1696031" y="378223"/>
                      <a:pt x="1702640" y="391836"/>
                      <a:pt x="1712507" y="402936"/>
                    </a:cubicBezTo>
                    <a:cubicBezTo>
                      <a:pt x="1735727" y="429058"/>
                      <a:pt x="1786648" y="477077"/>
                      <a:pt x="1786648" y="477077"/>
                    </a:cubicBezTo>
                    <a:cubicBezTo>
                      <a:pt x="1794886" y="493553"/>
                      <a:pt x="1801884" y="510709"/>
                      <a:pt x="1811361" y="526504"/>
                    </a:cubicBezTo>
                    <a:cubicBezTo>
                      <a:pt x="1826642" y="551973"/>
                      <a:pt x="1844312" y="575931"/>
                      <a:pt x="1860788" y="600644"/>
                    </a:cubicBezTo>
                    <a:lnTo>
                      <a:pt x="1910215" y="674785"/>
                    </a:lnTo>
                    <a:cubicBezTo>
                      <a:pt x="1918453" y="687142"/>
                      <a:pt x="1927288" y="699120"/>
                      <a:pt x="1934929" y="711855"/>
                    </a:cubicBezTo>
                    <a:cubicBezTo>
                      <a:pt x="1947286" y="732450"/>
                      <a:pt x="1961258" y="752157"/>
                      <a:pt x="1971999" y="773639"/>
                    </a:cubicBezTo>
                    <a:cubicBezTo>
                      <a:pt x="2023158" y="875956"/>
                      <a:pt x="1938245" y="741542"/>
                      <a:pt x="2009069" y="847779"/>
                    </a:cubicBezTo>
                    <a:cubicBezTo>
                      <a:pt x="2013188" y="930158"/>
                      <a:pt x="2021426" y="1012433"/>
                      <a:pt x="2021426" y="1094915"/>
                    </a:cubicBezTo>
                    <a:cubicBezTo>
                      <a:pt x="2021426" y="1255605"/>
                      <a:pt x="2019758" y="1416493"/>
                      <a:pt x="2009069" y="1576828"/>
                    </a:cubicBezTo>
                    <a:cubicBezTo>
                      <a:pt x="2007336" y="1602821"/>
                      <a:pt x="1998806" y="1629294"/>
                      <a:pt x="1984356" y="1650969"/>
                    </a:cubicBezTo>
                    <a:lnTo>
                      <a:pt x="1959642" y="1688039"/>
                    </a:lnTo>
                    <a:cubicBezTo>
                      <a:pt x="1937177" y="1777898"/>
                      <a:pt x="1967105" y="1705288"/>
                      <a:pt x="1910215" y="1762179"/>
                    </a:cubicBezTo>
                    <a:cubicBezTo>
                      <a:pt x="1899714" y="1772680"/>
                      <a:pt x="1896679" y="1789470"/>
                      <a:pt x="1885502" y="1799250"/>
                    </a:cubicBezTo>
                    <a:cubicBezTo>
                      <a:pt x="1863149" y="1818809"/>
                      <a:pt x="1811361" y="1848677"/>
                      <a:pt x="1811361" y="1848677"/>
                    </a:cubicBezTo>
                    <a:cubicBezTo>
                      <a:pt x="1803123" y="1861034"/>
                      <a:pt x="1799241" y="1877876"/>
                      <a:pt x="1786648" y="1885747"/>
                    </a:cubicBezTo>
                    <a:cubicBezTo>
                      <a:pt x="1759757" y="1902554"/>
                      <a:pt x="1696474" y="1912799"/>
                      <a:pt x="1663080" y="1922817"/>
                    </a:cubicBezTo>
                    <a:cubicBezTo>
                      <a:pt x="1638128" y="1930302"/>
                      <a:pt x="1613653" y="1939293"/>
                      <a:pt x="1588939" y="1947531"/>
                    </a:cubicBezTo>
                    <a:lnTo>
                      <a:pt x="1514799" y="1972244"/>
                    </a:lnTo>
                    <a:cubicBezTo>
                      <a:pt x="1502442" y="1976363"/>
                      <a:pt x="1490365" y="1981442"/>
                      <a:pt x="1477729" y="1984601"/>
                    </a:cubicBezTo>
                    <a:cubicBezTo>
                      <a:pt x="1444778" y="1992839"/>
                      <a:pt x="1410411" y="1996701"/>
                      <a:pt x="1378875" y="2009315"/>
                    </a:cubicBezTo>
                    <a:cubicBezTo>
                      <a:pt x="1334419" y="2027097"/>
                      <a:pt x="1313270" y="2038784"/>
                      <a:pt x="1267664" y="2046385"/>
                    </a:cubicBezTo>
                    <a:cubicBezTo>
                      <a:pt x="1234908" y="2051844"/>
                      <a:pt x="1201684" y="2054046"/>
                      <a:pt x="1168810" y="2058742"/>
                    </a:cubicBezTo>
                    <a:cubicBezTo>
                      <a:pt x="1144007" y="2062285"/>
                      <a:pt x="1119237" y="2066185"/>
                      <a:pt x="1094669" y="2071098"/>
                    </a:cubicBezTo>
                    <a:cubicBezTo>
                      <a:pt x="1078016" y="2074429"/>
                      <a:pt x="1061994" y="2080663"/>
                      <a:pt x="1045242" y="2083455"/>
                    </a:cubicBezTo>
                    <a:cubicBezTo>
                      <a:pt x="1012486" y="2088914"/>
                      <a:pt x="979339" y="2091693"/>
                      <a:pt x="946388" y="2095812"/>
                    </a:cubicBezTo>
                    <a:cubicBezTo>
                      <a:pt x="793988" y="2091693"/>
                      <a:pt x="641471" y="2090707"/>
                      <a:pt x="489188" y="2083455"/>
                    </a:cubicBezTo>
                    <a:cubicBezTo>
                      <a:pt x="448437" y="2081514"/>
                      <a:pt x="389558" y="2058483"/>
                      <a:pt x="353264" y="2046385"/>
                    </a:cubicBezTo>
                    <a:cubicBezTo>
                      <a:pt x="300080" y="2028657"/>
                      <a:pt x="328832" y="2037188"/>
                      <a:pt x="266766" y="2021671"/>
                    </a:cubicBezTo>
                    <a:cubicBezTo>
                      <a:pt x="230316" y="1997371"/>
                      <a:pt x="222358" y="1995567"/>
                      <a:pt x="192626" y="1959888"/>
                    </a:cubicBezTo>
                    <a:cubicBezTo>
                      <a:pt x="141140" y="1898104"/>
                      <a:pt x="198803" y="1943411"/>
                      <a:pt x="130842" y="1898104"/>
                    </a:cubicBezTo>
                    <a:cubicBezTo>
                      <a:pt x="96669" y="1795584"/>
                      <a:pt x="154040" y="1956861"/>
                      <a:pt x="69058" y="1786893"/>
                    </a:cubicBezTo>
                    <a:cubicBezTo>
                      <a:pt x="60820" y="1770417"/>
                      <a:pt x="51186" y="1754569"/>
                      <a:pt x="44345" y="1737466"/>
                    </a:cubicBezTo>
                    <a:cubicBezTo>
                      <a:pt x="24286" y="1687319"/>
                      <a:pt x="19413" y="1662453"/>
                      <a:pt x="7275" y="1613898"/>
                    </a:cubicBezTo>
                    <a:cubicBezTo>
                      <a:pt x="7747" y="1603511"/>
                      <a:pt x="0" y="1377924"/>
                      <a:pt x="31988" y="1292623"/>
                    </a:cubicBezTo>
                    <a:cubicBezTo>
                      <a:pt x="38456" y="1275375"/>
                      <a:pt x="48464" y="1259672"/>
                      <a:pt x="56702" y="1243196"/>
                    </a:cubicBezTo>
                    <a:cubicBezTo>
                      <a:pt x="68415" y="1196341"/>
                      <a:pt x="69833" y="1143567"/>
                      <a:pt x="106129" y="1107271"/>
                    </a:cubicBezTo>
                    <a:cubicBezTo>
                      <a:pt x="116630" y="1096770"/>
                      <a:pt x="130842" y="1090796"/>
                      <a:pt x="143199" y="1082558"/>
                    </a:cubicBezTo>
                    <a:cubicBezTo>
                      <a:pt x="167499" y="1046108"/>
                      <a:pt x="169304" y="1038150"/>
                      <a:pt x="204983" y="1008417"/>
                    </a:cubicBezTo>
                    <a:cubicBezTo>
                      <a:pt x="216392" y="998910"/>
                      <a:pt x="229696" y="991942"/>
                      <a:pt x="242053" y="983704"/>
                    </a:cubicBezTo>
                    <a:cubicBezTo>
                      <a:pt x="250291" y="967228"/>
                      <a:pt x="256059" y="949266"/>
                      <a:pt x="266766" y="934277"/>
                    </a:cubicBezTo>
                    <a:cubicBezTo>
                      <a:pt x="288390" y="904004"/>
                      <a:pt x="311348" y="892199"/>
                      <a:pt x="340907" y="872493"/>
                    </a:cubicBezTo>
                    <a:cubicBezTo>
                      <a:pt x="345026" y="860136"/>
                      <a:pt x="344054" y="844633"/>
                      <a:pt x="353264" y="835423"/>
                    </a:cubicBezTo>
                    <a:cubicBezTo>
                      <a:pt x="374266" y="814421"/>
                      <a:pt x="427404" y="785996"/>
                      <a:pt x="427404" y="785996"/>
                    </a:cubicBezTo>
                    <a:cubicBezTo>
                      <a:pt x="431523" y="773639"/>
                      <a:pt x="430551" y="758135"/>
                      <a:pt x="439761" y="748925"/>
                    </a:cubicBezTo>
                    <a:cubicBezTo>
                      <a:pt x="448971" y="739715"/>
                      <a:pt x="465181" y="742394"/>
                      <a:pt x="476831" y="736569"/>
                    </a:cubicBezTo>
                    <a:cubicBezTo>
                      <a:pt x="490114" y="729927"/>
                      <a:pt x="500619" y="718497"/>
                      <a:pt x="513902" y="711855"/>
                    </a:cubicBezTo>
                    <a:cubicBezTo>
                      <a:pt x="525552" y="706030"/>
                      <a:pt x="530377" y="730390"/>
                      <a:pt x="538615" y="711855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0742" name="TextBox 168"/>
            <p:cNvSpPr txBox="1">
              <a:spLocks noChangeArrowheads="1"/>
            </p:cNvSpPr>
            <p:nvPr/>
          </p:nvSpPr>
          <p:spPr bwMode="auto">
            <a:xfrm>
              <a:off x="3188117" y="6324600"/>
              <a:ext cx="22220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 sz="2800"/>
                <a:t>Select by C1</a:t>
              </a:r>
            </a:p>
          </p:txBody>
        </p:sp>
      </p:grpSp>
      <p:grpSp>
        <p:nvGrpSpPr>
          <p:cNvPr id="174" name="Group 173"/>
          <p:cNvGrpSpPr>
            <a:grpSpLocks/>
          </p:cNvGrpSpPr>
          <p:nvPr/>
        </p:nvGrpSpPr>
        <p:grpSpPr bwMode="auto">
          <a:xfrm>
            <a:off x="6022975" y="4206875"/>
            <a:ext cx="2892425" cy="2651125"/>
            <a:chOff x="6023262" y="4206240"/>
            <a:chExt cx="2892138" cy="2651760"/>
          </a:xfrm>
        </p:grpSpPr>
        <p:grpSp>
          <p:nvGrpSpPr>
            <p:cNvPr id="30734" name="Group 165"/>
            <p:cNvGrpSpPr>
              <a:grpSpLocks/>
            </p:cNvGrpSpPr>
            <p:nvPr/>
          </p:nvGrpSpPr>
          <p:grpSpPr bwMode="auto">
            <a:xfrm>
              <a:off x="6248400" y="4206240"/>
              <a:ext cx="2200363" cy="2194560"/>
              <a:chOff x="3133637" y="4343400"/>
              <a:chExt cx="2200363" cy="2194560"/>
            </a:xfrm>
          </p:grpSpPr>
          <p:pic>
            <p:nvPicPr>
              <p:cNvPr id="3073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44"/>
              <a:stretch>
                <a:fillRect/>
              </a:stretch>
            </p:blipFill>
            <p:spPr bwMode="auto">
              <a:xfrm>
                <a:off x="3133637" y="4343400"/>
                <a:ext cx="2200363" cy="2194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0" name="Freeform 159"/>
              <p:cNvSpPr/>
              <p:nvPr/>
            </p:nvSpPr>
            <p:spPr>
              <a:xfrm>
                <a:off x="3276763" y="5943984"/>
                <a:ext cx="457155" cy="381091"/>
              </a:xfrm>
              <a:custGeom>
                <a:avLst/>
                <a:gdLst>
                  <a:gd name="connsiteX0" fmla="*/ 86497 w 643693"/>
                  <a:gd name="connsiteY0" fmla="*/ 166988 h 809539"/>
                  <a:gd name="connsiteX1" fmla="*/ 197708 w 643693"/>
                  <a:gd name="connsiteY1" fmla="*/ 80490 h 809539"/>
                  <a:gd name="connsiteX2" fmla="*/ 296562 w 643693"/>
                  <a:gd name="connsiteY2" fmla="*/ 43420 h 809539"/>
                  <a:gd name="connsiteX3" fmla="*/ 383060 w 643693"/>
                  <a:gd name="connsiteY3" fmla="*/ 6350 h 809539"/>
                  <a:gd name="connsiteX4" fmla="*/ 580768 w 643693"/>
                  <a:gd name="connsiteY4" fmla="*/ 43420 h 809539"/>
                  <a:gd name="connsiteX5" fmla="*/ 605481 w 643693"/>
                  <a:gd name="connsiteY5" fmla="*/ 80490 h 809539"/>
                  <a:gd name="connsiteX6" fmla="*/ 605481 w 643693"/>
                  <a:gd name="connsiteY6" fmla="*/ 537690 h 809539"/>
                  <a:gd name="connsiteX7" fmla="*/ 556054 w 643693"/>
                  <a:gd name="connsiteY7" fmla="*/ 611831 h 809539"/>
                  <a:gd name="connsiteX8" fmla="*/ 531341 w 643693"/>
                  <a:gd name="connsiteY8" fmla="*/ 685971 h 809539"/>
                  <a:gd name="connsiteX9" fmla="*/ 383060 w 643693"/>
                  <a:gd name="connsiteY9" fmla="*/ 784825 h 809539"/>
                  <a:gd name="connsiteX10" fmla="*/ 345989 w 643693"/>
                  <a:gd name="connsiteY10" fmla="*/ 797182 h 809539"/>
                  <a:gd name="connsiteX11" fmla="*/ 308919 w 643693"/>
                  <a:gd name="connsiteY11" fmla="*/ 809539 h 809539"/>
                  <a:gd name="connsiteX12" fmla="*/ 160638 w 643693"/>
                  <a:gd name="connsiteY12" fmla="*/ 784825 h 809539"/>
                  <a:gd name="connsiteX13" fmla="*/ 98854 w 643693"/>
                  <a:gd name="connsiteY13" fmla="*/ 772469 h 809539"/>
                  <a:gd name="connsiteX14" fmla="*/ 74141 w 643693"/>
                  <a:gd name="connsiteY14" fmla="*/ 735398 h 809539"/>
                  <a:gd name="connsiteX15" fmla="*/ 37070 w 643693"/>
                  <a:gd name="connsiteY15" fmla="*/ 698328 h 809539"/>
                  <a:gd name="connsiteX16" fmla="*/ 0 w 643693"/>
                  <a:gd name="connsiteY16" fmla="*/ 624188 h 809539"/>
                  <a:gd name="connsiteX17" fmla="*/ 12357 w 643693"/>
                  <a:gd name="connsiteY17" fmla="*/ 339982 h 809539"/>
                  <a:gd name="connsiteX18" fmla="*/ 24714 w 643693"/>
                  <a:gd name="connsiteY18" fmla="*/ 204058 h 809539"/>
                  <a:gd name="connsiteX19" fmla="*/ 61784 w 643693"/>
                  <a:gd name="connsiteY19" fmla="*/ 191701 h 809539"/>
                  <a:gd name="connsiteX20" fmla="*/ 86497 w 643693"/>
                  <a:gd name="connsiteY20" fmla="*/ 166988 h 809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43693" h="809539">
                    <a:moveTo>
                      <a:pt x="86497" y="166988"/>
                    </a:moveTo>
                    <a:cubicBezTo>
                      <a:pt x="109151" y="148453"/>
                      <a:pt x="158204" y="105886"/>
                      <a:pt x="197708" y="80490"/>
                    </a:cubicBezTo>
                    <a:cubicBezTo>
                      <a:pt x="261435" y="39523"/>
                      <a:pt x="244410" y="69496"/>
                      <a:pt x="296562" y="43420"/>
                    </a:cubicBezTo>
                    <a:cubicBezTo>
                      <a:pt x="381896" y="754"/>
                      <a:pt x="280194" y="32067"/>
                      <a:pt x="383060" y="6350"/>
                    </a:cubicBezTo>
                    <a:cubicBezTo>
                      <a:pt x="437456" y="10883"/>
                      <a:pt x="528664" y="0"/>
                      <a:pt x="580768" y="43420"/>
                    </a:cubicBezTo>
                    <a:cubicBezTo>
                      <a:pt x="592177" y="52927"/>
                      <a:pt x="597243" y="68133"/>
                      <a:pt x="605481" y="80490"/>
                    </a:cubicBezTo>
                    <a:cubicBezTo>
                      <a:pt x="639687" y="251516"/>
                      <a:pt x="643693" y="247277"/>
                      <a:pt x="605481" y="537690"/>
                    </a:cubicBezTo>
                    <a:cubicBezTo>
                      <a:pt x="601606" y="567138"/>
                      <a:pt x="565447" y="583653"/>
                      <a:pt x="556054" y="611831"/>
                    </a:cubicBezTo>
                    <a:cubicBezTo>
                      <a:pt x="547816" y="636544"/>
                      <a:pt x="549761" y="667551"/>
                      <a:pt x="531341" y="685971"/>
                    </a:cubicBezTo>
                    <a:cubicBezTo>
                      <a:pt x="438779" y="778533"/>
                      <a:pt x="490357" y="749060"/>
                      <a:pt x="383060" y="784825"/>
                    </a:cubicBezTo>
                    <a:lnTo>
                      <a:pt x="345989" y="797182"/>
                    </a:lnTo>
                    <a:lnTo>
                      <a:pt x="308919" y="809539"/>
                    </a:lnTo>
                    <a:lnTo>
                      <a:pt x="160638" y="784825"/>
                    </a:lnTo>
                    <a:cubicBezTo>
                      <a:pt x="139955" y="781175"/>
                      <a:pt x="117089" y="782889"/>
                      <a:pt x="98854" y="772469"/>
                    </a:cubicBezTo>
                    <a:cubicBezTo>
                      <a:pt x="85960" y="765101"/>
                      <a:pt x="83648" y="746807"/>
                      <a:pt x="74141" y="735398"/>
                    </a:cubicBezTo>
                    <a:cubicBezTo>
                      <a:pt x="62954" y="721973"/>
                      <a:pt x="48257" y="711753"/>
                      <a:pt x="37070" y="698328"/>
                    </a:cubicBezTo>
                    <a:cubicBezTo>
                      <a:pt x="10456" y="666391"/>
                      <a:pt x="12384" y="661339"/>
                      <a:pt x="0" y="624188"/>
                    </a:cubicBezTo>
                    <a:cubicBezTo>
                      <a:pt x="4119" y="529453"/>
                      <a:pt x="6789" y="434643"/>
                      <a:pt x="12357" y="339982"/>
                    </a:cubicBezTo>
                    <a:cubicBezTo>
                      <a:pt x="15029" y="294566"/>
                      <a:pt x="10327" y="247218"/>
                      <a:pt x="24714" y="204058"/>
                    </a:cubicBezTo>
                    <a:cubicBezTo>
                      <a:pt x="28833" y="191701"/>
                      <a:pt x="49427" y="195820"/>
                      <a:pt x="61784" y="191701"/>
                    </a:cubicBezTo>
                    <a:cubicBezTo>
                      <a:pt x="88339" y="138590"/>
                      <a:pt x="63843" y="185523"/>
                      <a:pt x="86497" y="166988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038687" y="5334237"/>
                <a:ext cx="457155" cy="381091"/>
              </a:xfrm>
              <a:custGeom>
                <a:avLst/>
                <a:gdLst>
                  <a:gd name="connsiteX0" fmla="*/ 86497 w 643693"/>
                  <a:gd name="connsiteY0" fmla="*/ 166988 h 809539"/>
                  <a:gd name="connsiteX1" fmla="*/ 197708 w 643693"/>
                  <a:gd name="connsiteY1" fmla="*/ 80490 h 809539"/>
                  <a:gd name="connsiteX2" fmla="*/ 296562 w 643693"/>
                  <a:gd name="connsiteY2" fmla="*/ 43420 h 809539"/>
                  <a:gd name="connsiteX3" fmla="*/ 383060 w 643693"/>
                  <a:gd name="connsiteY3" fmla="*/ 6350 h 809539"/>
                  <a:gd name="connsiteX4" fmla="*/ 580768 w 643693"/>
                  <a:gd name="connsiteY4" fmla="*/ 43420 h 809539"/>
                  <a:gd name="connsiteX5" fmla="*/ 605481 w 643693"/>
                  <a:gd name="connsiteY5" fmla="*/ 80490 h 809539"/>
                  <a:gd name="connsiteX6" fmla="*/ 605481 w 643693"/>
                  <a:gd name="connsiteY6" fmla="*/ 537690 h 809539"/>
                  <a:gd name="connsiteX7" fmla="*/ 556054 w 643693"/>
                  <a:gd name="connsiteY7" fmla="*/ 611831 h 809539"/>
                  <a:gd name="connsiteX8" fmla="*/ 531341 w 643693"/>
                  <a:gd name="connsiteY8" fmla="*/ 685971 h 809539"/>
                  <a:gd name="connsiteX9" fmla="*/ 383060 w 643693"/>
                  <a:gd name="connsiteY9" fmla="*/ 784825 h 809539"/>
                  <a:gd name="connsiteX10" fmla="*/ 345989 w 643693"/>
                  <a:gd name="connsiteY10" fmla="*/ 797182 h 809539"/>
                  <a:gd name="connsiteX11" fmla="*/ 308919 w 643693"/>
                  <a:gd name="connsiteY11" fmla="*/ 809539 h 809539"/>
                  <a:gd name="connsiteX12" fmla="*/ 160638 w 643693"/>
                  <a:gd name="connsiteY12" fmla="*/ 784825 h 809539"/>
                  <a:gd name="connsiteX13" fmla="*/ 98854 w 643693"/>
                  <a:gd name="connsiteY13" fmla="*/ 772469 h 809539"/>
                  <a:gd name="connsiteX14" fmla="*/ 74141 w 643693"/>
                  <a:gd name="connsiteY14" fmla="*/ 735398 h 809539"/>
                  <a:gd name="connsiteX15" fmla="*/ 37070 w 643693"/>
                  <a:gd name="connsiteY15" fmla="*/ 698328 h 809539"/>
                  <a:gd name="connsiteX16" fmla="*/ 0 w 643693"/>
                  <a:gd name="connsiteY16" fmla="*/ 624188 h 809539"/>
                  <a:gd name="connsiteX17" fmla="*/ 12357 w 643693"/>
                  <a:gd name="connsiteY17" fmla="*/ 339982 h 809539"/>
                  <a:gd name="connsiteX18" fmla="*/ 24714 w 643693"/>
                  <a:gd name="connsiteY18" fmla="*/ 204058 h 809539"/>
                  <a:gd name="connsiteX19" fmla="*/ 61784 w 643693"/>
                  <a:gd name="connsiteY19" fmla="*/ 191701 h 809539"/>
                  <a:gd name="connsiteX20" fmla="*/ 86497 w 643693"/>
                  <a:gd name="connsiteY20" fmla="*/ 166988 h 809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43693" h="809539">
                    <a:moveTo>
                      <a:pt x="86497" y="166988"/>
                    </a:moveTo>
                    <a:cubicBezTo>
                      <a:pt x="109151" y="148453"/>
                      <a:pt x="158204" y="105886"/>
                      <a:pt x="197708" y="80490"/>
                    </a:cubicBezTo>
                    <a:cubicBezTo>
                      <a:pt x="261435" y="39523"/>
                      <a:pt x="244410" y="69496"/>
                      <a:pt x="296562" y="43420"/>
                    </a:cubicBezTo>
                    <a:cubicBezTo>
                      <a:pt x="381896" y="754"/>
                      <a:pt x="280194" y="32067"/>
                      <a:pt x="383060" y="6350"/>
                    </a:cubicBezTo>
                    <a:cubicBezTo>
                      <a:pt x="437456" y="10883"/>
                      <a:pt x="528664" y="0"/>
                      <a:pt x="580768" y="43420"/>
                    </a:cubicBezTo>
                    <a:cubicBezTo>
                      <a:pt x="592177" y="52927"/>
                      <a:pt x="597243" y="68133"/>
                      <a:pt x="605481" y="80490"/>
                    </a:cubicBezTo>
                    <a:cubicBezTo>
                      <a:pt x="639687" y="251516"/>
                      <a:pt x="643693" y="247277"/>
                      <a:pt x="605481" y="537690"/>
                    </a:cubicBezTo>
                    <a:cubicBezTo>
                      <a:pt x="601606" y="567138"/>
                      <a:pt x="565447" y="583653"/>
                      <a:pt x="556054" y="611831"/>
                    </a:cubicBezTo>
                    <a:cubicBezTo>
                      <a:pt x="547816" y="636544"/>
                      <a:pt x="549761" y="667551"/>
                      <a:pt x="531341" y="685971"/>
                    </a:cubicBezTo>
                    <a:cubicBezTo>
                      <a:pt x="438779" y="778533"/>
                      <a:pt x="490357" y="749060"/>
                      <a:pt x="383060" y="784825"/>
                    </a:cubicBezTo>
                    <a:lnTo>
                      <a:pt x="345989" y="797182"/>
                    </a:lnTo>
                    <a:lnTo>
                      <a:pt x="308919" y="809539"/>
                    </a:lnTo>
                    <a:lnTo>
                      <a:pt x="160638" y="784825"/>
                    </a:lnTo>
                    <a:cubicBezTo>
                      <a:pt x="139955" y="781175"/>
                      <a:pt x="117089" y="782889"/>
                      <a:pt x="98854" y="772469"/>
                    </a:cubicBezTo>
                    <a:cubicBezTo>
                      <a:pt x="85960" y="765101"/>
                      <a:pt x="83648" y="746807"/>
                      <a:pt x="74141" y="735398"/>
                    </a:cubicBezTo>
                    <a:cubicBezTo>
                      <a:pt x="62954" y="721973"/>
                      <a:pt x="48257" y="711753"/>
                      <a:pt x="37070" y="698328"/>
                    </a:cubicBezTo>
                    <a:cubicBezTo>
                      <a:pt x="10456" y="666391"/>
                      <a:pt x="12384" y="661339"/>
                      <a:pt x="0" y="624188"/>
                    </a:cubicBezTo>
                    <a:cubicBezTo>
                      <a:pt x="4119" y="529453"/>
                      <a:pt x="6789" y="434643"/>
                      <a:pt x="12357" y="339982"/>
                    </a:cubicBezTo>
                    <a:cubicBezTo>
                      <a:pt x="15029" y="294566"/>
                      <a:pt x="10327" y="247218"/>
                      <a:pt x="24714" y="204058"/>
                    </a:cubicBezTo>
                    <a:cubicBezTo>
                      <a:pt x="28833" y="191701"/>
                      <a:pt x="49427" y="195820"/>
                      <a:pt x="61784" y="191701"/>
                    </a:cubicBezTo>
                    <a:cubicBezTo>
                      <a:pt x="88339" y="138590"/>
                      <a:pt x="63843" y="185523"/>
                      <a:pt x="86497" y="166988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>
                <a:off x="4038687" y="4572055"/>
                <a:ext cx="457155" cy="381091"/>
              </a:xfrm>
              <a:custGeom>
                <a:avLst/>
                <a:gdLst>
                  <a:gd name="connsiteX0" fmla="*/ 86497 w 643693"/>
                  <a:gd name="connsiteY0" fmla="*/ 166988 h 809539"/>
                  <a:gd name="connsiteX1" fmla="*/ 197708 w 643693"/>
                  <a:gd name="connsiteY1" fmla="*/ 80490 h 809539"/>
                  <a:gd name="connsiteX2" fmla="*/ 296562 w 643693"/>
                  <a:gd name="connsiteY2" fmla="*/ 43420 h 809539"/>
                  <a:gd name="connsiteX3" fmla="*/ 383060 w 643693"/>
                  <a:gd name="connsiteY3" fmla="*/ 6350 h 809539"/>
                  <a:gd name="connsiteX4" fmla="*/ 580768 w 643693"/>
                  <a:gd name="connsiteY4" fmla="*/ 43420 h 809539"/>
                  <a:gd name="connsiteX5" fmla="*/ 605481 w 643693"/>
                  <a:gd name="connsiteY5" fmla="*/ 80490 h 809539"/>
                  <a:gd name="connsiteX6" fmla="*/ 605481 w 643693"/>
                  <a:gd name="connsiteY6" fmla="*/ 537690 h 809539"/>
                  <a:gd name="connsiteX7" fmla="*/ 556054 w 643693"/>
                  <a:gd name="connsiteY7" fmla="*/ 611831 h 809539"/>
                  <a:gd name="connsiteX8" fmla="*/ 531341 w 643693"/>
                  <a:gd name="connsiteY8" fmla="*/ 685971 h 809539"/>
                  <a:gd name="connsiteX9" fmla="*/ 383060 w 643693"/>
                  <a:gd name="connsiteY9" fmla="*/ 784825 h 809539"/>
                  <a:gd name="connsiteX10" fmla="*/ 345989 w 643693"/>
                  <a:gd name="connsiteY10" fmla="*/ 797182 h 809539"/>
                  <a:gd name="connsiteX11" fmla="*/ 308919 w 643693"/>
                  <a:gd name="connsiteY11" fmla="*/ 809539 h 809539"/>
                  <a:gd name="connsiteX12" fmla="*/ 160638 w 643693"/>
                  <a:gd name="connsiteY12" fmla="*/ 784825 h 809539"/>
                  <a:gd name="connsiteX13" fmla="*/ 98854 w 643693"/>
                  <a:gd name="connsiteY13" fmla="*/ 772469 h 809539"/>
                  <a:gd name="connsiteX14" fmla="*/ 74141 w 643693"/>
                  <a:gd name="connsiteY14" fmla="*/ 735398 h 809539"/>
                  <a:gd name="connsiteX15" fmla="*/ 37070 w 643693"/>
                  <a:gd name="connsiteY15" fmla="*/ 698328 h 809539"/>
                  <a:gd name="connsiteX16" fmla="*/ 0 w 643693"/>
                  <a:gd name="connsiteY16" fmla="*/ 624188 h 809539"/>
                  <a:gd name="connsiteX17" fmla="*/ 12357 w 643693"/>
                  <a:gd name="connsiteY17" fmla="*/ 339982 h 809539"/>
                  <a:gd name="connsiteX18" fmla="*/ 24714 w 643693"/>
                  <a:gd name="connsiteY18" fmla="*/ 204058 h 809539"/>
                  <a:gd name="connsiteX19" fmla="*/ 61784 w 643693"/>
                  <a:gd name="connsiteY19" fmla="*/ 191701 h 809539"/>
                  <a:gd name="connsiteX20" fmla="*/ 86497 w 643693"/>
                  <a:gd name="connsiteY20" fmla="*/ 166988 h 809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43693" h="809539">
                    <a:moveTo>
                      <a:pt x="86497" y="166988"/>
                    </a:moveTo>
                    <a:cubicBezTo>
                      <a:pt x="109151" y="148453"/>
                      <a:pt x="158204" y="105886"/>
                      <a:pt x="197708" y="80490"/>
                    </a:cubicBezTo>
                    <a:cubicBezTo>
                      <a:pt x="261435" y="39523"/>
                      <a:pt x="244410" y="69496"/>
                      <a:pt x="296562" y="43420"/>
                    </a:cubicBezTo>
                    <a:cubicBezTo>
                      <a:pt x="381896" y="754"/>
                      <a:pt x="280194" y="32067"/>
                      <a:pt x="383060" y="6350"/>
                    </a:cubicBezTo>
                    <a:cubicBezTo>
                      <a:pt x="437456" y="10883"/>
                      <a:pt x="528664" y="0"/>
                      <a:pt x="580768" y="43420"/>
                    </a:cubicBezTo>
                    <a:cubicBezTo>
                      <a:pt x="592177" y="52927"/>
                      <a:pt x="597243" y="68133"/>
                      <a:pt x="605481" y="80490"/>
                    </a:cubicBezTo>
                    <a:cubicBezTo>
                      <a:pt x="639687" y="251516"/>
                      <a:pt x="643693" y="247277"/>
                      <a:pt x="605481" y="537690"/>
                    </a:cubicBezTo>
                    <a:cubicBezTo>
                      <a:pt x="601606" y="567138"/>
                      <a:pt x="565447" y="583653"/>
                      <a:pt x="556054" y="611831"/>
                    </a:cubicBezTo>
                    <a:cubicBezTo>
                      <a:pt x="547816" y="636544"/>
                      <a:pt x="549761" y="667551"/>
                      <a:pt x="531341" y="685971"/>
                    </a:cubicBezTo>
                    <a:cubicBezTo>
                      <a:pt x="438779" y="778533"/>
                      <a:pt x="490357" y="749060"/>
                      <a:pt x="383060" y="784825"/>
                    </a:cubicBezTo>
                    <a:lnTo>
                      <a:pt x="345989" y="797182"/>
                    </a:lnTo>
                    <a:lnTo>
                      <a:pt x="308919" y="809539"/>
                    </a:lnTo>
                    <a:lnTo>
                      <a:pt x="160638" y="784825"/>
                    </a:lnTo>
                    <a:cubicBezTo>
                      <a:pt x="139955" y="781175"/>
                      <a:pt x="117089" y="782889"/>
                      <a:pt x="98854" y="772469"/>
                    </a:cubicBezTo>
                    <a:cubicBezTo>
                      <a:pt x="85960" y="765101"/>
                      <a:pt x="83648" y="746807"/>
                      <a:pt x="74141" y="735398"/>
                    </a:cubicBezTo>
                    <a:cubicBezTo>
                      <a:pt x="62954" y="721973"/>
                      <a:pt x="48257" y="711753"/>
                      <a:pt x="37070" y="698328"/>
                    </a:cubicBezTo>
                    <a:cubicBezTo>
                      <a:pt x="10456" y="666391"/>
                      <a:pt x="12384" y="661339"/>
                      <a:pt x="0" y="624188"/>
                    </a:cubicBezTo>
                    <a:cubicBezTo>
                      <a:pt x="4119" y="529453"/>
                      <a:pt x="6789" y="434643"/>
                      <a:pt x="12357" y="339982"/>
                    </a:cubicBezTo>
                    <a:cubicBezTo>
                      <a:pt x="15029" y="294566"/>
                      <a:pt x="10327" y="247218"/>
                      <a:pt x="24714" y="204058"/>
                    </a:cubicBezTo>
                    <a:cubicBezTo>
                      <a:pt x="28833" y="191701"/>
                      <a:pt x="49427" y="195820"/>
                      <a:pt x="61784" y="191701"/>
                    </a:cubicBezTo>
                    <a:cubicBezTo>
                      <a:pt x="88339" y="138590"/>
                      <a:pt x="63843" y="185523"/>
                      <a:pt x="86497" y="166988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4724419" y="5943984"/>
                <a:ext cx="457155" cy="381091"/>
              </a:xfrm>
              <a:custGeom>
                <a:avLst/>
                <a:gdLst>
                  <a:gd name="connsiteX0" fmla="*/ 86497 w 643693"/>
                  <a:gd name="connsiteY0" fmla="*/ 166988 h 809539"/>
                  <a:gd name="connsiteX1" fmla="*/ 197708 w 643693"/>
                  <a:gd name="connsiteY1" fmla="*/ 80490 h 809539"/>
                  <a:gd name="connsiteX2" fmla="*/ 296562 w 643693"/>
                  <a:gd name="connsiteY2" fmla="*/ 43420 h 809539"/>
                  <a:gd name="connsiteX3" fmla="*/ 383060 w 643693"/>
                  <a:gd name="connsiteY3" fmla="*/ 6350 h 809539"/>
                  <a:gd name="connsiteX4" fmla="*/ 580768 w 643693"/>
                  <a:gd name="connsiteY4" fmla="*/ 43420 h 809539"/>
                  <a:gd name="connsiteX5" fmla="*/ 605481 w 643693"/>
                  <a:gd name="connsiteY5" fmla="*/ 80490 h 809539"/>
                  <a:gd name="connsiteX6" fmla="*/ 605481 w 643693"/>
                  <a:gd name="connsiteY6" fmla="*/ 537690 h 809539"/>
                  <a:gd name="connsiteX7" fmla="*/ 556054 w 643693"/>
                  <a:gd name="connsiteY7" fmla="*/ 611831 h 809539"/>
                  <a:gd name="connsiteX8" fmla="*/ 531341 w 643693"/>
                  <a:gd name="connsiteY8" fmla="*/ 685971 h 809539"/>
                  <a:gd name="connsiteX9" fmla="*/ 383060 w 643693"/>
                  <a:gd name="connsiteY9" fmla="*/ 784825 h 809539"/>
                  <a:gd name="connsiteX10" fmla="*/ 345989 w 643693"/>
                  <a:gd name="connsiteY10" fmla="*/ 797182 h 809539"/>
                  <a:gd name="connsiteX11" fmla="*/ 308919 w 643693"/>
                  <a:gd name="connsiteY11" fmla="*/ 809539 h 809539"/>
                  <a:gd name="connsiteX12" fmla="*/ 160638 w 643693"/>
                  <a:gd name="connsiteY12" fmla="*/ 784825 h 809539"/>
                  <a:gd name="connsiteX13" fmla="*/ 98854 w 643693"/>
                  <a:gd name="connsiteY13" fmla="*/ 772469 h 809539"/>
                  <a:gd name="connsiteX14" fmla="*/ 74141 w 643693"/>
                  <a:gd name="connsiteY14" fmla="*/ 735398 h 809539"/>
                  <a:gd name="connsiteX15" fmla="*/ 37070 w 643693"/>
                  <a:gd name="connsiteY15" fmla="*/ 698328 h 809539"/>
                  <a:gd name="connsiteX16" fmla="*/ 0 w 643693"/>
                  <a:gd name="connsiteY16" fmla="*/ 624188 h 809539"/>
                  <a:gd name="connsiteX17" fmla="*/ 12357 w 643693"/>
                  <a:gd name="connsiteY17" fmla="*/ 339982 h 809539"/>
                  <a:gd name="connsiteX18" fmla="*/ 24714 w 643693"/>
                  <a:gd name="connsiteY18" fmla="*/ 204058 h 809539"/>
                  <a:gd name="connsiteX19" fmla="*/ 61784 w 643693"/>
                  <a:gd name="connsiteY19" fmla="*/ 191701 h 809539"/>
                  <a:gd name="connsiteX20" fmla="*/ 86497 w 643693"/>
                  <a:gd name="connsiteY20" fmla="*/ 166988 h 809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43693" h="809539">
                    <a:moveTo>
                      <a:pt x="86497" y="166988"/>
                    </a:moveTo>
                    <a:cubicBezTo>
                      <a:pt x="109151" y="148453"/>
                      <a:pt x="158204" y="105886"/>
                      <a:pt x="197708" y="80490"/>
                    </a:cubicBezTo>
                    <a:cubicBezTo>
                      <a:pt x="261435" y="39523"/>
                      <a:pt x="244410" y="69496"/>
                      <a:pt x="296562" y="43420"/>
                    </a:cubicBezTo>
                    <a:cubicBezTo>
                      <a:pt x="381896" y="754"/>
                      <a:pt x="280194" y="32067"/>
                      <a:pt x="383060" y="6350"/>
                    </a:cubicBezTo>
                    <a:cubicBezTo>
                      <a:pt x="437456" y="10883"/>
                      <a:pt x="528664" y="0"/>
                      <a:pt x="580768" y="43420"/>
                    </a:cubicBezTo>
                    <a:cubicBezTo>
                      <a:pt x="592177" y="52927"/>
                      <a:pt x="597243" y="68133"/>
                      <a:pt x="605481" y="80490"/>
                    </a:cubicBezTo>
                    <a:cubicBezTo>
                      <a:pt x="639687" y="251516"/>
                      <a:pt x="643693" y="247277"/>
                      <a:pt x="605481" y="537690"/>
                    </a:cubicBezTo>
                    <a:cubicBezTo>
                      <a:pt x="601606" y="567138"/>
                      <a:pt x="565447" y="583653"/>
                      <a:pt x="556054" y="611831"/>
                    </a:cubicBezTo>
                    <a:cubicBezTo>
                      <a:pt x="547816" y="636544"/>
                      <a:pt x="549761" y="667551"/>
                      <a:pt x="531341" y="685971"/>
                    </a:cubicBezTo>
                    <a:cubicBezTo>
                      <a:pt x="438779" y="778533"/>
                      <a:pt x="490357" y="749060"/>
                      <a:pt x="383060" y="784825"/>
                    </a:cubicBezTo>
                    <a:lnTo>
                      <a:pt x="345989" y="797182"/>
                    </a:lnTo>
                    <a:lnTo>
                      <a:pt x="308919" y="809539"/>
                    </a:lnTo>
                    <a:lnTo>
                      <a:pt x="160638" y="784825"/>
                    </a:lnTo>
                    <a:cubicBezTo>
                      <a:pt x="139955" y="781175"/>
                      <a:pt x="117089" y="782889"/>
                      <a:pt x="98854" y="772469"/>
                    </a:cubicBezTo>
                    <a:cubicBezTo>
                      <a:pt x="85960" y="765101"/>
                      <a:pt x="83648" y="746807"/>
                      <a:pt x="74141" y="735398"/>
                    </a:cubicBezTo>
                    <a:cubicBezTo>
                      <a:pt x="62954" y="721973"/>
                      <a:pt x="48257" y="711753"/>
                      <a:pt x="37070" y="698328"/>
                    </a:cubicBezTo>
                    <a:cubicBezTo>
                      <a:pt x="10456" y="666391"/>
                      <a:pt x="12384" y="661339"/>
                      <a:pt x="0" y="624188"/>
                    </a:cubicBezTo>
                    <a:cubicBezTo>
                      <a:pt x="4119" y="529453"/>
                      <a:pt x="6789" y="434643"/>
                      <a:pt x="12357" y="339982"/>
                    </a:cubicBezTo>
                    <a:cubicBezTo>
                      <a:pt x="15029" y="294566"/>
                      <a:pt x="10327" y="247218"/>
                      <a:pt x="24714" y="204058"/>
                    </a:cubicBezTo>
                    <a:cubicBezTo>
                      <a:pt x="28833" y="191701"/>
                      <a:pt x="49427" y="195820"/>
                      <a:pt x="61784" y="191701"/>
                    </a:cubicBezTo>
                    <a:cubicBezTo>
                      <a:pt x="88339" y="138590"/>
                      <a:pt x="63843" y="185523"/>
                      <a:pt x="86497" y="166988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0735" name="TextBox 169"/>
            <p:cNvSpPr txBox="1">
              <a:spLocks noChangeArrowheads="1"/>
            </p:cNvSpPr>
            <p:nvPr/>
          </p:nvSpPr>
          <p:spPr bwMode="auto">
            <a:xfrm>
              <a:off x="6023262" y="6334780"/>
              <a:ext cx="28921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 sz="2800"/>
                <a:t>Select by C1+C2</a:t>
              </a:r>
            </a:p>
          </p:txBody>
        </p:sp>
      </p:grpSp>
      <p:sp>
        <p:nvSpPr>
          <p:cNvPr id="171" name="Right Arrow 170"/>
          <p:cNvSpPr/>
          <p:nvPr/>
        </p:nvSpPr>
        <p:spPr>
          <a:xfrm>
            <a:off x="2514600" y="5181600"/>
            <a:ext cx="609600" cy="381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2" name="Right Arrow 171"/>
          <p:cNvSpPr/>
          <p:nvPr/>
        </p:nvSpPr>
        <p:spPr>
          <a:xfrm>
            <a:off x="5638800" y="5181600"/>
            <a:ext cx="609600" cy="381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659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zh-CN" i="1" smtClean="0">
                <a:solidFill>
                  <a:srgbClr val="C00000"/>
                </a:solidFill>
              </a:rPr>
              <a:t>Netshield</a:t>
            </a:r>
            <a:r>
              <a:rPr lang="en-US" altLang="zh-CN" smtClean="0">
                <a:solidFill>
                  <a:srgbClr val="C00000"/>
                </a:solidFill>
              </a:rPr>
              <a:t> to the Rescue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525963"/>
          </a:xfrm>
        </p:spPr>
        <p:txBody>
          <a:bodyPr/>
          <a:lstStyle/>
          <a:p>
            <a:endParaRPr lang="zh-CN" altLang="en-US" smtClean="0">
              <a:solidFill>
                <a:srgbClr val="FF0000"/>
              </a:solidFill>
            </a:endParaRPr>
          </a:p>
          <a:p>
            <a:endParaRPr lang="zh-CN" altLang="en-US" smtClean="0">
              <a:solidFill>
                <a:srgbClr val="FF0000"/>
              </a:solidFill>
            </a:endParaRPr>
          </a:p>
          <a:p>
            <a:endParaRPr lang="zh-CN" altLang="en-US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zh-CN" altLang="en-US" smtClean="0">
              <a:solidFill>
                <a:srgbClr val="FF0000"/>
              </a:solidFill>
            </a:endParaRPr>
          </a:p>
          <a:p>
            <a:endParaRPr lang="zh-CN" altLang="en-US" smtClean="0">
              <a:solidFill>
                <a:srgbClr val="FF0000"/>
              </a:solidFill>
            </a:endParaRPr>
          </a:p>
          <a:p>
            <a:endParaRPr lang="zh-CN" altLang="en-US" smtClean="0"/>
          </a:p>
          <a:p>
            <a:r>
              <a:rPr lang="en-US" altLang="zh-CN" smtClean="0"/>
              <a:t>Example:  1,000 nodes, with 10,000 edges </a:t>
            </a:r>
          </a:p>
          <a:p>
            <a:pPr lvl="1"/>
            <a:r>
              <a:rPr lang="en-US" altLang="zh-CN" i="1" smtClean="0">
                <a:latin typeface="Times New Roman" pitchFamily="18" charset="0"/>
              </a:rPr>
              <a:t>Netshield</a:t>
            </a:r>
            <a:r>
              <a:rPr lang="en-US" altLang="zh-CN" smtClean="0">
                <a:latin typeface="Times New Roman" pitchFamily="18" charset="0"/>
              </a:rPr>
              <a:t>  takes</a:t>
            </a:r>
            <a:r>
              <a:rPr lang="en-US" altLang="zh-CN" i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</a:rPr>
              <a:t>&lt; 0.1 seconds</a:t>
            </a:r>
            <a:r>
              <a:rPr lang="en-US" altLang="zh-CN" i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mtClean="0">
                <a:latin typeface="Times New Roman" pitchFamily="18" charset="0"/>
              </a:rPr>
              <a:t>to find best-</a:t>
            </a:r>
            <a:r>
              <a:rPr lang="en-US" altLang="zh-CN" i="1" smtClean="0">
                <a:latin typeface="Times New Roman" pitchFamily="18" charset="0"/>
              </a:rPr>
              <a:t>5</a:t>
            </a:r>
            <a:r>
              <a:rPr lang="en-US" altLang="zh-CN" smtClean="0">
                <a:latin typeface="Times New Roman" pitchFamily="18" charset="0"/>
              </a:rPr>
              <a:t> nodes</a:t>
            </a:r>
            <a:r>
              <a:rPr lang="en-US" altLang="zh-CN" smtClean="0"/>
              <a:t> !</a:t>
            </a:r>
          </a:p>
          <a:p>
            <a:pPr lvl="1"/>
            <a:r>
              <a:rPr lang="en-US" altLang="zh-CN" smtClean="0"/>
              <a:t> … as opposed to 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</a:rPr>
              <a:t>2,615 years</a:t>
            </a:r>
            <a:endParaRPr lang="en-US" altLang="zh-CN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D1AF063-7709-4929-B25C-4969D20EEA6E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43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19200"/>
            <a:ext cx="9144000" cy="1646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Theorem</a:t>
            </a:r>
            <a:r>
              <a:rPr lang="en-US" altLang="zh-CN" sz="3200" dirty="0" smtClean="0">
                <a:solidFill>
                  <a:srgbClr val="FF0000"/>
                </a:solidFill>
                <a:cs typeface="Arial" charset="0"/>
              </a:rPr>
              <a:t>:</a:t>
            </a:r>
            <a:endParaRPr lang="en-US" altLang="zh-CN" sz="3200" dirty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(1)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λ</a:t>
            </a:r>
            <a:r>
              <a:rPr lang="en-US" altLang="zh-CN" sz="3200" i="1" baseline="-25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λ</a:t>
            </a:r>
            <a:r>
              <a:rPr lang="en-US" altLang="zh-CN" sz="3200" i="1" baseline="-25000" dirty="0" err="1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≈</a:t>
            </a:r>
            <a:r>
              <a:rPr lang="en-US" altLang="zh-CN" sz="3200" dirty="0" err="1">
                <a:solidFill>
                  <a:srgbClr val="FF0000"/>
                </a:solidFill>
                <a:cs typeface="Arial" charset="0"/>
              </a:rPr>
              <a:t>Sv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=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 ∑</a:t>
            </a:r>
            <a:r>
              <a:rPr lang="en-US" altLang="zh-CN" sz="3200" i="1" baseline="-25000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az-Cyrl-AZ" sz="3200" i="1" baseline="-25000" dirty="0">
                <a:solidFill>
                  <a:srgbClr val="FF0000"/>
                </a:solidFill>
                <a:cs typeface="Arial" charset="0"/>
              </a:rPr>
              <a:t>є</a:t>
            </a:r>
            <a:r>
              <a:rPr lang="en-US" altLang="zh-CN" sz="3200" i="1" baseline="-25000" dirty="0">
                <a:solidFill>
                  <a:srgbClr val="FF0000"/>
                </a:solidFill>
                <a:cs typeface="Arial" charset="0"/>
              </a:rPr>
              <a:t>S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2λu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baseline="3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∑</a:t>
            </a:r>
            <a:r>
              <a:rPr lang="en-US" altLang="zh-CN" sz="3200" i="1" baseline="-25000" dirty="0" err="1">
                <a:solidFill>
                  <a:srgbClr val="FF0000"/>
                </a:solidFill>
                <a:cs typeface="Arial" charset="0"/>
              </a:rPr>
              <a:t>i,j</a:t>
            </a:r>
            <a:r>
              <a:rPr lang="az-Cyrl-AZ" sz="3200" i="1" baseline="-25000" dirty="0">
                <a:solidFill>
                  <a:srgbClr val="FF0000"/>
                </a:solidFill>
                <a:cs typeface="Arial" charset="0"/>
              </a:rPr>
              <a:t>є</a:t>
            </a:r>
            <a:r>
              <a:rPr lang="en-US" altLang="zh-CN" sz="3200" i="1" baseline="-25000" dirty="0">
                <a:solidFill>
                  <a:srgbClr val="FF0000"/>
                </a:solidFill>
                <a:cs typeface="Arial" charset="0"/>
              </a:rPr>
              <a:t>S 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i,j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u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u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j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</a:t>
            </a:r>
          </a:p>
          <a:p>
            <a:pPr>
              <a:defRPr/>
            </a:pPr>
            <a:endParaRPr lang="en-US" altLang="zh-CN" sz="900" dirty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(2) </a:t>
            </a:r>
            <a:r>
              <a:rPr lang="en-US" altLang="zh-CN" sz="3200" dirty="0" err="1">
                <a:solidFill>
                  <a:srgbClr val="FF0000"/>
                </a:solidFill>
                <a:cs typeface="Arial" charset="0"/>
              </a:rPr>
              <a:t>Sv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(S) is sub-modular </a:t>
            </a:r>
            <a:r>
              <a:rPr lang="en-US" altLang="zh-CN" sz="2800" dirty="0">
                <a:solidFill>
                  <a:srgbClr val="FF0000"/>
                </a:solidFill>
                <a:cs typeface="Arial" charset="0"/>
              </a:rPr>
              <a:t>(+monotonically non-decreasing)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6446838"/>
            <a:ext cx="9144000" cy="4111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Footnote: near-optimal means Sv(</a:t>
            </a:r>
            <a:r>
              <a:rPr lang="en-US" altLang="zh-CN" sz="2400" i="1">
                <a:solidFill>
                  <a:schemeClr val="bg1"/>
                </a:solidFill>
              </a:rPr>
              <a:t>S </a:t>
            </a:r>
            <a:r>
              <a:rPr lang="en-US" altLang="zh-CN" sz="2400" i="1" baseline="50000">
                <a:solidFill>
                  <a:schemeClr val="bg1"/>
                </a:solidFill>
              </a:rPr>
              <a:t>Netshield</a:t>
            </a:r>
            <a:r>
              <a:rPr lang="en-US" altLang="zh-CN" sz="2400">
                <a:solidFill>
                  <a:schemeClr val="bg1"/>
                </a:solidFill>
              </a:rPr>
              <a:t>) &gt;= (1-1/e) Sv(</a:t>
            </a:r>
            <a:r>
              <a:rPr lang="en-US" altLang="zh-CN" sz="2400" i="1">
                <a:solidFill>
                  <a:schemeClr val="bg1"/>
                </a:solidFill>
              </a:rPr>
              <a:t>S </a:t>
            </a:r>
            <a:r>
              <a:rPr lang="en-US" altLang="zh-CN" sz="2400" i="1" baseline="50000">
                <a:solidFill>
                  <a:schemeClr val="bg1"/>
                </a:solidFill>
              </a:rPr>
              <a:t>Opt</a:t>
            </a:r>
            <a:r>
              <a:rPr lang="en-US" altLang="zh-CN" sz="24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306763"/>
            <a:ext cx="9144000" cy="1646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Corollary: </a:t>
            </a:r>
            <a:endParaRPr lang="en-US" altLang="zh-CN" sz="3200" dirty="0" smtClean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r>
              <a:rPr lang="en-US" altLang="zh-CN" sz="3200" dirty="0" smtClean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3) 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Netshield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 is near-optimal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dirty="0" err="1">
                <a:solidFill>
                  <a:srgbClr val="FF0000"/>
                </a:solidFill>
                <a:cs typeface="Arial" charset="0"/>
              </a:rPr>
              <a:t>wrt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 max </a:t>
            </a:r>
            <a:r>
              <a:rPr lang="en-US" altLang="zh-CN" sz="3200" dirty="0" err="1">
                <a:solidFill>
                  <a:srgbClr val="FF0000"/>
                </a:solidFill>
                <a:cs typeface="Arial" charset="0"/>
              </a:rPr>
              <a:t>Sv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))</a:t>
            </a:r>
          </a:p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(4) </a:t>
            </a:r>
            <a:r>
              <a:rPr lang="en-US" altLang="zh-CN" sz="3200" i="1" dirty="0" err="1">
                <a:solidFill>
                  <a:srgbClr val="FF0000"/>
                </a:solidFill>
                <a:cs typeface="Arial" charset="0"/>
              </a:rPr>
              <a:t>Netshield</a:t>
            </a:r>
            <a:r>
              <a:rPr lang="en-US" altLang="zh-CN" sz="3200" dirty="0">
                <a:solidFill>
                  <a:srgbClr val="FF0000"/>
                </a:solidFill>
                <a:cs typeface="Arial" charset="0"/>
              </a:rPr>
              <a:t> is O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(nk</a:t>
            </a:r>
            <a:r>
              <a:rPr lang="en-US" altLang="zh-CN" sz="3200" i="1" baseline="4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altLang="zh-CN" sz="3200" i="1" dirty="0">
                <a:solidFill>
                  <a:srgbClr val="FF0000"/>
                </a:solidFill>
                <a:cs typeface="Arial" charset="0"/>
              </a:rPr>
              <a:t>+m)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191000" y="2895600"/>
            <a:ext cx="228600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175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185896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4" name="Group 10"/>
          <p:cNvGrpSpPr>
            <a:grpSpLocks noChangeAspect="1"/>
          </p:cNvGrpSpPr>
          <p:nvPr/>
        </p:nvGrpSpPr>
        <p:grpSpPr bwMode="auto">
          <a:xfrm>
            <a:off x="8191500" y="152400"/>
            <a:ext cx="190500" cy="152400"/>
            <a:chOff x="1371600" y="4648200"/>
            <a:chExt cx="685800" cy="533400"/>
          </a:xfrm>
        </p:grpSpPr>
        <p:cxnSp>
          <p:nvCxnSpPr>
            <p:cNvPr id="12" name="Straight Connector 11"/>
            <p:cNvCxnSpPr/>
            <p:nvPr/>
          </p:nvCxnSpPr>
          <p:spPr>
            <a:xfrm rot="16200000" flipH="1">
              <a:off x="1295959" y="4951649"/>
              <a:ext cx="305592" cy="1543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1524955" y="4649152"/>
              <a:ext cx="533400" cy="5314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xmlns:p14="http://schemas.microsoft.com/office/powerpoint/2010/main" advTm="3332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38400" y="2449513"/>
            <a:ext cx="274638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895600" y="206851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838200" y="229711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359251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9" name="Oval 8"/>
          <p:cNvSpPr/>
          <p:nvPr/>
        </p:nvSpPr>
        <p:spPr>
          <a:xfrm>
            <a:off x="1828800" y="363855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2713038" y="404971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3657600" y="3379788"/>
            <a:ext cx="274638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3840163" y="2647950"/>
            <a:ext cx="274637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cxnSp>
        <p:nvCxnSpPr>
          <p:cNvPr id="13" name="Straight Connector 12"/>
          <p:cNvCxnSpPr>
            <a:stCxn id="5" idx="1"/>
            <a:endCxn id="30" idx="6"/>
          </p:cNvCxnSpPr>
          <p:nvPr/>
        </p:nvCxnSpPr>
        <p:spPr bwMode="auto">
          <a:xfrm rot="16200000" flipV="1">
            <a:off x="2095500" y="2108200"/>
            <a:ext cx="207963" cy="557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0"/>
            <a:endCxn id="30" idx="3"/>
          </p:cNvCxnSpPr>
          <p:nvPr/>
        </p:nvCxnSpPr>
        <p:spPr bwMode="auto">
          <a:xfrm rot="5400000" flipH="1" flipV="1">
            <a:off x="724694" y="2631282"/>
            <a:ext cx="1212850" cy="7096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3"/>
            <a:endCxn id="5" idx="6"/>
          </p:cNvCxnSpPr>
          <p:nvPr/>
        </p:nvCxnSpPr>
        <p:spPr bwMode="auto">
          <a:xfrm rot="5400000">
            <a:off x="2682082" y="2334419"/>
            <a:ext cx="284162" cy="222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2"/>
            <a:endCxn id="5" idx="6"/>
          </p:cNvCxnSpPr>
          <p:nvPr/>
        </p:nvCxnSpPr>
        <p:spPr bwMode="auto">
          <a:xfrm rot="10800000">
            <a:off x="2713038" y="2587625"/>
            <a:ext cx="1127125" cy="1984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2"/>
            <a:endCxn id="8" idx="6"/>
          </p:cNvCxnSpPr>
          <p:nvPr/>
        </p:nvCxnSpPr>
        <p:spPr bwMode="auto">
          <a:xfrm rot="10800000" flipV="1">
            <a:off x="1112838" y="2786063"/>
            <a:ext cx="2727325" cy="9445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1"/>
            <a:endCxn id="5" idx="4"/>
          </p:cNvCxnSpPr>
          <p:nvPr/>
        </p:nvCxnSpPr>
        <p:spPr bwMode="auto">
          <a:xfrm rot="16200000" flipV="1">
            <a:off x="2788444" y="2512219"/>
            <a:ext cx="696913" cy="11207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</p:cNvCxnSpPr>
          <p:nvPr/>
        </p:nvCxnSpPr>
        <p:spPr bwMode="auto">
          <a:xfrm rot="5400000" flipH="1" flipV="1">
            <a:off x="3642519" y="3075782"/>
            <a:ext cx="457200" cy="1508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1"/>
            <a:endCxn id="9" idx="5"/>
          </p:cNvCxnSpPr>
          <p:nvPr/>
        </p:nvCxnSpPr>
        <p:spPr bwMode="auto">
          <a:xfrm rot="16200000" flipV="1">
            <a:off x="2299494" y="3637756"/>
            <a:ext cx="217488" cy="6889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1"/>
            <a:endCxn id="5" idx="4"/>
          </p:cNvCxnSpPr>
          <p:nvPr/>
        </p:nvCxnSpPr>
        <p:spPr bwMode="auto">
          <a:xfrm rot="16200000" flipV="1">
            <a:off x="1981200" y="3319463"/>
            <a:ext cx="1366838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743200" y="3287713"/>
            <a:ext cx="274638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cxnSp>
        <p:nvCxnSpPr>
          <p:cNvPr id="23" name="Straight Connector 22"/>
          <p:cNvCxnSpPr>
            <a:stCxn id="22" idx="3"/>
            <a:endCxn id="9" idx="7"/>
          </p:cNvCxnSpPr>
          <p:nvPr/>
        </p:nvCxnSpPr>
        <p:spPr bwMode="auto">
          <a:xfrm rot="5400000">
            <a:off x="2344738" y="3241675"/>
            <a:ext cx="157162" cy="7191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4"/>
            <a:endCxn id="9" idx="0"/>
          </p:cNvCxnSpPr>
          <p:nvPr/>
        </p:nvCxnSpPr>
        <p:spPr bwMode="auto">
          <a:xfrm rot="5400000">
            <a:off x="1814513" y="2876550"/>
            <a:ext cx="914400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6"/>
            <a:endCxn id="9" idx="2"/>
          </p:cNvCxnSpPr>
          <p:nvPr/>
        </p:nvCxnSpPr>
        <p:spPr bwMode="auto">
          <a:xfrm>
            <a:off x="1112838" y="3730625"/>
            <a:ext cx="715962" cy="460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4"/>
            <a:endCxn id="9" idx="1"/>
          </p:cNvCxnSpPr>
          <p:nvPr/>
        </p:nvCxnSpPr>
        <p:spPr bwMode="auto">
          <a:xfrm rot="16200000" flipH="1">
            <a:off x="868363" y="2679700"/>
            <a:ext cx="1108075" cy="8921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4"/>
            <a:endCxn id="8" idx="6"/>
          </p:cNvCxnSpPr>
          <p:nvPr/>
        </p:nvCxnSpPr>
        <p:spPr bwMode="auto">
          <a:xfrm rot="5400000">
            <a:off x="1341438" y="2495550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0"/>
            <a:endCxn id="5" idx="4"/>
          </p:cNvCxnSpPr>
          <p:nvPr/>
        </p:nvCxnSpPr>
        <p:spPr bwMode="auto">
          <a:xfrm rot="16200000" flipV="1">
            <a:off x="2447131" y="2853532"/>
            <a:ext cx="563563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0"/>
            <a:endCxn id="7" idx="4"/>
          </p:cNvCxnSpPr>
          <p:nvPr/>
        </p:nvCxnSpPr>
        <p:spPr bwMode="auto">
          <a:xfrm rot="5400000" flipH="1" flipV="1">
            <a:off x="465138" y="3082925"/>
            <a:ext cx="1020762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646238" y="214471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cxnSp>
        <p:nvCxnSpPr>
          <p:cNvPr id="31" name="Straight Connector 30"/>
          <p:cNvCxnSpPr>
            <a:stCxn id="12" idx="2"/>
            <a:endCxn id="6" idx="5"/>
          </p:cNvCxnSpPr>
          <p:nvPr/>
        </p:nvCxnSpPr>
        <p:spPr bwMode="auto">
          <a:xfrm rot="10800000">
            <a:off x="3130550" y="2303463"/>
            <a:ext cx="709613" cy="482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4"/>
            <a:endCxn id="10" idx="6"/>
          </p:cNvCxnSpPr>
          <p:nvPr/>
        </p:nvCxnSpPr>
        <p:spPr bwMode="auto">
          <a:xfrm rot="5400000">
            <a:off x="3124994" y="3517106"/>
            <a:ext cx="533400" cy="8080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53000" y="3135313"/>
            <a:ext cx="457200" cy="11430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15200" y="2678113"/>
            <a:ext cx="274638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38" name="Oval 37"/>
          <p:cNvSpPr/>
          <p:nvPr/>
        </p:nvSpPr>
        <p:spPr>
          <a:xfrm>
            <a:off x="7772400" y="2297113"/>
            <a:ext cx="274638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5715000" y="252571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0" name="Oval 39"/>
          <p:cNvSpPr/>
          <p:nvPr/>
        </p:nvSpPr>
        <p:spPr>
          <a:xfrm>
            <a:off x="5715000" y="3821113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1" name="Oval 40"/>
          <p:cNvSpPr/>
          <p:nvPr/>
        </p:nvSpPr>
        <p:spPr>
          <a:xfrm>
            <a:off x="6705600" y="386715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42" name="Oval 41"/>
          <p:cNvSpPr/>
          <p:nvPr/>
        </p:nvSpPr>
        <p:spPr>
          <a:xfrm>
            <a:off x="7589838" y="4278313"/>
            <a:ext cx="274637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40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8534400" y="3608388"/>
            <a:ext cx="274638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44" name="Oval 43"/>
          <p:cNvSpPr/>
          <p:nvPr/>
        </p:nvSpPr>
        <p:spPr>
          <a:xfrm>
            <a:off x="8716963" y="2876550"/>
            <a:ext cx="274637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cxnSp>
        <p:nvCxnSpPr>
          <p:cNvPr id="45" name="Straight Connector 44"/>
          <p:cNvCxnSpPr>
            <a:stCxn id="37" idx="1"/>
            <a:endCxn id="62" idx="6"/>
          </p:cNvCxnSpPr>
          <p:nvPr/>
        </p:nvCxnSpPr>
        <p:spPr bwMode="auto">
          <a:xfrm rot="16200000" flipV="1">
            <a:off x="6972300" y="2336800"/>
            <a:ext cx="207963" cy="557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0" idx="0"/>
            <a:endCxn id="62" idx="3"/>
          </p:cNvCxnSpPr>
          <p:nvPr/>
        </p:nvCxnSpPr>
        <p:spPr bwMode="auto">
          <a:xfrm rot="5400000" flipH="1" flipV="1">
            <a:off x="5601494" y="2859882"/>
            <a:ext cx="1212850" cy="7096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3"/>
            <a:endCxn id="37" idx="6"/>
          </p:cNvCxnSpPr>
          <p:nvPr/>
        </p:nvCxnSpPr>
        <p:spPr bwMode="auto">
          <a:xfrm rot="5400000">
            <a:off x="7558882" y="2563019"/>
            <a:ext cx="284162" cy="222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4" idx="2"/>
            <a:endCxn id="37" idx="6"/>
          </p:cNvCxnSpPr>
          <p:nvPr/>
        </p:nvCxnSpPr>
        <p:spPr bwMode="auto">
          <a:xfrm rot="10800000">
            <a:off x="7589838" y="2816225"/>
            <a:ext cx="1127125" cy="1984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4" idx="2"/>
            <a:endCxn id="40" idx="6"/>
          </p:cNvCxnSpPr>
          <p:nvPr/>
        </p:nvCxnSpPr>
        <p:spPr bwMode="auto">
          <a:xfrm rot="10800000" flipV="1">
            <a:off x="5989638" y="3014663"/>
            <a:ext cx="2727325" cy="94456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3" idx="1"/>
            <a:endCxn id="37" idx="4"/>
          </p:cNvCxnSpPr>
          <p:nvPr/>
        </p:nvCxnSpPr>
        <p:spPr bwMode="auto">
          <a:xfrm rot="16200000" flipV="1">
            <a:off x="7665244" y="2740819"/>
            <a:ext cx="696913" cy="11207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0"/>
          </p:cNvCxnSpPr>
          <p:nvPr/>
        </p:nvCxnSpPr>
        <p:spPr bwMode="auto">
          <a:xfrm rot="5400000" flipH="1" flipV="1">
            <a:off x="8519319" y="3304382"/>
            <a:ext cx="457200" cy="1508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2" idx="1"/>
            <a:endCxn id="41" idx="5"/>
          </p:cNvCxnSpPr>
          <p:nvPr/>
        </p:nvCxnSpPr>
        <p:spPr bwMode="auto">
          <a:xfrm rot="16200000" flipV="1">
            <a:off x="7176294" y="3866356"/>
            <a:ext cx="217488" cy="6889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2" idx="1"/>
            <a:endCxn id="37" idx="4"/>
          </p:cNvCxnSpPr>
          <p:nvPr/>
        </p:nvCxnSpPr>
        <p:spPr bwMode="auto">
          <a:xfrm rot="16200000" flipV="1">
            <a:off x="6858000" y="3548063"/>
            <a:ext cx="1366838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620000" y="3516313"/>
            <a:ext cx="274638" cy="274637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cxnSp>
        <p:nvCxnSpPr>
          <p:cNvPr id="55" name="Straight Connector 54"/>
          <p:cNvCxnSpPr>
            <a:stCxn id="54" idx="3"/>
            <a:endCxn id="41" idx="7"/>
          </p:cNvCxnSpPr>
          <p:nvPr/>
        </p:nvCxnSpPr>
        <p:spPr bwMode="auto">
          <a:xfrm rot="5400000">
            <a:off x="7221538" y="3470275"/>
            <a:ext cx="157162" cy="7191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7" idx="4"/>
            <a:endCxn id="41" idx="0"/>
          </p:cNvCxnSpPr>
          <p:nvPr/>
        </p:nvCxnSpPr>
        <p:spPr bwMode="auto">
          <a:xfrm rot="5400000">
            <a:off x="6691313" y="3105150"/>
            <a:ext cx="914400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0" idx="6"/>
            <a:endCxn id="41" idx="2"/>
          </p:cNvCxnSpPr>
          <p:nvPr/>
        </p:nvCxnSpPr>
        <p:spPr bwMode="auto">
          <a:xfrm>
            <a:off x="5989638" y="3959225"/>
            <a:ext cx="715962" cy="460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9" idx="4"/>
            <a:endCxn id="41" idx="1"/>
          </p:cNvCxnSpPr>
          <p:nvPr/>
        </p:nvCxnSpPr>
        <p:spPr bwMode="auto">
          <a:xfrm rot="16200000" flipH="1">
            <a:off x="5745163" y="2908300"/>
            <a:ext cx="1108075" cy="8921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7" idx="4"/>
            <a:endCxn id="40" idx="6"/>
          </p:cNvCxnSpPr>
          <p:nvPr/>
        </p:nvCxnSpPr>
        <p:spPr bwMode="auto">
          <a:xfrm rot="5400000">
            <a:off x="6218238" y="2724150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4" idx="0"/>
            <a:endCxn id="37" idx="4"/>
          </p:cNvCxnSpPr>
          <p:nvPr/>
        </p:nvCxnSpPr>
        <p:spPr bwMode="auto">
          <a:xfrm rot="16200000" flipV="1">
            <a:off x="7323931" y="3082132"/>
            <a:ext cx="563563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0" idx="0"/>
            <a:endCxn id="39" idx="4"/>
          </p:cNvCxnSpPr>
          <p:nvPr/>
        </p:nvCxnSpPr>
        <p:spPr bwMode="auto">
          <a:xfrm rot="5400000" flipH="1" flipV="1">
            <a:off x="5341938" y="3311525"/>
            <a:ext cx="1020762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523038" y="2373313"/>
            <a:ext cx="274637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cxnSp>
        <p:nvCxnSpPr>
          <p:cNvPr id="63" name="Straight Connector 62"/>
          <p:cNvCxnSpPr>
            <a:stCxn id="44" idx="2"/>
            <a:endCxn id="38" idx="5"/>
          </p:cNvCxnSpPr>
          <p:nvPr/>
        </p:nvCxnSpPr>
        <p:spPr bwMode="auto">
          <a:xfrm rot="10800000">
            <a:off x="8007350" y="2532063"/>
            <a:ext cx="709613" cy="482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3" idx="4"/>
            <a:endCxn id="42" idx="6"/>
          </p:cNvCxnSpPr>
          <p:nvPr/>
        </p:nvCxnSpPr>
        <p:spPr bwMode="auto">
          <a:xfrm rot="5400000">
            <a:off x="8001794" y="3745706"/>
            <a:ext cx="533400" cy="8080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52400" y="3440113"/>
            <a:ext cx="457200" cy="8382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3" name="Left-Right Arrow 72"/>
          <p:cNvSpPr/>
          <p:nvPr/>
        </p:nvSpPr>
        <p:spPr>
          <a:xfrm>
            <a:off x="2133600" y="5648325"/>
            <a:ext cx="609600" cy="3048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830" name="TextBox 73"/>
          <p:cNvSpPr txBox="1">
            <a:spLocks noChangeArrowheads="1"/>
          </p:cNvSpPr>
          <p:nvPr/>
        </p:nvSpPr>
        <p:spPr bwMode="auto">
          <a:xfrm>
            <a:off x="2713038" y="5486400"/>
            <a:ext cx="6583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Sub-Modular (i.e., Diminishing Returns) </a:t>
            </a:r>
          </a:p>
        </p:txBody>
      </p:sp>
      <p:sp>
        <p:nvSpPr>
          <p:cNvPr id="32831" name="TextBox 75"/>
          <p:cNvSpPr txBox="1">
            <a:spLocks noChangeArrowheads="1"/>
          </p:cNvSpPr>
          <p:nvPr/>
        </p:nvSpPr>
        <p:spPr bwMode="auto">
          <a:xfrm>
            <a:off x="5715000" y="557212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CN" altLang="en-US" sz="2800"/>
          </a:p>
        </p:txBody>
      </p:sp>
      <p:sp>
        <p:nvSpPr>
          <p:cNvPr id="32832" name="TextBox 76"/>
          <p:cNvSpPr txBox="1">
            <a:spLocks noChangeArrowheads="1"/>
          </p:cNvSpPr>
          <p:nvPr/>
        </p:nvSpPr>
        <p:spPr bwMode="auto">
          <a:xfrm>
            <a:off x="914400" y="5572125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&gt;=</a:t>
            </a:r>
          </a:p>
        </p:txBody>
      </p:sp>
      <p:grpSp>
        <p:nvGrpSpPr>
          <p:cNvPr id="32833" name="Group 80"/>
          <p:cNvGrpSpPr>
            <a:grpSpLocks/>
          </p:cNvGrpSpPr>
          <p:nvPr/>
        </p:nvGrpSpPr>
        <p:grpSpPr bwMode="auto">
          <a:xfrm>
            <a:off x="152400" y="2906713"/>
            <a:ext cx="457200" cy="457200"/>
            <a:chOff x="152400" y="20574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152400" y="2057400"/>
              <a:ext cx="457200" cy="457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32856" name="Picture 74" descr="delt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48" y="2057400"/>
              <a:ext cx="304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" name="Rectangle 77"/>
          <p:cNvSpPr/>
          <p:nvPr/>
        </p:nvSpPr>
        <p:spPr>
          <a:xfrm>
            <a:off x="4953000" y="2830513"/>
            <a:ext cx="4572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>
                <a:solidFill>
                  <a:srgbClr val="FFFFFF"/>
                </a:solidFill>
                <a:cs typeface="Arial" charset="0"/>
              </a:rPr>
              <a:t>δ</a:t>
            </a:r>
            <a:endParaRPr lang="en-US" altLang="zh-C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24000" y="5694363"/>
            <a:ext cx="4572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>
                <a:solidFill>
                  <a:srgbClr val="FFFFFF"/>
                </a:solidFill>
                <a:cs typeface="Arial" charset="0"/>
              </a:rPr>
              <a:t>δ</a:t>
            </a:r>
            <a:endParaRPr lang="en-US" altLang="zh-CN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2836" name="Group 85"/>
          <p:cNvGrpSpPr>
            <a:grpSpLocks/>
          </p:cNvGrpSpPr>
          <p:nvPr/>
        </p:nvGrpSpPr>
        <p:grpSpPr bwMode="auto">
          <a:xfrm>
            <a:off x="457200" y="5572125"/>
            <a:ext cx="457200" cy="457200"/>
            <a:chOff x="152400" y="2057400"/>
            <a:chExt cx="457200" cy="457200"/>
          </a:xfrm>
        </p:grpSpPr>
        <p:sp>
          <p:nvSpPr>
            <p:cNvPr id="87" name="Rectangle 86"/>
            <p:cNvSpPr/>
            <p:nvPr/>
          </p:nvSpPr>
          <p:spPr>
            <a:xfrm>
              <a:off x="152400" y="2057400"/>
              <a:ext cx="457200" cy="457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32854" name="Picture 87" descr="delt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48" y="2057400"/>
              <a:ext cx="304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2" name="Straight Arrow Connector 81"/>
          <p:cNvCxnSpPr>
            <a:stCxn id="35" idx="2"/>
          </p:cNvCxnSpPr>
          <p:nvPr/>
        </p:nvCxnSpPr>
        <p:spPr>
          <a:xfrm rot="16200000" flipH="1">
            <a:off x="5067300" y="4392613"/>
            <a:ext cx="304800" cy="76200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38" name="Rectangle 82"/>
          <p:cNvSpPr>
            <a:spLocks noChangeArrowheads="1"/>
          </p:cNvSpPr>
          <p:nvPr/>
        </p:nvSpPr>
        <p:spPr bwMode="auto">
          <a:xfrm>
            <a:off x="4191000" y="4629150"/>
            <a:ext cx="396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7635"/>
                </a:solidFill>
              </a:rPr>
              <a:t>Benefit of deleting {1,2, 3,4}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16200000" flipH="1">
            <a:off x="342900" y="4533900"/>
            <a:ext cx="304800" cy="76200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40" name="Rectangle 88"/>
          <p:cNvSpPr>
            <a:spLocks noChangeArrowheads="1"/>
          </p:cNvSpPr>
          <p:nvPr/>
        </p:nvSpPr>
        <p:spPr bwMode="auto">
          <a:xfrm>
            <a:off x="-3175" y="4618038"/>
            <a:ext cx="3367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7635"/>
                </a:solidFill>
              </a:rPr>
              <a:t>Benefit of deleting {1,2}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rot="5400000" flipH="1" flipV="1">
            <a:off x="4953000" y="2209800"/>
            <a:ext cx="762000" cy="3048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42" name="Rectangle 92"/>
          <p:cNvSpPr>
            <a:spLocks noChangeArrowheads="1"/>
          </p:cNvSpPr>
          <p:nvPr/>
        </p:nvSpPr>
        <p:spPr bwMode="auto">
          <a:xfrm>
            <a:off x="4541838" y="1371600"/>
            <a:ext cx="455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</a:rPr>
              <a:t>Marginal benefit of deleting {5,6}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 rot="5400000" flipH="1" flipV="1">
            <a:off x="114300" y="2247900"/>
            <a:ext cx="685800" cy="1524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44" name="Rectangle 94"/>
          <p:cNvSpPr>
            <a:spLocks noChangeArrowheads="1"/>
          </p:cNvSpPr>
          <p:nvPr/>
        </p:nvSpPr>
        <p:spPr bwMode="auto">
          <a:xfrm>
            <a:off x="-76200" y="1371600"/>
            <a:ext cx="4602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</a:rPr>
              <a:t>Marginal benefit of deleting {5,6}</a:t>
            </a:r>
          </a:p>
        </p:txBody>
      </p:sp>
      <p:sp>
        <p:nvSpPr>
          <p:cNvPr id="3284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705600" cy="1417638"/>
          </a:xfrm>
        </p:spPr>
        <p:txBody>
          <a:bodyPr/>
          <a:lstStyle/>
          <a:p>
            <a:r>
              <a:rPr lang="en-US" altLang="zh-CN" sz="3800" smtClean="0">
                <a:solidFill>
                  <a:srgbClr val="C00000"/>
                </a:solidFill>
              </a:rPr>
              <a:t>Why </a:t>
            </a:r>
            <a:r>
              <a:rPr lang="en-US" altLang="zh-CN" sz="3800" i="1" smtClean="0">
                <a:solidFill>
                  <a:srgbClr val="C00000"/>
                </a:solidFill>
              </a:rPr>
              <a:t>Netshield </a:t>
            </a:r>
            <a:r>
              <a:rPr lang="en-US" altLang="zh-CN" sz="3800" smtClean="0">
                <a:solidFill>
                  <a:srgbClr val="C00000"/>
                </a:solidFill>
              </a:rPr>
              <a:t>is Near-Optimal?</a:t>
            </a:r>
          </a:p>
        </p:txBody>
      </p:sp>
      <p:pic>
        <p:nvPicPr>
          <p:cNvPr id="3284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185896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47" name="Group 90"/>
          <p:cNvGrpSpPr>
            <a:grpSpLocks noChangeAspect="1"/>
          </p:cNvGrpSpPr>
          <p:nvPr/>
        </p:nvGrpSpPr>
        <p:grpSpPr bwMode="auto">
          <a:xfrm>
            <a:off x="8191500" y="152400"/>
            <a:ext cx="190500" cy="152400"/>
            <a:chOff x="1371600" y="4648200"/>
            <a:chExt cx="685800" cy="533400"/>
          </a:xfrm>
        </p:grpSpPr>
        <p:cxnSp>
          <p:nvCxnSpPr>
            <p:cNvPr id="92" name="Straight Connector 91"/>
            <p:cNvCxnSpPr/>
            <p:nvPr/>
          </p:nvCxnSpPr>
          <p:spPr>
            <a:xfrm rot="16200000" flipH="1">
              <a:off x="1295959" y="4951649"/>
              <a:ext cx="305592" cy="1543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1524955" y="4649152"/>
              <a:ext cx="533400" cy="5314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848" name="Group 96"/>
          <p:cNvGrpSpPr>
            <a:grpSpLocks noChangeAspect="1"/>
          </p:cNvGrpSpPr>
          <p:nvPr/>
        </p:nvGrpSpPr>
        <p:grpSpPr bwMode="auto">
          <a:xfrm>
            <a:off x="8648700" y="609600"/>
            <a:ext cx="190500" cy="152400"/>
            <a:chOff x="1371600" y="4648200"/>
            <a:chExt cx="685800" cy="533400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1295959" y="4951649"/>
              <a:ext cx="305592" cy="154307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1524955" y="4649152"/>
              <a:ext cx="533400" cy="53149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44</a:t>
            </a:fld>
            <a:r>
              <a:rPr lang="en-US" dirty="0" smtClean="0"/>
              <a:t> -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420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705600" cy="1417638"/>
          </a:xfrm>
        </p:spPr>
        <p:txBody>
          <a:bodyPr/>
          <a:lstStyle/>
          <a:p>
            <a:r>
              <a:rPr lang="en-US" altLang="zh-CN" sz="3800" smtClean="0">
                <a:solidFill>
                  <a:srgbClr val="C00000"/>
                </a:solidFill>
              </a:rPr>
              <a:t>Why </a:t>
            </a:r>
            <a:r>
              <a:rPr lang="en-US" altLang="zh-CN" sz="3800" i="1" smtClean="0">
                <a:solidFill>
                  <a:srgbClr val="C00000"/>
                </a:solidFill>
              </a:rPr>
              <a:t>Netshield </a:t>
            </a:r>
            <a:r>
              <a:rPr lang="en-US" altLang="zh-CN" sz="3800" smtClean="0">
                <a:solidFill>
                  <a:srgbClr val="C00000"/>
                </a:solidFill>
              </a:rPr>
              <a:t>is Near-Optimal?</a:t>
            </a:r>
          </a:p>
        </p:txBody>
      </p:sp>
      <p:sp>
        <p:nvSpPr>
          <p:cNvPr id="5" name="Oval 4"/>
          <p:cNvSpPr/>
          <p:nvPr/>
        </p:nvSpPr>
        <p:spPr>
          <a:xfrm>
            <a:off x="2438400" y="16002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895600" y="1219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838200" y="1447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2743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9" name="Oval 8"/>
          <p:cNvSpPr/>
          <p:nvPr/>
        </p:nvSpPr>
        <p:spPr>
          <a:xfrm>
            <a:off x="1828800" y="278923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2713038" y="3200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3657600" y="2530475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3840163" y="1798638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cxnSp>
        <p:nvCxnSpPr>
          <p:cNvPr id="13" name="Straight Connector 12"/>
          <p:cNvCxnSpPr>
            <a:stCxn id="5" idx="1"/>
            <a:endCxn id="30" idx="6"/>
          </p:cNvCxnSpPr>
          <p:nvPr/>
        </p:nvCxnSpPr>
        <p:spPr bwMode="auto">
          <a:xfrm rot="16200000" flipV="1">
            <a:off x="2096294" y="1258094"/>
            <a:ext cx="206375" cy="557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0"/>
            <a:endCxn id="30" idx="3"/>
          </p:cNvCxnSpPr>
          <p:nvPr/>
        </p:nvCxnSpPr>
        <p:spPr bwMode="auto">
          <a:xfrm rot="5400000" flipH="1" flipV="1">
            <a:off x="724694" y="1781969"/>
            <a:ext cx="1212850" cy="7096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3"/>
            <a:endCxn id="5" idx="6"/>
          </p:cNvCxnSpPr>
          <p:nvPr/>
        </p:nvCxnSpPr>
        <p:spPr bwMode="auto">
          <a:xfrm rot="5400000">
            <a:off x="2682081" y="1485107"/>
            <a:ext cx="284163" cy="222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2"/>
            <a:endCxn id="5" idx="6"/>
          </p:cNvCxnSpPr>
          <p:nvPr/>
        </p:nvCxnSpPr>
        <p:spPr bwMode="auto">
          <a:xfrm rot="10800000">
            <a:off x="2713038" y="1738313"/>
            <a:ext cx="1127125" cy="1984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2"/>
            <a:endCxn id="8" idx="6"/>
          </p:cNvCxnSpPr>
          <p:nvPr/>
        </p:nvCxnSpPr>
        <p:spPr bwMode="auto">
          <a:xfrm rot="10800000" flipV="1">
            <a:off x="1112838" y="1936750"/>
            <a:ext cx="2727325" cy="9445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1"/>
            <a:endCxn id="5" idx="4"/>
          </p:cNvCxnSpPr>
          <p:nvPr/>
        </p:nvCxnSpPr>
        <p:spPr bwMode="auto">
          <a:xfrm rot="16200000" flipV="1">
            <a:off x="2789238" y="1662113"/>
            <a:ext cx="695325" cy="11207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</p:cNvCxnSpPr>
          <p:nvPr/>
        </p:nvCxnSpPr>
        <p:spPr bwMode="auto">
          <a:xfrm rot="5400000" flipH="1" flipV="1">
            <a:off x="3642519" y="2226469"/>
            <a:ext cx="457200" cy="1508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1"/>
            <a:endCxn id="9" idx="5"/>
          </p:cNvCxnSpPr>
          <p:nvPr/>
        </p:nvCxnSpPr>
        <p:spPr bwMode="auto">
          <a:xfrm rot="16200000" flipV="1">
            <a:off x="2300288" y="2787650"/>
            <a:ext cx="215900" cy="6889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1"/>
            <a:endCxn id="5" idx="4"/>
          </p:cNvCxnSpPr>
          <p:nvPr/>
        </p:nvCxnSpPr>
        <p:spPr bwMode="auto">
          <a:xfrm rot="16200000" flipV="1">
            <a:off x="1981200" y="2470151"/>
            <a:ext cx="1366837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743200" y="24384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cxnSp>
        <p:nvCxnSpPr>
          <p:cNvPr id="23" name="Straight Connector 22"/>
          <p:cNvCxnSpPr>
            <a:stCxn id="22" idx="3"/>
            <a:endCxn id="9" idx="7"/>
          </p:cNvCxnSpPr>
          <p:nvPr/>
        </p:nvCxnSpPr>
        <p:spPr bwMode="auto">
          <a:xfrm rot="5400000">
            <a:off x="2345531" y="2391569"/>
            <a:ext cx="155575" cy="7191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4"/>
            <a:endCxn id="9" idx="0"/>
          </p:cNvCxnSpPr>
          <p:nvPr/>
        </p:nvCxnSpPr>
        <p:spPr bwMode="auto">
          <a:xfrm rot="5400000">
            <a:off x="1814513" y="2027238"/>
            <a:ext cx="914400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6"/>
            <a:endCxn id="9" idx="2"/>
          </p:cNvCxnSpPr>
          <p:nvPr/>
        </p:nvCxnSpPr>
        <p:spPr bwMode="auto">
          <a:xfrm>
            <a:off x="1112838" y="2881313"/>
            <a:ext cx="715962" cy="460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4"/>
            <a:endCxn id="9" idx="1"/>
          </p:cNvCxnSpPr>
          <p:nvPr/>
        </p:nvCxnSpPr>
        <p:spPr bwMode="auto">
          <a:xfrm rot="16200000" flipH="1">
            <a:off x="869157" y="1829594"/>
            <a:ext cx="1106487" cy="8921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4"/>
            <a:endCxn id="8" idx="6"/>
          </p:cNvCxnSpPr>
          <p:nvPr/>
        </p:nvCxnSpPr>
        <p:spPr bwMode="auto">
          <a:xfrm rot="5400000">
            <a:off x="1341438" y="1646238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0"/>
            <a:endCxn id="5" idx="4"/>
          </p:cNvCxnSpPr>
          <p:nvPr/>
        </p:nvCxnSpPr>
        <p:spPr bwMode="auto">
          <a:xfrm rot="16200000" flipV="1">
            <a:off x="2447132" y="2004219"/>
            <a:ext cx="563562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0"/>
            <a:endCxn id="7" idx="4"/>
          </p:cNvCxnSpPr>
          <p:nvPr/>
        </p:nvCxnSpPr>
        <p:spPr bwMode="auto">
          <a:xfrm rot="5400000" flipH="1" flipV="1">
            <a:off x="465137" y="2233613"/>
            <a:ext cx="1020763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646238" y="1295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cxnSp>
        <p:nvCxnSpPr>
          <p:cNvPr id="31" name="Straight Connector 30"/>
          <p:cNvCxnSpPr>
            <a:stCxn id="12" idx="2"/>
            <a:endCxn id="6" idx="5"/>
          </p:cNvCxnSpPr>
          <p:nvPr/>
        </p:nvCxnSpPr>
        <p:spPr bwMode="auto">
          <a:xfrm rot="10800000">
            <a:off x="3130550" y="1454150"/>
            <a:ext cx="709613" cy="482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4"/>
            <a:endCxn id="10" idx="6"/>
          </p:cNvCxnSpPr>
          <p:nvPr/>
        </p:nvCxnSpPr>
        <p:spPr bwMode="auto">
          <a:xfrm rot="5400000">
            <a:off x="3124994" y="2667794"/>
            <a:ext cx="533400" cy="8080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53000" y="2286000"/>
            <a:ext cx="457200" cy="11430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15200" y="18288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38" name="Oval 37"/>
          <p:cNvSpPr/>
          <p:nvPr/>
        </p:nvSpPr>
        <p:spPr>
          <a:xfrm>
            <a:off x="7772400" y="14478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5715000" y="16764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0" name="Oval 39"/>
          <p:cNvSpPr/>
          <p:nvPr/>
        </p:nvSpPr>
        <p:spPr>
          <a:xfrm>
            <a:off x="5715000" y="2971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1" name="Oval 40"/>
          <p:cNvSpPr/>
          <p:nvPr/>
        </p:nvSpPr>
        <p:spPr>
          <a:xfrm>
            <a:off x="6705600" y="301783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42" name="Oval 41"/>
          <p:cNvSpPr/>
          <p:nvPr/>
        </p:nvSpPr>
        <p:spPr>
          <a:xfrm>
            <a:off x="7589838" y="3429000"/>
            <a:ext cx="274637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8534400" y="2759075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44" name="Oval 43"/>
          <p:cNvSpPr/>
          <p:nvPr/>
        </p:nvSpPr>
        <p:spPr>
          <a:xfrm>
            <a:off x="8716963" y="2027238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cxnSp>
        <p:nvCxnSpPr>
          <p:cNvPr id="45" name="Straight Connector 44"/>
          <p:cNvCxnSpPr>
            <a:stCxn id="37" idx="1"/>
            <a:endCxn id="62" idx="6"/>
          </p:cNvCxnSpPr>
          <p:nvPr/>
        </p:nvCxnSpPr>
        <p:spPr bwMode="auto">
          <a:xfrm rot="16200000" flipV="1">
            <a:off x="6973094" y="1486694"/>
            <a:ext cx="206375" cy="557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0" idx="0"/>
            <a:endCxn id="62" idx="3"/>
          </p:cNvCxnSpPr>
          <p:nvPr/>
        </p:nvCxnSpPr>
        <p:spPr bwMode="auto">
          <a:xfrm rot="5400000" flipH="1" flipV="1">
            <a:off x="5601494" y="2010569"/>
            <a:ext cx="1212850" cy="7096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3"/>
            <a:endCxn id="37" idx="6"/>
          </p:cNvCxnSpPr>
          <p:nvPr/>
        </p:nvCxnSpPr>
        <p:spPr bwMode="auto">
          <a:xfrm rot="5400000">
            <a:off x="7558881" y="1713707"/>
            <a:ext cx="284163" cy="222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4" idx="2"/>
            <a:endCxn id="37" idx="6"/>
          </p:cNvCxnSpPr>
          <p:nvPr/>
        </p:nvCxnSpPr>
        <p:spPr bwMode="auto">
          <a:xfrm rot="10800000">
            <a:off x="7589838" y="1966913"/>
            <a:ext cx="1127125" cy="1984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4" idx="2"/>
            <a:endCxn id="40" idx="6"/>
          </p:cNvCxnSpPr>
          <p:nvPr/>
        </p:nvCxnSpPr>
        <p:spPr bwMode="auto">
          <a:xfrm rot="10800000" flipV="1">
            <a:off x="5989638" y="2165350"/>
            <a:ext cx="2727325" cy="9445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3" idx="1"/>
            <a:endCxn id="37" idx="4"/>
          </p:cNvCxnSpPr>
          <p:nvPr/>
        </p:nvCxnSpPr>
        <p:spPr bwMode="auto">
          <a:xfrm rot="16200000" flipV="1">
            <a:off x="7666038" y="1890713"/>
            <a:ext cx="695325" cy="11207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0"/>
          </p:cNvCxnSpPr>
          <p:nvPr/>
        </p:nvCxnSpPr>
        <p:spPr bwMode="auto">
          <a:xfrm rot="5400000" flipH="1" flipV="1">
            <a:off x="8519319" y="2455069"/>
            <a:ext cx="457200" cy="1508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2" idx="1"/>
            <a:endCxn id="41" idx="5"/>
          </p:cNvCxnSpPr>
          <p:nvPr/>
        </p:nvCxnSpPr>
        <p:spPr bwMode="auto">
          <a:xfrm rot="16200000" flipV="1">
            <a:off x="7177088" y="3016250"/>
            <a:ext cx="215900" cy="6889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2" idx="1"/>
            <a:endCxn id="37" idx="4"/>
          </p:cNvCxnSpPr>
          <p:nvPr/>
        </p:nvCxnSpPr>
        <p:spPr bwMode="auto">
          <a:xfrm rot="16200000" flipV="1">
            <a:off x="6858000" y="2698751"/>
            <a:ext cx="1366837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620000" y="26670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cxnSp>
        <p:nvCxnSpPr>
          <p:cNvPr id="55" name="Straight Connector 54"/>
          <p:cNvCxnSpPr>
            <a:stCxn id="54" idx="3"/>
            <a:endCxn id="41" idx="7"/>
          </p:cNvCxnSpPr>
          <p:nvPr/>
        </p:nvCxnSpPr>
        <p:spPr bwMode="auto">
          <a:xfrm rot="5400000">
            <a:off x="7222331" y="2620169"/>
            <a:ext cx="155575" cy="7191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7" idx="4"/>
            <a:endCxn id="41" idx="0"/>
          </p:cNvCxnSpPr>
          <p:nvPr/>
        </p:nvCxnSpPr>
        <p:spPr bwMode="auto">
          <a:xfrm rot="5400000">
            <a:off x="6691313" y="2255838"/>
            <a:ext cx="914400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0" idx="6"/>
            <a:endCxn id="41" idx="2"/>
          </p:cNvCxnSpPr>
          <p:nvPr/>
        </p:nvCxnSpPr>
        <p:spPr bwMode="auto">
          <a:xfrm>
            <a:off x="5989638" y="3109913"/>
            <a:ext cx="715962" cy="460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9" idx="4"/>
            <a:endCxn id="41" idx="1"/>
          </p:cNvCxnSpPr>
          <p:nvPr/>
        </p:nvCxnSpPr>
        <p:spPr bwMode="auto">
          <a:xfrm rot="16200000" flipH="1">
            <a:off x="5745957" y="2058194"/>
            <a:ext cx="1106487" cy="8921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7" idx="4"/>
            <a:endCxn id="40" idx="6"/>
          </p:cNvCxnSpPr>
          <p:nvPr/>
        </p:nvCxnSpPr>
        <p:spPr bwMode="auto">
          <a:xfrm rot="5400000">
            <a:off x="6218238" y="1874838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4" idx="0"/>
            <a:endCxn id="37" idx="4"/>
          </p:cNvCxnSpPr>
          <p:nvPr/>
        </p:nvCxnSpPr>
        <p:spPr bwMode="auto">
          <a:xfrm rot="16200000" flipV="1">
            <a:off x="7323932" y="2232819"/>
            <a:ext cx="563562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0" idx="0"/>
            <a:endCxn id="39" idx="4"/>
          </p:cNvCxnSpPr>
          <p:nvPr/>
        </p:nvCxnSpPr>
        <p:spPr bwMode="auto">
          <a:xfrm rot="5400000" flipH="1" flipV="1">
            <a:off x="5341937" y="2462213"/>
            <a:ext cx="1020763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523038" y="15240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cxnSp>
        <p:nvCxnSpPr>
          <p:cNvPr id="63" name="Straight Connector 62"/>
          <p:cNvCxnSpPr>
            <a:stCxn id="44" idx="2"/>
            <a:endCxn id="38" idx="5"/>
          </p:cNvCxnSpPr>
          <p:nvPr/>
        </p:nvCxnSpPr>
        <p:spPr bwMode="auto">
          <a:xfrm rot="10800000">
            <a:off x="8007350" y="1682750"/>
            <a:ext cx="709613" cy="482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3" idx="4"/>
            <a:endCxn id="42" idx="6"/>
          </p:cNvCxnSpPr>
          <p:nvPr/>
        </p:nvCxnSpPr>
        <p:spPr bwMode="auto">
          <a:xfrm rot="5400000">
            <a:off x="8001794" y="2896394"/>
            <a:ext cx="533400" cy="8080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52400" y="2590800"/>
            <a:ext cx="457200" cy="838200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3" name="Left-Right Arrow 72"/>
          <p:cNvSpPr/>
          <p:nvPr/>
        </p:nvSpPr>
        <p:spPr>
          <a:xfrm>
            <a:off x="2133600" y="4038600"/>
            <a:ext cx="609600" cy="3048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3855" name="TextBox 73"/>
          <p:cNvSpPr txBox="1">
            <a:spLocks noChangeArrowheads="1"/>
          </p:cNvSpPr>
          <p:nvPr/>
        </p:nvSpPr>
        <p:spPr bwMode="auto">
          <a:xfrm>
            <a:off x="2713038" y="3962400"/>
            <a:ext cx="6583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Sub-Modular (i.e., Diminishing Returns) </a:t>
            </a:r>
          </a:p>
        </p:txBody>
      </p:sp>
      <p:sp>
        <p:nvSpPr>
          <p:cNvPr id="33856" name="TextBox 75"/>
          <p:cNvSpPr txBox="1">
            <a:spLocks noChangeArrowheads="1"/>
          </p:cNvSpPr>
          <p:nvPr/>
        </p:nvSpPr>
        <p:spPr bwMode="auto">
          <a:xfrm>
            <a:off x="5715000" y="396240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CN" altLang="en-US" sz="2800"/>
          </a:p>
        </p:txBody>
      </p:sp>
      <p:sp>
        <p:nvSpPr>
          <p:cNvPr id="33857" name="TextBox 76"/>
          <p:cNvSpPr txBox="1">
            <a:spLocks noChangeArrowheads="1"/>
          </p:cNvSpPr>
          <p:nvPr/>
        </p:nvSpPr>
        <p:spPr bwMode="auto">
          <a:xfrm>
            <a:off x="914400" y="3962400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&gt;=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52400" y="4754563"/>
            <a:ext cx="8915400" cy="1281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377825" indent="-377825" algn="ctr" defTabSz="1008063">
              <a:defRPr/>
            </a:pPr>
            <a:r>
              <a:rPr lang="en-US" altLang="zh-CN" sz="3000" b="1">
                <a:solidFill>
                  <a:schemeClr val="tx1"/>
                </a:solidFill>
                <a:cs typeface="Arial" charset="0"/>
              </a:rPr>
              <a:t>Theorem</a:t>
            </a:r>
            <a:r>
              <a:rPr lang="en-US" altLang="zh-CN" sz="3000">
                <a:solidFill>
                  <a:schemeClr val="tx1"/>
                </a:solidFill>
                <a:cs typeface="Arial" charset="0"/>
              </a:rPr>
              <a:t>: </a:t>
            </a:r>
            <a:r>
              <a:rPr lang="en-US" altLang="zh-CN" sz="3000" i="1">
                <a:solidFill>
                  <a:schemeClr val="tx1"/>
                </a:solidFill>
                <a:cs typeface="Arial" charset="0"/>
              </a:rPr>
              <a:t>k</a:t>
            </a:r>
            <a:r>
              <a:rPr lang="en-US" altLang="zh-CN" sz="3000">
                <a:solidFill>
                  <a:schemeClr val="tx1"/>
                </a:solidFill>
                <a:cs typeface="Arial" charset="0"/>
              </a:rPr>
              <a:t>-step greedy alg. to maximize a sub-modular function guarantees (1-1/e) optimal </a:t>
            </a:r>
            <a:r>
              <a:rPr lang="en-US" altLang="zh-CN" sz="2800">
                <a:solidFill>
                  <a:schemeClr val="tx1"/>
                </a:solidFill>
                <a:cs typeface="Arial" charset="0"/>
              </a:rPr>
              <a:t>[Nemhauster+ 78]</a:t>
            </a:r>
            <a:endParaRPr lang="en-US" altLang="zh-CN" sz="300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33859" name="Group 80"/>
          <p:cNvGrpSpPr>
            <a:grpSpLocks/>
          </p:cNvGrpSpPr>
          <p:nvPr/>
        </p:nvGrpSpPr>
        <p:grpSpPr bwMode="auto">
          <a:xfrm>
            <a:off x="152400" y="2057400"/>
            <a:ext cx="457200" cy="457200"/>
            <a:chOff x="152400" y="20574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152400" y="2057400"/>
              <a:ext cx="457200" cy="457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33874" name="Picture 74" descr="delta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48" y="2057400"/>
              <a:ext cx="304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3860" name="Object 70"/>
          <p:cNvGraphicFramePr>
            <a:graphicFrameLocks noChangeAspect="1"/>
          </p:cNvGraphicFramePr>
          <p:nvPr/>
        </p:nvGraphicFramePr>
        <p:xfrm>
          <a:off x="4489450" y="3333750"/>
          <a:ext cx="3111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3" name="Equation" r:id="rId5" imgW="164957" imgH="190335" progId="">
                  <p:embed/>
                </p:oleObj>
              </mc:Choice>
              <mc:Fallback>
                <p:oleObj name="Equation" r:id="rId5" imgW="164957" imgH="190335" progId="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3333750"/>
                        <a:ext cx="3111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861" name="Group 85"/>
          <p:cNvGrpSpPr>
            <a:grpSpLocks/>
          </p:cNvGrpSpPr>
          <p:nvPr/>
        </p:nvGrpSpPr>
        <p:grpSpPr bwMode="auto">
          <a:xfrm>
            <a:off x="457200" y="3962400"/>
            <a:ext cx="457200" cy="457200"/>
            <a:chOff x="152400" y="2057400"/>
            <a:chExt cx="457200" cy="457200"/>
          </a:xfrm>
        </p:grpSpPr>
        <p:sp>
          <p:nvSpPr>
            <p:cNvPr id="87" name="Rectangle 86"/>
            <p:cNvSpPr/>
            <p:nvPr/>
          </p:nvSpPr>
          <p:spPr>
            <a:xfrm>
              <a:off x="152400" y="2057400"/>
              <a:ext cx="457200" cy="457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33872" name="Picture 87" descr="delta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48" y="2057400"/>
              <a:ext cx="304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" name="Rectangle 88"/>
          <p:cNvSpPr/>
          <p:nvPr/>
        </p:nvSpPr>
        <p:spPr>
          <a:xfrm>
            <a:off x="4953000" y="1981200"/>
            <a:ext cx="4572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>
                <a:solidFill>
                  <a:srgbClr val="FFFFFF"/>
                </a:solidFill>
                <a:cs typeface="Arial" charset="0"/>
              </a:rPr>
              <a:t>δ</a:t>
            </a:r>
            <a:endParaRPr lang="en-US" altLang="zh-C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524000" y="4114800"/>
            <a:ext cx="4572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>
                <a:solidFill>
                  <a:srgbClr val="FFFFFF"/>
                </a:solidFill>
                <a:cs typeface="Arial" charset="0"/>
              </a:rPr>
              <a:t>δ</a:t>
            </a:r>
            <a:endParaRPr lang="en-US" altLang="zh-CN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3864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185896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65" name="Group 79"/>
          <p:cNvGrpSpPr>
            <a:grpSpLocks noChangeAspect="1"/>
          </p:cNvGrpSpPr>
          <p:nvPr/>
        </p:nvGrpSpPr>
        <p:grpSpPr bwMode="auto">
          <a:xfrm>
            <a:off x="8191500" y="152400"/>
            <a:ext cx="190500" cy="152400"/>
            <a:chOff x="1371600" y="4648200"/>
            <a:chExt cx="685800" cy="533400"/>
          </a:xfrm>
        </p:grpSpPr>
        <p:cxnSp>
          <p:nvCxnSpPr>
            <p:cNvPr id="82" name="Straight Connector 81"/>
            <p:cNvCxnSpPr/>
            <p:nvPr/>
          </p:nvCxnSpPr>
          <p:spPr>
            <a:xfrm rot="16200000" flipH="1">
              <a:off x="1295959" y="4951649"/>
              <a:ext cx="305592" cy="1543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1524955" y="4649152"/>
              <a:ext cx="533400" cy="5314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66" name="Group 83"/>
          <p:cNvGrpSpPr>
            <a:grpSpLocks noChangeAspect="1"/>
          </p:cNvGrpSpPr>
          <p:nvPr/>
        </p:nvGrpSpPr>
        <p:grpSpPr bwMode="auto">
          <a:xfrm>
            <a:off x="8648700" y="609600"/>
            <a:ext cx="190500" cy="152400"/>
            <a:chOff x="1371600" y="4648200"/>
            <a:chExt cx="685800" cy="533400"/>
          </a:xfrm>
        </p:grpSpPr>
        <p:cxnSp>
          <p:nvCxnSpPr>
            <p:cNvPr id="85" name="Straight Connector 84"/>
            <p:cNvCxnSpPr/>
            <p:nvPr/>
          </p:nvCxnSpPr>
          <p:spPr>
            <a:xfrm rot="16200000" flipH="1">
              <a:off x="1295959" y="4951649"/>
              <a:ext cx="305592" cy="154307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1524955" y="4649152"/>
              <a:ext cx="533400" cy="53149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45</a:t>
            </a:fld>
            <a:r>
              <a:rPr lang="en-US" dirty="0" smtClean="0"/>
              <a:t> -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14938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altLang="zh-CN" sz="3600" b="1" smtClean="0">
                <a:solidFill>
                  <a:srgbClr val="C00000"/>
                </a:solidFill>
              </a:rPr>
              <a:t>Why Sv(</a:t>
            </a:r>
            <a:r>
              <a:rPr lang="en-US" altLang="zh-CN" sz="3600" b="1" i="1" smtClean="0">
                <a:solidFill>
                  <a:srgbClr val="C00000"/>
                </a:solidFill>
              </a:rPr>
              <a:t>S</a:t>
            </a:r>
            <a:r>
              <a:rPr lang="en-US" altLang="zh-CN" sz="3600" b="1" smtClean="0">
                <a:solidFill>
                  <a:srgbClr val="C00000"/>
                </a:solidFill>
              </a:rPr>
              <a:t>) is sub-modular?</a:t>
            </a:r>
          </a:p>
        </p:txBody>
      </p:sp>
      <p:sp>
        <p:nvSpPr>
          <p:cNvPr id="5" name="Oval 4"/>
          <p:cNvSpPr/>
          <p:nvPr/>
        </p:nvSpPr>
        <p:spPr>
          <a:xfrm>
            <a:off x="1828800" y="19812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286000" y="1600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228600" y="1828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3124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219200" y="317023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2103438" y="3581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048000" y="2911475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3230563" y="2179638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cxnSp>
        <p:nvCxnSpPr>
          <p:cNvPr id="14" name="Straight Connector 13"/>
          <p:cNvCxnSpPr>
            <a:stCxn id="5" idx="1"/>
            <a:endCxn id="34" idx="6"/>
          </p:cNvCxnSpPr>
          <p:nvPr/>
        </p:nvCxnSpPr>
        <p:spPr bwMode="auto">
          <a:xfrm rot="16200000" flipV="1">
            <a:off x="1486694" y="1639094"/>
            <a:ext cx="206375" cy="557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0"/>
            <a:endCxn id="34" idx="3"/>
          </p:cNvCxnSpPr>
          <p:nvPr/>
        </p:nvCxnSpPr>
        <p:spPr bwMode="auto">
          <a:xfrm rot="5400000" flipH="1" flipV="1">
            <a:off x="115094" y="2162969"/>
            <a:ext cx="1212850" cy="7096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5" idx="6"/>
          </p:cNvCxnSpPr>
          <p:nvPr/>
        </p:nvCxnSpPr>
        <p:spPr bwMode="auto">
          <a:xfrm rot="5400000">
            <a:off x="2072481" y="1866107"/>
            <a:ext cx="284163" cy="222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2"/>
            <a:endCxn id="5" idx="6"/>
          </p:cNvCxnSpPr>
          <p:nvPr/>
        </p:nvCxnSpPr>
        <p:spPr bwMode="auto">
          <a:xfrm rot="10800000">
            <a:off x="2103438" y="2119313"/>
            <a:ext cx="1127125" cy="198437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2"/>
            <a:endCxn id="8" idx="6"/>
          </p:cNvCxnSpPr>
          <p:nvPr/>
        </p:nvCxnSpPr>
        <p:spPr bwMode="auto">
          <a:xfrm rot="10800000" flipV="1">
            <a:off x="503238" y="2317750"/>
            <a:ext cx="2727325" cy="9445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5" idx="4"/>
          </p:cNvCxnSpPr>
          <p:nvPr/>
        </p:nvCxnSpPr>
        <p:spPr bwMode="auto">
          <a:xfrm rot="16200000" flipV="1">
            <a:off x="2179638" y="2043113"/>
            <a:ext cx="695325" cy="1120775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0"/>
          </p:cNvCxnSpPr>
          <p:nvPr/>
        </p:nvCxnSpPr>
        <p:spPr bwMode="auto">
          <a:xfrm rot="5400000" flipH="1" flipV="1">
            <a:off x="3032919" y="2607469"/>
            <a:ext cx="457200" cy="150812"/>
          </a:xfrm>
          <a:prstGeom prst="lin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1"/>
            <a:endCxn id="10" idx="5"/>
          </p:cNvCxnSpPr>
          <p:nvPr/>
        </p:nvCxnSpPr>
        <p:spPr bwMode="auto">
          <a:xfrm rot="16200000" flipV="1">
            <a:off x="1690688" y="3168650"/>
            <a:ext cx="215900" cy="6889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1"/>
            <a:endCxn id="5" idx="4"/>
          </p:cNvCxnSpPr>
          <p:nvPr/>
        </p:nvCxnSpPr>
        <p:spPr bwMode="auto">
          <a:xfrm rot="16200000" flipV="1">
            <a:off x="1371600" y="2851151"/>
            <a:ext cx="1366837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133600" y="28194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cxnSp>
        <p:nvCxnSpPr>
          <p:cNvPr id="24" name="Straight Connector 23"/>
          <p:cNvCxnSpPr>
            <a:stCxn id="23" idx="3"/>
            <a:endCxn id="10" idx="7"/>
          </p:cNvCxnSpPr>
          <p:nvPr/>
        </p:nvCxnSpPr>
        <p:spPr bwMode="auto">
          <a:xfrm rot="5400000">
            <a:off x="1735931" y="2772569"/>
            <a:ext cx="155575" cy="7191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  <a:endCxn id="10" idx="0"/>
          </p:cNvCxnSpPr>
          <p:nvPr/>
        </p:nvCxnSpPr>
        <p:spPr bwMode="auto">
          <a:xfrm rot="5400000">
            <a:off x="1204913" y="2408238"/>
            <a:ext cx="914400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6"/>
            <a:endCxn id="10" idx="2"/>
          </p:cNvCxnSpPr>
          <p:nvPr/>
        </p:nvCxnSpPr>
        <p:spPr bwMode="auto">
          <a:xfrm>
            <a:off x="503238" y="3262313"/>
            <a:ext cx="715962" cy="460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4"/>
            <a:endCxn id="10" idx="1"/>
          </p:cNvCxnSpPr>
          <p:nvPr/>
        </p:nvCxnSpPr>
        <p:spPr bwMode="auto">
          <a:xfrm rot="16200000" flipH="1">
            <a:off x="259557" y="2210594"/>
            <a:ext cx="1106487" cy="8921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4"/>
            <a:endCxn id="8" idx="6"/>
          </p:cNvCxnSpPr>
          <p:nvPr/>
        </p:nvCxnSpPr>
        <p:spPr bwMode="auto">
          <a:xfrm rot="5400000">
            <a:off x="731838" y="2027238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0"/>
            <a:endCxn id="5" idx="4"/>
          </p:cNvCxnSpPr>
          <p:nvPr/>
        </p:nvCxnSpPr>
        <p:spPr bwMode="auto">
          <a:xfrm rot="16200000" flipV="1">
            <a:off x="1837532" y="2385219"/>
            <a:ext cx="563562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0"/>
            <a:endCxn id="7" idx="4"/>
          </p:cNvCxnSpPr>
          <p:nvPr/>
        </p:nvCxnSpPr>
        <p:spPr bwMode="auto">
          <a:xfrm rot="5400000" flipH="1" flipV="1">
            <a:off x="-144463" y="2614613"/>
            <a:ext cx="1020763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036638" y="1676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cxnSp>
        <p:nvCxnSpPr>
          <p:cNvPr id="36" name="Straight Connector 35"/>
          <p:cNvCxnSpPr>
            <a:stCxn id="13" idx="2"/>
            <a:endCxn id="6" idx="5"/>
          </p:cNvCxnSpPr>
          <p:nvPr/>
        </p:nvCxnSpPr>
        <p:spPr bwMode="auto">
          <a:xfrm rot="10800000">
            <a:off x="2520950" y="1835150"/>
            <a:ext cx="709613" cy="482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4"/>
            <a:endCxn id="11" idx="6"/>
          </p:cNvCxnSpPr>
          <p:nvPr/>
        </p:nvCxnSpPr>
        <p:spPr bwMode="auto">
          <a:xfrm rot="5400000">
            <a:off x="2515394" y="3048794"/>
            <a:ext cx="533400" cy="8080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1544638" y="1743075"/>
            <a:ext cx="1046162" cy="1643063"/>
          </a:xfrm>
          <a:custGeom>
            <a:avLst/>
            <a:gdLst>
              <a:gd name="connsiteX0" fmla="*/ 766119 w 1045947"/>
              <a:gd name="connsiteY0" fmla="*/ 407773 h 1643448"/>
              <a:gd name="connsiteX1" fmla="*/ 704335 w 1045947"/>
              <a:gd name="connsiteY1" fmla="*/ 296562 h 1643448"/>
              <a:gd name="connsiteX2" fmla="*/ 667264 w 1045947"/>
              <a:gd name="connsiteY2" fmla="*/ 222421 h 1643448"/>
              <a:gd name="connsiteX3" fmla="*/ 630194 w 1045947"/>
              <a:gd name="connsiteY3" fmla="*/ 172994 h 1643448"/>
              <a:gd name="connsiteX4" fmla="*/ 543697 w 1045947"/>
              <a:gd name="connsiteY4" fmla="*/ 86497 h 1643448"/>
              <a:gd name="connsiteX5" fmla="*/ 506627 w 1045947"/>
              <a:gd name="connsiteY5" fmla="*/ 49427 h 1643448"/>
              <a:gd name="connsiteX6" fmla="*/ 457200 w 1045947"/>
              <a:gd name="connsiteY6" fmla="*/ 24713 h 1643448"/>
              <a:gd name="connsiteX7" fmla="*/ 358346 w 1045947"/>
              <a:gd name="connsiteY7" fmla="*/ 0 h 1643448"/>
              <a:gd name="connsiteX8" fmla="*/ 148281 w 1045947"/>
              <a:gd name="connsiteY8" fmla="*/ 12356 h 1643448"/>
              <a:gd name="connsiteX9" fmla="*/ 86497 w 1045947"/>
              <a:gd name="connsiteY9" fmla="*/ 24713 h 1643448"/>
              <a:gd name="connsiteX10" fmla="*/ 24713 w 1045947"/>
              <a:gd name="connsiteY10" fmla="*/ 111211 h 1643448"/>
              <a:gd name="connsiteX11" fmla="*/ 0 w 1045947"/>
              <a:gd name="connsiteY11" fmla="*/ 185351 h 1643448"/>
              <a:gd name="connsiteX12" fmla="*/ 12356 w 1045947"/>
              <a:gd name="connsiteY12" fmla="*/ 543697 h 1643448"/>
              <a:gd name="connsiteX13" fmla="*/ 24713 w 1045947"/>
              <a:gd name="connsiteY13" fmla="*/ 630194 h 1643448"/>
              <a:gd name="connsiteX14" fmla="*/ 37070 w 1045947"/>
              <a:gd name="connsiteY14" fmla="*/ 667265 h 1643448"/>
              <a:gd name="connsiteX15" fmla="*/ 61783 w 1045947"/>
              <a:gd name="connsiteY15" fmla="*/ 753762 h 1643448"/>
              <a:gd name="connsiteX16" fmla="*/ 123567 w 1045947"/>
              <a:gd name="connsiteY16" fmla="*/ 939113 h 1643448"/>
              <a:gd name="connsiteX17" fmla="*/ 172994 w 1045947"/>
              <a:gd name="connsiteY17" fmla="*/ 1050324 h 1643448"/>
              <a:gd name="connsiteX18" fmla="*/ 197708 w 1045947"/>
              <a:gd name="connsiteY18" fmla="*/ 1087394 h 1643448"/>
              <a:gd name="connsiteX19" fmla="*/ 234778 w 1045947"/>
              <a:gd name="connsiteY19" fmla="*/ 1161535 h 1643448"/>
              <a:gd name="connsiteX20" fmla="*/ 284205 w 1045947"/>
              <a:gd name="connsiteY20" fmla="*/ 1198605 h 1643448"/>
              <a:gd name="connsiteX21" fmla="*/ 296562 w 1045947"/>
              <a:gd name="connsiteY21" fmla="*/ 1248032 h 1643448"/>
              <a:gd name="connsiteX22" fmla="*/ 321275 w 1045947"/>
              <a:gd name="connsiteY22" fmla="*/ 1285102 h 1643448"/>
              <a:gd name="connsiteX23" fmla="*/ 395416 w 1045947"/>
              <a:gd name="connsiteY23" fmla="*/ 1371600 h 1643448"/>
              <a:gd name="connsiteX24" fmla="*/ 432486 w 1045947"/>
              <a:gd name="connsiteY24" fmla="*/ 1445740 h 1643448"/>
              <a:gd name="connsiteX25" fmla="*/ 469556 w 1045947"/>
              <a:gd name="connsiteY25" fmla="*/ 1470454 h 1643448"/>
              <a:gd name="connsiteX26" fmla="*/ 568410 w 1045947"/>
              <a:gd name="connsiteY26" fmla="*/ 1594021 h 1643448"/>
              <a:gd name="connsiteX27" fmla="*/ 605481 w 1045947"/>
              <a:gd name="connsiteY27" fmla="*/ 1618735 h 1643448"/>
              <a:gd name="connsiteX28" fmla="*/ 679621 w 1045947"/>
              <a:gd name="connsiteY28" fmla="*/ 1643448 h 1643448"/>
              <a:gd name="connsiteX29" fmla="*/ 766119 w 1045947"/>
              <a:gd name="connsiteY29" fmla="*/ 1631092 h 1643448"/>
              <a:gd name="connsiteX30" fmla="*/ 840259 w 1045947"/>
              <a:gd name="connsiteY30" fmla="*/ 1606378 h 1643448"/>
              <a:gd name="connsiteX31" fmla="*/ 939113 w 1045947"/>
              <a:gd name="connsiteY31" fmla="*/ 1569308 h 1643448"/>
              <a:gd name="connsiteX32" fmla="*/ 963827 w 1045947"/>
              <a:gd name="connsiteY32" fmla="*/ 1532238 h 1643448"/>
              <a:gd name="connsiteX33" fmla="*/ 1000897 w 1045947"/>
              <a:gd name="connsiteY33" fmla="*/ 1482811 h 1643448"/>
              <a:gd name="connsiteX34" fmla="*/ 1013254 w 1045947"/>
              <a:gd name="connsiteY34" fmla="*/ 1421027 h 1643448"/>
              <a:gd name="connsiteX35" fmla="*/ 1037967 w 1045947"/>
              <a:gd name="connsiteY35" fmla="*/ 1334529 h 1643448"/>
              <a:gd name="connsiteX36" fmla="*/ 1013254 w 1045947"/>
              <a:gd name="connsiteY36" fmla="*/ 939113 h 1643448"/>
              <a:gd name="connsiteX37" fmla="*/ 1000897 w 1045947"/>
              <a:gd name="connsiteY37" fmla="*/ 902043 h 1643448"/>
              <a:gd name="connsiteX38" fmla="*/ 976183 w 1045947"/>
              <a:gd name="connsiteY38" fmla="*/ 864973 h 1643448"/>
              <a:gd name="connsiteX39" fmla="*/ 939113 w 1045947"/>
              <a:gd name="connsiteY39" fmla="*/ 790832 h 1643448"/>
              <a:gd name="connsiteX40" fmla="*/ 902043 w 1045947"/>
              <a:gd name="connsiteY40" fmla="*/ 716692 h 1643448"/>
              <a:gd name="connsiteX41" fmla="*/ 877329 w 1045947"/>
              <a:gd name="connsiteY41" fmla="*/ 617838 h 1643448"/>
              <a:gd name="connsiteX42" fmla="*/ 852616 w 1045947"/>
              <a:gd name="connsiteY42" fmla="*/ 543697 h 1643448"/>
              <a:gd name="connsiteX43" fmla="*/ 840259 w 1045947"/>
              <a:gd name="connsiteY43" fmla="*/ 494270 h 1643448"/>
              <a:gd name="connsiteX44" fmla="*/ 803189 w 1045947"/>
              <a:gd name="connsiteY44" fmla="*/ 444843 h 1643448"/>
              <a:gd name="connsiteX45" fmla="*/ 766119 w 1045947"/>
              <a:gd name="connsiteY45" fmla="*/ 407773 h 16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45947" h="1643448">
                <a:moveTo>
                  <a:pt x="766119" y="407773"/>
                </a:moveTo>
                <a:cubicBezTo>
                  <a:pt x="749643" y="383060"/>
                  <a:pt x="724291" y="333980"/>
                  <a:pt x="704335" y="296562"/>
                </a:cubicBezTo>
                <a:cubicBezTo>
                  <a:pt x="691332" y="272182"/>
                  <a:pt x="681480" y="246114"/>
                  <a:pt x="667264" y="222421"/>
                </a:cubicBezTo>
                <a:cubicBezTo>
                  <a:pt x="656668" y="204761"/>
                  <a:pt x="642004" y="189866"/>
                  <a:pt x="630194" y="172994"/>
                </a:cubicBezTo>
                <a:cubicBezTo>
                  <a:pt x="569848" y="86785"/>
                  <a:pt x="610565" y="108787"/>
                  <a:pt x="543697" y="86497"/>
                </a:cubicBezTo>
                <a:cubicBezTo>
                  <a:pt x="531340" y="74140"/>
                  <a:pt x="520847" y="59584"/>
                  <a:pt x="506627" y="49427"/>
                </a:cubicBezTo>
                <a:cubicBezTo>
                  <a:pt x="491638" y="38720"/>
                  <a:pt x="474131" y="31969"/>
                  <a:pt x="457200" y="24713"/>
                </a:cubicBezTo>
                <a:cubicBezTo>
                  <a:pt x="423952" y="10464"/>
                  <a:pt x="394611" y="7253"/>
                  <a:pt x="358346" y="0"/>
                </a:cubicBezTo>
                <a:cubicBezTo>
                  <a:pt x="288324" y="4119"/>
                  <a:pt x="218136" y="6006"/>
                  <a:pt x="148281" y="12356"/>
                </a:cubicBezTo>
                <a:cubicBezTo>
                  <a:pt x="127365" y="14257"/>
                  <a:pt x="105282" y="15320"/>
                  <a:pt x="86497" y="24713"/>
                </a:cubicBezTo>
                <a:cubicBezTo>
                  <a:pt x="56640" y="39641"/>
                  <a:pt x="35908" y="83223"/>
                  <a:pt x="24713" y="111211"/>
                </a:cubicBezTo>
                <a:cubicBezTo>
                  <a:pt x="15038" y="135398"/>
                  <a:pt x="0" y="185351"/>
                  <a:pt x="0" y="185351"/>
                </a:cubicBezTo>
                <a:cubicBezTo>
                  <a:pt x="4119" y="304800"/>
                  <a:pt x="5726" y="424361"/>
                  <a:pt x="12356" y="543697"/>
                </a:cubicBezTo>
                <a:cubicBezTo>
                  <a:pt x="13972" y="572777"/>
                  <a:pt x="19001" y="601635"/>
                  <a:pt x="24713" y="630194"/>
                </a:cubicBezTo>
                <a:cubicBezTo>
                  <a:pt x="27268" y="642966"/>
                  <a:pt x="33327" y="654789"/>
                  <a:pt x="37070" y="667265"/>
                </a:cubicBezTo>
                <a:cubicBezTo>
                  <a:pt x="45686" y="695986"/>
                  <a:pt x="54057" y="724788"/>
                  <a:pt x="61783" y="753762"/>
                </a:cubicBezTo>
                <a:cubicBezTo>
                  <a:pt x="107850" y="926514"/>
                  <a:pt x="60423" y="781254"/>
                  <a:pt x="123567" y="939113"/>
                </a:cubicBezTo>
                <a:cubicBezTo>
                  <a:pt x="153949" y="1015068"/>
                  <a:pt x="110397" y="937650"/>
                  <a:pt x="172994" y="1050324"/>
                </a:cubicBezTo>
                <a:cubicBezTo>
                  <a:pt x="180206" y="1063306"/>
                  <a:pt x="190496" y="1074412"/>
                  <a:pt x="197708" y="1087394"/>
                </a:cubicBezTo>
                <a:cubicBezTo>
                  <a:pt x="211127" y="1111548"/>
                  <a:pt x="217814" y="1139725"/>
                  <a:pt x="234778" y="1161535"/>
                </a:cubicBezTo>
                <a:cubicBezTo>
                  <a:pt x="247422" y="1177791"/>
                  <a:pt x="267729" y="1186248"/>
                  <a:pt x="284205" y="1198605"/>
                </a:cubicBezTo>
                <a:cubicBezTo>
                  <a:pt x="288324" y="1215081"/>
                  <a:pt x="289872" y="1232422"/>
                  <a:pt x="296562" y="1248032"/>
                </a:cubicBezTo>
                <a:cubicBezTo>
                  <a:pt x="302412" y="1261682"/>
                  <a:pt x="312643" y="1273017"/>
                  <a:pt x="321275" y="1285102"/>
                </a:cubicBezTo>
                <a:cubicBezTo>
                  <a:pt x="360902" y="1340580"/>
                  <a:pt x="350511" y="1326694"/>
                  <a:pt x="395416" y="1371600"/>
                </a:cubicBezTo>
                <a:cubicBezTo>
                  <a:pt x="405466" y="1401749"/>
                  <a:pt x="408533" y="1421787"/>
                  <a:pt x="432486" y="1445740"/>
                </a:cubicBezTo>
                <a:cubicBezTo>
                  <a:pt x="442987" y="1456241"/>
                  <a:pt x="459521" y="1459507"/>
                  <a:pt x="469556" y="1470454"/>
                </a:cubicBezTo>
                <a:cubicBezTo>
                  <a:pt x="505199" y="1509337"/>
                  <a:pt x="524521" y="1564762"/>
                  <a:pt x="568410" y="1594021"/>
                </a:cubicBezTo>
                <a:cubicBezTo>
                  <a:pt x="580767" y="1602259"/>
                  <a:pt x="591910" y="1612703"/>
                  <a:pt x="605481" y="1618735"/>
                </a:cubicBezTo>
                <a:cubicBezTo>
                  <a:pt x="629286" y="1629315"/>
                  <a:pt x="679621" y="1643448"/>
                  <a:pt x="679621" y="1643448"/>
                </a:cubicBezTo>
                <a:cubicBezTo>
                  <a:pt x="708454" y="1639329"/>
                  <a:pt x="737740" y="1637641"/>
                  <a:pt x="766119" y="1631092"/>
                </a:cubicBezTo>
                <a:cubicBezTo>
                  <a:pt x="791502" y="1625234"/>
                  <a:pt x="814987" y="1612696"/>
                  <a:pt x="840259" y="1606378"/>
                </a:cubicBezTo>
                <a:cubicBezTo>
                  <a:pt x="907556" y="1589553"/>
                  <a:pt x="874496" y="1601616"/>
                  <a:pt x="939113" y="1569308"/>
                </a:cubicBezTo>
                <a:cubicBezTo>
                  <a:pt x="947351" y="1556951"/>
                  <a:pt x="955195" y="1544323"/>
                  <a:pt x="963827" y="1532238"/>
                </a:cubicBezTo>
                <a:cubicBezTo>
                  <a:pt x="975797" y="1515480"/>
                  <a:pt x="992533" y="1501631"/>
                  <a:pt x="1000897" y="1482811"/>
                </a:cubicBezTo>
                <a:cubicBezTo>
                  <a:pt x="1009427" y="1463619"/>
                  <a:pt x="1008698" y="1441529"/>
                  <a:pt x="1013254" y="1421027"/>
                </a:cubicBezTo>
                <a:cubicBezTo>
                  <a:pt x="1023599" y="1374473"/>
                  <a:pt x="1024205" y="1375816"/>
                  <a:pt x="1037967" y="1334529"/>
                </a:cubicBezTo>
                <a:cubicBezTo>
                  <a:pt x="1032709" y="1192570"/>
                  <a:pt x="1045947" y="1069889"/>
                  <a:pt x="1013254" y="939113"/>
                </a:cubicBezTo>
                <a:cubicBezTo>
                  <a:pt x="1010095" y="926477"/>
                  <a:pt x="1006722" y="913693"/>
                  <a:pt x="1000897" y="902043"/>
                </a:cubicBezTo>
                <a:cubicBezTo>
                  <a:pt x="994255" y="888760"/>
                  <a:pt x="984421" y="877330"/>
                  <a:pt x="976183" y="864973"/>
                </a:cubicBezTo>
                <a:cubicBezTo>
                  <a:pt x="945129" y="771804"/>
                  <a:pt x="987017" y="886637"/>
                  <a:pt x="939113" y="790832"/>
                </a:cubicBezTo>
                <a:cubicBezTo>
                  <a:pt x="887949" y="688506"/>
                  <a:pt x="972873" y="822938"/>
                  <a:pt x="902043" y="716692"/>
                </a:cubicBezTo>
                <a:cubicBezTo>
                  <a:pt x="893805" y="683741"/>
                  <a:pt x="888070" y="650061"/>
                  <a:pt x="877329" y="617838"/>
                </a:cubicBezTo>
                <a:cubicBezTo>
                  <a:pt x="869091" y="593124"/>
                  <a:pt x="858934" y="568970"/>
                  <a:pt x="852616" y="543697"/>
                </a:cubicBezTo>
                <a:cubicBezTo>
                  <a:pt x="848497" y="527221"/>
                  <a:pt x="847854" y="509460"/>
                  <a:pt x="840259" y="494270"/>
                </a:cubicBezTo>
                <a:cubicBezTo>
                  <a:pt x="831049" y="475850"/>
                  <a:pt x="815159" y="461601"/>
                  <a:pt x="803189" y="444843"/>
                </a:cubicBezTo>
                <a:cubicBezTo>
                  <a:pt x="774262" y="404346"/>
                  <a:pt x="782595" y="432486"/>
                  <a:pt x="766119" y="407773"/>
                </a:cubicBezTo>
                <a:close/>
              </a:path>
            </a:pathLst>
          </a:custGeom>
          <a:noFill/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9" name="Straight Arrow Connector 48"/>
          <p:cNvCxnSpPr>
            <a:stCxn id="48" idx="24"/>
          </p:cNvCxnSpPr>
          <p:nvPr/>
        </p:nvCxnSpPr>
        <p:spPr>
          <a:xfrm flipH="1">
            <a:off x="1676400" y="3187700"/>
            <a:ext cx="300038" cy="698500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50" name="Rectangle 49"/>
          <p:cNvSpPr>
            <a:spLocks noChangeArrowheads="1"/>
          </p:cNvSpPr>
          <p:nvPr/>
        </p:nvSpPr>
        <p:spPr bwMode="auto">
          <a:xfrm>
            <a:off x="0" y="3886200"/>
            <a:ext cx="2325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7635"/>
                </a:solidFill>
              </a:rPr>
              <a:t>Already deleted</a:t>
            </a:r>
          </a:p>
        </p:txBody>
      </p:sp>
      <p:sp>
        <p:nvSpPr>
          <p:cNvPr id="55" name="Freeform 54"/>
          <p:cNvSpPr/>
          <p:nvPr/>
        </p:nvSpPr>
        <p:spPr>
          <a:xfrm rot="2191626">
            <a:off x="2794000" y="1843088"/>
            <a:ext cx="830263" cy="1603375"/>
          </a:xfrm>
          <a:custGeom>
            <a:avLst/>
            <a:gdLst>
              <a:gd name="connsiteX0" fmla="*/ 766119 w 1045947"/>
              <a:gd name="connsiteY0" fmla="*/ 407773 h 1643448"/>
              <a:gd name="connsiteX1" fmla="*/ 704335 w 1045947"/>
              <a:gd name="connsiteY1" fmla="*/ 296562 h 1643448"/>
              <a:gd name="connsiteX2" fmla="*/ 667264 w 1045947"/>
              <a:gd name="connsiteY2" fmla="*/ 222421 h 1643448"/>
              <a:gd name="connsiteX3" fmla="*/ 630194 w 1045947"/>
              <a:gd name="connsiteY3" fmla="*/ 172994 h 1643448"/>
              <a:gd name="connsiteX4" fmla="*/ 543697 w 1045947"/>
              <a:gd name="connsiteY4" fmla="*/ 86497 h 1643448"/>
              <a:gd name="connsiteX5" fmla="*/ 506627 w 1045947"/>
              <a:gd name="connsiteY5" fmla="*/ 49427 h 1643448"/>
              <a:gd name="connsiteX6" fmla="*/ 457200 w 1045947"/>
              <a:gd name="connsiteY6" fmla="*/ 24713 h 1643448"/>
              <a:gd name="connsiteX7" fmla="*/ 358346 w 1045947"/>
              <a:gd name="connsiteY7" fmla="*/ 0 h 1643448"/>
              <a:gd name="connsiteX8" fmla="*/ 148281 w 1045947"/>
              <a:gd name="connsiteY8" fmla="*/ 12356 h 1643448"/>
              <a:gd name="connsiteX9" fmla="*/ 86497 w 1045947"/>
              <a:gd name="connsiteY9" fmla="*/ 24713 h 1643448"/>
              <a:gd name="connsiteX10" fmla="*/ 24713 w 1045947"/>
              <a:gd name="connsiteY10" fmla="*/ 111211 h 1643448"/>
              <a:gd name="connsiteX11" fmla="*/ 0 w 1045947"/>
              <a:gd name="connsiteY11" fmla="*/ 185351 h 1643448"/>
              <a:gd name="connsiteX12" fmla="*/ 12356 w 1045947"/>
              <a:gd name="connsiteY12" fmla="*/ 543697 h 1643448"/>
              <a:gd name="connsiteX13" fmla="*/ 24713 w 1045947"/>
              <a:gd name="connsiteY13" fmla="*/ 630194 h 1643448"/>
              <a:gd name="connsiteX14" fmla="*/ 37070 w 1045947"/>
              <a:gd name="connsiteY14" fmla="*/ 667265 h 1643448"/>
              <a:gd name="connsiteX15" fmla="*/ 61783 w 1045947"/>
              <a:gd name="connsiteY15" fmla="*/ 753762 h 1643448"/>
              <a:gd name="connsiteX16" fmla="*/ 123567 w 1045947"/>
              <a:gd name="connsiteY16" fmla="*/ 939113 h 1643448"/>
              <a:gd name="connsiteX17" fmla="*/ 172994 w 1045947"/>
              <a:gd name="connsiteY17" fmla="*/ 1050324 h 1643448"/>
              <a:gd name="connsiteX18" fmla="*/ 197708 w 1045947"/>
              <a:gd name="connsiteY18" fmla="*/ 1087394 h 1643448"/>
              <a:gd name="connsiteX19" fmla="*/ 234778 w 1045947"/>
              <a:gd name="connsiteY19" fmla="*/ 1161535 h 1643448"/>
              <a:gd name="connsiteX20" fmla="*/ 284205 w 1045947"/>
              <a:gd name="connsiteY20" fmla="*/ 1198605 h 1643448"/>
              <a:gd name="connsiteX21" fmla="*/ 296562 w 1045947"/>
              <a:gd name="connsiteY21" fmla="*/ 1248032 h 1643448"/>
              <a:gd name="connsiteX22" fmla="*/ 321275 w 1045947"/>
              <a:gd name="connsiteY22" fmla="*/ 1285102 h 1643448"/>
              <a:gd name="connsiteX23" fmla="*/ 395416 w 1045947"/>
              <a:gd name="connsiteY23" fmla="*/ 1371600 h 1643448"/>
              <a:gd name="connsiteX24" fmla="*/ 432486 w 1045947"/>
              <a:gd name="connsiteY24" fmla="*/ 1445740 h 1643448"/>
              <a:gd name="connsiteX25" fmla="*/ 469556 w 1045947"/>
              <a:gd name="connsiteY25" fmla="*/ 1470454 h 1643448"/>
              <a:gd name="connsiteX26" fmla="*/ 568410 w 1045947"/>
              <a:gd name="connsiteY26" fmla="*/ 1594021 h 1643448"/>
              <a:gd name="connsiteX27" fmla="*/ 605481 w 1045947"/>
              <a:gd name="connsiteY27" fmla="*/ 1618735 h 1643448"/>
              <a:gd name="connsiteX28" fmla="*/ 679621 w 1045947"/>
              <a:gd name="connsiteY28" fmla="*/ 1643448 h 1643448"/>
              <a:gd name="connsiteX29" fmla="*/ 766119 w 1045947"/>
              <a:gd name="connsiteY29" fmla="*/ 1631092 h 1643448"/>
              <a:gd name="connsiteX30" fmla="*/ 840259 w 1045947"/>
              <a:gd name="connsiteY30" fmla="*/ 1606378 h 1643448"/>
              <a:gd name="connsiteX31" fmla="*/ 939113 w 1045947"/>
              <a:gd name="connsiteY31" fmla="*/ 1569308 h 1643448"/>
              <a:gd name="connsiteX32" fmla="*/ 963827 w 1045947"/>
              <a:gd name="connsiteY32" fmla="*/ 1532238 h 1643448"/>
              <a:gd name="connsiteX33" fmla="*/ 1000897 w 1045947"/>
              <a:gd name="connsiteY33" fmla="*/ 1482811 h 1643448"/>
              <a:gd name="connsiteX34" fmla="*/ 1013254 w 1045947"/>
              <a:gd name="connsiteY34" fmla="*/ 1421027 h 1643448"/>
              <a:gd name="connsiteX35" fmla="*/ 1037967 w 1045947"/>
              <a:gd name="connsiteY35" fmla="*/ 1334529 h 1643448"/>
              <a:gd name="connsiteX36" fmla="*/ 1013254 w 1045947"/>
              <a:gd name="connsiteY36" fmla="*/ 939113 h 1643448"/>
              <a:gd name="connsiteX37" fmla="*/ 1000897 w 1045947"/>
              <a:gd name="connsiteY37" fmla="*/ 902043 h 1643448"/>
              <a:gd name="connsiteX38" fmla="*/ 976183 w 1045947"/>
              <a:gd name="connsiteY38" fmla="*/ 864973 h 1643448"/>
              <a:gd name="connsiteX39" fmla="*/ 939113 w 1045947"/>
              <a:gd name="connsiteY39" fmla="*/ 790832 h 1643448"/>
              <a:gd name="connsiteX40" fmla="*/ 902043 w 1045947"/>
              <a:gd name="connsiteY40" fmla="*/ 716692 h 1643448"/>
              <a:gd name="connsiteX41" fmla="*/ 877329 w 1045947"/>
              <a:gd name="connsiteY41" fmla="*/ 617838 h 1643448"/>
              <a:gd name="connsiteX42" fmla="*/ 852616 w 1045947"/>
              <a:gd name="connsiteY42" fmla="*/ 543697 h 1643448"/>
              <a:gd name="connsiteX43" fmla="*/ 840259 w 1045947"/>
              <a:gd name="connsiteY43" fmla="*/ 494270 h 1643448"/>
              <a:gd name="connsiteX44" fmla="*/ 803189 w 1045947"/>
              <a:gd name="connsiteY44" fmla="*/ 444843 h 1643448"/>
              <a:gd name="connsiteX45" fmla="*/ 766119 w 1045947"/>
              <a:gd name="connsiteY45" fmla="*/ 407773 h 16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45947" h="1643448">
                <a:moveTo>
                  <a:pt x="766119" y="407773"/>
                </a:moveTo>
                <a:cubicBezTo>
                  <a:pt x="749643" y="383060"/>
                  <a:pt x="724291" y="333980"/>
                  <a:pt x="704335" y="296562"/>
                </a:cubicBezTo>
                <a:cubicBezTo>
                  <a:pt x="691332" y="272182"/>
                  <a:pt x="681480" y="246114"/>
                  <a:pt x="667264" y="222421"/>
                </a:cubicBezTo>
                <a:cubicBezTo>
                  <a:pt x="656668" y="204761"/>
                  <a:pt x="642004" y="189866"/>
                  <a:pt x="630194" y="172994"/>
                </a:cubicBezTo>
                <a:cubicBezTo>
                  <a:pt x="569848" y="86785"/>
                  <a:pt x="610565" y="108787"/>
                  <a:pt x="543697" y="86497"/>
                </a:cubicBezTo>
                <a:cubicBezTo>
                  <a:pt x="531340" y="74140"/>
                  <a:pt x="520847" y="59584"/>
                  <a:pt x="506627" y="49427"/>
                </a:cubicBezTo>
                <a:cubicBezTo>
                  <a:pt x="491638" y="38720"/>
                  <a:pt x="474131" y="31969"/>
                  <a:pt x="457200" y="24713"/>
                </a:cubicBezTo>
                <a:cubicBezTo>
                  <a:pt x="423952" y="10464"/>
                  <a:pt x="394611" y="7253"/>
                  <a:pt x="358346" y="0"/>
                </a:cubicBezTo>
                <a:cubicBezTo>
                  <a:pt x="288324" y="4119"/>
                  <a:pt x="218136" y="6006"/>
                  <a:pt x="148281" y="12356"/>
                </a:cubicBezTo>
                <a:cubicBezTo>
                  <a:pt x="127365" y="14257"/>
                  <a:pt x="105282" y="15320"/>
                  <a:pt x="86497" y="24713"/>
                </a:cubicBezTo>
                <a:cubicBezTo>
                  <a:pt x="56640" y="39641"/>
                  <a:pt x="35908" y="83223"/>
                  <a:pt x="24713" y="111211"/>
                </a:cubicBezTo>
                <a:cubicBezTo>
                  <a:pt x="15038" y="135398"/>
                  <a:pt x="0" y="185351"/>
                  <a:pt x="0" y="185351"/>
                </a:cubicBezTo>
                <a:cubicBezTo>
                  <a:pt x="4119" y="304800"/>
                  <a:pt x="5726" y="424361"/>
                  <a:pt x="12356" y="543697"/>
                </a:cubicBezTo>
                <a:cubicBezTo>
                  <a:pt x="13972" y="572777"/>
                  <a:pt x="19001" y="601635"/>
                  <a:pt x="24713" y="630194"/>
                </a:cubicBezTo>
                <a:cubicBezTo>
                  <a:pt x="27268" y="642966"/>
                  <a:pt x="33327" y="654789"/>
                  <a:pt x="37070" y="667265"/>
                </a:cubicBezTo>
                <a:cubicBezTo>
                  <a:pt x="45686" y="695986"/>
                  <a:pt x="54057" y="724788"/>
                  <a:pt x="61783" y="753762"/>
                </a:cubicBezTo>
                <a:cubicBezTo>
                  <a:pt x="107850" y="926514"/>
                  <a:pt x="60423" y="781254"/>
                  <a:pt x="123567" y="939113"/>
                </a:cubicBezTo>
                <a:cubicBezTo>
                  <a:pt x="153949" y="1015068"/>
                  <a:pt x="110397" y="937650"/>
                  <a:pt x="172994" y="1050324"/>
                </a:cubicBezTo>
                <a:cubicBezTo>
                  <a:pt x="180206" y="1063306"/>
                  <a:pt x="190496" y="1074412"/>
                  <a:pt x="197708" y="1087394"/>
                </a:cubicBezTo>
                <a:cubicBezTo>
                  <a:pt x="211127" y="1111548"/>
                  <a:pt x="217814" y="1139725"/>
                  <a:pt x="234778" y="1161535"/>
                </a:cubicBezTo>
                <a:cubicBezTo>
                  <a:pt x="247422" y="1177791"/>
                  <a:pt x="267729" y="1186248"/>
                  <a:pt x="284205" y="1198605"/>
                </a:cubicBezTo>
                <a:cubicBezTo>
                  <a:pt x="288324" y="1215081"/>
                  <a:pt x="289872" y="1232422"/>
                  <a:pt x="296562" y="1248032"/>
                </a:cubicBezTo>
                <a:cubicBezTo>
                  <a:pt x="302412" y="1261682"/>
                  <a:pt x="312643" y="1273017"/>
                  <a:pt x="321275" y="1285102"/>
                </a:cubicBezTo>
                <a:cubicBezTo>
                  <a:pt x="360902" y="1340580"/>
                  <a:pt x="350511" y="1326694"/>
                  <a:pt x="395416" y="1371600"/>
                </a:cubicBezTo>
                <a:cubicBezTo>
                  <a:pt x="405466" y="1401749"/>
                  <a:pt x="408533" y="1421787"/>
                  <a:pt x="432486" y="1445740"/>
                </a:cubicBezTo>
                <a:cubicBezTo>
                  <a:pt x="442987" y="1456241"/>
                  <a:pt x="459521" y="1459507"/>
                  <a:pt x="469556" y="1470454"/>
                </a:cubicBezTo>
                <a:cubicBezTo>
                  <a:pt x="505199" y="1509337"/>
                  <a:pt x="524521" y="1564762"/>
                  <a:pt x="568410" y="1594021"/>
                </a:cubicBezTo>
                <a:cubicBezTo>
                  <a:pt x="580767" y="1602259"/>
                  <a:pt x="591910" y="1612703"/>
                  <a:pt x="605481" y="1618735"/>
                </a:cubicBezTo>
                <a:cubicBezTo>
                  <a:pt x="629286" y="1629315"/>
                  <a:pt x="679621" y="1643448"/>
                  <a:pt x="679621" y="1643448"/>
                </a:cubicBezTo>
                <a:cubicBezTo>
                  <a:pt x="708454" y="1639329"/>
                  <a:pt x="737740" y="1637641"/>
                  <a:pt x="766119" y="1631092"/>
                </a:cubicBezTo>
                <a:cubicBezTo>
                  <a:pt x="791502" y="1625234"/>
                  <a:pt x="814987" y="1612696"/>
                  <a:pt x="840259" y="1606378"/>
                </a:cubicBezTo>
                <a:cubicBezTo>
                  <a:pt x="907556" y="1589553"/>
                  <a:pt x="874496" y="1601616"/>
                  <a:pt x="939113" y="1569308"/>
                </a:cubicBezTo>
                <a:cubicBezTo>
                  <a:pt x="947351" y="1556951"/>
                  <a:pt x="955195" y="1544323"/>
                  <a:pt x="963827" y="1532238"/>
                </a:cubicBezTo>
                <a:cubicBezTo>
                  <a:pt x="975797" y="1515480"/>
                  <a:pt x="992533" y="1501631"/>
                  <a:pt x="1000897" y="1482811"/>
                </a:cubicBezTo>
                <a:cubicBezTo>
                  <a:pt x="1009427" y="1463619"/>
                  <a:pt x="1008698" y="1441529"/>
                  <a:pt x="1013254" y="1421027"/>
                </a:cubicBezTo>
                <a:cubicBezTo>
                  <a:pt x="1023599" y="1374473"/>
                  <a:pt x="1024205" y="1375816"/>
                  <a:pt x="1037967" y="1334529"/>
                </a:cubicBezTo>
                <a:cubicBezTo>
                  <a:pt x="1032709" y="1192570"/>
                  <a:pt x="1045947" y="1069889"/>
                  <a:pt x="1013254" y="939113"/>
                </a:cubicBezTo>
                <a:cubicBezTo>
                  <a:pt x="1010095" y="926477"/>
                  <a:pt x="1006722" y="913693"/>
                  <a:pt x="1000897" y="902043"/>
                </a:cubicBezTo>
                <a:cubicBezTo>
                  <a:pt x="994255" y="888760"/>
                  <a:pt x="984421" y="877330"/>
                  <a:pt x="976183" y="864973"/>
                </a:cubicBezTo>
                <a:cubicBezTo>
                  <a:pt x="945129" y="771804"/>
                  <a:pt x="987017" y="886637"/>
                  <a:pt x="939113" y="790832"/>
                </a:cubicBezTo>
                <a:cubicBezTo>
                  <a:pt x="887949" y="688506"/>
                  <a:pt x="972873" y="822938"/>
                  <a:pt x="902043" y="716692"/>
                </a:cubicBezTo>
                <a:cubicBezTo>
                  <a:pt x="893805" y="683741"/>
                  <a:pt x="888070" y="650061"/>
                  <a:pt x="877329" y="617838"/>
                </a:cubicBezTo>
                <a:cubicBezTo>
                  <a:pt x="869091" y="593124"/>
                  <a:pt x="858934" y="568970"/>
                  <a:pt x="852616" y="543697"/>
                </a:cubicBezTo>
                <a:cubicBezTo>
                  <a:pt x="848497" y="527221"/>
                  <a:pt x="847854" y="509460"/>
                  <a:pt x="840259" y="494270"/>
                </a:cubicBezTo>
                <a:cubicBezTo>
                  <a:pt x="831049" y="475850"/>
                  <a:pt x="815159" y="461601"/>
                  <a:pt x="803189" y="444843"/>
                </a:cubicBezTo>
                <a:cubicBezTo>
                  <a:pt x="774262" y="404346"/>
                  <a:pt x="782595" y="432486"/>
                  <a:pt x="766119" y="407773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16200000" flipV="1">
            <a:off x="2781300" y="1638300"/>
            <a:ext cx="533400" cy="1524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53" name="Rectangle 65"/>
          <p:cNvSpPr>
            <a:spLocks noChangeArrowheads="1"/>
          </p:cNvSpPr>
          <p:nvPr/>
        </p:nvSpPr>
        <p:spPr bwMode="auto">
          <a:xfrm>
            <a:off x="1612900" y="1062038"/>
            <a:ext cx="212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</a:rPr>
              <a:t>Newly deleted</a:t>
            </a:r>
          </a:p>
        </p:txBody>
      </p:sp>
      <p:grpSp>
        <p:nvGrpSpPr>
          <p:cNvPr id="34854" name="Group 53"/>
          <p:cNvGrpSpPr>
            <a:grpSpLocks/>
          </p:cNvGrpSpPr>
          <p:nvPr/>
        </p:nvGrpSpPr>
        <p:grpSpPr bwMode="auto">
          <a:xfrm>
            <a:off x="7010400" y="76200"/>
            <a:ext cx="1858963" cy="1017588"/>
            <a:chOff x="7010400" y="76200"/>
            <a:chExt cx="1859048" cy="1017143"/>
          </a:xfrm>
        </p:grpSpPr>
        <p:pic>
          <p:nvPicPr>
            <p:cNvPr id="34855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76200"/>
              <a:ext cx="1859048" cy="101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56" name="Group 40"/>
            <p:cNvGrpSpPr>
              <a:grpSpLocks noChangeAspect="1"/>
            </p:cNvGrpSpPr>
            <p:nvPr/>
          </p:nvGrpSpPr>
          <p:grpSpPr bwMode="auto">
            <a:xfrm>
              <a:off x="8191500" y="152400"/>
              <a:ext cx="190500" cy="152400"/>
              <a:chOff x="1371600" y="4648200"/>
              <a:chExt cx="685800" cy="5334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296224" y="4951363"/>
                <a:ext cx="305458" cy="1543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1525287" y="4648906"/>
                <a:ext cx="533166" cy="5315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57" name="Group 43"/>
            <p:cNvGrpSpPr>
              <a:grpSpLocks noChangeAspect="1"/>
            </p:cNvGrpSpPr>
            <p:nvPr/>
          </p:nvGrpSpPr>
          <p:grpSpPr bwMode="auto">
            <a:xfrm>
              <a:off x="8648700" y="381000"/>
              <a:ext cx="190500" cy="152400"/>
              <a:chOff x="1371600" y="4648200"/>
              <a:chExt cx="685800" cy="5334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1296300" y="4951013"/>
                <a:ext cx="305458" cy="15431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1525362" y="4648557"/>
                <a:ext cx="533166" cy="53151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58" name="Group 50"/>
            <p:cNvGrpSpPr>
              <a:grpSpLocks noChangeAspect="1"/>
            </p:cNvGrpSpPr>
            <p:nvPr/>
          </p:nvGrpSpPr>
          <p:grpSpPr bwMode="auto">
            <a:xfrm>
              <a:off x="8648700" y="609600"/>
              <a:ext cx="190500" cy="152400"/>
              <a:chOff x="1371600" y="4648200"/>
              <a:chExt cx="685800" cy="5334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1296300" y="4950663"/>
                <a:ext cx="305458" cy="1543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1525362" y="4648207"/>
                <a:ext cx="533166" cy="5315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46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51" name="Rectangle 74"/>
          <p:cNvSpPr>
            <a:spLocks noChangeArrowheads="1"/>
          </p:cNvSpPr>
          <p:nvPr/>
        </p:nvSpPr>
        <p:spPr bwMode="auto">
          <a:xfrm>
            <a:off x="0" y="6304002"/>
            <a:ext cx="9144000" cy="5539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</a:rPr>
              <a:t>H. </a:t>
            </a:r>
            <a:r>
              <a:rPr lang="en-US" sz="1000" dirty="0">
                <a:solidFill>
                  <a:schemeClr val="bg1"/>
                </a:solidFill>
              </a:rPr>
              <a:t>Tong, B. </a:t>
            </a:r>
            <a:r>
              <a:rPr lang="en-US" sz="1000" dirty="0" smtClean="0">
                <a:solidFill>
                  <a:schemeClr val="bg1"/>
                </a:solidFill>
              </a:rPr>
              <a:t>Prakash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smtClean="0">
                <a:solidFill>
                  <a:schemeClr val="bg1"/>
                </a:solidFill>
              </a:rPr>
              <a:t>C. </a:t>
            </a:r>
            <a:r>
              <a:rPr lang="en-US" sz="1000" dirty="0" err="1">
                <a:solidFill>
                  <a:schemeClr val="bg1"/>
                </a:solidFill>
              </a:rPr>
              <a:t>Tsourakakis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smtClean="0">
                <a:solidFill>
                  <a:schemeClr val="bg1"/>
                </a:solidFill>
              </a:rPr>
              <a:t>T. </a:t>
            </a:r>
            <a:r>
              <a:rPr lang="en-US" sz="1000" dirty="0" err="1">
                <a:solidFill>
                  <a:schemeClr val="bg1"/>
                </a:solidFill>
              </a:rPr>
              <a:t>Eliassi</a:t>
            </a:r>
            <a:r>
              <a:rPr lang="en-US" sz="1000" dirty="0">
                <a:solidFill>
                  <a:schemeClr val="bg1"/>
                </a:solidFill>
              </a:rPr>
              <a:t>-Rad, </a:t>
            </a:r>
            <a:r>
              <a:rPr lang="en-US" sz="1000" dirty="0" smtClean="0">
                <a:solidFill>
                  <a:schemeClr val="bg1"/>
                </a:solidFill>
              </a:rPr>
              <a:t>C. </a:t>
            </a:r>
            <a:r>
              <a:rPr lang="en-US" sz="1000" dirty="0" err="1">
                <a:solidFill>
                  <a:schemeClr val="bg1"/>
                </a:solidFill>
              </a:rPr>
              <a:t>Faloutsos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smtClean="0">
                <a:solidFill>
                  <a:schemeClr val="bg1"/>
                </a:solidFill>
              </a:rPr>
              <a:t>D. Chau: On </a:t>
            </a:r>
            <a:r>
              <a:rPr lang="en-US" sz="1000" dirty="0">
                <a:solidFill>
                  <a:schemeClr val="bg1"/>
                </a:solidFill>
              </a:rPr>
              <a:t>the Vulnerability of Large Graphs. ICDM 2010: 1091-1096</a:t>
            </a:r>
            <a:endParaRPr lang="en-US" altLang="zh-CN" sz="1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000" dirty="0" smtClean="0">
                <a:solidFill>
                  <a:schemeClr val="bg1"/>
                </a:solidFill>
              </a:rPr>
              <a:t>C</a:t>
            </a:r>
            <a:r>
              <a:rPr lang="en-US" altLang="zh-CN" sz="1000" dirty="0">
                <a:solidFill>
                  <a:schemeClr val="bg1"/>
                </a:solidFill>
              </a:rPr>
              <a:t>. Chen, H. Tong, B. Prakash, C. </a:t>
            </a:r>
            <a:r>
              <a:rPr lang="en-US" altLang="zh-CN" sz="1000" dirty="0" err="1">
                <a:solidFill>
                  <a:schemeClr val="bg1"/>
                </a:solidFill>
              </a:rPr>
              <a:t>Tsourakakis</a:t>
            </a:r>
            <a:r>
              <a:rPr lang="en-US" altLang="zh-CN" sz="1000" dirty="0">
                <a:solidFill>
                  <a:schemeClr val="bg1"/>
                </a:solidFill>
              </a:rPr>
              <a:t>, T. </a:t>
            </a:r>
            <a:r>
              <a:rPr lang="en-US" altLang="zh-CN" sz="1000" dirty="0" err="1">
                <a:solidFill>
                  <a:schemeClr val="bg1"/>
                </a:solidFill>
              </a:rPr>
              <a:t>Eliassi</a:t>
            </a:r>
            <a:r>
              <a:rPr lang="en-US" altLang="zh-CN" sz="1000" dirty="0">
                <a:solidFill>
                  <a:schemeClr val="bg1"/>
                </a:solidFill>
              </a:rPr>
              <a:t>-Rad, C. </a:t>
            </a:r>
            <a:r>
              <a:rPr lang="en-US" altLang="zh-CN" sz="1000" dirty="0" err="1">
                <a:solidFill>
                  <a:schemeClr val="bg1"/>
                </a:solidFill>
              </a:rPr>
              <a:t>Faloutsos</a:t>
            </a:r>
            <a:r>
              <a:rPr lang="en-US" altLang="zh-CN" sz="1000" dirty="0">
                <a:solidFill>
                  <a:schemeClr val="bg1"/>
                </a:solidFill>
              </a:rPr>
              <a:t>, D. Chau: Node Immunization on Large Graphs: Theory and Algorithms. IEEE TKDE 2015</a:t>
            </a:r>
          </a:p>
        </p:txBody>
      </p:sp>
    </p:spTree>
  </p:cSld>
  <p:clrMapOvr>
    <a:masterClrMapping/>
  </p:clrMapOvr>
  <p:transition xmlns:p14="http://schemas.microsoft.com/office/powerpoint/2010/main" advTm="19734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2"/>
          <p:cNvSpPr>
            <a:spLocks noChangeArrowheads="1"/>
          </p:cNvSpPr>
          <p:nvPr/>
        </p:nvSpPr>
        <p:spPr bwMode="auto">
          <a:xfrm>
            <a:off x="3581400" y="1543050"/>
            <a:ext cx="5715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Sv(</a:t>
            </a:r>
            <a:r>
              <a:rPr lang="en-US" altLang="zh-CN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i="1" baseline="-25000">
                <a:latin typeface="Times New Roman" pitchFamily="18" charset="0"/>
                <a:cs typeface="Times New Roman" pitchFamily="18" charset="0"/>
              </a:rPr>
              <a:t>green </a:t>
            </a:r>
            <a:r>
              <a:rPr lang="en-US" altLang="zh-CN" b="1">
                <a:cs typeface="Times New Roman" pitchFamily="18" charset="0"/>
              </a:rPr>
              <a:t>U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i="1" baseline="-25000"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) - Sv(</a:t>
            </a:r>
            <a:r>
              <a:rPr lang="en-US" altLang="zh-CN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i="1" baseline="-25000"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altLang="zh-CN">
                <a:cs typeface="Times New Roman" pitchFamily="18" charset="0"/>
              </a:rPr>
              <a:t> </a:t>
            </a:r>
          </a:p>
          <a:p>
            <a:r>
              <a:rPr lang="en-US" altLang="zh-CN">
                <a:cs typeface="Times New Roman" pitchFamily="18" charset="0"/>
              </a:rPr>
              <a:t>   ∑</a:t>
            </a:r>
            <a:r>
              <a:rPr lang="en-US" altLang="zh-CN" i="1" baseline="-25000">
                <a:cs typeface="Times New Roman" pitchFamily="18" charset="0"/>
              </a:rPr>
              <a:t>i</a:t>
            </a:r>
            <a:r>
              <a:rPr lang="az-Cyrl-AZ" i="1" baseline="-25000">
                <a:ea typeface="宋体" pitchFamily="2" charset="-122"/>
                <a:cs typeface="Times New Roman" pitchFamily="18" charset="0"/>
              </a:rPr>
              <a:t>є</a:t>
            </a:r>
            <a:r>
              <a:rPr lang="en-US" altLang="zh-CN" i="1" baseline="-25000">
                <a:cs typeface="Times New Roman" pitchFamily="18" charset="0"/>
              </a:rPr>
              <a:t>S</a:t>
            </a:r>
            <a:r>
              <a:rPr lang="en-US" altLang="zh-CN" i="1" baseline="-50000">
                <a:cs typeface="Times New Roman" pitchFamily="18" charset="0"/>
              </a:rPr>
              <a:t>blue</a:t>
            </a:r>
            <a:r>
              <a:rPr lang="en-US" altLang="zh-CN" i="1" baseline="-25000">
                <a:cs typeface="Times New Roman" pitchFamily="18" charset="0"/>
              </a:rPr>
              <a:t> </a:t>
            </a:r>
            <a:r>
              <a:rPr lang="en-US" altLang="zh-CN" i="1">
                <a:cs typeface="Times New Roman" pitchFamily="18" charset="0"/>
              </a:rPr>
              <a:t>2λu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i</a:t>
            </a:r>
            <a:r>
              <a:rPr lang="en-US" altLang="zh-CN">
                <a:cs typeface="Times New Roman" pitchFamily="18" charset="0"/>
              </a:rPr>
              <a:t>)</a:t>
            </a:r>
            <a:r>
              <a:rPr lang="en-US" altLang="zh-CN" i="1" baseline="30000">
                <a:cs typeface="Times New Roman" pitchFamily="18" charset="0"/>
              </a:rPr>
              <a:t>2</a:t>
            </a:r>
            <a:r>
              <a:rPr lang="en-US" altLang="zh-CN" i="1">
                <a:cs typeface="Times New Roman" pitchFamily="18" charset="0"/>
              </a:rPr>
              <a:t>-</a:t>
            </a:r>
            <a:r>
              <a:rPr lang="en-US" altLang="zh-CN">
                <a:cs typeface="Times New Roman" pitchFamily="18" charset="0"/>
              </a:rPr>
              <a:t>∑</a:t>
            </a:r>
            <a:r>
              <a:rPr lang="en-US" altLang="zh-CN" i="1" baseline="-25000">
                <a:cs typeface="Times New Roman" pitchFamily="18" charset="0"/>
              </a:rPr>
              <a:t>i,j</a:t>
            </a:r>
            <a:r>
              <a:rPr lang="az-Cyrl-AZ" i="1" baseline="-25000">
                <a:ea typeface="宋体" pitchFamily="2" charset="-122"/>
                <a:cs typeface="Times New Roman" pitchFamily="18" charset="0"/>
              </a:rPr>
              <a:t>є</a:t>
            </a:r>
            <a:r>
              <a:rPr lang="en-US" altLang="zh-CN" i="1" baseline="-25000">
                <a:cs typeface="Times New Roman" pitchFamily="18" charset="0"/>
              </a:rPr>
              <a:t>S</a:t>
            </a:r>
            <a:r>
              <a:rPr lang="en-US" altLang="zh-CN" i="1" baseline="-50000">
                <a:cs typeface="Times New Roman" pitchFamily="18" charset="0"/>
              </a:rPr>
              <a:t>blue</a:t>
            </a:r>
            <a:r>
              <a:rPr lang="en-US" altLang="zh-CN" i="1" baseline="-25000">
                <a:cs typeface="Times New Roman" pitchFamily="18" charset="0"/>
              </a:rPr>
              <a:t> </a:t>
            </a:r>
            <a:r>
              <a:rPr lang="en-US" altLang="zh-CN" i="1">
                <a:cs typeface="Times New Roman" pitchFamily="18" charset="0"/>
              </a:rPr>
              <a:t>A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i,j</a:t>
            </a:r>
            <a:r>
              <a:rPr lang="en-US" altLang="zh-CN">
                <a:cs typeface="Times New Roman" pitchFamily="18" charset="0"/>
              </a:rPr>
              <a:t>)</a:t>
            </a:r>
            <a:r>
              <a:rPr lang="en-US" altLang="zh-CN" i="1">
                <a:cs typeface="Times New Roman" pitchFamily="18" charset="0"/>
              </a:rPr>
              <a:t>u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i</a:t>
            </a:r>
            <a:r>
              <a:rPr lang="en-US" altLang="zh-CN">
                <a:cs typeface="Times New Roman" pitchFamily="18" charset="0"/>
              </a:rPr>
              <a:t>)</a:t>
            </a:r>
            <a:r>
              <a:rPr lang="en-US" altLang="zh-CN" i="1">
                <a:cs typeface="Times New Roman" pitchFamily="18" charset="0"/>
              </a:rPr>
              <a:t>u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j</a:t>
            </a:r>
            <a:r>
              <a:rPr lang="en-US" altLang="zh-CN">
                <a:cs typeface="Times New Roman" pitchFamily="18" charset="0"/>
              </a:rPr>
              <a:t>) </a:t>
            </a:r>
          </a:p>
          <a:p>
            <a:endParaRPr lang="en-US" altLang="zh-CN">
              <a:cs typeface="Times New Roman" pitchFamily="18" charset="0"/>
            </a:endParaRPr>
          </a:p>
          <a:p>
            <a:endParaRPr lang="en-US" altLang="zh-CN">
              <a:cs typeface="Times New Roman" pitchFamily="18" charset="0"/>
            </a:endParaRPr>
          </a:p>
          <a:p>
            <a:r>
              <a:rPr lang="en-US" altLang="zh-CN">
                <a:cs typeface="Times New Roman" pitchFamily="18" charset="0"/>
              </a:rPr>
              <a:t>  (∑</a:t>
            </a:r>
            <a:r>
              <a:rPr lang="en-US" altLang="zh-CN" i="1" baseline="-25000">
                <a:cs typeface="Times New Roman" pitchFamily="18" charset="0"/>
              </a:rPr>
              <a:t>i</a:t>
            </a:r>
            <a:r>
              <a:rPr lang="az-Cyrl-AZ" i="1" baseline="-25000">
                <a:ea typeface="宋体" pitchFamily="2" charset="-122"/>
                <a:cs typeface="Times New Roman" pitchFamily="18" charset="0"/>
              </a:rPr>
              <a:t>є</a:t>
            </a:r>
            <a:r>
              <a:rPr lang="en-US" altLang="zh-CN" i="1" baseline="-25000">
                <a:cs typeface="Times New Roman" pitchFamily="18" charset="0"/>
              </a:rPr>
              <a:t>S</a:t>
            </a:r>
            <a:r>
              <a:rPr lang="en-US" altLang="zh-CN" i="1" baseline="-50000">
                <a:cs typeface="Times New Roman" pitchFamily="18" charset="0"/>
              </a:rPr>
              <a:t>blue</a:t>
            </a:r>
            <a:r>
              <a:rPr lang="en-US" altLang="zh-CN" i="1" baseline="-25000">
                <a:cs typeface="Times New Roman" pitchFamily="18" charset="0"/>
              </a:rPr>
              <a:t>, j</a:t>
            </a:r>
            <a:r>
              <a:rPr lang="az-Cyrl-AZ" i="1" baseline="-25000">
                <a:ea typeface="宋体" pitchFamily="2" charset="-122"/>
                <a:cs typeface="Times New Roman" pitchFamily="18" charset="0"/>
              </a:rPr>
              <a:t>є</a:t>
            </a:r>
            <a:r>
              <a:rPr lang="en-US" altLang="zh-CN" i="1" baseline="-25000">
                <a:cs typeface="Times New Roman" pitchFamily="18" charset="0"/>
              </a:rPr>
              <a:t>S</a:t>
            </a:r>
            <a:r>
              <a:rPr lang="en-US" altLang="zh-CN" i="1" baseline="-50000">
                <a:cs typeface="Times New Roman" pitchFamily="18" charset="0"/>
              </a:rPr>
              <a:t>green</a:t>
            </a:r>
            <a:r>
              <a:rPr lang="en-US" altLang="zh-CN" i="1" baseline="-25000">
                <a:cs typeface="Times New Roman" pitchFamily="18" charset="0"/>
              </a:rPr>
              <a:t> </a:t>
            </a:r>
            <a:r>
              <a:rPr lang="en-US" altLang="zh-CN" i="1">
                <a:cs typeface="Times New Roman" pitchFamily="18" charset="0"/>
              </a:rPr>
              <a:t>A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i,j</a:t>
            </a:r>
            <a:r>
              <a:rPr lang="en-US" altLang="zh-CN">
                <a:cs typeface="Times New Roman" pitchFamily="18" charset="0"/>
              </a:rPr>
              <a:t>)</a:t>
            </a:r>
            <a:r>
              <a:rPr lang="en-US" altLang="zh-CN" i="1">
                <a:cs typeface="Times New Roman" pitchFamily="18" charset="0"/>
              </a:rPr>
              <a:t>u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i</a:t>
            </a:r>
            <a:r>
              <a:rPr lang="en-US" altLang="zh-CN">
                <a:cs typeface="Times New Roman" pitchFamily="18" charset="0"/>
              </a:rPr>
              <a:t>)</a:t>
            </a:r>
            <a:r>
              <a:rPr lang="en-US" altLang="zh-CN" i="1">
                <a:cs typeface="Times New Roman" pitchFamily="18" charset="0"/>
              </a:rPr>
              <a:t>u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j</a:t>
            </a:r>
            <a:r>
              <a:rPr lang="en-US" altLang="zh-CN">
                <a:cs typeface="Times New Roman" pitchFamily="18" charset="0"/>
              </a:rPr>
              <a:t>)+∑</a:t>
            </a:r>
            <a:r>
              <a:rPr lang="en-US" altLang="zh-CN" i="1" baseline="-25000">
                <a:cs typeface="Times New Roman" pitchFamily="18" charset="0"/>
              </a:rPr>
              <a:t>i</a:t>
            </a:r>
            <a:r>
              <a:rPr lang="az-Cyrl-AZ" i="1" baseline="-25000">
                <a:ea typeface="宋体" pitchFamily="2" charset="-122"/>
                <a:cs typeface="Times New Roman" pitchFamily="18" charset="0"/>
              </a:rPr>
              <a:t>є</a:t>
            </a:r>
            <a:r>
              <a:rPr lang="en-US" altLang="zh-CN" i="1" baseline="-25000">
                <a:cs typeface="Times New Roman" pitchFamily="18" charset="0"/>
              </a:rPr>
              <a:t>S</a:t>
            </a:r>
            <a:r>
              <a:rPr lang="en-US" altLang="zh-CN" i="1" baseline="-50000">
                <a:cs typeface="Times New Roman" pitchFamily="18" charset="0"/>
              </a:rPr>
              <a:t>green</a:t>
            </a:r>
            <a:r>
              <a:rPr lang="en-US" altLang="zh-CN" i="1" baseline="-25000">
                <a:cs typeface="Times New Roman" pitchFamily="18" charset="0"/>
              </a:rPr>
              <a:t>, j</a:t>
            </a:r>
            <a:r>
              <a:rPr lang="az-Cyrl-AZ" i="1" baseline="-25000">
                <a:ea typeface="宋体" pitchFamily="2" charset="-122"/>
                <a:cs typeface="Times New Roman" pitchFamily="18" charset="0"/>
              </a:rPr>
              <a:t>є</a:t>
            </a:r>
            <a:r>
              <a:rPr lang="en-US" altLang="zh-CN" i="1" baseline="-25000">
                <a:cs typeface="Times New Roman" pitchFamily="18" charset="0"/>
              </a:rPr>
              <a:t>S</a:t>
            </a:r>
            <a:r>
              <a:rPr lang="en-US" altLang="zh-CN" i="1" baseline="-50000">
                <a:cs typeface="Times New Roman" pitchFamily="18" charset="0"/>
              </a:rPr>
              <a:t>blue</a:t>
            </a:r>
            <a:r>
              <a:rPr lang="en-US" altLang="zh-CN" i="1" baseline="-25000">
                <a:cs typeface="Times New Roman" pitchFamily="18" charset="0"/>
              </a:rPr>
              <a:t> </a:t>
            </a:r>
            <a:r>
              <a:rPr lang="en-US" altLang="zh-CN" i="1">
                <a:cs typeface="Times New Roman" pitchFamily="18" charset="0"/>
              </a:rPr>
              <a:t>A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i,j</a:t>
            </a:r>
            <a:r>
              <a:rPr lang="en-US" altLang="zh-CN">
                <a:cs typeface="Times New Roman" pitchFamily="18" charset="0"/>
              </a:rPr>
              <a:t>)</a:t>
            </a:r>
            <a:r>
              <a:rPr lang="en-US" altLang="zh-CN" i="1">
                <a:cs typeface="Times New Roman" pitchFamily="18" charset="0"/>
              </a:rPr>
              <a:t>u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i</a:t>
            </a:r>
            <a:r>
              <a:rPr lang="en-US" altLang="zh-CN">
                <a:cs typeface="Times New Roman" pitchFamily="18" charset="0"/>
              </a:rPr>
              <a:t>)</a:t>
            </a:r>
            <a:r>
              <a:rPr lang="en-US" altLang="zh-CN" i="1">
                <a:cs typeface="Times New Roman" pitchFamily="18" charset="0"/>
              </a:rPr>
              <a:t>u</a:t>
            </a:r>
            <a:r>
              <a:rPr lang="en-US" altLang="zh-CN">
                <a:cs typeface="Times New Roman" pitchFamily="18" charset="0"/>
              </a:rPr>
              <a:t>(</a:t>
            </a:r>
            <a:r>
              <a:rPr lang="en-US" altLang="zh-CN" i="1">
                <a:cs typeface="Times New Roman" pitchFamily="18" charset="0"/>
              </a:rPr>
              <a:t>j</a:t>
            </a:r>
            <a:r>
              <a:rPr lang="en-US" altLang="zh-CN">
                <a:cs typeface="Times New Roman" pitchFamily="18" charset="0"/>
              </a:rPr>
              <a:t>))</a:t>
            </a:r>
            <a:endParaRPr lang="en-US" altLang="zh-C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33800" y="1608138"/>
            <a:ext cx="2743200" cy="3651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84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altLang="zh-CN" sz="3600" b="1" smtClean="0">
                <a:solidFill>
                  <a:srgbClr val="C00000"/>
                </a:solidFill>
              </a:rPr>
              <a:t>Why Sv(</a:t>
            </a:r>
            <a:r>
              <a:rPr lang="en-US" altLang="zh-CN" sz="3600" b="1" i="1" smtClean="0">
                <a:solidFill>
                  <a:srgbClr val="C00000"/>
                </a:solidFill>
              </a:rPr>
              <a:t>S</a:t>
            </a:r>
            <a:r>
              <a:rPr lang="en-US" altLang="zh-CN" sz="3600" b="1" smtClean="0">
                <a:solidFill>
                  <a:srgbClr val="C00000"/>
                </a:solidFill>
              </a:rPr>
              <a:t>) is sub-modular?</a:t>
            </a:r>
          </a:p>
        </p:txBody>
      </p:sp>
      <p:sp>
        <p:nvSpPr>
          <p:cNvPr id="5" name="Oval 4"/>
          <p:cNvSpPr/>
          <p:nvPr/>
        </p:nvSpPr>
        <p:spPr>
          <a:xfrm>
            <a:off x="1828800" y="19812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286000" y="1600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228600" y="1828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3124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219200" y="317023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2103438" y="3581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048000" y="2911475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3230563" y="2179638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cxnSp>
        <p:nvCxnSpPr>
          <p:cNvPr id="14" name="Straight Connector 13"/>
          <p:cNvCxnSpPr>
            <a:stCxn id="5" idx="1"/>
            <a:endCxn id="34" idx="6"/>
          </p:cNvCxnSpPr>
          <p:nvPr/>
        </p:nvCxnSpPr>
        <p:spPr bwMode="auto">
          <a:xfrm rot="16200000" flipV="1">
            <a:off x="1486694" y="1639094"/>
            <a:ext cx="206375" cy="557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0"/>
            <a:endCxn id="34" idx="3"/>
          </p:cNvCxnSpPr>
          <p:nvPr/>
        </p:nvCxnSpPr>
        <p:spPr bwMode="auto">
          <a:xfrm rot="5400000" flipH="1" flipV="1">
            <a:off x="115094" y="2162969"/>
            <a:ext cx="1212850" cy="7096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5" idx="6"/>
          </p:cNvCxnSpPr>
          <p:nvPr/>
        </p:nvCxnSpPr>
        <p:spPr bwMode="auto">
          <a:xfrm rot="5400000">
            <a:off x="2072481" y="1866107"/>
            <a:ext cx="284163" cy="222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2"/>
            <a:endCxn id="5" idx="6"/>
          </p:cNvCxnSpPr>
          <p:nvPr/>
        </p:nvCxnSpPr>
        <p:spPr bwMode="auto">
          <a:xfrm rot="10800000">
            <a:off x="2103438" y="2119313"/>
            <a:ext cx="1127125" cy="198437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2"/>
            <a:endCxn id="8" idx="6"/>
          </p:cNvCxnSpPr>
          <p:nvPr/>
        </p:nvCxnSpPr>
        <p:spPr bwMode="auto">
          <a:xfrm rot="10800000" flipV="1">
            <a:off x="503238" y="2317750"/>
            <a:ext cx="2727325" cy="9445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5" idx="4"/>
          </p:cNvCxnSpPr>
          <p:nvPr/>
        </p:nvCxnSpPr>
        <p:spPr bwMode="auto">
          <a:xfrm rot="16200000" flipV="1">
            <a:off x="2179638" y="2043113"/>
            <a:ext cx="695325" cy="1120775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0"/>
          </p:cNvCxnSpPr>
          <p:nvPr/>
        </p:nvCxnSpPr>
        <p:spPr bwMode="auto">
          <a:xfrm rot="5400000" flipH="1" flipV="1">
            <a:off x="3032919" y="2607469"/>
            <a:ext cx="457200" cy="150812"/>
          </a:xfrm>
          <a:prstGeom prst="lin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1"/>
            <a:endCxn id="10" idx="5"/>
          </p:cNvCxnSpPr>
          <p:nvPr/>
        </p:nvCxnSpPr>
        <p:spPr bwMode="auto">
          <a:xfrm rot="16200000" flipV="1">
            <a:off x="1690688" y="3168650"/>
            <a:ext cx="215900" cy="6889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1"/>
            <a:endCxn id="5" idx="4"/>
          </p:cNvCxnSpPr>
          <p:nvPr/>
        </p:nvCxnSpPr>
        <p:spPr bwMode="auto">
          <a:xfrm rot="16200000" flipV="1">
            <a:off x="1371600" y="2851151"/>
            <a:ext cx="1366837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133600" y="28194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cxnSp>
        <p:nvCxnSpPr>
          <p:cNvPr id="24" name="Straight Connector 23"/>
          <p:cNvCxnSpPr>
            <a:stCxn id="23" idx="3"/>
            <a:endCxn id="10" idx="7"/>
          </p:cNvCxnSpPr>
          <p:nvPr/>
        </p:nvCxnSpPr>
        <p:spPr bwMode="auto">
          <a:xfrm rot="5400000">
            <a:off x="1735931" y="2772569"/>
            <a:ext cx="155575" cy="7191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  <a:endCxn id="10" idx="0"/>
          </p:cNvCxnSpPr>
          <p:nvPr/>
        </p:nvCxnSpPr>
        <p:spPr bwMode="auto">
          <a:xfrm rot="5400000">
            <a:off x="1204913" y="2408238"/>
            <a:ext cx="914400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6"/>
            <a:endCxn id="10" idx="2"/>
          </p:cNvCxnSpPr>
          <p:nvPr/>
        </p:nvCxnSpPr>
        <p:spPr bwMode="auto">
          <a:xfrm>
            <a:off x="503238" y="3262313"/>
            <a:ext cx="715962" cy="460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4"/>
            <a:endCxn id="10" idx="1"/>
          </p:cNvCxnSpPr>
          <p:nvPr/>
        </p:nvCxnSpPr>
        <p:spPr bwMode="auto">
          <a:xfrm rot="16200000" flipH="1">
            <a:off x="259557" y="2210594"/>
            <a:ext cx="1106487" cy="8921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4"/>
            <a:endCxn id="8" idx="6"/>
          </p:cNvCxnSpPr>
          <p:nvPr/>
        </p:nvCxnSpPr>
        <p:spPr bwMode="auto">
          <a:xfrm rot="5400000">
            <a:off x="731838" y="2027238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0"/>
            <a:endCxn id="5" idx="4"/>
          </p:cNvCxnSpPr>
          <p:nvPr/>
        </p:nvCxnSpPr>
        <p:spPr bwMode="auto">
          <a:xfrm rot="16200000" flipV="1">
            <a:off x="1837532" y="2385219"/>
            <a:ext cx="563562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0"/>
            <a:endCxn id="7" idx="4"/>
          </p:cNvCxnSpPr>
          <p:nvPr/>
        </p:nvCxnSpPr>
        <p:spPr bwMode="auto">
          <a:xfrm rot="5400000" flipH="1" flipV="1">
            <a:off x="-144463" y="2614613"/>
            <a:ext cx="1020763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036638" y="1676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cxnSp>
        <p:nvCxnSpPr>
          <p:cNvPr id="36" name="Straight Connector 35"/>
          <p:cNvCxnSpPr>
            <a:stCxn id="13" idx="2"/>
            <a:endCxn id="6" idx="5"/>
          </p:cNvCxnSpPr>
          <p:nvPr/>
        </p:nvCxnSpPr>
        <p:spPr bwMode="auto">
          <a:xfrm rot="10800000">
            <a:off x="2520950" y="1835150"/>
            <a:ext cx="709613" cy="482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4"/>
            <a:endCxn id="11" idx="6"/>
          </p:cNvCxnSpPr>
          <p:nvPr/>
        </p:nvCxnSpPr>
        <p:spPr bwMode="auto">
          <a:xfrm rot="5400000">
            <a:off x="2515394" y="3048794"/>
            <a:ext cx="533400" cy="8080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4076700" y="1409700"/>
            <a:ext cx="2286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5" name="Rectangle 61"/>
          <p:cNvSpPr>
            <a:spLocks noChangeArrowheads="1"/>
          </p:cNvSpPr>
          <p:nvPr/>
        </p:nvSpPr>
        <p:spPr bwMode="auto">
          <a:xfrm>
            <a:off x="4343400" y="1066800"/>
            <a:ext cx="472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/>
              <a:t>Marginal Benefit of deleting</a:t>
            </a:r>
            <a:r>
              <a:rPr lang="en-US" altLang="zh-CN" sz="2400">
                <a:solidFill>
                  <a:srgbClr val="FF0000"/>
                </a:solidFill>
              </a:rPr>
              <a:t> </a:t>
            </a:r>
            <a:r>
              <a:rPr lang="en-US" altLang="zh-CN" sz="2400">
                <a:solidFill>
                  <a:srgbClr val="0000FF"/>
                </a:solidFill>
              </a:rPr>
              <a:t>{5,6}</a:t>
            </a:r>
            <a:r>
              <a:rPr lang="en-US" altLang="zh-CN" sz="2400">
                <a:solidFill>
                  <a:srgbClr val="FF0000"/>
                </a:solidFill>
              </a:rPr>
              <a:t> </a:t>
            </a:r>
            <a:endParaRPr lang="en-US" altLang="zh-CN" sz="2400"/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2805113" y="2041525"/>
            <a:ext cx="4616450" cy="2798763"/>
            <a:chOff x="2805514" y="2041364"/>
            <a:chExt cx="4616250" cy="2798943"/>
          </a:xfrm>
        </p:grpSpPr>
        <p:sp>
          <p:nvSpPr>
            <p:cNvPr id="52" name="Rectangle 51"/>
            <p:cNvSpPr/>
            <p:nvPr/>
          </p:nvSpPr>
          <p:spPr>
            <a:xfrm>
              <a:off x="3734161" y="2041364"/>
              <a:ext cx="3687603" cy="549310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rot="5400000">
              <a:off x="2972124" y="3124121"/>
              <a:ext cx="1295483" cy="22859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03" name="Rectangle 64"/>
            <p:cNvSpPr>
              <a:spLocks noChangeArrowheads="1"/>
            </p:cNvSpPr>
            <p:nvPr/>
          </p:nvSpPr>
          <p:spPr bwMode="auto">
            <a:xfrm>
              <a:off x="2805514" y="3886200"/>
              <a:ext cx="222368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/>
                <a:t>Pure benefit </a:t>
              </a:r>
            </a:p>
            <a:p>
              <a:pPr algn="ctr"/>
              <a:r>
                <a:rPr lang="en-US" altLang="zh-CN" sz="2800"/>
                <a:t>from </a:t>
              </a:r>
              <a:r>
                <a:rPr lang="en-US" altLang="zh-CN" sz="2800">
                  <a:solidFill>
                    <a:srgbClr val="0000FF"/>
                  </a:solidFill>
                </a:rPr>
                <a:t>{5,6}</a:t>
              </a:r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3733800" y="2827338"/>
            <a:ext cx="5410200" cy="2012950"/>
            <a:chOff x="3733800" y="2826603"/>
            <a:chExt cx="5410200" cy="2013704"/>
          </a:xfrm>
        </p:grpSpPr>
        <p:sp>
          <p:nvSpPr>
            <p:cNvPr id="54" name="Rectangle 53"/>
            <p:cNvSpPr/>
            <p:nvPr/>
          </p:nvSpPr>
          <p:spPr>
            <a:xfrm>
              <a:off x="3733800" y="2826603"/>
              <a:ext cx="5410200" cy="622533"/>
            </a:xfrm>
            <a:prstGeom prst="rect">
              <a:avLst/>
            </a:prstGeom>
            <a:solidFill>
              <a:srgbClr val="7030A0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16200000" flipH="1">
              <a:off x="7214310" y="3708800"/>
              <a:ext cx="449430" cy="5715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00" name="Rectangle 69"/>
            <p:cNvSpPr>
              <a:spLocks noChangeArrowheads="1"/>
            </p:cNvSpPr>
            <p:nvPr/>
          </p:nvSpPr>
          <p:spPr bwMode="auto">
            <a:xfrm>
              <a:off x="5791200" y="3886200"/>
              <a:ext cx="334418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/>
                <a:t>Interaction between</a:t>
              </a:r>
            </a:p>
            <a:p>
              <a:r>
                <a:rPr lang="en-US" altLang="zh-CN" sz="2800">
                  <a:solidFill>
                    <a:srgbClr val="0000FF"/>
                  </a:solidFill>
                </a:rPr>
                <a:t> {5,6}</a:t>
              </a:r>
              <a:r>
                <a:rPr lang="en-US" altLang="zh-CN" sz="2800"/>
                <a:t> and </a:t>
              </a:r>
              <a:r>
                <a:rPr lang="en-US" altLang="zh-CN" sz="2800">
                  <a:solidFill>
                    <a:srgbClr val="007635"/>
                  </a:solidFill>
                </a:rPr>
                <a:t>{1,2}</a:t>
              </a:r>
            </a:p>
          </p:txBody>
        </p:sp>
      </p:grp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838200" y="5105400"/>
            <a:ext cx="7469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600"/>
              <a:t>Only </a:t>
            </a:r>
            <a:r>
              <a:rPr lang="en-US" altLang="zh-CN" sz="3600">
                <a:solidFill>
                  <a:srgbClr val="7030A0"/>
                </a:solidFill>
              </a:rPr>
              <a:t>purple</a:t>
            </a:r>
            <a:r>
              <a:rPr lang="en-US" altLang="zh-CN" sz="3600"/>
              <a:t> term depends on </a:t>
            </a:r>
            <a:r>
              <a:rPr lang="en-US" altLang="zh-CN" sz="3600">
                <a:solidFill>
                  <a:srgbClr val="007635"/>
                </a:solidFill>
              </a:rPr>
              <a:t>{1, 2}</a:t>
            </a:r>
            <a:r>
              <a:rPr lang="en-US" altLang="zh-CN" sz="3600"/>
              <a:t>!</a:t>
            </a:r>
          </a:p>
        </p:txBody>
      </p:sp>
      <p:sp>
        <p:nvSpPr>
          <p:cNvPr id="35879" name="TextBox 75"/>
          <p:cNvSpPr txBox="1">
            <a:spLocks noChangeArrowheads="1"/>
          </p:cNvSpPr>
          <p:nvPr/>
        </p:nvSpPr>
        <p:spPr bwMode="auto">
          <a:xfrm>
            <a:off x="6648450" y="1531938"/>
            <a:ext cx="393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=</a:t>
            </a:r>
          </a:p>
        </p:txBody>
      </p:sp>
      <p:sp>
        <p:nvSpPr>
          <p:cNvPr id="35880" name="TextBox 76"/>
          <p:cNvSpPr txBox="1">
            <a:spLocks noChangeArrowheads="1"/>
          </p:cNvSpPr>
          <p:nvPr/>
        </p:nvSpPr>
        <p:spPr bwMode="auto">
          <a:xfrm>
            <a:off x="7543800" y="1752600"/>
            <a:ext cx="415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5400"/>
              <a:t>-</a:t>
            </a:r>
          </a:p>
        </p:txBody>
      </p:sp>
      <p:sp>
        <p:nvSpPr>
          <p:cNvPr id="48" name="Freeform 47"/>
          <p:cNvSpPr/>
          <p:nvPr/>
        </p:nvSpPr>
        <p:spPr>
          <a:xfrm>
            <a:off x="1544638" y="1743075"/>
            <a:ext cx="1046162" cy="1643063"/>
          </a:xfrm>
          <a:custGeom>
            <a:avLst/>
            <a:gdLst>
              <a:gd name="connsiteX0" fmla="*/ 766119 w 1045947"/>
              <a:gd name="connsiteY0" fmla="*/ 407773 h 1643448"/>
              <a:gd name="connsiteX1" fmla="*/ 704335 w 1045947"/>
              <a:gd name="connsiteY1" fmla="*/ 296562 h 1643448"/>
              <a:gd name="connsiteX2" fmla="*/ 667264 w 1045947"/>
              <a:gd name="connsiteY2" fmla="*/ 222421 h 1643448"/>
              <a:gd name="connsiteX3" fmla="*/ 630194 w 1045947"/>
              <a:gd name="connsiteY3" fmla="*/ 172994 h 1643448"/>
              <a:gd name="connsiteX4" fmla="*/ 543697 w 1045947"/>
              <a:gd name="connsiteY4" fmla="*/ 86497 h 1643448"/>
              <a:gd name="connsiteX5" fmla="*/ 506627 w 1045947"/>
              <a:gd name="connsiteY5" fmla="*/ 49427 h 1643448"/>
              <a:gd name="connsiteX6" fmla="*/ 457200 w 1045947"/>
              <a:gd name="connsiteY6" fmla="*/ 24713 h 1643448"/>
              <a:gd name="connsiteX7" fmla="*/ 358346 w 1045947"/>
              <a:gd name="connsiteY7" fmla="*/ 0 h 1643448"/>
              <a:gd name="connsiteX8" fmla="*/ 148281 w 1045947"/>
              <a:gd name="connsiteY8" fmla="*/ 12356 h 1643448"/>
              <a:gd name="connsiteX9" fmla="*/ 86497 w 1045947"/>
              <a:gd name="connsiteY9" fmla="*/ 24713 h 1643448"/>
              <a:gd name="connsiteX10" fmla="*/ 24713 w 1045947"/>
              <a:gd name="connsiteY10" fmla="*/ 111211 h 1643448"/>
              <a:gd name="connsiteX11" fmla="*/ 0 w 1045947"/>
              <a:gd name="connsiteY11" fmla="*/ 185351 h 1643448"/>
              <a:gd name="connsiteX12" fmla="*/ 12356 w 1045947"/>
              <a:gd name="connsiteY12" fmla="*/ 543697 h 1643448"/>
              <a:gd name="connsiteX13" fmla="*/ 24713 w 1045947"/>
              <a:gd name="connsiteY13" fmla="*/ 630194 h 1643448"/>
              <a:gd name="connsiteX14" fmla="*/ 37070 w 1045947"/>
              <a:gd name="connsiteY14" fmla="*/ 667265 h 1643448"/>
              <a:gd name="connsiteX15" fmla="*/ 61783 w 1045947"/>
              <a:gd name="connsiteY15" fmla="*/ 753762 h 1643448"/>
              <a:gd name="connsiteX16" fmla="*/ 123567 w 1045947"/>
              <a:gd name="connsiteY16" fmla="*/ 939113 h 1643448"/>
              <a:gd name="connsiteX17" fmla="*/ 172994 w 1045947"/>
              <a:gd name="connsiteY17" fmla="*/ 1050324 h 1643448"/>
              <a:gd name="connsiteX18" fmla="*/ 197708 w 1045947"/>
              <a:gd name="connsiteY18" fmla="*/ 1087394 h 1643448"/>
              <a:gd name="connsiteX19" fmla="*/ 234778 w 1045947"/>
              <a:gd name="connsiteY19" fmla="*/ 1161535 h 1643448"/>
              <a:gd name="connsiteX20" fmla="*/ 284205 w 1045947"/>
              <a:gd name="connsiteY20" fmla="*/ 1198605 h 1643448"/>
              <a:gd name="connsiteX21" fmla="*/ 296562 w 1045947"/>
              <a:gd name="connsiteY21" fmla="*/ 1248032 h 1643448"/>
              <a:gd name="connsiteX22" fmla="*/ 321275 w 1045947"/>
              <a:gd name="connsiteY22" fmla="*/ 1285102 h 1643448"/>
              <a:gd name="connsiteX23" fmla="*/ 395416 w 1045947"/>
              <a:gd name="connsiteY23" fmla="*/ 1371600 h 1643448"/>
              <a:gd name="connsiteX24" fmla="*/ 432486 w 1045947"/>
              <a:gd name="connsiteY24" fmla="*/ 1445740 h 1643448"/>
              <a:gd name="connsiteX25" fmla="*/ 469556 w 1045947"/>
              <a:gd name="connsiteY25" fmla="*/ 1470454 h 1643448"/>
              <a:gd name="connsiteX26" fmla="*/ 568410 w 1045947"/>
              <a:gd name="connsiteY26" fmla="*/ 1594021 h 1643448"/>
              <a:gd name="connsiteX27" fmla="*/ 605481 w 1045947"/>
              <a:gd name="connsiteY27" fmla="*/ 1618735 h 1643448"/>
              <a:gd name="connsiteX28" fmla="*/ 679621 w 1045947"/>
              <a:gd name="connsiteY28" fmla="*/ 1643448 h 1643448"/>
              <a:gd name="connsiteX29" fmla="*/ 766119 w 1045947"/>
              <a:gd name="connsiteY29" fmla="*/ 1631092 h 1643448"/>
              <a:gd name="connsiteX30" fmla="*/ 840259 w 1045947"/>
              <a:gd name="connsiteY30" fmla="*/ 1606378 h 1643448"/>
              <a:gd name="connsiteX31" fmla="*/ 939113 w 1045947"/>
              <a:gd name="connsiteY31" fmla="*/ 1569308 h 1643448"/>
              <a:gd name="connsiteX32" fmla="*/ 963827 w 1045947"/>
              <a:gd name="connsiteY32" fmla="*/ 1532238 h 1643448"/>
              <a:gd name="connsiteX33" fmla="*/ 1000897 w 1045947"/>
              <a:gd name="connsiteY33" fmla="*/ 1482811 h 1643448"/>
              <a:gd name="connsiteX34" fmla="*/ 1013254 w 1045947"/>
              <a:gd name="connsiteY34" fmla="*/ 1421027 h 1643448"/>
              <a:gd name="connsiteX35" fmla="*/ 1037967 w 1045947"/>
              <a:gd name="connsiteY35" fmla="*/ 1334529 h 1643448"/>
              <a:gd name="connsiteX36" fmla="*/ 1013254 w 1045947"/>
              <a:gd name="connsiteY36" fmla="*/ 939113 h 1643448"/>
              <a:gd name="connsiteX37" fmla="*/ 1000897 w 1045947"/>
              <a:gd name="connsiteY37" fmla="*/ 902043 h 1643448"/>
              <a:gd name="connsiteX38" fmla="*/ 976183 w 1045947"/>
              <a:gd name="connsiteY38" fmla="*/ 864973 h 1643448"/>
              <a:gd name="connsiteX39" fmla="*/ 939113 w 1045947"/>
              <a:gd name="connsiteY39" fmla="*/ 790832 h 1643448"/>
              <a:gd name="connsiteX40" fmla="*/ 902043 w 1045947"/>
              <a:gd name="connsiteY40" fmla="*/ 716692 h 1643448"/>
              <a:gd name="connsiteX41" fmla="*/ 877329 w 1045947"/>
              <a:gd name="connsiteY41" fmla="*/ 617838 h 1643448"/>
              <a:gd name="connsiteX42" fmla="*/ 852616 w 1045947"/>
              <a:gd name="connsiteY42" fmla="*/ 543697 h 1643448"/>
              <a:gd name="connsiteX43" fmla="*/ 840259 w 1045947"/>
              <a:gd name="connsiteY43" fmla="*/ 494270 h 1643448"/>
              <a:gd name="connsiteX44" fmla="*/ 803189 w 1045947"/>
              <a:gd name="connsiteY44" fmla="*/ 444843 h 1643448"/>
              <a:gd name="connsiteX45" fmla="*/ 766119 w 1045947"/>
              <a:gd name="connsiteY45" fmla="*/ 407773 h 16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45947" h="1643448">
                <a:moveTo>
                  <a:pt x="766119" y="407773"/>
                </a:moveTo>
                <a:cubicBezTo>
                  <a:pt x="749643" y="383060"/>
                  <a:pt x="724291" y="333980"/>
                  <a:pt x="704335" y="296562"/>
                </a:cubicBezTo>
                <a:cubicBezTo>
                  <a:pt x="691332" y="272182"/>
                  <a:pt x="681480" y="246114"/>
                  <a:pt x="667264" y="222421"/>
                </a:cubicBezTo>
                <a:cubicBezTo>
                  <a:pt x="656668" y="204761"/>
                  <a:pt x="642004" y="189866"/>
                  <a:pt x="630194" y="172994"/>
                </a:cubicBezTo>
                <a:cubicBezTo>
                  <a:pt x="569848" y="86785"/>
                  <a:pt x="610565" y="108787"/>
                  <a:pt x="543697" y="86497"/>
                </a:cubicBezTo>
                <a:cubicBezTo>
                  <a:pt x="531340" y="74140"/>
                  <a:pt x="520847" y="59584"/>
                  <a:pt x="506627" y="49427"/>
                </a:cubicBezTo>
                <a:cubicBezTo>
                  <a:pt x="491638" y="38720"/>
                  <a:pt x="474131" y="31969"/>
                  <a:pt x="457200" y="24713"/>
                </a:cubicBezTo>
                <a:cubicBezTo>
                  <a:pt x="423952" y="10464"/>
                  <a:pt x="394611" y="7253"/>
                  <a:pt x="358346" y="0"/>
                </a:cubicBezTo>
                <a:cubicBezTo>
                  <a:pt x="288324" y="4119"/>
                  <a:pt x="218136" y="6006"/>
                  <a:pt x="148281" y="12356"/>
                </a:cubicBezTo>
                <a:cubicBezTo>
                  <a:pt x="127365" y="14257"/>
                  <a:pt x="105282" y="15320"/>
                  <a:pt x="86497" y="24713"/>
                </a:cubicBezTo>
                <a:cubicBezTo>
                  <a:pt x="56640" y="39641"/>
                  <a:pt x="35908" y="83223"/>
                  <a:pt x="24713" y="111211"/>
                </a:cubicBezTo>
                <a:cubicBezTo>
                  <a:pt x="15038" y="135398"/>
                  <a:pt x="0" y="185351"/>
                  <a:pt x="0" y="185351"/>
                </a:cubicBezTo>
                <a:cubicBezTo>
                  <a:pt x="4119" y="304800"/>
                  <a:pt x="5726" y="424361"/>
                  <a:pt x="12356" y="543697"/>
                </a:cubicBezTo>
                <a:cubicBezTo>
                  <a:pt x="13972" y="572777"/>
                  <a:pt x="19001" y="601635"/>
                  <a:pt x="24713" y="630194"/>
                </a:cubicBezTo>
                <a:cubicBezTo>
                  <a:pt x="27268" y="642966"/>
                  <a:pt x="33327" y="654789"/>
                  <a:pt x="37070" y="667265"/>
                </a:cubicBezTo>
                <a:cubicBezTo>
                  <a:pt x="45686" y="695986"/>
                  <a:pt x="54057" y="724788"/>
                  <a:pt x="61783" y="753762"/>
                </a:cubicBezTo>
                <a:cubicBezTo>
                  <a:pt x="107850" y="926514"/>
                  <a:pt x="60423" y="781254"/>
                  <a:pt x="123567" y="939113"/>
                </a:cubicBezTo>
                <a:cubicBezTo>
                  <a:pt x="153949" y="1015068"/>
                  <a:pt x="110397" y="937650"/>
                  <a:pt x="172994" y="1050324"/>
                </a:cubicBezTo>
                <a:cubicBezTo>
                  <a:pt x="180206" y="1063306"/>
                  <a:pt x="190496" y="1074412"/>
                  <a:pt x="197708" y="1087394"/>
                </a:cubicBezTo>
                <a:cubicBezTo>
                  <a:pt x="211127" y="1111548"/>
                  <a:pt x="217814" y="1139725"/>
                  <a:pt x="234778" y="1161535"/>
                </a:cubicBezTo>
                <a:cubicBezTo>
                  <a:pt x="247422" y="1177791"/>
                  <a:pt x="267729" y="1186248"/>
                  <a:pt x="284205" y="1198605"/>
                </a:cubicBezTo>
                <a:cubicBezTo>
                  <a:pt x="288324" y="1215081"/>
                  <a:pt x="289872" y="1232422"/>
                  <a:pt x="296562" y="1248032"/>
                </a:cubicBezTo>
                <a:cubicBezTo>
                  <a:pt x="302412" y="1261682"/>
                  <a:pt x="312643" y="1273017"/>
                  <a:pt x="321275" y="1285102"/>
                </a:cubicBezTo>
                <a:cubicBezTo>
                  <a:pt x="360902" y="1340580"/>
                  <a:pt x="350511" y="1326694"/>
                  <a:pt x="395416" y="1371600"/>
                </a:cubicBezTo>
                <a:cubicBezTo>
                  <a:pt x="405466" y="1401749"/>
                  <a:pt x="408533" y="1421787"/>
                  <a:pt x="432486" y="1445740"/>
                </a:cubicBezTo>
                <a:cubicBezTo>
                  <a:pt x="442987" y="1456241"/>
                  <a:pt x="459521" y="1459507"/>
                  <a:pt x="469556" y="1470454"/>
                </a:cubicBezTo>
                <a:cubicBezTo>
                  <a:pt x="505199" y="1509337"/>
                  <a:pt x="524521" y="1564762"/>
                  <a:pt x="568410" y="1594021"/>
                </a:cubicBezTo>
                <a:cubicBezTo>
                  <a:pt x="580767" y="1602259"/>
                  <a:pt x="591910" y="1612703"/>
                  <a:pt x="605481" y="1618735"/>
                </a:cubicBezTo>
                <a:cubicBezTo>
                  <a:pt x="629286" y="1629315"/>
                  <a:pt x="679621" y="1643448"/>
                  <a:pt x="679621" y="1643448"/>
                </a:cubicBezTo>
                <a:cubicBezTo>
                  <a:pt x="708454" y="1639329"/>
                  <a:pt x="737740" y="1637641"/>
                  <a:pt x="766119" y="1631092"/>
                </a:cubicBezTo>
                <a:cubicBezTo>
                  <a:pt x="791502" y="1625234"/>
                  <a:pt x="814987" y="1612696"/>
                  <a:pt x="840259" y="1606378"/>
                </a:cubicBezTo>
                <a:cubicBezTo>
                  <a:pt x="907556" y="1589553"/>
                  <a:pt x="874496" y="1601616"/>
                  <a:pt x="939113" y="1569308"/>
                </a:cubicBezTo>
                <a:cubicBezTo>
                  <a:pt x="947351" y="1556951"/>
                  <a:pt x="955195" y="1544323"/>
                  <a:pt x="963827" y="1532238"/>
                </a:cubicBezTo>
                <a:cubicBezTo>
                  <a:pt x="975797" y="1515480"/>
                  <a:pt x="992533" y="1501631"/>
                  <a:pt x="1000897" y="1482811"/>
                </a:cubicBezTo>
                <a:cubicBezTo>
                  <a:pt x="1009427" y="1463619"/>
                  <a:pt x="1008698" y="1441529"/>
                  <a:pt x="1013254" y="1421027"/>
                </a:cubicBezTo>
                <a:cubicBezTo>
                  <a:pt x="1023599" y="1374473"/>
                  <a:pt x="1024205" y="1375816"/>
                  <a:pt x="1037967" y="1334529"/>
                </a:cubicBezTo>
                <a:cubicBezTo>
                  <a:pt x="1032709" y="1192570"/>
                  <a:pt x="1045947" y="1069889"/>
                  <a:pt x="1013254" y="939113"/>
                </a:cubicBezTo>
                <a:cubicBezTo>
                  <a:pt x="1010095" y="926477"/>
                  <a:pt x="1006722" y="913693"/>
                  <a:pt x="1000897" y="902043"/>
                </a:cubicBezTo>
                <a:cubicBezTo>
                  <a:pt x="994255" y="888760"/>
                  <a:pt x="984421" y="877330"/>
                  <a:pt x="976183" y="864973"/>
                </a:cubicBezTo>
                <a:cubicBezTo>
                  <a:pt x="945129" y="771804"/>
                  <a:pt x="987017" y="886637"/>
                  <a:pt x="939113" y="790832"/>
                </a:cubicBezTo>
                <a:cubicBezTo>
                  <a:pt x="887949" y="688506"/>
                  <a:pt x="972873" y="822938"/>
                  <a:pt x="902043" y="716692"/>
                </a:cubicBezTo>
                <a:cubicBezTo>
                  <a:pt x="893805" y="683741"/>
                  <a:pt x="888070" y="650061"/>
                  <a:pt x="877329" y="617838"/>
                </a:cubicBezTo>
                <a:cubicBezTo>
                  <a:pt x="869091" y="593124"/>
                  <a:pt x="858934" y="568970"/>
                  <a:pt x="852616" y="543697"/>
                </a:cubicBezTo>
                <a:cubicBezTo>
                  <a:pt x="848497" y="527221"/>
                  <a:pt x="847854" y="509460"/>
                  <a:pt x="840259" y="494270"/>
                </a:cubicBezTo>
                <a:cubicBezTo>
                  <a:pt x="831049" y="475850"/>
                  <a:pt x="815159" y="461601"/>
                  <a:pt x="803189" y="444843"/>
                </a:cubicBezTo>
                <a:cubicBezTo>
                  <a:pt x="774262" y="404346"/>
                  <a:pt x="782595" y="432486"/>
                  <a:pt x="766119" y="407773"/>
                </a:cubicBezTo>
                <a:close/>
              </a:path>
            </a:pathLst>
          </a:custGeom>
          <a:noFill/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9" name="Straight Arrow Connector 48"/>
          <p:cNvCxnSpPr>
            <a:stCxn id="48" idx="24"/>
          </p:cNvCxnSpPr>
          <p:nvPr/>
        </p:nvCxnSpPr>
        <p:spPr>
          <a:xfrm flipH="1">
            <a:off x="1676400" y="3187700"/>
            <a:ext cx="300038" cy="698500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83" name="Rectangle 49"/>
          <p:cNvSpPr>
            <a:spLocks noChangeArrowheads="1"/>
          </p:cNvSpPr>
          <p:nvPr/>
        </p:nvSpPr>
        <p:spPr bwMode="auto">
          <a:xfrm>
            <a:off x="0" y="3886200"/>
            <a:ext cx="2325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7635"/>
                </a:solidFill>
              </a:rPr>
              <a:t>Already deleted</a:t>
            </a:r>
          </a:p>
        </p:txBody>
      </p:sp>
      <p:sp>
        <p:nvSpPr>
          <p:cNvPr id="55" name="Freeform 54"/>
          <p:cNvSpPr/>
          <p:nvPr/>
        </p:nvSpPr>
        <p:spPr>
          <a:xfrm rot="2191626">
            <a:off x="2794000" y="1843088"/>
            <a:ext cx="830263" cy="1603375"/>
          </a:xfrm>
          <a:custGeom>
            <a:avLst/>
            <a:gdLst>
              <a:gd name="connsiteX0" fmla="*/ 766119 w 1045947"/>
              <a:gd name="connsiteY0" fmla="*/ 407773 h 1643448"/>
              <a:gd name="connsiteX1" fmla="*/ 704335 w 1045947"/>
              <a:gd name="connsiteY1" fmla="*/ 296562 h 1643448"/>
              <a:gd name="connsiteX2" fmla="*/ 667264 w 1045947"/>
              <a:gd name="connsiteY2" fmla="*/ 222421 h 1643448"/>
              <a:gd name="connsiteX3" fmla="*/ 630194 w 1045947"/>
              <a:gd name="connsiteY3" fmla="*/ 172994 h 1643448"/>
              <a:gd name="connsiteX4" fmla="*/ 543697 w 1045947"/>
              <a:gd name="connsiteY4" fmla="*/ 86497 h 1643448"/>
              <a:gd name="connsiteX5" fmla="*/ 506627 w 1045947"/>
              <a:gd name="connsiteY5" fmla="*/ 49427 h 1643448"/>
              <a:gd name="connsiteX6" fmla="*/ 457200 w 1045947"/>
              <a:gd name="connsiteY6" fmla="*/ 24713 h 1643448"/>
              <a:gd name="connsiteX7" fmla="*/ 358346 w 1045947"/>
              <a:gd name="connsiteY7" fmla="*/ 0 h 1643448"/>
              <a:gd name="connsiteX8" fmla="*/ 148281 w 1045947"/>
              <a:gd name="connsiteY8" fmla="*/ 12356 h 1643448"/>
              <a:gd name="connsiteX9" fmla="*/ 86497 w 1045947"/>
              <a:gd name="connsiteY9" fmla="*/ 24713 h 1643448"/>
              <a:gd name="connsiteX10" fmla="*/ 24713 w 1045947"/>
              <a:gd name="connsiteY10" fmla="*/ 111211 h 1643448"/>
              <a:gd name="connsiteX11" fmla="*/ 0 w 1045947"/>
              <a:gd name="connsiteY11" fmla="*/ 185351 h 1643448"/>
              <a:gd name="connsiteX12" fmla="*/ 12356 w 1045947"/>
              <a:gd name="connsiteY12" fmla="*/ 543697 h 1643448"/>
              <a:gd name="connsiteX13" fmla="*/ 24713 w 1045947"/>
              <a:gd name="connsiteY13" fmla="*/ 630194 h 1643448"/>
              <a:gd name="connsiteX14" fmla="*/ 37070 w 1045947"/>
              <a:gd name="connsiteY14" fmla="*/ 667265 h 1643448"/>
              <a:gd name="connsiteX15" fmla="*/ 61783 w 1045947"/>
              <a:gd name="connsiteY15" fmla="*/ 753762 h 1643448"/>
              <a:gd name="connsiteX16" fmla="*/ 123567 w 1045947"/>
              <a:gd name="connsiteY16" fmla="*/ 939113 h 1643448"/>
              <a:gd name="connsiteX17" fmla="*/ 172994 w 1045947"/>
              <a:gd name="connsiteY17" fmla="*/ 1050324 h 1643448"/>
              <a:gd name="connsiteX18" fmla="*/ 197708 w 1045947"/>
              <a:gd name="connsiteY18" fmla="*/ 1087394 h 1643448"/>
              <a:gd name="connsiteX19" fmla="*/ 234778 w 1045947"/>
              <a:gd name="connsiteY19" fmla="*/ 1161535 h 1643448"/>
              <a:gd name="connsiteX20" fmla="*/ 284205 w 1045947"/>
              <a:gd name="connsiteY20" fmla="*/ 1198605 h 1643448"/>
              <a:gd name="connsiteX21" fmla="*/ 296562 w 1045947"/>
              <a:gd name="connsiteY21" fmla="*/ 1248032 h 1643448"/>
              <a:gd name="connsiteX22" fmla="*/ 321275 w 1045947"/>
              <a:gd name="connsiteY22" fmla="*/ 1285102 h 1643448"/>
              <a:gd name="connsiteX23" fmla="*/ 395416 w 1045947"/>
              <a:gd name="connsiteY23" fmla="*/ 1371600 h 1643448"/>
              <a:gd name="connsiteX24" fmla="*/ 432486 w 1045947"/>
              <a:gd name="connsiteY24" fmla="*/ 1445740 h 1643448"/>
              <a:gd name="connsiteX25" fmla="*/ 469556 w 1045947"/>
              <a:gd name="connsiteY25" fmla="*/ 1470454 h 1643448"/>
              <a:gd name="connsiteX26" fmla="*/ 568410 w 1045947"/>
              <a:gd name="connsiteY26" fmla="*/ 1594021 h 1643448"/>
              <a:gd name="connsiteX27" fmla="*/ 605481 w 1045947"/>
              <a:gd name="connsiteY27" fmla="*/ 1618735 h 1643448"/>
              <a:gd name="connsiteX28" fmla="*/ 679621 w 1045947"/>
              <a:gd name="connsiteY28" fmla="*/ 1643448 h 1643448"/>
              <a:gd name="connsiteX29" fmla="*/ 766119 w 1045947"/>
              <a:gd name="connsiteY29" fmla="*/ 1631092 h 1643448"/>
              <a:gd name="connsiteX30" fmla="*/ 840259 w 1045947"/>
              <a:gd name="connsiteY30" fmla="*/ 1606378 h 1643448"/>
              <a:gd name="connsiteX31" fmla="*/ 939113 w 1045947"/>
              <a:gd name="connsiteY31" fmla="*/ 1569308 h 1643448"/>
              <a:gd name="connsiteX32" fmla="*/ 963827 w 1045947"/>
              <a:gd name="connsiteY32" fmla="*/ 1532238 h 1643448"/>
              <a:gd name="connsiteX33" fmla="*/ 1000897 w 1045947"/>
              <a:gd name="connsiteY33" fmla="*/ 1482811 h 1643448"/>
              <a:gd name="connsiteX34" fmla="*/ 1013254 w 1045947"/>
              <a:gd name="connsiteY34" fmla="*/ 1421027 h 1643448"/>
              <a:gd name="connsiteX35" fmla="*/ 1037967 w 1045947"/>
              <a:gd name="connsiteY35" fmla="*/ 1334529 h 1643448"/>
              <a:gd name="connsiteX36" fmla="*/ 1013254 w 1045947"/>
              <a:gd name="connsiteY36" fmla="*/ 939113 h 1643448"/>
              <a:gd name="connsiteX37" fmla="*/ 1000897 w 1045947"/>
              <a:gd name="connsiteY37" fmla="*/ 902043 h 1643448"/>
              <a:gd name="connsiteX38" fmla="*/ 976183 w 1045947"/>
              <a:gd name="connsiteY38" fmla="*/ 864973 h 1643448"/>
              <a:gd name="connsiteX39" fmla="*/ 939113 w 1045947"/>
              <a:gd name="connsiteY39" fmla="*/ 790832 h 1643448"/>
              <a:gd name="connsiteX40" fmla="*/ 902043 w 1045947"/>
              <a:gd name="connsiteY40" fmla="*/ 716692 h 1643448"/>
              <a:gd name="connsiteX41" fmla="*/ 877329 w 1045947"/>
              <a:gd name="connsiteY41" fmla="*/ 617838 h 1643448"/>
              <a:gd name="connsiteX42" fmla="*/ 852616 w 1045947"/>
              <a:gd name="connsiteY42" fmla="*/ 543697 h 1643448"/>
              <a:gd name="connsiteX43" fmla="*/ 840259 w 1045947"/>
              <a:gd name="connsiteY43" fmla="*/ 494270 h 1643448"/>
              <a:gd name="connsiteX44" fmla="*/ 803189 w 1045947"/>
              <a:gd name="connsiteY44" fmla="*/ 444843 h 1643448"/>
              <a:gd name="connsiteX45" fmla="*/ 766119 w 1045947"/>
              <a:gd name="connsiteY45" fmla="*/ 407773 h 164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45947" h="1643448">
                <a:moveTo>
                  <a:pt x="766119" y="407773"/>
                </a:moveTo>
                <a:cubicBezTo>
                  <a:pt x="749643" y="383060"/>
                  <a:pt x="724291" y="333980"/>
                  <a:pt x="704335" y="296562"/>
                </a:cubicBezTo>
                <a:cubicBezTo>
                  <a:pt x="691332" y="272182"/>
                  <a:pt x="681480" y="246114"/>
                  <a:pt x="667264" y="222421"/>
                </a:cubicBezTo>
                <a:cubicBezTo>
                  <a:pt x="656668" y="204761"/>
                  <a:pt x="642004" y="189866"/>
                  <a:pt x="630194" y="172994"/>
                </a:cubicBezTo>
                <a:cubicBezTo>
                  <a:pt x="569848" y="86785"/>
                  <a:pt x="610565" y="108787"/>
                  <a:pt x="543697" y="86497"/>
                </a:cubicBezTo>
                <a:cubicBezTo>
                  <a:pt x="531340" y="74140"/>
                  <a:pt x="520847" y="59584"/>
                  <a:pt x="506627" y="49427"/>
                </a:cubicBezTo>
                <a:cubicBezTo>
                  <a:pt x="491638" y="38720"/>
                  <a:pt x="474131" y="31969"/>
                  <a:pt x="457200" y="24713"/>
                </a:cubicBezTo>
                <a:cubicBezTo>
                  <a:pt x="423952" y="10464"/>
                  <a:pt x="394611" y="7253"/>
                  <a:pt x="358346" y="0"/>
                </a:cubicBezTo>
                <a:cubicBezTo>
                  <a:pt x="288324" y="4119"/>
                  <a:pt x="218136" y="6006"/>
                  <a:pt x="148281" y="12356"/>
                </a:cubicBezTo>
                <a:cubicBezTo>
                  <a:pt x="127365" y="14257"/>
                  <a:pt x="105282" y="15320"/>
                  <a:pt x="86497" y="24713"/>
                </a:cubicBezTo>
                <a:cubicBezTo>
                  <a:pt x="56640" y="39641"/>
                  <a:pt x="35908" y="83223"/>
                  <a:pt x="24713" y="111211"/>
                </a:cubicBezTo>
                <a:cubicBezTo>
                  <a:pt x="15038" y="135398"/>
                  <a:pt x="0" y="185351"/>
                  <a:pt x="0" y="185351"/>
                </a:cubicBezTo>
                <a:cubicBezTo>
                  <a:pt x="4119" y="304800"/>
                  <a:pt x="5726" y="424361"/>
                  <a:pt x="12356" y="543697"/>
                </a:cubicBezTo>
                <a:cubicBezTo>
                  <a:pt x="13972" y="572777"/>
                  <a:pt x="19001" y="601635"/>
                  <a:pt x="24713" y="630194"/>
                </a:cubicBezTo>
                <a:cubicBezTo>
                  <a:pt x="27268" y="642966"/>
                  <a:pt x="33327" y="654789"/>
                  <a:pt x="37070" y="667265"/>
                </a:cubicBezTo>
                <a:cubicBezTo>
                  <a:pt x="45686" y="695986"/>
                  <a:pt x="54057" y="724788"/>
                  <a:pt x="61783" y="753762"/>
                </a:cubicBezTo>
                <a:cubicBezTo>
                  <a:pt x="107850" y="926514"/>
                  <a:pt x="60423" y="781254"/>
                  <a:pt x="123567" y="939113"/>
                </a:cubicBezTo>
                <a:cubicBezTo>
                  <a:pt x="153949" y="1015068"/>
                  <a:pt x="110397" y="937650"/>
                  <a:pt x="172994" y="1050324"/>
                </a:cubicBezTo>
                <a:cubicBezTo>
                  <a:pt x="180206" y="1063306"/>
                  <a:pt x="190496" y="1074412"/>
                  <a:pt x="197708" y="1087394"/>
                </a:cubicBezTo>
                <a:cubicBezTo>
                  <a:pt x="211127" y="1111548"/>
                  <a:pt x="217814" y="1139725"/>
                  <a:pt x="234778" y="1161535"/>
                </a:cubicBezTo>
                <a:cubicBezTo>
                  <a:pt x="247422" y="1177791"/>
                  <a:pt x="267729" y="1186248"/>
                  <a:pt x="284205" y="1198605"/>
                </a:cubicBezTo>
                <a:cubicBezTo>
                  <a:pt x="288324" y="1215081"/>
                  <a:pt x="289872" y="1232422"/>
                  <a:pt x="296562" y="1248032"/>
                </a:cubicBezTo>
                <a:cubicBezTo>
                  <a:pt x="302412" y="1261682"/>
                  <a:pt x="312643" y="1273017"/>
                  <a:pt x="321275" y="1285102"/>
                </a:cubicBezTo>
                <a:cubicBezTo>
                  <a:pt x="360902" y="1340580"/>
                  <a:pt x="350511" y="1326694"/>
                  <a:pt x="395416" y="1371600"/>
                </a:cubicBezTo>
                <a:cubicBezTo>
                  <a:pt x="405466" y="1401749"/>
                  <a:pt x="408533" y="1421787"/>
                  <a:pt x="432486" y="1445740"/>
                </a:cubicBezTo>
                <a:cubicBezTo>
                  <a:pt x="442987" y="1456241"/>
                  <a:pt x="459521" y="1459507"/>
                  <a:pt x="469556" y="1470454"/>
                </a:cubicBezTo>
                <a:cubicBezTo>
                  <a:pt x="505199" y="1509337"/>
                  <a:pt x="524521" y="1564762"/>
                  <a:pt x="568410" y="1594021"/>
                </a:cubicBezTo>
                <a:cubicBezTo>
                  <a:pt x="580767" y="1602259"/>
                  <a:pt x="591910" y="1612703"/>
                  <a:pt x="605481" y="1618735"/>
                </a:cubicBezTo>
                <a:cubicBezTo>
                  <a:pt x="629286" y="1629315"/>
                  <a:pt x="679621" y="1643448"/>
                  <a:pt x="679621" y="1643448"/>
                </a:cubicBezTo>
                <a:cubicBezTo>
                  <a:pt x="708454" y="1639329"/>
                  <a:pt x="737740" y="1637641"/>
                  <a:pt x="766119" y="1631092"/>
                </a:cubicBezTo>
                <a:cubicBezTo>
                  <a:pt x="791502" y="1625234"/>
                  <a:pt x="814987" y="1612696"/>
                  <a:pt x="840259" y="1606378"/>
                </a:cubicBezTo>
                <a:cubicBezTo>
                  <a:pt x="907556" y="1589553"/>
                  <a:pt x="874496" y="1601616"/>
                  <a:pt x="939113" y="1569308"/>
                </a:cubicBezTo>
                <a:cubicBezTo>
                  <a:pt x="947351" y="1556951"/>
                  <a:pt x="955195" y="1544323"/>
                  <a:pt x="963827" y="1532238"/>
                </a:cubicBezTo>
                <a:cubicBezTo>
                  <a:pt x="975797" y="1515480"/>
                  <a:pt x="992533" y="1501631"/>
                  <a:pt x="1000897" y="1482811"/>
                </a:cubicBezTo>
                <a:cubicBezTo>
                  <a:pt x="1009427" y="1463619"/>
                  <a:pt x="1008698" y="1441529"/>
                  <a:pt x="1013254" y="1421027"/>
                </a:cubicBezTo>
                <a:cubicBezTo>
                  <a:pt x="1023599" y="1374473"/>
                  <a:pt x="1024205" y="1375816"/>
                  <a:pt x="1037967" y="1334529"/>
                </a:cubicBezTo>
                <a:cubicBezTo>
                  <a:pt x="1032709" y="1192570"/>
                  <a:pt x="1045947" y="1069889"/>
                  <a:pt x="1013254" y="939113"/>
                </a:cubicBezTo>
                <a:cubicBezTo>
                  <a:pt x="1010095" y="926477"/>
                  <a:pt x="1006722" y="913693"/>
                  <a:pt x="1000897" y="902043"/>
                </a:cubicBezTo>
                <a:cubicBezTo>
                  <a:pt x="994255" y="888760"/>
                  <a:pt x="984421" y="877330"/>
                  <a:pt x="976183" y="864973"/>
                </a:cubicBezTo>
                <a:cubicBezTo>
                  <a:pt x="945129" y="771804"/>
                  <a:pt x="987017" y="886637"/>
                  <a:pt x="939113" y="790832"/>
                </a:cubicBezTo>
                <a:cubicBezTo>
                  <a:pt x="887949" y="688506"/>
                  <a:pt x="972873" y="822938"/>
                  <a:pt x="902043" y="716692"/>
                </a:cubicBezTo>
                <a:cubicBezTo>
                  <a:pt x="893805" y="683741"/>
                  <a:pt x="888070" y="650061"/>
                  <a:pt x="877329" y="617838"/>
                </a:cubicBezTo>
                <a:cubicBezTo>
                  <a:pt x="869091" y="593124"/>
                  <a:pt x="858934" y="568970"/>
                  <a:pt x="852616" y="543697"/>
                </a:cubicBezTo>
                <a:cubicBezTo>
                  <a:pt x="848497" y="527221"/>
                  <a:pt x="847854" y="509460"/>
                  <a:pt x="840259" y="494270"/>
                </a:cubicBezTo>
                <a:cubicBezTo>
                  <a:pt x="831049" y="475850"/>
                  <a:pt x="815159" y="461601"/>
                  <a:pt x="803189" y="444843"/>
                </a:cubicBezTo>
                <a:cubicBezTo>
                  <a:pt x="774262" y="404346"/>
                  <a:pt x="782595" y="432486"/>
                  <a:pt x="766119" y="407773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16200000" flipV="1">
            <a:off x="2781300" y="1638300"/>
            <a:ext cx="533400" cy="1524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86" name="Rectangle 65"/>
          <p:cNvSpPr>
            <a:spLocks noChangeArrowheads="1"/>
          </p:cNvSpPr>
          <p:nvPr/>
        </p:nvSpPr>
        <p:spPr bwMode="auto">
          <a:xfrm>
            <a:off x="1612900" y="1062038"/>
            <a:ext cx="212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</a:rPr>
              <a:t>Newly deleted</a:t>
            </a:r>
          </a:p>
        </p:txBody>
      </p:sp>
      <p:grpSp>
        <p:nvGrpSpPr>
          <p:cNvPr id="35887" name="Group 56"/>
          <p:cNvGrpSpPr>
            <a:grpSpLocks/>
          </p:cNvGrpSpPr>
          <p:nvPr/>
        </p:nvGrpSpPr>
        <p:grpSpPr bwMode="auto">
          <a:xfrm>
            <a:off x="7010400" y="76200"/>
            <a:ext cx="1858963" cy="1017588"/>
            <a:chOff x="7010400" y="76200"/>
            <a:chExt cx="1859048" cy="1017143"/>
          </a:xfrm>
        </p:grpSpPr>
        <p:pic>
          <p:nvPicPr>
            <p:cNvPr id="35888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76200"/>
              <a:ext cx="1859048" cy="101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89" name="Group 40"/>
            <p:cNvGrpSpPr>
              <a:grpSpLocks noChangeAspect="1"/>
            </p:cNvGrpSpPr>
            <p:nvPr/>
          </p:nvGrpSpPr>
          <p:grpSpPr bwMode="auto">
            <a:xfrm>
              <a:off x="8191498" y="152409"/>
              <a:ext cx="190499" cy="152401"/>
              <a:chOff x="1371600" y="4648200"/>
              <a:chExt cx="685800" cy="533400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1296233" y="4951328"/>
                <a:ext cx="305456" cy="15431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1525298" y="4648872"/>
                <a:ext cx="533162" cy="5315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890" name="Group 43"/>
            <p:cNvGrpSpPr>
              <a:grpSpLocks noChangeAspect="1"/>
            </p:cNvGrpSpPr>
            <p:nvPr/>
          </p:nvGrpSpPr>
          <p:grpSpPr bwMode="auto">
            <a:xfrm>
              <a:off x="8648698" y="381009"/>
              <a:ext cx="190499" cy="152401"/>
              <a:chOff x="1371600" y="4648200"/>
              <a:chExt cx="685800" cy="5334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H="1">
                <a:off x="1296309" y="4950978"/>
                <a:ext cx="305456" cy="154315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1525373" y="4648522"/>
                <a:ext cx="533162" cy="531521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891" name="Group 50"/>
            <p:cNvGrpSpPr>
              <a:grpSpLocks noChangeAspect="1"/>
            </p:cNvGrpSpPr>
            <p:nvPr/>
          </p:nvGrpSpPr>
          <p:grpSpPr bwMode="auto">
            <a:xfrm>
              <a:off x="8648698" y="609609"/>
              <a:ext cx="190499" cy="152401"/>
              <a:chOff x="1371600" y="4648200"/>
              <a:chExt cx="685800" cy="5334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1296309" y="4950628"/>
                <a:ext cx="305456" cy="15431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1525373" y="4648172"/>
                <a:ext cx="533162" cy="5315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47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66" name="Rectangle 74"/>
          <p:cNvSpPr>
            <a:spLocks noChangeArrowheads="1"/>
          </p:cNvSpPr>
          <p:nvPr/>
        </p:nvSpPr>
        <p:spPr bwMode="auto">
          <a:xfrm>
            <a:off x="0" y="6304002"/>
            <a:ext cx="9144000" cy="5539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</a:rPr>
              <a:t>H. </a:t>
            </a:r>
            <a:r>
              <a:rPr lang="en-US" sz="1000" dirty="0">
                <a:solidFill>
                  <a:schemeClr val="bg1"/>
                </a:solidFill>
              </a:rPr>
              <a:t>Tong, B. </a:t>
            </a:r>
            <a:r>
              <a:rPr lang="en-US" sz="1000" dirty="0" smtClean="0">
                <a:solidFill>
                  <a:schemeClr val="bg1"/>
                </a:solidFill>
              </a:rPr>
              <a:t>Prakash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smtClean="0">
                <a:solidFill>
                  <a:schemeClr val="bg1"/>
                </a:solidFill>
              </a:rPr>
              <a:t>C. </a:t>
            </a:r>
            <a:r>
              <a:rPr lang="en-US" sz="1000" dirty="0" err="1">
                <a:solidFill>
                  <a:schemeClr val="bg1"/>
                </a:solidFill>
              </a:rPr>
              <a:t>Tsourakakis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smtClean="0">
                <a:solidFill>
                  <a:schemeClr val="bg1"/>
                </a:solidFill>
              </a:rPr>
              <a:t>T. </a:t>
            </a:r>
            <a:r>
              <a:rPr lang="en-US" sz="1000" dirty="0" err="1">
                <a:solidFill>
                  <a:schemeClr val="bg1"/>
                </a:solidFill>
              </a:rPr>
              <a:t>Eliassi</a:t>
            </a:r>
            <a:r>
              <a:rPr lang="en-US" sz="1000" dirty="0">
                <a:solidFill>
                  <a:schemeClr val="bg1"/>
                </a:solidFill>
              </a:rPr>
              <a:t>-Rad, </a:t>
            </a:r>
            <a:r>
              <a:rPr lang="en-US" sz="1000" dirty="0" smtClean="0">
                <a:solidFill>
                  <a:schemeClr val="bg1"/>
                </a:solidFill>
              </a:rPr>
              <a:t>C. </a:t>
            </a:r>
            <a:r>
              <a:rPr lang="en-US" sz="1000" dirty="0" err="1">
                <a:solidFill>
                  <a:schemeClr val="bg1"/>
                </a:solidFill>
              </a:rPr>
              <a:t>Faloutsos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smtClean="0">
                <a:solidFill>
                  <a:schemeClr val="bg1"/>
                </a:solidFill>
              </a:rPr>
              <a:t>D. Chau: On </a:t>
            </a:r>
            <a:r>
              <a:rPr lang="en-US" sz="1000" dirty="0">
                <a:solidFill>
                  <a:schemeClr val="bg1"/>
                </a:solidFill>
              </a:rPr>
              <a:t>the Vulnerability of Large Graphs. ICDM 2010: 1091-1096</a:t>
            </a:r>
            <a:endParaRPr lang="en-US" altLang="zh-CN" sz="1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000" dirty="0" smtClean="0">
                <a:solidFill>
                  <a:schemeClr val="bg1"/>
                </a:solidFill>
              </a:rPr>
              <a:t>C</a:t>
            </a:r>
            <a:r>
              <a:rPr lang="en-US" altLang="zh-CN" sz="1000" dirty="0">
                <a:solidFill>
                  <a:schemeClr val="bg1"/>
                </a:solidFill>
              </a:rPr>
              <a:t>. Chen, H. Tong, B. Prakash, C. </a:t>
            </a:r>
            <a:r>
              <a:rPr lang="en-US" altLang="zh-CN" sz="1000" dirty="0" err="1">
                <a:solidFill>
                  <a:schemeClr val="bg1"/>
                </a:solidFill>
              </a:rPr>
              <a:t>Tsourakakis</a:t>
            </a:r>
            <a:r>
              <a:rPr lang="en-US" altLang="zh-CN" sz="1000" dirty="0">
                <a:solidFill>
                  <a:schemeClr val="bg1"/>
                </a:solidFill>
              </a:rPr>
              <a:t>, T. </a:t>
            </a:r>
            <a:r>
              <a:rPr lang="en-US" altLang="zh-CN" sz="1000" dirty="0" err="1">
                <a:solidFill>
                  <a:schemeClr val="bg1"/>
                </a:solidFill>
              </a:rPr>
              <a:t>Eliassi</a:t>
            </a:r>
            <a:r>
              <a:rPr lang="en-US" altLang="zh-CN" sz="1000" dirty="0">
                <a:solidFill>
                  <a:schemeClr val="bg1"/>
                </a:solidFill>
              </a:rPr>
              <a:t>-Rad, C. </a:t>
            </a:r>
            <a:r>
              <a:rPr lang="en-US" altLang="zh-CN" sz="1000" dirty="0" err="1">
                <a:solidFill>
                  <a:schemeClr val="bg1"/>
                </a:solidFill>
              </a:rPr>
              <a:t>Faloutsos</a:t>
            </a:r>
            <a:r>
              <a:rPr lang="en-US" altLang="zh-CN" sz="1000" dirty="0">
                <a:solidFill>
                  <a:schemeClr val="bg1"/>
                </a:solidFill>
              </a:rPr>
              <a:t>, D. Chau: Node Immunization on Large Graphs: Theory and Algorithms. IEEE TKDE 2015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3542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D881E73-CAC8-4FF1-A014-F9B37D58D4D4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48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19812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286000" y="1600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228600" y="1828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3124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219200" y="317023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2103438" y="3581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048000" y="2911475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3230563" y="2179638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cxnSp>
        <p:nvCxnSpPr>
          <p:cNvPr id="14" name="Straight Connector 13"/>
          <p:cNvCxnSpPr>
            <a:stCxn id="5" idx="1"/>
            <a:endCxn id="34" idx="6"/>
          </p:cNvCxnSpPr>
          <p:nvPr/>
        </p:nvCxnSpPr>
        <p:spPr bwMode="auto">
          <a:xfrm rot="16200000" flipV="1">
            <a:off x="1486694" y="1639094"/>
            <a:ext cx="206375" cy="557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0"/>
            <a:endCxn id="34" idx="3"/>
          </p:cNvCxnSpPr>
          <p:nvPr/>
        </p:nvCxnSpPr>
        <p:spPr bwMode="auto">
          <a:xfrm rot="5400000" flipH="1" flipV="1">
            <a:off x="115094" y="2162969"/>
            <a:ext cx="1212850" cy="7096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5" idx="6"/>
          </p:cNvCxnSpPr>
          <p:nvPr/>
        </p:nvCxnSpPr>
        <p:spPr bwMode="auto">
          <a:xfrm rot="5400000">
            <a:off x="2072481" y="1866107"/>
            <a:ext cx="284163" cy="222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2"/>
            <a:endCxn id="5" idx="6"/>
          </p:cNvCxnSpPr>
          <p:nvPr/>
        </p:nvCxnSpPr>
        <p:spPr bwMode="auto">
          <a:xfrm rot="10800000">
            <a:off x="2103438" y="2119313"/>
            <a:ext cx="1127125" cy="198437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2"/>
            <a:endCxn id="8" idx="6"/>
          </p:cNvCxnSpPr>
          <p:nvPr/>
        </p:nvCxnSpPr>
        <p:spPr bwMode="auto">
          <a:xfrm rot="10800000" flipV="1">
            <a:off x="503238" y="2317750"/>
            <a:ext cx="2727325" cy="9445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1"/>
            <a:endCxn id="5" idx="4"/>
          </p:cNvCxnSpPr>
          <p:nvPr/>
        </p:nvCxnSpPr>
        <p:spPr bwMode="auto">
          <a:xfrm rot="16200000" flipV="1">
            <a:off x="2179638" y="2043113"/>
            <a:ext cx="695325" cy="1120775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0"/>
          </p:cNvCxnSpPr>
          <p:nvPr/>
        </p:nvCxnSpPr>
        <p:spPr bwMode="auto">
          <a:xfrm rot="5400000" flipH="1" flipV="1">
            <a:off x="3032919" y="2607469"/>
            <a:ext cx="457200" cy="150812"/>
          </a:xfrm>
          <a:prstGeom prst="lin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1"/>
            <a:endCxn id="10" idx="5"/>
          </p:cNvCxnSpPr>
          <p:nvPr/>
        </p:nvCxnSpPr>
        <p:spPr bwMode="auto">
          <a:xfrm rot="16200000" flipV="1">
            <a:off x="1690688" y="3168650"/>
            <a:ext cx="215900" cy="6889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1"/>
            <a:endCxn id="5" idx="4"/>
          </p:cNvCxnSpPr>
          <p:nvPr/>
        </p:nvCxnSpPr>
        <p:spPr bwMode="auto">
          <a:xfrm rot="16200000" flipV="1">
            <a:off x="1371600" y="2851151"/>
            <a:ext cx="1366837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133600" y="28194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cxnSp>
        <p:nvCxnSpPr>
          <p:cNvPr id="24" name="Straight Connector 23"/>
          <p:cNvCxnSpPr>
            <a:stCxn id="23" idx="3"/>
            <a:endCxn id="10" idx="7"/>
          </p:cNvCxnSpPr>
          <p:nvPr/>
        </p:nvCxnSpPr>
        <p:spPr bwMode="auto">
          <a:xfrm rot="5400000">
            <a:off x="1735931" y="2772569"/>
            <a:ext cx="155575" cy="7191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  <a:endCxn id="10" idx="0"/>
          </p:cNvCxnSpPr>
          <p:nvPr/>
        </p:nvCxnSpPr>
        <p:spPr bwMode="auto">
          <a:xfrm rot="5400000">
            <a:off x="1204913" y="2408238"/>
            <a:ext cx="914400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6"/>
            <a:endCxn id="10" idx="2"/>
          </p:cNvCxnSpPr>
          <p:nvPr/>
        </p:nvCxnSpPr>
        <p:spPr bwMode="auto">
          <a:xfrm>
            <a:off x="503238" y="3262313"/>
            <a:ext cx="715962" cy="460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4"/>
            <a:endCxn id="10" idx="1"/>
          </p:cNvCxnSpPr>
          <p:nvPr/>
        </p:nvCxnSpPr>
        <p:spPr bwMode="auto">
          <a:xfrm rot="16200000" flipH="1">
            <a:off x="259557" y="2210594"/>
            <a:ext cx="1106487" cy="8921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4"/>
            <a:endCxn id="8" idx="6"/>
          </p:cNvCxnSpPr>
          <p:nvPr/>
        </p:nvCxnSpPr>
        <p:spPr bwMode="auto">
          <a:xfrm rot="5400000">
            <a:off x="731838" y="2027238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0"/>
            <a:endCxn id="5" idx="4"/>
          </p:cNvCxnSpPr>
          <p:nvPr/>
        </p:nvCxnSpPr>
        <p:spPr bwMode="auto">
          <a:xfrm rot="16200000" flipV="1">
            <a:off x="1837532" y="2385219"/>
            <a:ext cx="563562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0"/>
            <a:endCxn id="7" idx="4"/>
          </p:cNvCxnSpPr>
          <p:nvPr/>
        </p:nvCxnSpPr>
        <p:spPr bwMode="auto">
          <a:xfrm rot="5400000" flipH="1" flipV="1">
            <a:off x="-144463" y="2614613"/>
            <a:ext cx="1020763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036638" y="1676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cxnSp>
        <p:nvCxnSpPr>
          <p:cNvPr id="36" name="Straight Connector 35"/>
          <p:cNvCxnSpPr>
            <a:stCxn id="13" idx="2"/>
            <a:endCxn id="6" idx="5"/>
          </p:cNvCxnSpPr>
          <p:nvPr/>
        </p:nvCxnSpPr>
        <p:spPr bwMode="auto">
          <a:xfrm rot="10800000">
            <a:off x="2520950" y="1835150"/>
            <a:ext cx="709613" cy="482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4"/>
            <a:endCxn id="11" idx="6"/>
          </p:cNvCxnSpPr>
          <p:nvPr/>
        </p:nvCxnSpPr>
        <p:spPr bwMode="auto">
          <a:xfrm rot="5400000">
            <a:off x="2515394" y="3048794"/>
            <a:ext cx="533400" cy="8080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5" name="TextBox 54"/>
          <p:cNvSpPr txBox="1">
            <a:spLocks noChangeArrowheads="1"/>
          </p:cNvSpPr>
          <p:nvPr/>
        </p:nvSpPr>
        <p:spPr bwMode="auto">
          <a:xfrm>
            <a:off x="1635125" y="4038600"/>
            <a:ext cx="545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Marginal Benefit  </a:t>
            </a:r>
            <a:r>
              <a:rPr lang="en-US" altLang="zh-CN" sz="2800"/>
              <a:t>=  </a:t>
            </a:r>
            <a:r>
              <a:rPr lang="en-US" altLang="zh-CN" sz="2800">
                <a:solidFill>
                  <a:srgbClr val="0000CC"/>
                </a:solidFill>
              </a:rPr>
              <a:t>Blue</a:t>
            </a:r>
            <a:r>
              <a:rPr lang="en-US" altLang="zh-CN" sz="2800"/>
              <a:t> –</a:t>
            </a:r>
            <a:r>
              <a:rPr lang="en-US" altLang="zh-CN" sz="2800">
                <a:solidFill>
                  <a:srgbClr val="7030A0"/>
                </a:solidFill>
              </a:rPr>
              <a:t>Purple</a:t>
            </a:r>
          </a:p>
        </p:txBody>
      </p:sp>
      <p:sp>
        <p:nvSpPr>
          <p:cNvPr id="36896" name="TextBox 73"/>
          <p:cNvSpPr txBox="1">
            <a:spLocks noChangeArrowheads="1"/>
          </p:cNvSpPr>
          <p:nvPr/>
        </p:nvSpPr>
        <p:spPr bwMode="auto">
          <a:xfrm>
            <a:off x="990600" y="4724400"/>
            <a:ext cx="2205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More Green </a:t>
            </a:r>
          </a:p>
        </p:txBody>
      </p:sp>
      <p:sp>
        <p:nvSpPr>
          <p:cNvPr id="36897" name="Rectangle 74"/>
          <p:cNvSpPr>
            <a:spLocks noChangeArrowheads="1"/>
          </p:cNvSpPr>
          <p:nvPr/>
        </p:nvSpPr>
        <p:spPr bwMode="auto">
          <a:xfrm>
            <a:off x="0" y="5965825"/>
            <a:ext cx="9144000" cy="8921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00">
                <a:solidFill>
                  <a:schemeClr val="bg1"/>
                </a:solidFill>
              </a:rPr>
              <a:t>Footnote: greens are nodes already deleted; blue {5,6} nodes are nodes to be deleted</a:t>
            </a:r>
          </a:p>
        </p:txBody>
      </p:sp>
      <p:sp>
        <p:nvSpPr>
          <p:cNvPr id="56" name="Oval 55"/>
          <p:cNvSpPr/>
          <p:nvPr/>
        </p:nvSpPr>
        <p:spPr>
          <a:xfrm>
            <a:off x="5943600" y="19812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7" name="Oval 56"/>
          <p:cNvSpPr/>
          <p:nvPr/>
        </p:nvSpPr>
        <p:spPr>
          <a:xfrm>
            <a:off x="6400800" y="16002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58" name="Oval 57"/>
          <p:cNvSpPr/>
          <p:nvPr/>
        </p:nvSpPr>
        <p:spPr>
          <a:xfrm>
            <a:off x="4343400" y="18288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59" name="Oval 58"/>
          <p:cNvSpPr/>
          <p:nvPr/>
        </p:nvSpPr>
        <p:spPr>
          <a:xfrm>
            <a:off x="4343400" y="3124200"/>
            <a:ext cx="274638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60" name="Oval 59"/>
          <p:cNvSpPr/>
          <p:nvPr/>
        </p:nvSpPr>
        <p:spPr>
          <a:xfrm>
            <a:off x="5334000" y="3170238"/>
            <a:ext cx="274638" cy="274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63" name="Oval 62"/>
          <p:cNvSpPr/>
          <p:nvPr/>
        </p:nvSpPr>
        <p:spPr>
          <a:xfrm>
            <a:off x="6218238" y="3581400"/>
            <a:ext cx="274637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66" name="Oval 65"/>
          <p:cNvSpPr/>
          <p:nvPr/>
        </p:nvSpPr>
        <p:spPr>
          <a:xfrm>
            <a:off x="7162800" y="2911475"/>
            <a:ext cx="274638" cy="274638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71" name="Oval 70"/>
          <p:cNvSpPr/>
          <p:nvPr/>
        </p:nvSpPr>
        <p:spPr>
          <a:xfrm>
            <a:off x="7345363" y="2179638"/>
            <a:ext cx="274637" cy="274637"/>
          </a:xfrm>
          <a:prstGeom prst="ellipse">
            <a:avLst/>
          </a:prstGeom>
          <a:solidFill>
            <a:srgbClr val="0000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cxnSp>
        <p:nvCxnSpPr>
          <p:cNvPr id="72" name="Straight Connector 71"/>
          <p:cNvCxnSpPr>
            <a:stCxn id="56" idx="1"/>
            <a:endCxn id="95" idx="6"/>
          </p:cNvCxnSpPr>
          <p:nvPr/>
        </p:nvCxnSpPr>
        <p:spPr bwMode="auto">
          <a:xfrm rot="16200000" flipV="1">
            <a:off x="5601494" y="1639094"/>
            <a:ext cx="206375" cy="55721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9" idx="0"/>
            <a:endCxn id="95" idx="3"/>
          </p:cNvCxnSpPr>
          <p:nvPr/>
        </p:nvCxnSpPr>
        <p:spPr bwMode="auto">
          <a:xfrm rot="5400000" flipH="1" flipV="1">
            <a:off x="4229894" y="2162969"/>
            <a:ext cx="1212850" cy="7096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7" idx="3"/>
            <a:endCxn id="56" idx="6"/>
          </p:cNvCxnSpPr>
          <p:nvPr/>
        </p:nvCxnSpPr>
        <p:spPr bwMode="auto">
          <a:xfrm rot="5400000">
            <a:off x="6187281" y="1866107"/>
            <a:ext cx="284163" cy="22225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1" idx="2"/>
            <a:endCxn id="56" idx="6"/>
          </p:cNvCxnSpPr>
          <p:nvPr/>
        </p:nvCxnSpPr>
        <p:spPr bwMode="auto">
          <a:xfrm rot="10800000">
            <a:off x="6218238" y="2119313"/>
            <a:ext cx="1127125" cy="198437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1" idx="2"/>
            <a:endCxn id="59" idx="6"/>
          </p:cNvCxnSpPr>
          <p:nvPr/>
        </p:nvCxnSpPr>
        <p:spPr bwMode="auto">
          <a:xfrm rot="10800000" flipV="1">
            <a:off x="4618038" y="2317750"/>
            <a:ext cx="2727325" cy="94456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6" idx="1"/>
            <a:endCxn id="56" idx="4"/>
          </p:cNvCxnSpPr>
          <p:nvPr/>
        </p:nvCxnSpPr>
        <p:spPr bwMode="auto">
          <a:xfrm rot="16200000" flipV="1">
            <a:off x="6294438" y="2043113"/>
            <a:ext cx="695325" cy="1120775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6" idx="0"/>
          </p:cNvCxnSpPr>
          <p:nvPr/>
        </p:nvCxnSpPr>
        <p:spPr bwMode="auto">
          <a:xfrm rot="5400000" flipH="1" flipV="1">
            <a:off x="7147719" y="2607469"/>
            <a:ext cx="457200" cy="150812"/>
          </a:xfrm>
          <a:prstGeom prst="lin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3" idx="1"/>
            <a:endCxn id="60" idx="5"/>
          </p:cNvCxnSpPr>
          <p:nvPr/>
        </p:nvCxnSpPr>
        <p:spPr bwMode="auto">
          <a:xfrm rot="16200000" flipV="1">
            <a:off x="5805488" y="3168650"/>
            <a:ext cx="215900" cy="6889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63" idx="1"/>
            <a:endCxn id="56" idx="4"/>
          </p:cNvCxnSpPr>
          <p:nvPr/>
        </p:nvCxnSpPr>
        <p:spPr bwMode="auto">
          <a:xfrm rot="16200000" flipV="1">
            <a:off x="5486400" y="2851151"/>
            <a:ext cx="1366837" cy="17621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6248400" y="2819400"/>
            <a:ext cx="274638" cy="274638"/>
          </a:xfrm>
          <a:prstGeom prst="ellipse">
            <a:avLst/>
          </a:prstGeom>
          <a:solidFill>
            <a:srgbClr val="007635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cxnSp>
        <p:nvCxnSpPr>
          <p:cNvPr id="88" name="Straight Connector 87"/>
          <p:cNvCxnSpPr>
            <a:stCxn id="87" idx="3"/>
            <a:endCxn id="60" idx="7"/>
          </p:cNvCxnSpPr>
          <p:nvPr/>
        </p:nvCxnSpPr>
        <p:spPr bwMode="auto">
          <a:xfrm rot="5400000">
            <a:off x="5850731" y="2772569"/>
            <a:ext cx="155575" cy="71913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56" idx="4"/>
            <a:endCxn id="60" idx="0"/>
          </p:cNvCxnSpPr>
          <p:nvPr/>
        </p:nvCxnSpPr>
        <p:spPr bwMode="auto">
          <a:xfrm rot="5400000">
            <a:off x="5319713" y="2408238"/>
            <a:ext cx="914400" cy="6096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9" idx="6"/>
            <a:endCxn id="60" idx="2"/>
          </p:cNvCxnSpPr>
          <p:nvPr/>
        </p:nvCxnSpPr>
        <p:spPr bwMode="auto">
          <a:xfrm>
            <a:off x="4618038" y="3262313"/>
            <a:ext cx="715962" cy="4603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58" idx="4"/>
            <a:endCxn id="60" idx="1"/>
          </p:cNvCxnSpPr>
          <p:nvPr/>
        </p:nvCxnSpPr>
        <p:spPr bwMode="auto">
          <a:xfrm rot="16200000" flipH="1">
            <a:off x="4374357" y="2210594"/>
            <a:ext cx="1106487" cy="8921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6" idx="4"/>
            <a:endCxn id="59" idx="6"/>
          </p:cNvCxnSpPr>
          <p:nvPr/>
        </p:nvCxnSpPr>
        <p:spPr bwMode="auto">
          <a:xfrm rot="5400000">
            <a:off x="4846638" y="2027238"/>
            <a:ext cx="1006475" cy="146367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7" idx="0"/>
            <a:endCxn id="56" idx="4"/>
          </p:cNvCxnSpPr>
          <p:nvPr/>
        </p:nvCxnSpPr>
        <p:spPr bwMode="auto">
          <a:xfrm rot="16200000" flipV="1">
            <a:off x="5952332" y="2385219"/>
            <a:ext cx="563562" cy="3048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59" idx="0"/>
            <a:endCxn id="58" idx="4"/>
          </p:cNvCxnSpPr>
          <p:nvPr/>
        </p:nvCxnSpPr>
        <p:spPr bwMode="auto">
          <a:xfrm rot="5400000" flipH="1" flipV="1">
            <a:off x="3970337" y="2614613"/>
            <a:ext cx="1020763" cy="158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5151438" y="1676400"/>
            <a:ext cx="274637" cy="274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cxnSp>
        <p:nvCxnSpPr>
          <p:cNvPr id="96" name="Straight Connector 95"/>
          <p:cNvCxnSpPr>
            <a:stCxn id="71" idx="2"/>
            <a:endCxn id="57" idx="5"/>
          </p:cNvCxnSpPr>
          <p:nvPr/>
        </p:nvCxnSpPr>
        <p:spPr bwMode="auto">
          <a:xfrm rot="10800000">
            <a:off x="6635750" y="1835150"/>
            <a:ext cx="709613" cy="482600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66" idx="4"/>
            <a:endCxn id="63" idx="6"/>
          </p:cNvCxnSpPr>
          <p:nvPr/>
        </p:nvCxnSpPr>
        <p:spPr bwMode="auto">
          <a:xfrm rot="5400000">
            <a:off x="6630194" y="3048794"/>
            <a:ext cx="533400" cy="808038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Left-Right Arrow 97"/>
          <p:cNvSpPr/>
          <p:nvPr/>
        </p:nvSpPr>
        <p:spPr>
          <a:xfrm>
            <a:off x="3124200" y="4876800"/>
            <a:ext cx="609600" cy="3048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6927" name="TextBox 98"/>
          <p:cNvSpPr txBox="1">
            <a:spLocks noChangeArrowheads="1"/>
          </p:cNvSpPr>
          <p:nvPr/>
        </p:nvSpPr>
        <p:spPr bwMode="auto">
          <a:xfrm>
            <a:off x="3962400" y="4724400"/>
            <a:ext cx="224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More Purple </a:t>
            </a:r>
          </a:p>
        </p:txBody>
      </p:sp>
      <p:sp>
        <p:nvSpPr>
          <p:cNvPr id="100" name="Left-Right Arrow 99"/>
          <p:cNvSpPr/>
          <p:nvPr/>
        </p:nvSpPr>
        <p:spPr>
          <a:xfrm>
            <a:off x="6137275" y="4876800"/>
            <a:ext cx="609600" cy="3048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6929" name="TextBox 100"/>
          <p:cNvSpPr txBox="1">
            <a:spLocks noChangeArrowheads="1"/>
          </p:cNvSpPr>
          <p:nvPr/>
        </p:nvSpPr>
        <p:spPr bwMode="auto">
          <a:xfrm>
            <a:off x="6975475" y="4724400"/>
            <a:ext cx="180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Less Red </a:t>
            </a:r>
          </a:p>
        </p:txBody>
      </p:sp>
      <p:sp>
        <p:nvSpPr>
          <p:cNvPr id="36930" name="TextBox 102"/>
          <p:cNvSpPr txBox="1">
            <a:spLocks noChangeArrowheads="1"/>
          </p:cNvSpPr>
          <p:nvPr/>
        </p:nvSpPr>
        <p:spPr bwMode="auto">
          <a:xfrm>
            <a:off x="304800" y="5334000"/>
            <a:ext cx="8639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Marginal Benefit of Left &gt;= Marginal Benefit  of Right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36931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3600" b="1">
                <a:solidFill>
                  <a:srgbClr val="C00000"/>
                </a:solidFill>
                <a:latin typeface="Calibri" pitchFamily="34" charset="0"/>
              </a:rPr>
              <a:t>Why Sv(</a:t>
            </a:r>
            <a:r>
              <a:rPr lang="en-US" altLang="zh-CN" sz="3600" b="1" i="1">
                <a:solidFill>
                  <a:srgbClr val="C00000"/>
                </a:solidFill>
                <a:latin typeface="Calibri" pitchFamily="34" charset="0"/>
              </a:rPr>
              <a:t>S</a:t>
            </a:r>
            <a:r>
              <a:rPr lang="en-US" altLang="zh-CN" sz="3600" b="1">
                <a:solidFill>
                  <a:srgbClr val="C00000"/>
                </a:solidFill>
                <a:latin typeface="Calibri" pitchFamily="34" charset="0"/>
              </a:rPr>
              <a:t>) is sub-modular?</a:t>
            </a:r>
          </a:p>
        </p:txBody>
      </p:sp>
      <p:grpSp>
        <p:nvGrpSpPr>
          <p:cNvPr id="36932" name="Group 75"/>
          <p:cNvGrpSpPr>
            <a:grpSpLocks/>
          </p:cNvGrpSpPr>
          <p:nvPr/>
        </p:nvGrpSpPr>
        <p:grpSpPr bwMode="auto">
          <a:xfrm>
            <a:off x="7010400" y="76200"/>
            <a:ext cx="1858963" cy="1017588"/>
            <a:chOff x="7010400" y="76200"/>
            <a:chExt cx="1859048" cy="1017143"/>
          </a:xfrm>
        </p:grpSpPr>
        <p:pic>
          <p:nvPicPr>
            <p:cNvPr id="36933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76200"/>
              <a:ext cx="1859048" cy="101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934" name="Group 40"/>
            <p:cNvGrpSpPr>
              <a:grpSpLocks noChangeAspect="1"/>
            </p:cNvGrpSpPr>
            <p:nvPr/>
          </p:nvGrpSpPr>
          <p:grpSpPr bwMode="auto">
            <a:xfrm>
              <a:off x="8191498" y="152409"/>
              <a:ext cx="190499" cy="152401"/>
              <a:chOff x="1371600" y="4648200"/>
              <a:chExt cx="685800" cy="533400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1296233" y="4951328"/>
                <a:ext cx="305456" cy="15431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1525298" y="4648872"/>
                <a:ext cx="533162" cy="5315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935" name="Group 43"/>
            <p:cNvGrpSpPr>
              <a:grpSpLocks noChangeAspect="1"/>
            </p:cNvGrpSpPr>
            <p:nvPr/>
          </p:nvGrpSpPr>
          <p:grpSpPr bwMode="auto">
            <a:xfrm>
              <a:off x="8648698" y="381009"/>
              <a:ext cx="190499" cy="152401"/>
              <a:chOff x="1371600" y="4648200"/>
              <a:chExt cx="685800" cy="5334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1296309" y="4950978"/>
                <a:ext cx="305456" cy="154315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1525373" y="4648522"/>
                <a:ext cx="533162" cy="531521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936" name="Group 50"/>
            <p:cNvGrpSpPr>
              <a:grpSpLocks noChangeAspect="1"/>
            </p:cNvGrpSpPr>
            <p:nvPr/>
          </p:nvGrpSpPr>
          <p:grpSpPr bwMode="auto">
            <a:xfrm>
              <a:off x="8648698" y="609609"/>
              <a:ext cx="190499" cy="152401"/>
              <a:chOff x="1371600" y="4648200"/>
              <a:chExt cx="685800" cy="5334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296309" y="4950628"/>
                <a:ext cx="305456" cy="15431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1525373" y="4648172"/>
                <a:ext cx="533162" cy="5315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xmlns:p14="http://schemas.microsoft.com/office/powerpoint/2010/main" advTm="25969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372225"/>
            <a:ext cx="914400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Quality of </a:t>
            </a:r>
            <a:r>
              <a:rPr lang="en-US" altLang="zh-CN" i="1" smtClean="0">
                <a:solidFill>
                  <a:srgbClr val="C00000"/>
                </a:solidFill>
              </a:rPr>
              <a:t>Netshield</a:t>
            </a:r>
            <a:endParaRPr lang="en-US" altLang="zh-CN" smtClean="0">
              <a:solidFill>
                <a:srgbClr val="C00000"/>
              </a:solidFill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434013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 rot="-5400000">
            <a:off x="399257" y="3317081"/>
            <a:ext cx="21336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600" b="1"/>
              <a:t>Eig-Drop</a:t>
            </a: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5199063" y="6248400"/>
            <a:ext cx="2878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600"/>
              <a:t># of vaccines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05600" y="3175000"/>
            <a:ext cx="304800" cy="25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6934200" y="3073400"/>
            <a:ext cx="1893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200" i="1">
                <a:solidFill>
                  <a:srgbClr val="FF0000"/>
                </a:solidFill>
              </a:rPr>
              <a:t>Netshield</a:t>
            </a:r>
            <a:endParaRPr lang="en-US" altLang="zh-CN" sz="320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575300" y="2197100"/>
            <a:ext cx="660400" cy="2286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8" name="TextBox 11"/>
          <p:cNvSpPr txBox="1">
            <a:spLocks noChangeArrowheads="1"/>
          </p:cNvSpPr>
          <p:nvPr/>
        </p:nvSpPr>
        <p:spPr bwMode="auto">
          <a:xfrm>
            <a:off x="5715000" y="1524000"/>
            <a:ext cx="1893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0000FF"/>
                </a:solidFill>
              </a:rPr>
              <a:t>Optimal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5981700" y="4229100"/>
            <a:ext cx="457200" cy="381000"/>
          </a:xfrm>
          <a:prstGeom prst="straightConnector1">
            <a:avLst/>
          </a:prstGeom>
          <a:ln w="28575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0" name="TextBox 14"/>
          <p:cNvSpPr txBox="1">
            <a:spLocks noChangeArrowheads="1"/>
          </p:cNvSpPr>
          <p:nvPr/>
        </p:nvSpPr>
        <p:spPr bwMode="auto">
          <a:xfrm>
            <a:off x="5410200" y="45974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007635"/>
                </a:solidFill>
              </a:rPr>
              <a:t>(1-1/e) x Optimal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09800" y="1981200"/>
            <a:ext cx="2819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1600200" y="1371600"/>
            <a:ext cx="381000" cy="106680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903" name="TextBox 9"/>
          <p:cNvSpPr txBox="1">
            <a:spLocks noChangeArrowheads="1"/>
          </p:cNvSpPr>
          <p:nvPr/>
        </p:nvSpPr>
        <p:spPr bwMode="auto">
          <a:xfrm>
            <a:off x="381000" y="1600200"/>
            <a:ext cx="1344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(better)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74838" y="3200400"/>
            <a:ext cx="152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49</a:t>
            </a:fld>
            <a:r>
              <a:rPr lang="en-US" dirty="0" smtClean="0"/>
              <a:t> -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28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20000"/>
          <a:stretch/>
        </p:blipFill>
        <p:spPr>
          <a:xfrm>
            <a:off x="0" y="609600"/>
            <a:ext cx="9151620" cy="5410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45564-3968-4730-ADED-D7A7FCBCBE8B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8676" y="-76200"/>
            <a:ext cx="714992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altLang="zh-CN" sz="4000" dirty="0" smtClean="0">
                <a:solidFill>
                  <a:srgbClr val="C00000"/>
                </a:solidFill>
              </a:rPr>
              <a:t>BIG Graphs #3: High Volatility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027003"/>
            <a:ext cx="91658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amount of the data that is created every one minute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Q: How to respond in real-time or near-real time?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6372225"/>
            <a:ext cx="914400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Content Placeholder 4" descr="re_karate_new_2_9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825" y="1476375"/>
            <a:ext cx="6591300" cy="5249863"/>
          </a:xfrm>
        </p:spPr>
      </p:pic>
      <p:sp>
        <p:nvSpPr>
          <p:cNvPr id="34" name="Rectangle 33"/>
          <p:cNvSpPr/>
          <p:nvPr/>
        </p:nvSpPr>
        <p:spPr>
          <a:xfrm>
            <a:off x="5562600" y="3667125"/>
            <a:ext cx="1812925" cy="2468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1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Comparison of Immunization</a:t>
            </a:r>
          </a:p>
        </p:txBody>
      </p:sp>
      <p:sp>
        <p:nvSpPr>
          <p:cNvPr id="38918" name="TextBox 9"/>
          <p:cNvSpPr txBox="1">
            <a:spLocks noChangeArrowheads="1"/>
          </p:cNvSpPr>
          <p:nvPr/>
        </p:nvSpPr>
        <p:spPr bwMode="auto">
          <a:xfrm>
            <a:off x="76200" y="1981200"/>
            <a:ext cx="1344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(better)</a:t>
            </a:r>
          </a:p>
        </p:txBody>
      </p:sp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1828800" y="1457325"/>
            <a:ext cx="50450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Log(fraction of infected nodes)</a:t>
            </a:r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5605463" y="6334125"/>
            <a:ext cx="1905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Time Ticks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3048000" y="5257800"/>
            <a:ext cx="4572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2" name="TextBox 9"/>
          <p:cNvSpPr txBox="1">
            <a:spLocks noChangeArrowheads="1"/>
          </p:cNvSpPr>
          <p:nvPr/>
        </p:nvSpPr>
        <p:spPr bwMode="auto">
          <a:xfrm>
            <a:off x="2057400" y="5634038"/>
            <a:ext cx="180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 i="1">
                <a:solidFill>
                  <a:srgbClr val="FF0000"/>
                </a:solidFill>
              </a:rPr>
              <a:t>Netshield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7800" y="2590800"/>
            <a:ext cx="3048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Up Arrow 5"/>
          <p:cNvSpPr/>
          <p:nvPr/>
        </p:nvSpPr>
        <p:spPr>
          <a:xfrm rot="10800000">
            <a:off x="1371600" y="1600200"/>
            <a:ext cx="381000" cy="182880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076700" y="5143500"/>
            <a:ext cx="990600" cy="457200"/>
          </a:xfrm>
          <a:prstGeom prst="straightConnector1">
            <a:avLst/>
          </a:prstGeom>
          <a:ln w="127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6" name="TextBox 9"/>
          <p:cNvSpPr txBox="1">
            <a:spLocks noChangeArrowheads="1"/>
          </p:cNvSpPr>
          <p:nvPr/>
        </p:nvSpPr>
        <p:spPr bwMode="auto">
          <a:xfrm>
            <a:off x="4495800" y="4419600"/>
            <a:ext cx="1366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FFFF"/>
                </a:solidFill>
              </a:rPr>
              <a:t>Degree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4267200" y="2590800"/>
            <a:ext cx="3048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8" name="TextBox 9"/>
          <p:cNvSpPr txBox="1">
            <a:spLocks noChangeArrowheads="1"/>
          </p:cNvSpPr>
          <p:nvPr/>
        </p:nvSpPr>
        <p:spPr bwMode="auto">
          <a:xfrm>
            <a:off x="4332288" y="2057400"/>
            <a:ext cx="208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Abnormality</a:t>
            </a:r>
          </a:p>
        </p:txBody>
      </p:sp>
      <p:cxnSp>
        <p:nvCxnSpPr>
          <p:cNvPr id="23" name="Straight Arrow Connector 22"/>
          <p:cNvCxnSpPr>
            <a:endCxn id="38930" idx="1"/>
          </p:cNvCxnSpPr>
          <p:nvPr/>
        </p:nvCxnSpPr>
        <p:spPr>
          <a:xfrm flipV="1">
            <a:off x="5394325" y="3157538"/>
            <a:ext cx="244475" cy="195262"/>
          </a:xfrm>
          <a:prstGeom prst="straightConnector1">
            <a:avLst/>
          </a:prstGeom>
          <a:ln w="127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0" name="TextBox 9"/>
          <p:cNvSpPr txBox="1">
            <a:spLocks noChangeArrowheads="1"/>
          </p:cNvSpPr>
          <p:nvPr/>
        </p:nvSpPr>
        <p:spPr bwMode="auto">
          <a:xfrm>
            <a:off x="5638800" y="2895600"/>
            <a:ext cx="1865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33CC33"/>
                </a:solidFill>
              </a:rPr>
              <a:t>PageRank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181600" y="5945188"/>
            <a:ext cx="457200" cy="150812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5562600" y="5562600"/>
            <a:ext cx="2251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Eigs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(=HITS)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4991100" y="5524500"/>
            <a:ext cx="609600" cy="53340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4" name="TextBox 9"/>
          <p:cNvSpPr txBox="1">
            <a:spLocks noChangeArrowheads="1"/>
          </p:cNvSpPr>
          <p:nvPr/>
        </p:nvSpPr>
        <p:spPr bwMode="auto">
          <a:xfrm>
            <a:off x="5559425" y="5105400"/>
            <a:ext cx="236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</a:rPr>
              <a:t>Acquaintance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657600" y="4648200"/>
            <a:ext cx="838200" cy="381000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6" name="TextBox 9"/>
          <p:cNvSpPr txBox="1">
            <a:spLocks noChangeArrowheads="1"/>
          </p:cNvSpPr>
          <p:nvPr/>
        </p:nvSpPr>
        <p:spPr bwMode="auto">
          <a:xfrm>
            <a:off x="4191000" y="3886200"/>
            <a:ext cx="272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030A0"/>
                </a:solidFill>
              </a:rPr>
              <a:t>Between (short)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800600" y="5181600"/>
            <a:ext cx="838200" cy="838200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8" name="TextBox 9"/>
          <p:cNvSpPr txBox="1">
            <a:spLocks noChangeArrowheads="1"/>
          </p:cNvSpPr>
          <p:nvPr/>
        </p:nvSpPr>
        <p:spPr bwMode="auto">
          <a:xfrm>
            <a:off x="5562600" y="472440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FF00"/>
                </a:solidFill>
              </a:rPr>
              <a:t>Between (RW)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191000" y="63246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133600" y="6145213"/>
            <a:ext cx="51054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38895" y="4040981"/>
            <a:ext cx="4189412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50</a:t>
            </a:fld>
            <a:r>
              <a:rPr lang="en-US" dirty="0" smtClean="0"/>
              <a:t> -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63969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C00000"/>
                </a:solidFill>
              </a:rPr>
              <a:t>Speed of </a:t>
            </a:r>
            <a:r>
              <a:rPr lang="en-US" altLang="zh-CN" i="1" smtClean="0">
                <a:solidFill>
                  <a:srgbClr val="C00000"/>
                </a:solidFill>
              </a:rPr>
              <a:t>Netshield</a:t>
            </a:r>
            <a:endParaRPr lang="en-US" altLang="zh-CN" smtClean="0">
              <a:solidFill>
                <a:srgbClr val="C00000"/>
              </a:solidFill>
            </a:endParaRP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52E7DE9-3B9A-4D62-8C0F-202E9DD14A0A}" type="slidenum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51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rot="16200000" flipV="1">
            <a:off x="1177925" y="1565275"/>
            <a:ext cx="284163" cy="2016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2" name="TextBox 9"/>
          <p:cNvSpPr txBox="1">
            <a:spLocks noChangeArrowheads="1"/>
          </p:cNvSpPr>
          <p:nvPr/>
        </p:nvSpPr>
        <p:spPr bwMode="auto">
          <a:xfrm>
            <a:off x="166688" y="1066800"/>
            <a:ext cx="181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800" b="1"/>
              <a:t>&gt; 10 days</a:t>
            </a:r>
            <a:endParaRPr lang="en-US" altLang="zh-CN" sz="2800" b="1" i="1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rot="10800000">
            <a:off x="1676400" y="5181600"/>
            <a:ext cx="457200" cy="190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4" name="TextBox 18"/>
          <p:cNvSpPr txBox="1">
            <a:spLocks noChangeArrowheads="1"/>
          </p:cNvSpPr>
          <p:nvPr/>
        </p:nvSpPr>
        <p:spPr bwMode="auto">
          <a:xfrm>
            <a:off x="76200" y="4724400"/>
            <a:ext cx="224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800" b="1"/>
              <a:t>0.1 seconds</a:t>
            </a:r>
            <a:endParaRPr lang="en-US" altLang="zh-CN" sz="2800" b="1" i="1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4419600" y="5105400"/>
            <a:ext cx="5334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6" name="TextBox 21"/>
          <p:cNvSpPr txBox="1">
            <a:spLocks noChangeArrowheads="1"/>
          </p:cNvSpPr>
          <p:nvPr/>
        </p:nvSpPr>
        <p:spPr bwMode="auto">
          <a:xfrm>
            <a:off x="3516313" y="4445000"/>
            <a:ext cx="1893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200" i="1">
                <a:solidFill>
                  <a:srgbClr val="FF0000"/>
                </a:solidFill>
              </a:rPr>
              <a:t>Netshield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62600" y="2514600"/>
            <a:ext cx="1676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948" name="TextBox 9"/>
          <p:cNvSpPr txBox="1">
            <a:spLocks noChangeArrowheads="1"/>
          </p:cNvSpPr>
          <p:nvPr/>
        </p:nvSpPr>
        <p:spPr bwMode="auto">
          <a:xfrm>
            <a:off x="447675" y="35623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 b="1"/>
              <a:t>(better)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52800" y="1295400"/>
            <a:ext cx="4114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950" name="TextBox 24"/>
          <p:cNvSpPr txBox="1">
            <a:spLocks noChangeArrowheads="1"/>
          </p:cNvSpPr>
          <p:nvPr/>
        </p:nvSpPr>
        <p:spPr bwMode="auto">
          <a:xfrm>
            <a:off x="1554163" y="2286000"/>
            <a:ext cx="9255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/>
              <a:t>100,000</a:t>
            </a:r>
          </a:p>
        </p:txBody>
      </p:sp>
      <p:sp>
        <p:nvSpPr>
          <p:cNvPr id="39951" name="TextBox 26"/>
          <p:cNvSpPr txBox="1">
            <a:spLocks noChangeArrowheads="1"/>
          </p:cNvSpPr>
          <p:nvPr/>
        </p:nvSpPr>
        <p:spPr bwMode="auto">
          <a:xfrm>
            <a:off x="1101725" y="1752600"/>
            <a:ext cx="13874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/>
              <a:t>&gt;=1,000,000</a:t>
            </a:r>
          </a:p>
        </p:txBody>
      </p:sp>
      <p:sp>
        <p:nvSpPr>
          <p:cNvPr id="8" name="Oval 7"/>
          <p:cNvSpPr/>
          <p:nvPr/>
        </p:nvSpPr>
        <p:spPr>
          <a:xfrm>
            <a:off x="1219200" y="1752600"/>
            <a:ext cx="1371600" cy="381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953" name="TextBox 28"/>
          <p:cNvSpPr txBox="1">
            <a:spLocks noChangeArrowheads="1"/>
          </p:cNvSpPr>
          <p:nvPr/>
        </p:nvSpPr>
        <p:spPr bwMode="auto">
          <a:xfrm>
            <a:off x="1692275" y="2678113"/>
            <a:ext cx="7969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/>
              <a:t>10,000</a:t>
            </a:r>
          </a:p>
        </p:txBody>
      </p:sp>
      <p:sp>
        <p:nvSpPr>
          <p:cNvPr id="39954" name="TextBox 29"/>
          <p:cNvSpPr txBox="1">
            <a:spLocks noChangeArrowheads="1"/>
          </p:cNvSpPr>
          <p:nvPr/>
        </p:nvSpPr>
        <p:spPr bwMode="auto">
          <a:xfrm>
            <a:off x="2125663" y="4267200"/>
            <a:ext cx="3476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/>
              <a:t>10</a:t>
            </a:r>
          </a:p>
        </p:txBody>
      </p:sp>
      <p:sp>
        <p:nvSpPr>
          <p:cNvPr id="39955" name="TextBox 30"/>
          <p:cNvSpPr txBox="1">
            <a:spLocks noChangeArrowheads="1"/>
          </p:cNvSpPr>
          <p:nvPr/>
        </p:nvSpPr>
        <p:spPr bwMode="auto">
          <a:xfrm>
            <a:off x="2293938" y="4659313"/>
            <a:ext cx="2206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/>
              <a:t>1</a:t>
            </a:r>
          </a:p>
        </p:txBody>
      </p:sp>
      <p:sp>
        <p:nvSpPr>
          <p:cNvPr id="39956" name="TextBox 31"/>
          <p:cNvSpPr txBox="1">
            <a:spLocks noChangeArrowheads="1"/>
          </p:cNvSpPr>
          <p:nvPr/>
        </p:nvSpPr>
        <p:spPr bwMode="auto">
          <a:xfrm>
            <a:off x="2101850" y="5192713"/>
            <a:ext cx="4127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/>
              <a:t>0.1</a:t>
            </a:r>
          </a:p>
        </p:txBody>
      </p:sp>
      <p:sp>
        <p:nvSpPr>
          <p:cNvPr id="17" name="Oval 16"/>
          <p:cNvSpPr/>
          <p:nvPr/>
        </p:nvSpPr>
        <p:spPr>
          <a:xfrm>
            <a:off x="2133600" y="5105400"/>
            <a:ext cx="381000" cy="533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958" name="TextBox 32"/>
          <p:cNvSpPr txBox="1">
            <a:spLocks noChangeArrowheads="1"/>
          </p:cNvSpPr>
          <p:nvPr/>
        </p:nvSpPr>
        <p:spPr bwMode="auto">
          <a:xfrm>
            <a:off x="1973263" y="5726113"/>
            <a:ext cx="54133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/>
              <a:t>0.01</a:t>
            </a:r>
          </a:p>
          <a:p>
            <a:pPr algn="r" eaLnBrk="1" hangingPunct="1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2514600" y="59436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276600" y="2032000"/>
            <a:ext cx="381000" cy="152400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1" name="TextBox 40"/>
          <p:cNvSpPr txBox="1">
            <a:spLocks noChangeArrowheads="1"/>
          </p:cNvSpPr>
          <p:nvPr/>
        </p:nvSpPr>
        <p:spPr bwMode="auto">
          <a:xfrm>
            <a:off x="3578225" y="1981200"/>
            <a:ext cx="198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0000FF"/>
                </a:solidFill>
              </a:rPr>
              <a:t>Com-Eigs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200400" y="2743200"/>
            <a:ext cx="381000" cy="152400"/>
          </a:xfrm>
          <a:prstGeom prst="straightConnector1">
            <a:avLst/>
          </a:prstGeom>
          <a:ln w="28575">
            <a:solidFill>
              <a:srgbClr val="007635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3" name="TextBox 44"/>
          <p:cNvSpPr txBox="1">
            <a:spLocks noChangeArrowheads="1"/>
          </p:cNvSpPr>
          <p:nvPr/>
        </p:nvSpPr>
        <p:spPr bwMode="auto">
          <a:xfrm>
            <a:off x="3502025" y="2692400"/>
            <a:ext cx="198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007635"/>
                </a:solidFill>
              </a:rPr>
              <a:t>Com-Eval</a:t>
            </a:r>
          </a:p>
        </p:txBody>
      </p:sp>
      <p:sp>
        <p:nvSpPr>
          <p:cNvPr id="39964" name="TextBox 27"/>
          <p:cNvSpPr txBox="1">
            <a:spLocks noChangeArrowheads="1"/>
          </p:cNvSpPr>
          <p:nvPr/>
        </p:nvSpPr>
        <p:spPr bwMode="auto">
          <a:xfrm>
            <a:off x="533400" y="6248400"/>
            <a:ext cx="8382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dirty="0"/>
              <a:t>NIPS co-authorship Network: 3K nodes, 15K </a:t>
            </a:r>
            <a:r>
              <a:rPr lang="en-US" altLang="zh-CN" sz="2800" dirty="0" smtClean="0"/>
              <a:t>edges</a:t>
            </a:r>
          </a:p>
          <a:p>
            <a:pPr eaLnBrk="1" hangingPunct="1"/>
            <a:endParaRPr lang="en-US" altLang="zh-CN" sz="2800" i="1" dirty="0"/>
          </a:p>
        </p:txBody>
      </p:sp>
      <p:sp>
        <p:nvSpPr>
          <p:cNvPr id="39965" name="TextBox 35"/>
          <p:cNvSpPr txBox="1">
            <a:spLocks noChangeArrowheads="1"/>
          </p:cNvSpPr>
          <p:nvPr/>
        </p:nvSpPr>
        <p:spPr bwMode="auto">
          <a:xfrm>
            <a:off x="346075" y="3011488"/>
            <a:ext cx="125412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600" b="1"/>
              <a:t>Time</a:t>
            </a:r>
          </a:p>
        </p:txBody>
      </p:sp>
      <p:sp>
        <p:nvSpPr>
          <p:cNvPr id="20" name="Up Arrow 19"/>
          <p:cNvSpPr/>
          <p:nvPr/>
        </p:nvSpPr>
        <p:spPr>
          <a:xfrm>
            <a:off x="1447800" y="3048000"/>
            <a:ext cx="381000" cy="1066800"/>
          </a:xfrm>
          <a:prstGeom prst="up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67" name="TextBox 37"/>
          <p:cNvSpPr txBox="1">
            <a:spLocks noChangeArrowheads="1"/>
          </p:cNvSpPr>
          <p:nvPr/>
        </p:nvSpPr>
        <p:spPr bwMode="auto">
          <a:xfrm>
            <a:off x="1804988" y="3200400"/>
            <a:ext cx="6683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/>
              <a:t>1,000</a:t>
            </a:r>
          </a:p>
        </p:txBody>
      </p:sp>
      <p:sp>
        <p:nvSpPr>
          <p:cNvPr id="39968" name="TextBox 38"/>
          <p:cNvSpPr txBox="1">
            <a:spLocks noChangeArrowheads="1"/>
          </p:cNvSpPr>
          <p:nvPr/>
        </p:nvSpPr>
        <p:spPr bwMode="auto">
          <a:xfrm>
            <a:off x="1981200" y="3733800"/>
            <a:ext cx="4778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/>
              <a:t>100</a:t>
            </a:r>
          </a:p>
        </p:txBody>
      </p:sp>
      <p:sp>
        <p:nvSpPr>
          <p:cNvPr id="39969" name="Text Box 7"/>
          <p:cNvSpPr txBox="1">
            <a:spLocks noChangeArrowheads="1"/>
          </p:cNvSpPr>
          <p:nvPr/>
        </p:nvSpPr>
        <p:spPr bwMode="auto">
          <a:xfrm>
            <a:off x="6248400" y="3124200"/>
            <a:ext cx="24384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3200"/>
              <a:t>10,000,000x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4541838" y="3670300"/>
            <a:ext cx="3565525" cy="31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72200" y="1903413"/>
            <a:ext cx="3048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72200" y="54864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3" name="TextBox 46"/>
          <p:cNvSpPr txBox="1">
            <a:spLocks noChangeArrowheads="1"/>
          </p:cNvSpPr>
          <p:nvPr/>
        </p:nvSpPr>
        <p:spPr bwMode="auto">
          <a:xfrm>
            <a:off x="6265863" y="5410200"/>
            <a:ext cx="2878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600"/>
              <a:t># of vaccines</a:t>
            </a:r>
          </a:p>
        </p:txBody>
      </p:sp>
    </p:spTree>
  </p:cSld>
  <p:clrMapOvr>
    <a:masterClrMapping/>
  </p:clrMapOvr>
  <p:transition xmlns:p14="http://schemas.microsoft.com/office/powerpoint/2010/main" advTm="20828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Scalability of </a:t>
            </a:r>
            <a:r>
              <a:rPr lang="en-US" altLang="zh-CN" i="1" dirty="0" err="1" smtClean="0">
                <a:solidFill>
                  <a:srgbClr val="C00000"/>
                </a:solidFill>
              </a:rPr>
              <a:t>Netshield</a:t>
            </a:r>
            <a:endParaRPr lang="en-US" altLang="zh-CN" dirty="0" smtClean="0">
              <a:solidFill>
                <a:srgbClr val="C00000"/>
              </a:solidFill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443788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0" y="1295400"/>
            <a:ext cx="1254125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600" b="1"/>
              <a:t>Time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6248400" y="5221288"/>
            <a:ext cx="246697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600" b="1"/>
              <a:t># of edges</a:t>
            </a:r>
          </a:p>
        </p:txBody>
      </p:sp>
      <p:sp>
        <p:nvSpPr>
          <p:cNvPr id="8" name="Up Arrow 7"/>
          <p:cNvSpPr/>
          <p:nvPr/>
        </p:nvSpPr>
        <p:spPr>
          <a:xfrm>
            <a:off x="1066800" y="1447800"/>
            <a:ext cx="381000" cy="1371600"/>
          </a:xfrm>
          <a:prstGeom prst="up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7" name="TextBox 9"/>
          <p:cNvSpPr txBox="1">
            <a:spLocks noChangeArrowheads="1"/>
          </p:cNvSpPr>
          <p:nvPr/>
        </p:nvSpPr>
        <p:spPr bwMode="auto">
          <a:xfrm>
            <a:off x="76200" y="182880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 b="1"/>
              <a:t>(better)</a:t>
            </a:r>
          </a:p>
        </p:txBody>
      </p:sp>
      <p:sp>
        <p:nvSpPr>
          <p:cNvPr id="40968" name="TextBox 9"/>
          <p:cNvSpPr txBox="1">
            <a:spLocks noChangeArrowheads="1"/>
          </p:cNvSpPr>
          <p:nvPr/>
        </p:nvSpPr>
        <p:spPr bwMode="auto">
          <a:xfrm>
            <a:off x="8315325" y="5943600"/>
            <a:ext cx="744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/>
              <a:t>X 10</a:t>
            </a:r>
            <a:r>
              <a:rPr lang="en-US" altLang="zh-CN" baseline="30000"/>
              <a:t>8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28800" y="2667000"/>
            <a:ext cx="5334000" cy="3200400"/>
          </a:xfrm>
          <a:prstGeom prst="line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- 53 -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2350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r>
              <a:rPr lang="en-US" altLang="zh-CN" dirty="0" smtClean="0"/>
              <a:t>From Node Deletion to Edge Deletion</a:t>
            </a:r>
            <a:endParaRPr lang="en-US" altLang="zh-CN" sz="3600" dirty="0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  <a:p>
            <a:endParaRPr lang="zh-CN" altLang="en-US" smtClean="0"/>
          </a:p>
          <a:p>
            <a:endParaRPr lang="zh-CN" altLang="en-US" smtClean="0"/>
          </a:p>
        </p:txBody>
      </p:sp>
      <p:sp>
        <p:nvSpPr>
          <p:cNvPr id="50180" name="Rectangle 148"/>
          <p:cNvSpPr>
            <a:spLocks noChangeArrowheads="1"/>
          </p:cNvSpPr>
          <p:nvPr/>
        </p:nvSpPr>
        <p:spPr bwMode="auto">
          <a:xfrm>
            <a:off x="0" y="1279525"/>
            <a:ext cx="91440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sz="3000" dirty="0">
                <a:solidFill>
                  <a:srgbClr val="000000"/>
                </a:solidFill>
              </a:rPr>
              <a:t>Given</a:t>
            </a:r>
            <a:r>
              <a:rPr lang="en-US" altLang="zh-CN" sz="3000" b="0" dirty="0">
                <a:solidFill>
                  <a:srgbClr val="000000"/>
                </a:solidFill>
              </a:rPr>
              <a:t>: a graph </a:t>
            </a:r>
            <a:r>
              <a:rPr lang="en-US" altLang="zh-CN" sz="3000" b="0" i="1" dirty="0">
                <a:solidFill>
                  <a:srgbClr val="000000"/>
                </a:solidFill>
              </a:rPr>
              <a:t>A</a:t>
            </a:r>
            <a:r>
              <a:rPr lang="en-US" altLang="zh-CN" sz="3000" b="0" dirty="0">
                <a:solidFill>
                  <a:srgbClr val="000000"/>
                </a:solidFill>
              </a:rPr>
              <a:t>, virus prop model and budget </a:t>
            </a:r>
            <a:r>
              <a:rPr lang="en-US" altLang="zh-CN" sz="3000" b="0" i="1" dirty="0">
                <a:solidFill>
                  <a:srgbClr val="000000"/>
                </a:solidFill>
              </a:rPr>
              <a:t>k</a:t>
            </a:r>
            <a:r>
              <a:rPr lang="en-US" altLang="zh-CN" sz="3000" b="0" dirty="0">
                <a:solidFill>
                  <a:srgbClr val="000000"/>
                </a:solidFill>
              </a:rPr>
              <a:t>; </a:t>
            </a:r>
          </a:p>
          <a:p>
            <a:pPr>
              <a:buFont typeface="Arial" charset="0"/>
              <a:buChar char="•"/>
            </a:pPr>
            <a:r>
              <a:rPr lang="en-US" altLang="zh-CN" sz="3000" dirty="0">
                <a:solidFill>
                  <a:srgbClr val="000000"/>
                </a:solidFill>
              </a:rPr>
              <a:t>Find</a:t>
            </a:r>
            <a:r>
              <a:rPr lang="en-US" altLang="zh-CN" sz="3000" b="0" dirty="0">
                <a:solidFill>
                  <a:srgbClr val="000000"/>
                </a:solidFill>
              </a:rPr>
              <a:t>: delete </a:t>
            </a:r>
            <a:r>
              <a:rPr lang="en-US" altLang="zh-CN" sz="3000" b="0" i="1" dirty="0">
                <a:solidFill>
                  <a:srgbClr val="000000"/>
                </a:solidFill>
              </a:rPr>
              <a:t>k</a:t>
            </a:r>
            <a:r>
              <a:rPr lang="en-US" altLang="zh-CN" sz="3000" b="0" dirty="0">
                <a:solidFill>
                  <a:srgbClr val="000000"/>
                </a:solidFill>
              </a:rPr>
              <a:t> ‘best’ edges from </a:t>
            </a:r>
            <a:r>
              <a:rPr lang="en-US" altLang="zh-CN" sz="3000" b="0" i="1" dirty="0">
                <a:solidFill>
                  <a:srgbClr val="000000"/>
                </a:solidFill>
              </a:rPr>
              <a:t>A </a:t>
            </a:r>
            <a:r>
              <a:rPr lang="en-US" altLang="zh-CN" sz="3000" b="0" dirty="0">
                <a:solidFill>
                  <a:srgbClr val="000000"/>
                </a:solidFill>
              </a:rPr>
              <a:t>to minimize </a:t>
            </a:r>
            <a:r>
              <a:rPr lang="en-US" altLang="zh-CN" sz="3200" b="0" i="1" dirty="0">
                <a:latin typeface="Calibri" pitchFamily="34" charset="0"/>
              </a:rPr>
              <a:t>λ</a:t>
            </a:r>
            <a:endParaRPr lang="en-US" altLang="zh-CN" sz="3000" b="0" dirty="0"/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609600" y="2027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altLang="zh-CN" sz="32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0182" name="Oval 10"/>
          <p:cNvSpPr>
            <a:spLocks noChangeArrowheads="1"/>
          </p:cNvSpPr>
          <p:nvPr/>
        </p:nvSpPr>
        <p:spPr bwMode="auto">
          <a:xfrm>
            <a:off x="3376613" y="3348038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50183" name="Oval 11"/>
          <p:cNvSpPr>
            <a:spLocks noChangeArrowheads="1"/>
          </p:cNvSpPr>
          <p:nvPr/>
        </p:nvSpPr>
        <p:spPr bwMode="auto">
          <a:xfrm>
            <a:off x="3071813" y="3805238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50184" name="Oval 12"/>
          <p:cNvSpPr>
            <a:spLocks noChangeArrowheads="1"/>
          </p:cNvSpPr>
          <p:nvPr/>
        </p:nvSpPr>
        <p:spPr bwMode="auto">
          <a:xfrm>
            <a:off x="3529013" y="3805238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50185" name="Oval 13"/>
          <p:cNvSpPr>
            <a:spLocks noChangeArrowheads="1"/>
          </p:cNvSpPr>
          <p:nvPr/>
        </p:nvSpPr>
        <p:spPr bwMode="auto">
          <a:xfrm>
            <a:off x="4672013" y="3348038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50186" name="Oval 14"/>
          <p:cNvSpPr>
            <a:spLocks noChangeArrowheads="1"/>
          </p:cNvSpPr>
          <p:nvPr/>
        </p:nvSpPr>
        <p:spPr bwMode="auto">
          <a:xfrm>
            <a:off x="2843213" y="3348038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50187" name="Oval 15"/>
          <p:cNvSpPr>
            <a:spLocks noChangeArrowheads="1"/>
          </p:cNvSpPr>
          <p:nvPr/>
        </p:nvSpPr>
        <p:spPr bwMode="auto">
          <a:xfrm>
            <a:off x="3071813" y="2814638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50188" name="Oval 16"/>
          <p:cNvSpPr>
            <a:spLocks noChangeArrowheads="1"/>
          </p:cNvSpPr>
          <p:nvPr/>
        </p:nvSpPr>
        <p:spPr bwMode="auto">
          <a:xfrm>
            <a:off x="3681413" y="2814638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50189" name="Oval 17"/>
          <p:cNvSpPr>
            <a:spLocks noChangeArrowheads="1"/>
          </p:cNvSpPr>
          <p:nvPr/>
        </p:nvSpPr>
        <p:spPr bwMode="auto">
          <a:xfrm>
            <a:off x="4062413" y="3348038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cxnSp>
        <p:nvCxnSpPr>
          <p:cNvPr id="50190" name="AutoShape 18"/>
          <p:cNvCxnSpPr>
            <a:cxnSpLocks noChangeShapeType="1"/>
            <a:stCxn id="50182" idx="0"/>
            <a:endCxn id="50188" idx="3"/>
          </p:cNvCxnSpPr>
          <p:nvPr/>
        </p:nvCxnSpPr>
        <p:spPr bwMode="auto">
          <a:xfrm flipV="1">
            <a:off x="3490913" y="3009900"/>
            <a:ext cx="223837" cy="338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91" name="AutoShape 20"/>
          <p:cNvCxnSpPr>
            <a:cxnSpLocks noChangeShapeType="1"/>
            <a:stCxn id="50182" idx="0"/>
            <a:endCxn id="50187" idx="4"/>
          </p:cNvCxnSpPr>
          <p:nvPr/>
        </p:nvCxnSpPr>
        <p:spPr bwMode="auto">
          <a:xfrm flipH="1" flipV="1">
            <a:off x="3186113" y="3043238"/>
            <a:ext cx="3048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92" name="AutoShape 21"/>
          <p:cNvCxnSpPr>
            <a:cxnSpLocks noChangeShapeType="1"/>
            <a:stCxn id="50182" idx="2"/>
            <a:endCxn id="50186" idx="6"/>
          </p:cNvCxnSpPr>
          <p:nvPr/>
        </p:nvCxnSpPr>
        <p:spPr bwMode="auto">
          <a:xfrm flipH="1">
            <a:off x="3071813" y="3462338"/>
            <a:ext cx="304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93" name="AutoShape 22"/>
          <p:cNvCxnSpPr>
            <a:cxnSpLocks noChangeShapeType="1"/>
            <a:stCxn id="50183" idx="0"/>
          </p:cNvCxnSpPr>
          <p:nvPr/>
        </p:nvCxnSpPr>
        <p:spPr bwMode="auto">
          <a:xfrm flipV="1">
            <a:off x="3186113" y="3576638"/>
            <a:ext cx="261937" cy="2286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94" name="AutoShape 23"/>
          <p:cNvCxnSpPr>
            <a:cxnSpLocks noChangeShapeType="1"/>
            <a:stCxn id="50184" idx="0"/>
            <a:endCxn id="50182" idx="5"/>
          </p:cNvCxnSpPr>
          <p:nvPr/>
        </p:nvCxnSpPr>
        <p:spPr bwMode="auto">
          <a:xfrm flipH="1" flipV="1">
            <a:off x="3571875" y="3543300"/>
            <a:ext cx="71438" cy="261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95" name="AutoShape 24"/>
          <p:cNvCxnSpPr>
            <a:cxnSpLocks noChangeShapeType="1"/>
            <a:stCxn id="50182" idx="6"/>
            <a:endCxn id="50189" idx="2"/>
          </p:cNvCxnSpPr>
          <p:nvPr/>
        </p:nvCxnSpPr>
        <p:spPr bwMode="auto">
          <a:xfrm>
            <a:off x="3605213" y="3462338"/>
            <a:ext cx="457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96" name="AutoShape 25"/>
          <p:cNvCxnSpPr>
            <a:cxnSpLocks noChangeShapeType="1"/>
            <a:stCxn id="50189" idx="6"/>
            <a:endCxn id="50185" idx="2"/>
          </p:cNvCxnSpPr>
          <p:nvPr/>
        </p:nvCxnSpPr>
        <p:spPr bwMode="auto">
          <a:xfrm>
            <a:off x="4291013" y="3462338"/>
            <a:ext cx="3810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197" name="Oval 26"/>
          <p:cNvSpPr>
            <a:spLocks noChangeArrowheads="1"/>
          </p:cNvSpPr>
          <p:nvPr/>
        </p:nvSpPr>
        <p:spPr bwMode="auto">
          <a:xfrm>
            <a:off x="5357813" y="3348038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50198" name="Oval 27"/>
          <p:cNvSpPr>
            <a:spLocks noChangeArrowheads="1"/>
          </p:cNvSpPr>
          <p:nvPr/>
        </p:nvSpPr>
        <p:spPr bwMode="auto">
          <a:xfrm>
            <a:off x="5053013" y="3805238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50199" name="Oval 28"/>
          <p:cNvSpPr>
            <a:spLocks noChangeArrowheads="1"/>
          </p:cNvSpPr>
          <p:nvPr/>
        </p:nvSpPr>
        <p:spPr bwMode="auto">
          <a:xfrm>
            <a:off x="5510213" y="3805238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50200" name="Oval 29"/>
          <p:cNvSpPr>
            <a:spLocks noChangeArrowheads="1"/>
          </p:cNvSpPr>
          <p:nvPr/>
        </p:nvSpPr>
        <p:spPr bwMode="auto">
          <a:xfrm>
            <a:off x="6043613" y="3348038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50201" name="Oval 30"/>
          <p:cNvSpPr>
            <a:spLocks noChangeArrowheads="1"/>
          </p:cNvSpPr>
          <p:nvPr/>
        </p:nvSpPr>
        <p:spPr bwMode="auto">
          <a:xfrm>
            <a:off x="5053013" y="2814638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50202" name="Oval 31"/>
          <p:cNvSpPr>
            <a:spLocks noChangeArrowheads="1"/>
          </p:cNvSpPr>
          <p:nvPr/>
        </p:nvSpPr>
        <p:spPr bwMode="auto">
          <a:xfrm>
            <a:off x="5662613" y="2814638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cxnSp>
        <p:nvCxnSpPr>
          <p:cNvPr id="50203" name="AutoShape 32"/>
          <p:cNvCxnSpPr>
            <a:cxnSpLocks noChangeShapeType="1"/>
            <a:stCxn id="50197" idx="0"/>
            <a:endCxn id="50202" idx="3"/>
          </p:cNvCxnSpPr>
          <p:nvPr/>
        </p:nvCxnSpPr>
        <p:spPr bwMode="auto">
          <a:xfrm flipV="1">
            <a:off x="5472113" y="3009900"/>
            <a:ext cx="223837" cy="338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204" name="AutoShape 33"/>
          <p:cNvCxnSpPr>
            <a:cxnSpLocks noChangeShapeType="1"/>
            <a:stCxn id="50197" idx="0"/>
            <a:endCxn id="50201" idx="4"/>
          </p:cNvCxnSpPr>
          <p:nvPr/>
        </p:nvCxnSpPr>
        <p:spPr bwMode="auto">
          <a:xfrm flipH="1" flipV="1">
            <a:off x="5167313" y="3043238"/>
            <a:ext cx="3048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205" name="AutoShape 34"/>
          <p:cNvCxnSpPr>
            <a:cxnSpLocks noChangeShapeType="1"/>
            <a:stCxn id="50197" idx="6"/>
            <a:endCxn id="50200" idx="2"/>
          </p:cNvCxnSpPr>
          <p:nvPr/>
        </p:nvCxnSpPr>
        <p:spPr bwMode="auto">
          <a:xfrm>
            <a:off x="5586413" y="3462338"/>
            <a:ext cx="457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206" name="AutoShape 35"/>
          <p:cNvCxnSpPr>
            <a:cxnSpLocks noChangeShapeType="1"/>
            <a:stCxn id="50198" idx="0"/>
          </p:cNvCxnSpPr>
          <p:nvPr/>
        </p:nvCxnSpPr>
        <p:spPr bwMode="auto">
          <a:xfrm flipV="1">
            <a:off x="5167313" y="3576638"/>
            <a:ext cx="261937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207" name="AutoShape 36"/>
          <p:cNvCxnSpPr>
            <a:cxnSpLocks noChangeShapeType="1"/>
            <a:stCxn id="50199" idx="0"/>
            <a:endCxn id="50197" idx="5"/>
          </p:cNvCxnSpPr>
          <p:nvPr/>
        </p:nvCxnSpPr>
        <p:spPr bwMode="auto">
          <a:xfrm flipH="1" flipV="1">
            <a:off x="5553075" y="3543300"/>
            <a:ext cx="71438" cy="261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208" name="AutoShape 37"/>
          <p:cNvCxnSpPr>
            <a:cxnSpLocks noChangeShapeType="1"/>
            <a:stCxn id="50185" idx="6"/>
            <a:endCxn id="50197" idx="2"/>
          </p:cNvCxnSpPr>
          <p:nvPr/>
        </p:nvCxnSpPr>
        <p:spPr bwMode="auto">
          <a:xfrm>
            <a:off x="4900613" y="3462338"/>
            <a:ext cx="457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209" name="Line 40"/>
          <p:cNvSpPr>
            <a:spLocks noChangeShapeType="1"/>
          </p:cNvSpPr>
          <p:nvPr/>
        </p:nvSpPr>
        <p:spPr bwMode="auto">
          <a:xfrm flipH="1">
            <a:off x="2614613" y="3652838"/>
            <a:ext cx="609600" cy="22225"/>
          </a:xfrm>
          <a:prstGeom prst="line">
            <a:avLst/>
          </a:prstGeom>
          <a:noFill/>
          <a:ln w="9525">
            <a:solidFill>
              <a:srgbClr val="0000CC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0" name="Text Box 41"/>
          <p:cNvSpPr txBox="1">
            <a:spLocks noChangeArrowheads="1"/>
          </p:cNvSpPr>
          <p:nvPr/>
        </p:nvSpPr>
        <p:spPr bwMode="auto">
          <a:xfrm>
            <a:off x="1219200" y="3348037"/>
            <a:ext cx="7334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0" dirty="0">
                <a:solidFill>
                  <a:srgbClr val="0000CC"/>
                </a:solidFill>
              </a:rPr>
              <a:t>Bad</a:t>
            </a:r>
            <a:endParaRPr lang="en-US" altLang="zh-CN" sz="2400" b="0" i="1" dirty="0">
              <a:solidFill>
                <a:srgbClr val="0000CC"/>
              </a:solidFill>
            </a:endParaRPr>
          </a:p>
        </p:txBody>
      </p:sp>
      <p:sp>
        <p:nvSpPr>
          <p:cNvPr id="50211" name="Line 43"/>
          <p:cNvSpPr>
            <a:spLocks noChangeShapeType="1"/>
          </p:cNvSpPr>
          <p:nvPr/>
        </p:nvSpPr>
        <p:spPr bwMode="auto">
          <a:xfrm flipH="1">
            <a:off x="4519613" y="3652838"/>
            <a:ext cx="0" cy="304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217738"/>
            <a:ext cx="5281612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215" name="Text Box 42"/>
          <p:cNvSpPr txBox="1">
            <a:spLocks noChangeArrowheads="1"/>
          </p:cNvSpPr>
          <p:nvPr/>
        </p:nvSpPr>
        <p:spPr bwMode="auto">
          <a:xfrm>
            <a:off x="4219575" y="3881438"/>
            <a:ext cx="9382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0" dirty="0">
                <a:solidFill>
                  <a:srgbClr val="FF0000"/>
                </a:solidFill>
              </a:rPr>
              <a:t>Good</a:t>
            </a:r>
            <a:endParaRPr lang="en-US" altLang="zh-CN" sz="2400" b="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759" y="4399002"/>
            <a:ext cx="86052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Our Solutions: 1</a:t>
            </a:r>
            <a:r>
              <a:rPr lang="en-US" sz="3000" baseline="30000" dirty="0" smtClean="0">
                <a:solidFill>
                  <a:srgbClr val="00B050"/>
                </a:solidFill>
              </a:rPr>
              <a:t>st</a:t>
            </a:r>
            <a:r>
              <a:rPr lang="en-US" sz="3000" dirty="0" smtClean="0">
                <a:solidFill>
                  <a:srgbClr val="00B050"/>
                </a:solidFill>
              </a:rPr>
              <a:t> order matrix perturbation again!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 flipH="1">
            <a:off x="3757613" y="5694660"/>
            <a:ext cx="1760537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457200" y="5939135"/>
            <a:ext cx="502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</a:rPr>
              <a:t>Left </a:t>
            </a:r>
            <a:r>
              <a:rPr lang="en-US" altLang="zh-CN" sz="2400" b="0" dirty="0" err="1" smtClean="0">
                <a:solidFill>
                  <a:srgbClr val="000000"/>
                </a:solidFill>
              </a:rPr>
              <a:t>eigen</a:t>
            </a:r>
            <a:r>
              <a:rPr lang="en-US" altLang="zh-CN" sz="2400" b="0" dirty="0" smtClean="0">
                <a:solidFill>
                  <a:srgbClr val="000000"/>
                </a:solidFill>
              </a:rPr>
              <a:t>-score of </a:t>
            </a:r>
            <a:r>
              <a:rPr lang="en-US" altLang="zh-CN" sz="2400" b="0" dirty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6172200" y="569466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905724" y="5939135"/>
            <a:ext cx="42382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</a:rPr>
              <a:t>Right </a:t>
            </a:r>
            <a:r>
              <a:rPr lang="en-US" altLang="zh-CN" sz="2400" b="0" dirty="0" err="1" smtClean="0">
                <a:solidFill>
                  <a:srgbClr val="000000"/>
                </a:solidFill>
              </a:rPr>
              <a:t>eigen</a:t>
            </a:r>
            <a:r>
              <a:rPr lang="en-US" altLang="zh-CN" sz="2400" b="0" dirty="0" smtClean="0">
                <a:solidFill>
                  <a:srgbClr val="000000"/>
                </a:solidFill>
              </a:rPr>
              <a:t>-score of </a:t>
            </a:r>
            <a:r>
              <a:rPr lang="en-US" altLang="zh-CN" sz="2400" b="0" dirty="0">
                <a:solidFill>
                  <a:srgbClr val="000000"/>
                </a:solidFill>
              </a:rPr>
              <a:t>target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5115580"/>
            <a:ext cx="5367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2800" i="1" dirty="0">
                <a:solidFill>
                  <a:srgbClr val="FF0000"/>
                </a:solidFill>
                <a:latin typeface="Calibri" pitchFamily="34" charset="0"/>
              </a:rPr>
              <a:t>λ </a:t>
            </a:r>
            <a:r>
              <a:rPr lang="en-US" altLang="zh-CN" sz="2800" i="1" dirty="0" smtClean="0">
                <a:solidFill>
                  <a:srgbClr val="FF0000"/>
                </a:solidFill>
                <a:latin typeface="Calibri" pitchFamily="34" charset="0"/>
              </a:rPr>
              <a:t> - </a:t>
            </a:r>
            <a:r>
              <a:rPr lang="en-US" altLang="zh-CN" sz="2800" i="1" dirty="0" err="1" smtClean="0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lang="en-US" altLang="zh-CN" sz="2800" i="1" baseline="-25000" dirty="0" err="1" smtClean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altLang="zh-CN" sz="2800" i="1" dirty="0" smtClean="0">
                <a:solidFill>
                  <a:srgbClr val="FF0000"/>
                </a:solidFill>
                <a:latin typeface="Calibri" pitchFamily="34" charset="0"/>
              </a:rPr>
              <a:t>  ≈</a:t>
            </a:r>
            <a:r>
              <a:rPr lang="en-US" altLang="zh-CN" sz="2800" i="1" dirty="0" err="1" smtClean="0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en-US" altLang="zh-CN" sz="2800" dirty="0" err="1" smtClean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altLang="zh-CN" sz="2800" i="1" dirty="0" smtClean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altLang="zh-CN" sz="2800" i="1" dirty="0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 c ∑</a:t>
            </a:r>
            <a:r>
              <a:rPr lang="en-US" altLang="zh-CN" sz="2800" i="1" baseline="-25000" dirty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az-Cyrl-AZ" sz="2800" i="1" baseline="-25000" dirty="0">
                <a:solidFill>
                  <a:srgbClr val="FF0000"/>
                </a:solidFill>
                <a:latin typeface="Calibri" pitchFamily="34" charset="0"/>
              </a:rPr>
              <a:t>є</a:t>
            </a:r>
            <a:r>
              <a:rPr lang="en-US" altLang="zh-CN" sz="2800" i="1" baseline="-25000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altLang="zh-CN" sz="2800" i="1" dirty="0">
                <a:solidFill>
                  <a:srgbClr val="FF0000"/>
                </a:solidFill>
                <a:latin typeface="Calibri" pitchFamily="34" charset="0"/>
              </a:rPr>
              <a:t> u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altLang="zh-CN" sz="2800" i="1" dirty="0" err="1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US" altLang="zh-CN" sz="2800" i="1" baseline="-25000" dirty="0" err="1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altLang="zh-CN" sz="2800" i="1" dirty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altLang="zh-CN" sz="2800" i="1" dirty="0">
                <a:solidFill>
                  <a:srgbClr val="FF0000"/>
                </a:solidFill>
                <a:latin typeface="Calibri" pitchFamily="34" charset="0"/>
              </a:rPr>
              <a:t>j</a:t>
            </a:r>
            <a:r>
              <a:rPr lang="en-US" altLang="zh-CN" sz="2800" i="1" baseline="-25000" dirty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4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53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1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 txBox="1"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4000" b="0" dirty="0">
                <a:solidFill>
                  <a:srgbClr val="C00000"/>
                </a:solidFill>
                <a:latin typeface="Calibri" pitchFamily="34" charset="0"/>
              </a:rPr>
              <a:t>Minimizing Propagation: Evaluations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r="-4482"/>
          <a:stretch>
            <a:fillRect/>
          </a:stretch>
        </p:blipFill>
        <p:spPr bwMode="auto">
          <a:xfrm>
            <a:off x="1463675" y="1524000"/>
            <a:ext cx="6126163" cy="45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5715000" y="5791200"/>
            <a:ext cx="175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00"/>
                </a:solidFill>
              </a:rPr>
              <a:t>Time Ticks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1447800" y="1295400"/>
            <a:ext cx="304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00"/>
                </a:solidFill>
              </a:rPr>
              <a:t>Log (Infected Ratio)</a:t>
            </a:r>
          </a:p>
        </p:txBody>
      </p:sp>
      <p:sp>
        <p:nvSpPr>
          <p:cNvPr id="52230" name="AutoShape 7"/>
          <p:cNvSpPr>
            <a:spLocks noChangeArrowheads="1"/>
          </p:cNvSpPr>
          <p:nvPr/>
        </p:nvSpPr>
        <p:spPr bwMode="auto">
          <a:xfrm rot="10800000">
            <a:off x="1219200" y="3962400"/>
            <a:ext cx="304800" cy="1295400"/>
          </a:xfrm>
          <a:prstGeom prst="upArrow">
            <a:avLst>
              <a:gd name="adj1" fmla="val 50000"/>
              <a:gd name="adj2" fmla="val 10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52231" name="TextBox 9"/>
          <p:cNvSpPr txBox="1">
            <a:spLocks noChangeArrowheads="1"/>
          </p:cNvSpPr>
          <p:nvPr/>
        </p:nvSpPr>
        <p:spPr bwMode="auto">
          <a:xfrm>
            <a:off x="-38100" y="4357688"/>
            <a:ext cx="1333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0">
                <a:solidFill>
                  <a:srgbClr val="000000"/>
                </a:solidFill>
              </a:rPr>
              <a:t>(better)</a:t>
            </a:r>
          </a:p>
        </p:txBody>
      </p:sp>
      <p:sp>
        <p:nvSpPr>
          <p:cNvPr id="52232" name="TextBox 1"/>
          <p:cNvSpPr txBox="1">
            <a:spLocks noChangeArrowheads="1"/>
          </p:cNvSpPr>
          <p:nvPr/>
        </p:nvSpPr>
        <p:spPr bwMode="auto">
          <a:xfrm>
            <a:off x="4032250" y="5029200"/>
            <a:ext cx="16922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Our Method </a:t>
            </a:r>
          </a:p>
        </p:txBody>
      </p:sp>
      <p:sp>
        <p:nvSpPr>
          <p:cNvPr id="52233" name="TextBox 3"/>
          <p:cNvSpPr txBox="1">
            <a:spLocks noChangeArrowheads="1"/>
          </p:cNvSpPr>
          <p:nvPr/>
        </p:nvSpPr>
        <p:spPr bwMode="auto">
          <a:xfrm>
            <a:off x="-38100" y="6273800"/>
            <a:ext cx="91821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Aa</a:t>
            </a:r>
          </a:p>
          <a:p>
            <a:pPr eaLnBrk="1" hangingPunct="1"/>
            <a:endParaRPr lang="en-US"/>
          </a:p>
        </p:txBody>
      </p:sp>
      <p:sp>
        <p:nvSpPr>
          <p:cNvPr id="52234" name="TextBox 2"/>
          <p:cNvSpPr txBox="1">
            <a:spLocks noChangeArrowheads="1"/>
          </p:cNvSpPr>
          <p:nvPr/>
        </p:nvSpPr>
        <p:spPr bwMode="auto">
          <a:xfrm>
            <a:off x="685800" y="6172200"/>
            <a:ext cx="804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0" dirty="0"/>
              <a:t>Data set: Oregon Autonomous System Graph (14K node, 61K edges)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- 54 -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72225"/>
            <a:ext cx="914400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r>
              <a:rPr lang="en-US" altLang="zh-CN" sz="3600" dirty="0" smtClean="0"/>
              <a:t>Discussions: Node Deletion vs. Edge Deletion</a:t>
            </a:r>
            <a:endParaRPr lang="en-US" altLang="zh-CN" sz="2800" dirty="0" smtClean="0"/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  <a:p>
            <a:endParaRPr lang="zh-CN" altLang="en-US" smtClean="0"/>
          </a:p>
          <a:p>
            <a:endParaRPr lang="zh-CN" altLang="en-US" smtClean="0"/>
          </a:p>
        </p:txBody>
      </p:sp>
      <p:sp>
        <p:nvSpPr>
          <p:cNvPr id="53252" name="Rectangle 148"/>
          <p:cNvSpPr>
            <a:spLocks noChangeArrowheads="1"/>
          </p:cNvSpPr>
          <p:nvPr/>
        </p:nvSpPr>
        <p:spPr bwMode="auto">
          <a:xfrm>
            <a:off x="0" y="1219200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sz="3000">
                <a:solidFill>
                  <a:srgbClr val="FF0000"/>
                </a:solidFill>
              </a:rPr>
              <a:t>Observations:</a:t>
            </a:r>
          </a:p>
          <a:p>
            <a:pPr lvl="1">
              <a:buFont typeface="Arial" charset="0"/>
              <a:buChar char="•"/>
            </a:pPr>
            <a:r>
              <a:rPr lang="en-US" altLang="zh-CN" sz="3000"/>
              <a:t> </a:t>
            </a:r>
            <a:r>
              <a:rPr lang="en-US" altLang="zh-CN" sz="3000" b="0"/>
              <a:t>Node or Edge Deletion </a:t>
            </a:r>
            <a:r>
              <a:rPr lang="en-US" altLang="zh-CN" sz="3000" b="0">
                <a:sym typeface="Wingdings" pitchFamily="2" charset="2"/>
              </a:rPr>
              <a:t> </a:t>
            </a:r>
            <a:r>
              <a:rPr lang="en-US" altLang="zh-CN" sz="3200" b="0" i="1">
                <a:latin typeface="Calibri" pitchFamily="34" charset="0"/>
              </a:rPr>
              <a:t>λ Decrease</a:t>
            </a:r>
            <a:endParaRPr lang="en-US" altLang="zh-CN" sz="3000" b="0">
              <a:sym typeface="Wingdings" pitchFamily="2" charset="2"/>
            </a:endParaRPr>
          </a:p>
          <a:p>
            <a:pPr lvl="1">
              <a:buFont typeface="Arial" charset="0"/>
              <a:buChar char="•"/>
            </a:pPr>
            <a:r>
              <a:rPr lang="en-US" altLang="zh-CN" sz="3000" b="0"/>
              <a:t> Nodes on A = Edges on its line graph </a:t>
            </a:r>
            <a:r>
              <a:rPr lang="en-US" altLang="zh-CN" sz="3000" b="0" i="1">
                <a:sym typeface="Wingdings" pitchFamily="2" charset="2"/>
              </a:rPr>
              <a:t>L(A)</a:t>
            </a:r>
            <a:endParaRPr lang="en-US" altLang="zh-CN" sz="3000" b="0" i="1">
              <a:solidFill>
                <a:srgbClr val="00B050"/>
              </a:solidFill>
              <a:sym typeface="Wingdings" pitchFamily="2" charset="2"/>
            </a:endParaRPr>
          </a:p>
        </p:txBody>
      </p:sp>
      <p:sp>
        <p:nvSpPr>
          <p:cNvPr id="49" name="Rectangle 148"/>
          <p:cNvSpPr>
            <a:spLocks noChangeArrowheads="1"/>
          </p:cNvSpPr>
          <p:nvPr/>
        </p:nvSpPr>
        <p:spPr bwMode="auto">
          <a:xfrm>
            <a:off x="0" y="5334000"/>
            <a:ext cx="9144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sz="3000">
                <a:solidFill>
                  <a:srgbClr val="FF0000"/>
                </a:solidFill>
              </a:rPr>
              <a:t>Questions?</a:t>
            </a:r>
          </a:p>
          <a:p>
            <a:pPr lvl="1">
              <a:buFont typeface="Arial" charset="0"/>
              <a:buChar char="•"/>
            </a:pPr>
            <a:r>
              <a:rPr lang="en-US" altLang="zh-CN" sz="3000"/>
              <a:t> </a:t>
            </a:r>
            <a:r>
              <a:rPr lang="en-US" altLang="zh-CN" sz="3000" b="0"/>
              <a:t>Edge Deletion on </a:t>
            </a:r>
            <a:r>
              <a:rPr lang="en-US" altLang="zh-CN" sz="3000" b="0" i="1"/>
              <a:t>A</a:t>
            </a:r>
            <a:r>
              <a:rPr lang="en-US" altLang="zh-CN" sz="3000" b="0"/>
              <a:t> = </a:t>
            </a:r>
            <a:r>
              <a:rPr lang="en-US" altLang="zh-CN" sz="3000" b="0">
                <a:sym typeface="Wingdings" pitchFamily="2" charset="2"/>
              </a:rPr>
              <a:t>Node Deletion on </a:t>
            </a:r>
            <a:r>
              <a:rPr lang="en-US" altLang="zh-CN" sz="3000" b="0" i="1">
                <a:sym typeface="Wingdings" pitchFamily="2" charset="2"/>
              </a:rPr>
              <a:t>L(A)? </a:t>
            </a:r>
          </a:p>
          <a:p>
            <a:pPr lvl="1">
              <a:buFont typeface="Arial" charset="0"/>
              <a:buChar char="•"/>
            </a:pPr>
            <a:r>
              <a:rPr lang="en-US" altLang="zh-CN" sz="3000" b="0">
                <a:sym typeface="Wingdings" pitchFamily="2" charset="2"/>
              </a:rPr>
              <a:t> Which strategy is better (when both feasible)?</a:t>
            </a:r>
          </a:p>
        </p:txBody>
      </p:sp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" b="452"/>
          <a:stretch>
            <a:fillRect/>
          </a:stretch>
        </p:blipFill>
        <p:spPr bwMode="auto">
          <a:xfrm>
            <a:off x="977900" y="2667000"/>
            <a:ext cx="67183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6" name="TextBox 2"/>
          <p:cNvSpPr txBox="1">
            <a:spLocks noChangeArrowheads="1"/>
          </p:cNvSpPr>
          <p:nvPr/>
        </p:nvSpPr>
        <p:spPr bwMode="auto">
          <a:xfrm>
            <a:off x="1295400" y="50292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0000CC"/>
                </a:solidFill>
              </a:rPr>
              <a:t>Original Graph </a:t>
            </a:r>
            <a:r>
              <a:rPr lang="en-US" sz="2400" b="0" i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53257" name="TextBox 51"/>
          <p:cNvSpPr txBox="1">
            <a:spLocks noChangeArrowheads="1"/>
          </p:cNvSpPr>
          <p:nvPr/>
        </p:nvSpPr>
        <p:spPr bwMode="auto">
          <a:xfrm>
            <a:off x="4648200" y="5029200"/>
            <a:ext cx="237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00B050"/>
                </a:solidFill>
              </a:rPr>
              <a:t>Line Graph </a:t>
            </a:r>
            <a:r>
              <a:rPr lang="en-US" sz="2400" b="0" i="1">
                <a:solidFill>
                  <a:srgbClr val="00B050"/>
                </a:solidFill>
              </a:rPr>
              <a:t>L</a:t>
            </a:r>
            <a:r>
              <a:rPr lang="en-US" sz="2400" b="0">
                <a:solidFill>
                  <a:srgbClr val="00B050"/>
                </a:solidFill>
              </a:rPr>
              <a:t>(</a:t>
            </a:r>
            <a:r>
              <a:rPr lang="en-US" sz="2400" b="0" i="1">
                <a:solidFill>
                  <a:srgbClr val="00B050"/>
                </a:solidFill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99246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r>
              <a:rPr lang="en-US" altLang="zh-CN" sz="3600" dirty="0" smtClean="0"/>
              <a:t>Discussions: Node Deletion vs. Edge Deletion</a:t>
            </a:r>
            <a:endParaRPr lang="en-US" altLang="zh-CN" sz="2800" dirty="0" smtClean="0"/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  <a:p>
            <a:endParaRPr lang="zh-CN" altLang="en-US" smtClean="0"/>
          </a:p>
          <a:p>
            <a:endParaRPr lang="zh-CN" altLang="en-US" smtClean="0"/>
          </a:p>
        </p:txBody>
      </p:sp>
      <p:sp>
        <p:nvSpPr>
          <p:cNvPr id="54276" name="Rectangle 148"/>
          <p:cNvSpPr>
            <a:spLocks noChangeArrowheads="1"/>
          </p:cNvSpPr>
          <p:nvPr/>
        </p:nvSpPr>
        <p:spPr bwMode="auto">
          <a:xfrm>
            <a:off x="0" y="1279525"/>
            <a:ext cx="9144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sz="3000">
                <a:solidFill>
                  <a:srgbClr val="FF0000"/>
                </a:solidFill>
              </a:rPr>
              <a:t>Q: </a:t>
            </a:r>
            <a:r>
              <a:rPr lang="en-US" altLang="zh-CN" sz="3000" b="0">
                <a:solidFill>
                  <a:srgbClr val="FF0000"/>
                </a:solidFill>
              </a:rPr>
              <a:t>Is Edge Deletion on </a:t>
            </a:r>
            <a:r>
              <a:rPr lang="en-US" altLang="zh-CN" sz="3000" b="0" i="1">
                <a:solidFill>
                  <a:srgbClr val="FF0000"/>
                </a:solidFill>
              </a:rPr>
              <a:t>A</a:t>
            </a:r>
            <a:r>
              <a:rPr lang="en-US" altLang="zh-CN" sz="3000" b="0">
                <a:solidFill>
                  <a:srgbClr val="FF0000"/>
                </a:solidFill>
              </a:rPr>
              <a:t> = </a:t>
            </a:r>
            <a:r>
              <a:rPr lang="en-US" altLang="zh-CN" sz="3000" b="0">
                <a:solidFill>
                  <a:srgbClr val="FF0000"/>
                </a:solidFill>
                <a:sym typeface="Wingdings" pitchFamily="2" charset="2"/>
              </a:rPr>
              <a:t>Node Deletion on </a:t>
            </a:r>
            <a:r>
              <a:rPr lang="en-US" altLang="zh-CN" sz="3000" b="0" i="1">
                <a:solidFill>
                  <a:srgbClr val="FF0000"/>
                </a:solidFill>
                <a:sym typeface="Wingdings" pitchFamily="2" charset="2"/>
              </a:rPr>
              <a:t>L(A)</a:t>
            </a:r>
            <a:r>
              <a:rPr lang="en-US" altLang="zh-CN" sz="3000" b="0">
                <a:solidFill>
                  <a:srgbClr val="FF0000"/>
                </a:solidFill>
                <a:sym typeface="Wingdings" pitchFamily="2" charset="2"/>
              </a:rPr>
              <a:t>?</a:t>
            </a:r>
          </a:p>
          <a:p>
            <a:pPr>
              <a:buFont typeface="Arial" charset="0"/>
              <a:buChar char="•"/>
            </a:pPr>
            <a:r>
              <a:rPr lang="en-US" altLang="zh-CN" sz="3000">
                <a:solidFill>
                  <a:srgbClr val="00B050"/>
                </a:solidFill>
                <a:sym typeface="Wingdings" pitchFamily="2" charset="2"/>
              </a:rPr>
              <a:t>A</a:t>
            </a:r>
            <a:r>
              <a:rPr lang="en-US" altLang="zh-CN" sz="3000" b="0">
                <a:solidFill>
                  <a:srgbClr val="00B050"/>
                </a:solidFill>
                <a:sym typeface="Wingdings" pitchFamily="2" charset="2"/>
              </a:rPr>
              <a:t>: Yes! </a:t>
            </a:r>
          </a:p>
          <a:p>
            <a:pPr>
              <a:buFont typeface="Arial" charset="0"/>
              <a:buChar char="•"/>
            </a:pPr>
            <a:endParaRPr lang="en-US" altLang="zh-CN" sz="3000" b="0">
              <a:solidFill>
                <a:srgbClr val="00B050"/>
              </a:solidFill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n-US" altLang="zh-CN" sz="3000" b="0">
              <a:solidFill>
                <a:srgbClr val="00B050"/>
              </a:solidFill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n-US" altLang="zh-CN" sz="3000" b="0" i="1">
              <a:solidFill>
                <a:srgbClr val="00B050"/>
              </a:solidFill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n-US" altLang="zh-CN" sz="3000" b="0" i="1">
              <a:solidFill>
                <a:srgbClr val="00B050"/>
              </a:solidFill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n-US" altLang="zh-CN" sz="3000" b="0" i="1">
              <a:solidFill>
                <a:srgbClr val="00B050"/>
              </a:solidFill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altLang="zh-CN" sz="3000" b="0">
                <a:solidFill>
                  <a:srgbClr val="00B050"/>
                </a:solidFill>
                <a:sym typeface="Wingdings" pitchFamily="2" charset="2"/>
              </a:rPr>
              <a:t>But, Node Deletion itself is not easy:</a:t>
            </a:r>
            <a:endParaRPr lang="en-US" altLang="zh-CN" sz="3000" b="0">
              <a:solidFill>
                <a:srgbClr val="000000"/>
              </a:solidFill>
            </a:endParaRPr>
          </a:p>
        </p:txBody>
      </p:sp>
      <p:sp>
        <p:nvSpPr>
          <p:cNvPr id="5427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B4A926-EC9A-4372-BD11-AB448D707CF7}" type="slidenum">
              <a:rPr lang="zh-CN" altLang="en-US" sz="1200" b="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56</a:t>
            </a:fld>
            <a:endParaRPr lang="en-US" altLang="zh-CN" sz="1200" b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0" y="5105400"/>
            <a:ext cx="9144000" cy="129540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600" dirty="0">
                <a:solidFill>
                  <a:prstClr val="white"/>
                </a:solidFill>
                <a:latin typeface="Calibri" pitchFamily="34" charset="0"/>
              </a:rPr>
              <a:t>Theorem: Hardness of Node Deletion.</a:t>
            </a:r>
          </a:p>
          <a:p>
            <a:pPr>
              <a:defRPr/>
            </a:pPr>
            <a:r>
              <a:rPr lang="en-US" altLang="zh-CN" sz="3600" b="0" dirty="0">
                <a:solidFill>
                  <a:prstClr val="white"/>
                </a:solidFill>
                <a:latin typeface="Calibri" pitchFamily="34" charset="0"/>
              </a:rPr>
              <a:t>Find Optimal k-node Immunization is NP-Hard</a:t>
            </a:r>
            <a:endParaRPr lang="en-US" altLang="zh-CN" sz="3600" b="0" i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0" y="2362200"/>
            <a:ext cx="9144000" cy="129540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600" dirty="0">
                <a:solidFill>
                  <a:prstClr val="white"/>
                </a:solidFill>
                <a:latin typeface="Calibri" pitchFamily="34" charset="0"/>
              </a:rPr>
              <a:t>Theorem: Line Graph Spectrum. </a:t>
            </a:r>
          </a:p>
          <a:p>
            <a:pPr>
              <a:defRPr/>
            </a:pPr>
            <a:r>
              <a:rPr lang="en-US" altLang="zh-CN" sz="3600" b="0" dirty="0">
                <a:solidFill>
                  <a:prstClr val="white"/>
                </a:solidFill>
                <a:latin typeface="Calibri" pitchFamily="34" charset="0"/>
              </a:rPr>
              <a:t>Eigenvalue of </a:t>
            </a:r>
            <a:r>
              <a:rPr lang="en-US" altLang="zh-CN" sz="3600" b="0" i="1" dirty="0">
                <a:solidFill>
                  <a:prstClr val="white"/>
                </a:solidFill>
                <a:latin typeface="Calibri" pitchFamily="34" charset="0"/>
              </a:rPr>
              <a:t>A</a:t>
            </a:r>
            <a:r>
              <a:rPr lang="en-US" altLang="zh-CN" sz="3600" b="0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altLang="zh-CN" sz="3600" b="0" dirty="0">
                <a:solidFill>
                  <a:prstClr val="white"/>
                </a:solidFill>
                <a:latin typeface="Calibri" pitchFamily="34" charset="0"/>
                <a:sym typeface="Wingdings" pitchFamily="2" charset="2"/>
              </a:rPr>
              <a:t> Eigenvalue of </a:t>
            </a:r>
            <a:r>
              <a:rPr lang="en-US" altLang="zh-CN" sz="3600" b="0" i="1" dirty="0">
                <a:solidFill>
                  <a:prstClr val="white"/>
                </a:solidFill>
                <a:latin typeface="Calibri" pitchFamily="34" charset="0"/>
                <a:sym typeface="Wingdings" pitchFamily="2" charset="2"/>
              </a:rPr>
              <a:t>L(A)</a:t>
            </a:r>
            <a:endParaRPr lang="en-US" altLang="zh-CN" sz="3600" b="0" i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4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r>
              <a:rPr lang="en-US" altLang="zh-CN" sz="3600" dirty="0" smtClean="0"/>
              <a:t>Discussions: Node Deletion vs. Edge Deletion</a:t>
            </a:r>
            <a:endParaRPr lang="en-US" altLang="zh-CN" sz="2800" dirty="0" smtClean="0"/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  <a:p>
            <a:endParaRPr lang="zh-CN" altLang="en-US" smtClean="0"/>
          </a:p>
          <a:p>
            <a:endParaRPr lang="zh-CN" altLang="en-US" smtClean="0"/>
          </a:p>
        </p:txBody>
      </p:sp>
      <p:sp>
        <p:nvSpPr>
          <p:cNvPr id="55300" name="Rectangle 148"/>
          <p:cNvSpPr>
            <a:spLocks noChangeArrowheads="1"/>
          </p:cNvSpPr>
          <p:nvPr/>
        </p:nvSpPr>
        <p:spPr bwMode="auto">
          <a:xfrm>
            <a:off x="0" y="1279525"/>
            <a:ext cx="9144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sz="3000">
                <a:solidFill>
                  <a:srgbClr val="FF0000"/>
                </a:solidFill>
              </a:rPr>
              <a:t>Q: </a:t>
            </a:r>
            <a:r>
              <a:rPr lang="en-US" altLang="zh-CN" sz="3000" b="0">
                <a:sym typeface="Wingdings" pitchFamily="2" charset="2"/>
              </a:rPr>
              <a:t>Which strategy is better (when both feasible)?</a:t>
            </a:r>
          </a:p>
          <a:p>
            <a:pPr>
              <a:buFont typeface="Arial" charset="0"/>
              <a:buChar char="•"/>
            </a:pPr>
            <a:r>
              <a:rPr lang="en-US" altLang="zh-CN" sz="3000">
                <a:solidFill>
                  <a:srgbClr val="00B050"/>
                </a:solidFill>
                <a:sym typeface="Wingdings" pitchFamily="2" charset="2"/>
              </a:rPr>
              <a:t>A</a:t>
            </a:r>
            <a:r>
              <a:rPr lang="en-US" altLang="zh-CN" sz="3000" b="0">
                <a:solidFill>
                  <a:srgbClr val="00B050"/>
                </a:solidFill>
                <a:sym typeface="Wingdings" pitchFamily="2" charset="2"/>
              </a:rPr>
              <a:t>: Edge Deletion &gt; Node Deletion </a:t>
            </a:r>
          </a:p>
          <a:p>
            <a:pPr>
              <a:buFont typeface="Arial" charset="0"/>
              <a:buChar char="•"/>
            </a:pPr>
            <a:endParaRPr lang="en-US" altLang="zh-CN" sz="3000" b="0">
              <a:solidFill>
                <a:srgbClr val="00B050"/>
              </a:solidFill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n-US" altLang="zh-CN" sz="3000" b="0">
              <a:solidFill>
                <a:srgbClr val="00B050"/>
              </a:solidFill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n-US" altLang="zh-CN" sz="3000" b="0" i="1">
              <a:solidFill>
                <a:srgbClr val="00B050"/>
              </a:solidFill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n-US" altLang="zh-CN" sz="3000" b="0" i="1">
              <a:solidFill>
                <a:srgbClr val="00B050"/>
              </a:solidFill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n-US" altLang="zh-CN" sz="3000" b="0" i="1">
              <a:solidFill>
                <a:srgbClr val="00B050"/>
              </a:solidFill>
              <a:sym typeface="Wingdings" pitchFamily="2" charset="2"/>
            </a:endParaRPr>
          </a:p>
        </p:txBody>
      </p:sp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17371" r="14651" b="6364"/>
          <a:stretch>
            <a:fillRect/>
          </a:stretch>
        </p:blipFill>
        <p:spPr bwMode="auto">
          <a:xfrm>
            <a:off x="1752600" y="2651125"/>
            <a:ext cx="5943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4" name="AutoShape 7"/>
          <p:cNvSpPr>
            <a:spLocks noChangeArrowheads="1"/>
          </p:cNvSpPr>
          <p:nvPr/>
        </p:nvSpPr>
        <p:spPr bwMode="auto">
          <a:xfrm>
            <a:off x="1409700" y="2743200"/>
            <a:ext cx="304800" cy="1295400"/>
          </a:xfrm>
          <a:prstGeom prst="upArrow">
            <a:avLst>
              <a:gd name="adj1" fmla="val 50000"/>
              <a:gd name="adj2" fmla="val 10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55305" name="TextBox 9"/>
          <p:cNvSpPr txBox="1">
            <a:spLocks noChangeArrowheads="1"/>
          </p:cNvSpPr>
          <p:nvPr/>
        </p:nvSpPr>
        <p:spPr bwMode="auto">
          <a:xfrm>
            <a:off x="152400" y="3138488"/>
            <a:ext cx="1333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0">
                <a:solidFill>
                  <a:srgbClr val="000000"/>
                </a:solidFill>
              </a:rPr>
              <a:t>(better)</a:t>
            </a:r>
          </a:p>
        </p:txBody>
      </p:sp>
      <p:sp>
        <p:nvSpPr>
          <p:cNvPr id="55306" name="TextBox 2"/>
          <p:cNvSpPr txBox="1">
            <a:spLocks noChangeArrowheads="1"/>
          </p:cNvSpPr>
          <p:nvPr/>
        </p:nvSpPr>
        <p:spPr bwMode="auto">
          <a:xfrm>
            <a:off x="979488" y="5562600"/>
            <a:ext cx="7783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0" dirty="0">
                <a:solidFill>
                  <a:srgbClr val="00B050"/>
                </a:solidFill>
              </a:rPr>
              <a:t>Green: Node Deletion </a:t>
            </a:r>
            <a:r>
              <a:rPr lang="en-US" sz="2400" b="0" dirty="0"/>
              <a:t>(e.g., shutdown a twitter account)</a:t>
            </a:r>
          </a:p>
          <a:p>
            <a:pPr eaLnBrk="1" hangingPunct="1"/>
            <a:r>
              <a:rPr lang="en-US" sz="2400" b="0" dirty="0">
                <a:solidFill>
                  <a:srgbClr val="FF0000"/>
                </a:solidFill>
              </a:rPr>
              <a:t>Red: Edge Deletion</a:t>
            </a:r>
            <a:r>
              <a:rPr lang="en-US" sz="2400" b="0" dirty="0"/>
              <a:t> (e.g., un-friend two users)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57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9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CN" sz="3600" dirty="0" smtClean="0">
                <a:solidFill>
                  <a:schemeClr val="accent2"/>
                </a:solidFill>
              </a:rPr>
              <a:t>Maximizing Dissemination: Edge Addition</a:t>
            </a:r>
            <a:endParaRPr lang="en-US" altLang="zh-CN" sz="1400" dirty="0" smtClean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  <a:p>
            <a:endParaRPr lang="zh-CN" altLang="en-US" smtClean="0"/>
          </a:p>
          <a:p>
            <a:endParaRPr lang="zh-CN" altLang="en-US" smtClean="0"/>
          </a:p>
        </p:txBody>
      </p:sp>
      <p:sp>
        <p:nvSpPr>
          <p:cNvPr id="43012" name="Rectangle 148"/>
          <p:cNvSpPr>
            <a:spLocks noChangeArrowheads="1"/>
          </p:cNvSpPr>
          <p:nvPr/>
        </p:nvSpPr>
        <p:spPr bwMode="auto">
          <a:xfrm>
            <a:off x="0" y="1279525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sz="3000" b="1"/>
              <a:t>Given</a:t>
            </a:r>
            <a:r>
              <a:rPr lang="en-US" altLang="zh-CN" sz="3000"/>
              <a:t>: a graph </a:t>
            </a:r>
            <a:r>
              <a:rPr lang="en-US" altLang="zh-CN" sz="3000" i="1"/>
              <a:t>A</a:t>
            </a:r>
            <a:r>
              <a:rPr lang="en-US" altLang="zh-CN" sz="3000"/>
              <a:t>, virus prop model and budget </a:t>
            </a:r>
            <a:r>
              <a:rPr lang="en-US" altLang="zh-CN" sz="3000" i="1"/>
              <a:t>k</a:t>
            </a:r>
            <a:r>
              <a:rPr lang="en-US" altLang="zh-CN" sz="3000"/>
              <a:t>; </a:t>
            </a:r>
          </a:p>
          <a:p>
            <a:pPr>
              <a:buFont typeface="Arial" charset="0"/>
              <a:buChar char="•"/>
            </a:pPr>
            <a:r>
              <a:rPr lang="en-US" altLang="zh-CN" sz="3000" b="1"/>
              <a:t>Find</a:t>
            </a:r>
            <a:r>
              <a:rPr lang="en-US" altLang="zh-CN" sz="3000"/>
              <a:t>: add </a:t>
            </a:r>
            <a:r>
              <a:rPr lang="en-US" altLang="zh-CN" sz="3000" i="1"/>
              <a:t>k</a:t>
            </a:r>
            <a:r>
              <a:rPr lang="en-US" altLang="zh-CN" sz="3000"/>
              <a:t> ‘best’ new edges into </a:t>
            </a:r>
            <a:r>
              <a:rPr lang="en-US" altLang="zh-CN" sz="3000" i="1"/>
              <a:t>A</a:t>
            </a:r>
            <a:r>
              <a:rPr lang="en-US" altLang="zh-CN" sz="3000"/>
              <a:t>.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altLang="zh-CN" sz="32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200" dirty="0">
                <a:latin typeface="Calibri" pitchFamily="34" charset="0"/>
              </a:rPr>
              <a:t>By 1</a:t>
            </a:r>
            <a:r>
              <a:rPr lang="en-US" altLang="zh-CN" sz="3200" baseline="30000" dirty="0">
                <a:latin typeface="Calibri" pitchFamily="34" charset="0"/>
              </a:rPr>
              <a:t>st</a:t>
            </a:r>
            <a:r>
              <a:rPr lang="en-US" altLang="zh-CN" sz="3200" dirty="0">
                <a:latin typeface="Calibri" pitchFamily="34" charset="0"/>
              </a:rPr>
              <a:t> order perturbation, we have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2800" i="1" dirty="0">
                <a:solidFill>
                  <a:srgbClr val="FF0000"/>
                </a:solidFill>
                <a:latin typeface="Calibri" pitchFamily="34" charset="0"/>
              </a:rPr>
              <a:t>                </a:t>
            </a:r>
            <a:r>
              <a:rPr lang="en-US" altLang="zh-CN" sz="2800" i="1" dirty="0" err="1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lang="en-US" altLang="zh-CN" sz="2800" i="1" baseline="-25000" dirty="0" err="1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altLang="zh-CN" sz="2800" i="1" dirty="0">
                <a:solidFill>
                  <a:srgbClr val="FF0000"/>
                </a:solidFill>
                <a:latin typeface="Calibri" pitchFamily="34" charset="0"/>
              </a:rPr>
              <a:t> - λ ≈</a:t>
            </a:r>
            <a:r>
              <a:rPr lang="en-US" altLang="zh-CN" sz="2800" i="1" dirty="0" err="1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altLang="zh-CN" sz="2800" dirty="0" err="1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altLang="zh-CN" sz="2800" i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altLang="zh-CN" sz="2800" i="1" dirty="0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 c ∑</a:t>
            </a:r>
            <a:r>
              <a:rPr lang="en-US" altLang="zh-CN" sz="2800" i="1" baseline="-25000" dirty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az-Cyrl-AZ" sz="2800" i="1" baseline="-25000" dirty="0">
                <a:solidFill>
                  <a:srgbClr val="FF0000"/>
                </a:solidFill>
                <a:latin typeface="Calibri" pitchFamily="34" charset="0"/>
              </a:rPr>
              <a:t>є</a:t>
            </a:r>
            <a:r>
              <a:rPr lang="en-US" altLang="zh-CN" sz="2800" i="1" baseline="-25000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altLang="zh-CN" sz="2800" i="1" dirty="0">
                <a:solidFill>
                  <a:srgbClr val="FF0000"/>
                </a:solidFill>
                <a:latin typeface="Calibri" pitchFamily="34" charset="0"/>
              </a:rPr>
              <a:t> u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altLang="zh-CN" sz="2800" i="1" dirty="0" err="1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US" altLang="zh-CN" sz="2800" i="1" baseline="-25000" dirty="0" err="1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altLang="zh-CN" sz="2800" i="1" dirty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altLang="zh-CN" sz="2800" i="1" dirty="0">
                <a:solidFill>
                  <a:srgbClr val="FF0000"/>
                </a:solidFill>
                <a:latin typeface="Calibri" pitchFamily="34" charset="0"/>
              </a:rPr>
              <a:t>j</a:t>
            </a:r>
            <a:r>
              <a:rPr lang="en-US" altLang="zh-CN" sz="2800" i="1" baseline="-25000" dirty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en-US" altLang="zh-CN" sz="2800" dirty="0"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altLang="zh-CN" sz="2800" dirty="0"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200" dirty="0">
                <a:latin typeface="Calibri" pitchFamily="34" charset="0"/>
              </a:rPr>
              <a:t>So, we are done </a:t>
            </a:r>
            <a:r>
              <a:rPr lang="en-US" altLang="zh-CN" sz="3200" dirty="0">
                <a:latin typeface="Calibri" pitchFamily="34" charset="0"/>
                <a:sym typeface="Wingdings" pitchFamily="2" charset="2"/>
              </a:rPr>
              <a:t></a:t>
            </a:r>
            <a:r>
              <a:rPr lang="en-US" altLang="zh-CN" sz="3200" dirty="0">
                <a:latin typeface="Calibri" pitchFamily="34" charset="0"/>
              </a:rPr>
              <a:t> need O(</a:t>
            </a:r>
            <a:r>
              <a:rPr lang="en-US" altLang="zh-CN" sz="3200" i="1" dirty="0">
                <a:latin typeface="Calibri" pitchFamily="34" charset="0"/>
              </a:rPr>
              <a:t>n</a:t>
            </a:r>
            <a:r>
              <a:rPr lang="en-US" altLang="zh-CN" sz="3200" i="1" baseline="30000" dirty="0">
                <a:latin typeface="Calibri" pitchFamily="34" charset="0"/>
              </a:rPr>
              <a:t>2</a:t>
            </a:r>
            <a:r>
              <a:rPr lang="en-US" altLang="zh-CN" sz="3200" dirty="0">
                <a:latin typeface="Calibri" pitchFamily="34" charset="0"/>
              </a:rPr>
              <a:t>-</a:t>
            </a:r>
            <a:r>
              <a:rPr lang="en-US" altLang="zh-CN" sz="3200" i="1" dirty="0">
                <a:latin typeface="Calibri" pitchFamily="34" charset="0"/>
              </a:rPr>
              <a:t>m</a:t>
            </a:r>
            <a:r>
              <a:rPr lang="en-US" altLang="zh-CN" sz="3200" dirty="0">
                <a:latin typeface="Calibri" pitchFamily="34" charset="0"/>
              </a:rPr>
              <a:t>) complexity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4648200" y="3429000"/>
            <a:ext cx="9461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657600" y="3733800"/>
            <a:ext cx="2073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/>
              <a:t>Left eigen-score </a:t>
            </a:r>
          </a:p>
          <a:p>
            <a:pPr eaLnBrk="1" hangingPunct="1"/>
            <a:r>
              <a:rPr lang="en-US" altLang="zh-CN" sz="2000"/>
              <a:t>of source</a:t>
            </a: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6248400" y="3429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849938" y="3717925"/>
            <a:ext cx="2244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/>
              <a:t>Right eigen-score </a:t>
            </a:r>
          </a:p>
          <a:p>
            <a:pPr eaLnBrk="1" hangingPunct="1"/>
            <a:r>
              <a:rPr lang="en-US" altLang="zh-CN" sz="2000"/>
              <a:t>of target</a:t>
            </a: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2133600" y="55626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1828800" y="60198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2286000" y="60198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3429000" y="55626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1600200" y="55626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1828800" y="50292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2438400" y="50292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2819400" y="55626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026" name="AutoShape 18"/>
          <p:cNvCxnSpPr>
            <a:cxnSpLocks noChangeShapeType="1"/>
            <a:stCxn id="43018" idx="0"/>
            <a:endCxn id="43024" idx="3"/>
          </p:cNvCxnSpPr>
          <p:nvPr/>
        </p:nvCxnSpPr>
        <p:spPr bwMode="auto">
          <a:xfrm flipV="1">
            <a:off x="2247900" y="5224463"/>
            <a:ext cx="223838" cy="338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27" name="AutoShape 20"/>
          <p:cNvCxnSpPr>
            <a:cxnSpLocks noChangeShapeType="1"/>
            <a:stCxn id="43018" idx="0"/>
            <a:endCxn id="43023" idx="4"/>
          </p:cNvCxnSpPr>
          <p:nvPr/>
        </p:nvCxnSpPr>
        <p:spPr bwMode="auto">
          <a:xfrm flipH="1" flipV="1">
            <a:off x="1943100" y="5257800"/>
            <a:ext cx="3048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28" name="AutoShape 21"/>
          <p:cNvCxnSpPr>
            <a:cxnSpLocks noChangeShapeType="1"/>
            <a:stCxn id="43018" idx="2"/>
            <a:endCxn id="43022" idx="6"/>
          </p:cNvCxnSpPr>
          <p:nvPr/>
        </p:nvCxnSpPr>
        <p:spPr bwMode="auto">
          <a:xfrm flipH="1">
            <a:off x="1828800" y="5676900"/>
            <a:ext cx="304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29" name="AutoShape 22"/>
          <p:cNvCxnSpPr>
            <a:cxnSpLocks noChangeShapeType="1"/>
            <a:stCxn id="43019" idx="0"/>
          </p:cNvCxnSpPr>
          <p:nvPr/>
        </p:nvCxnSpPr>
        <p:spPr bwMode="auto">
          <a:xfrm flipV="1">
            <a:off x="1943100" y="5791200"/>
            <a:ext cx="261938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30" name="AutoShape 23"/>
          <p:cNvCxnSpPr>
            <a:cxnSpLocks noChangeShapeType="1"/>
            <a:stCxn id="43020" idx="0"/>
            <a:endCxn id="43018" idx="5"/>
          </p:cNvCxnSpPr>
          <p:nvPr/>
        </p:nvCxnSpPr>
        <p:spPr bwMode="auto">
          <a:xfrm flipH="1" flipV="1">
            <a:off x="2328863" y="5757863"/>
            <a:ext cx="71437" cy="2619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31" name="AutoShape 24"/>
          <p:cNvCxnSpPr>
            <a:cxnSpLocks noChangeShapeType="1"/>
            <a:stCxn id="43018" idx="6"/>
            <a:endCxn id="43025" idx="2"/>
          </p:cNvCxnSpPr>
          <p:nvPr/>
        </p:nvCxnSpPr>
        <p:spPr bwMode="auto">
          <a:xfrm>
            <a:off x="2362200" y="5676900"/>
            <a:ext cx="457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32" name="AutoShape 25"/>
          <p:cNvCxnSpPr>
            <a:cxnSpLocks noChangeShapeType="1"/>
            <a:stCxn id="43025" idx="6"/>
            <a:endCxn id="43021" idx="2"/>
          </p:cNvCxnSpPr>
          <p:nvPr/>
        </p:nvCxnSpPr>
        <p:spPr bwMode="auto">
          <a:xfrm>
            <a:off x="3048000" y="5676900"/>
            <a:ext cx="381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33" name="Oval 26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Oval 27"/>
          <p:cNvSpPr>
            <a:spLocks noChangeArrowheads="1"/>
          </p:cNvSpPr>
          <p:nvPr/>
        </p:nvSpPr>
        <p:spPr bwMode="auto">
          <a:xfrm>
            <a:off x="3810000" y="60198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5" name="Oval 28"/>
          <p:cNvSpPr>
            <a:spLocks noChangeArrowheads="1"/>
          </p:cNvSpPr>
          <p:nvPr/>
        </p:nvSpPr>
        <p:spPr bwMode="auto">
          <a:xfrm>
            <a:off x="4267200" y="60198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Oval 29"/>
          <p:cNvSpPr>
            <a:spLocks noChangeArrowheads="1"/>
          </p:cNvSpPr>
          <p:nvPr/>
        </p:nvSpPr>
        <p:spPr bwMode="auto">
          <a:xfrm>
            <a:off x="4800600" y="55626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7" name="Oval 30"/>
          <p:cNvSpPr>
            <a:spLocks noChangeArrowheads="1"/>
          </p:cNvSpPr>
          <p:nvPr/>
        </p:nvSpPr>
        <p:spPr bwMode="auto">
          <a:xfrm>
            <a:off x="3810000" y="50292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8" name="Oval 31"/>
          <p:cNvSpPr>
            <a:spLocks noChangeArrowheads="1"/>
          </p:cNvSpPr>
          <p:nvPr/>
        </p:nvSpPr>
        <p:spPr bwMode="auto">
          <a:xfrm>
            <a:off x="4419600" y="50292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039" name="AutoShape 32"/>
          <p:cNvCxnSpPr>
            <a:cxnSpLocks noChangeShapeType="1"/>
            <a:stCxn id="43033" idx="0"/>
            <a:endCxn id="43038" idx="3"/>
          </p:cNvCxnSpPr>
          <p:nvPr/>
        </p:nvCxnSpPr>
        <p:spPr bwMode="auto">
          <a:xfrm flipV="1">
            <a:off x="4229100" y="5224463"/>
            <a:ext cx="223838" cy="338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40" name="AutoShape 33"/>
          <p:cNvCxnSpPr>
            <a:cxnSpLocks noChangeShapeType="1"/>
            <a:stCxn id="43033" idx="0"/>
            <a:endCxn id="43037" idx="4"/>
          </p:cNvCxnSpPr>
          <p:nvPr/>
        </p:nvCxnSpPr>
        <p:spPr bwMode="auto">
          <a:xfrm flipH="1" flipV="1">
            <a:off x="3924300" y="5257800"/>
            <a:ext cx="3048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41" name="AutoShape 34"/>
          <p:cNvCxnSpPr>
            <a:cxnSpLocks noChangeShapeType="1"/>
            <a:stCxn id="43033" idx="6"/>
            <a:endCxn id="43036" idx="2"/>
          </p:cNvCxnSpPr>
          <p:nvPr/>
        </p:nvCxnSpPr>
        <p:spPr bwMode="auto">
          <a:xfrm>
            <a:off x="4343400" y="5676900"/>
            <a:ext cx="457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42" name="AutoShape 35"/>
          <p:cNvCxnSpPr>
            <a:cxnSpLocks noChangeShapeType="1"/>
            <a:stCxn id="43034" idx="0"/>
          </p:cNvCxnSpPr>
          <p:nvPr/>
        </p:nvCxnSpPr>
        <p:spPr bwMode="auto">
          <a:xfrm flipV="1">
            <a:off x="3924300" y="5791200"/>
            <a:ext cx="261938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43" name="AutoShape 36"/>
          <p:cNvCxnSpPr>
            <a:cxnSpLocks noChangeShapeType="1"/>
            <a:stCxn id="43035" idx="0"/>
            <a:endCxn id="43033" idx="5"/>
          </p:cNvCxnSpPr>
          <p:nvPr/>
        </p:nvCxnSpPr>
        <p:spPr bwMode="auto">
          <a:xfrm flipH="1" flipV="1">
            <a:off x="4310063" y="5757863"/>
            <a:ext cx="71437" cy="2619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44" name="AutoShape 37"/>
          <p:cNvCxnSpPr>
            <a:cxnSpLocks noChangeShapeType="1"/>
            <a:stCxn id="43021" idx="6"/>
            <a:endCxn id="43033" idx="2"/>
          </p:cNvCxnSpPr>
          <p:nvPr/>
        </p:nvCxnSpPr>
        <p:spPr bwMode="auto">
          <a:xfrm>
            <a:off x="3657600" y="5676900"/>
            <a:ext cx="457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45" name="Freeform 38"/>
          <p:cNvSpPr>
            <a:spLocks/>
          </p:cNvSpPr>
          <p:nvPr/>
        </p:nvSpPr>
        <p:spPr bwMode="auto">
          <a:xfrm>
            <a:off x="2362200" y="5715000"/>
            <a:ext cx="1752600" cy="381000"/>
          </a:xfrm>
          <a:custGeom>
            <a:avLst/>
            <a:gdLst>
              <a:gd name="T0" fmla="*/ 0 w 1104"/>
              <a:gd name="T1" fmla="*/ 0 h 240"/>
              <a:gd name="T2" fmla="*/ 2147483647 w 1104"/>
              <a:gd name="T3" fmla="*/ 2147483647 h 240"/>
              <a:gd name="T4" fmla="*/ 2147483647 w 1104"/>
              <a:gd name="T5" fmla="*/ 0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4" h="240">
                <a:moveTo>
                  <a:pt x="0" y="0"/>
                </a:moveTo>
                <a:cubicBezTo>
                  <a:pt x="220" y="120"/>
                  <a:pt x="440" y="240"/>
                  <a:pt x="624" y="240"/>
                </a:cubicBezTo>
                <a:cubicBezTo>
                  <a:pt x="808" y="240"/>
                  <a:pt x="1024" y="40"/>
                  <a:pt x="1104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39"/>
          <p:cNvSpPr>
            <a:spLocks noChangeShapeType="1"/>
          </p:cNvSpPr>
          <p:nvPr/>
        </p:nvSpPr>
        <p:spPr bwMode="auto">
          <a:xfrm>
            <a:off x="1676400" y="5791200"/>
            <a:ext cx="228600" cy="228600"/>
          </a:xfrm>
          <a:prstGeom prst="line">
            <a:avLst/>
          </a:prstGeom>
          <a:noFill/>
          <a:ln w="25400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40"/>
          <p:cNvSpPr>
            <a:spLocks noChangeShapeType="1"/>
          </p:cNvSpPr>
          <p:nvPr/>
        </p:nvSpPr>
        <p:spPr bwMode="auto">
          <a:xfrm flipH="1">
            <a:off x="1219200" y="5943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Text Box 41"/>
          <p:cNvSpPr txBox="1">
            <a:spLocks noChangeArrowheads="1"/>
          </p:cNvSpPr>
          <p:nvPr/>
        </p:nvSpPr>
        <p:spPr bwMode="auto">
          <a:xfrm>
            <a:off x="533400" y="6019800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CC"/>
                </a:solidFill>
              </a:rPr>
              <a:t>Low </a:t>
            </a:r>
            <a:r>
              <a:rPr lang="en-US" altLang="zh-CN" sz="2400" i="1">
                <a:solidFill>
                  <a:srgbClr val="0000CC"/>
                </a:solidFill>
              </a:rPr>
              <a:t>Gv</a:t>
            </a:r>
          </a:p>
        </p:txBody>
      </p:sp>
      <p:sp>
        <p:nvSpPr>
          <p:cNvPr id="43049" name="Text Box 42"/>
          <p:cNvSpPr txBox="1">
            <a:spLocks noChangeArrowheads="1"/>
          </p:cNvSpPr>
          <p:nvPr/>
        </p:nvSpPr>
        <p:spPr bwMode="auto">
          <a:xfrm>
            <a:off x="2668588" y="6265863"/>
            <a:ext cx="1297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</a:rPr>
              <a:t>High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i="1" dirty="0" err="1">
                <a:solidFill>
                  <a:srgbClr val="FF0000"/>
                </a:solidFill>
              </a:rPr>
              <a:t>Gv</a:t>
            </a:r>
            <a:endParaRPr lang="en-US" altLang="zh-CN" sz="2400" i="1" dirty="0">
              <a:solidFill>
                <a:srgbClr val="FF0000"/>
              </a:solidFill>
            </a:endParaRPr>
          </a:p>
        </p:txBody>
      </p:sp>
      <p:sp>
        <p:nvSpPr>
          <p:cNvPr id="43050" name="Line 43"/>
          <p:cNvSpPr>
            <a:spLocks noChangeShapeType="1"/>
          </p:cNvSpPr>
          <p:nvPr/>
        </p:nvSpPr>
        <p:spPr bwMode="auto">
          <a:xfrm flipH="1">
            <a:off x="3276600" y="609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58</a:t>
            </a:fld>
            <a:r>
              <a:rPr lang="en-US" dirty="0" smtClean="0"/>
              <a:t> -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372225"/>
            <a:ext cx="914400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4" name="Picture 1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251200"/>
            <a:ext cx="2806700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 sz="2800" smtClean="0"/>
          </a:p>
          <a:p>
            <a:endParaRPr lang="zh-CN" altLang="en-US" sz="2800" smtClean="0"/>
          </a:p>
          <a:p>
            <a:endParaRPr lang="zh-CN" altLang="en-US" sz="2800" smtClean="0"/>
          </a:p>
        </p:txBody>
      </p:sp>
      <p:sp>
        <p:nvSpPr>
          <p:cNvPr id="44037" name="Rectangle 5"/>
          <p:cNvSpPr>
            <a:spLocks/>
          </p:cNvSpPr>
          <p:nvPr/>
        </p:nvSpPr>
        <p:spPr bwMode="auto">
          <a:xfrm>
            <a:off x="609600" y="1066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200" i="1" dirty="0">
                <a:solidFill>
                  <a:srgbClr val="FF0000"/>
                </a:solidFill>
                <a:latin typeface="Calibri" pitchFamily="34" charset="0"/>
              </a:rPr>
              <a:t>                 </a:t>
            </a:r>
            <a:r>
              <a:rPr lang="en-US" altLang="zh-CN" sz="3200" i="1" dirty="0" err="1">
                <a:latin typeface="Calibri" pitchFamily="34" charset="0"/>
              </a:rPr>
              <a:t>λ</a:t>
            </a:r>
            <a:r>
              <a:rPr lang="en-US" altLang="zh-CN" sz="3200" i="1" baseline="-25000" dirty="0" err="1">
                <a:latin typeface="Calibri" pitchFamily="34" charset="0"/>
              </a:rPr>
              <a:t>s</a:t>
            </a:r>
            <a:r>
              <a:rPr lang="en-US" altLang="zh-CN" sz="3200" i="1" dirty="0">
                <a:latin typeface="Calibri" pitchFamily="34" charset="0"/>
              </a:rPr>
              <a:t> - λ ≈</a:t>
            </a:r>
            <a:r>
              <a:rPr lang="en-US" altLang="zh-CN" sz="3200" i="1" dirty="0" err="1">
                <a:latin typeface="Calibri" pitchFamily="34" charset="0"/>
              </a:rPr>
              <a:t>G</a:t>
            </a:r>
            <a:r>
              <a:rPr lang="en-US" altLang="zh-CN" sz="3200" dirty="0" err="1">
                <a:latin typeface="Calibri" pitchFamily="34" charset="0"/>
              </a:rPr>
              <a:t>v</a:t>
            </a:r>
            <a:r>
              <a:rPr lang="en-US" altLang="zh-CN" sz="3200" dirty="0">
                <a:latin typeface="Calibri" pitchFamily="34" charset="0"/>
              </a:rPr>
              <a:t>(</a:t>
            </a:r>
            <a:r>
              <a:rPr lang="en-US" altLang="zh-CN" sz="3200" i="1" dirty="0">
                <a:latin typeface="Calibri" pitchFamily="34" charset="0"/>
              </a:rPr>
              <a:t>S</a:t>
            </a:r>
            <a:r>
              <a:rPr lang="en-US" altLang="zh-CN" sz="3200" dirty="0">
                <a:latin typeface="Calibri" pitchFamily="34" charset="0"/>
              </a:rPr>
              <a:t>)</a:t>
            </a:r>
            <a:r>
              <a:rPr lang="en-US" altLang="zh-CN" sz="3200" i="1" dirty="0">
                <a:latin typeface="Calibri" pitchFamily="34" charset="0"/>
              </a:rPr>
              <a:t>=</a:t>
            </a:r>
            <a:r>
              <a:rPr lang="en-US" altLang="zh-CN" sz="3200" dirty="0">
                <a:latin typeface="Calibri" pitchFamily="34" charset="0"/>
              </a:rPr>
              <a:t> c ∑</a:t>
            </a:r>
            <a:r>
              <a:rPr lang="en-US" altLang="zh-CN" sz="3200" i="1" baseline="-25000" dirty="0">
                <a:latin typeface="Calibri" pitchFamily="34" charset="0"/>
              </a:rPr>
              <a:t>e</a:t>
            </a:r>
            <a:r>
              <a:rPr lang="az-Cyrl-AZ" sz="3200" i="1" baseline="-25000" dirty="0">
                <a:latin typeface="Calibri" pitchFamily="34" charset="0"/>
              </a:rPr>
              <a:t>є</a:t>
            </a:r>
            <a:r>
              <a:rPr lang="en-US" altLang="zh-CN" sz="3200" i="1" baseline="-25000" dirty="0">
                <a:latin typeface="Calibri" pitchFamily="34" charset="0"/>
              </a:rPr>
              <a:t>S</a:t>
            </a:r>
            <a:r>
              <a:rPr lang="en-US" altLang="zh-CN" sz="3200" i="1" dirty="0">
                <a:latin typeface="Calibri" pitchFamily="34" charset="0"/>
              </a:rPr>
              <a:t> u</a:t>
            </a:r>
            <a:r>
              <a:rPr lang="en-US" altLang="zh-CN" sz="3200" dirty="0">
                <a:latin typeface="Calibri" pitchFamily="34" charset="0"/>
              </a:rPr>
              <a:t>(</a:t>
            </a:r>
            <a:r>
              <a:rPr lang="en-US" altLang="zh-CN" sz="3200" i="1" dirty="0" err="1">
                <a:latin typeface="Calibri" pitchFamily="34" charset="0"/>
              </a:rPr>
              <a:t>i</a:t>
            </a:r>
            <a:r>
              <a:rPr lang="en-US" altLang="zh-CN" sz="3200" i="1" baseline="-25000" dirty="0" err="1">
                <a:latin typeface="Calibri" pitchFamily="34" charset="0"/>
              </a:rPr>
              <a:t>e</a:t>
            </a:r>
            <a:r>
              <a:rPr lang="en-US" altLang="zh-CN" sz="3200" dirty="0">
                <a:latin typeface="Calibri" pitchFamily="34" charset="0"/>
              </a:rPr>
              <a:t>)</a:t>
            </a:r>
            <a:r>
              <a:rPr lang="en-US" altLang="zh-CN" sz="3200" i="1" dirty="0">
                <a:latin typeface="Calibri" pitchFamily="34" charset="0"/>
              </a:rPr>
              <a:t>v</a:t>
            </a:r>
            <a:r>
              <a:rPr lang="en-US" altLang="zh-CN" sz="3200" dirty="0">
                <a:latin typeface="Calibri" pitchFamily="34" charset="0"/>
              </a:rPr>
              <a:t>(</a:t>
            </a:r>
            <a:r>
              <a:rPr lang="en-US" altLang="zh-CN" sz="3200" i="1" dirty="0">
                <a:latin typeface="Calibri" pitchFamily="34" charset="0"/>
              </a:rPr>
              <a:t>j</a:t>
            </a:r>
            <a:r>
              <a:rPr lang="en-US" altLang="zh-CN" sz="3200" i="1" baseline="-25000" dirty="0">
                <a:latin typeface="Calibri" pitchFamily="34" charset="0"/>
              </a:rPr>
              <a:t>e</a:t>
            </a:r>
            <a:r>
              <a:rPr lang="en-US" altLang="zh-CN" sz="3200" dirty="0">
                <a:latin typeface="Calibri" pitchFamily="34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200" dirty="0">
                <a:solidFill>
                  <a:srgbClr val="FF0000"/>
                </a:solidFill>
                <a:latin typeface="Calibri" pitchFamily="34" charset="0"/>
              </a:rPr>
              <a:t>Q: How to Find k new edges w/ highest </a:t>
            </a:r>
            <a:r>
              <a:rPr lang="en-US" altLang="zh-CN" sz="3200" i="1" dirty="0" err="1">
                <a:solidFill>
                  <a:srgbClr val="FF0000"/>
                </a:solidFill>
                <a:latin typeface="Calibri" pitchFamily="34" charset="0"/>
              </a:rPr>
              <a:t>Gv</a:t>
            </a:r>
            <a:r>
              <a:rPr lang="en-US" altLang="zh-CN" sz="320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altLang="zh-CN" sz="3200" i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altLang="zh-CN" sz="3200" dirty="0">
                <a:solidFill>
                  <a:srgbClr val="FF0000"/>
                </a:solidFill>
                <a:latin typeface="Calibri" pitchFamily="34" charset="0"/>
              </a:rPr>
              <a:t>) ?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200" dirty="0">
                <a:solidFill>
                  <a:srgbClr val="007635"/>
                </a:solidFill>
                <a:latin typeface="Calibri" pitchFamily="34" charset="0"/>
              </a:rPr>
              <a:t>A: Modified Fagin’s algorithm</a:t>
            </a:r>
            <a:endParaRPr lang="en-US" altLang="zh-CN" sz="3200" i="1" dirty="0">
              <a:solidFill>
                <a:srgbClr val="007635"/>
              </a:solidFill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altLang="zh-CN" sz="2800" dirty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44038" name="Picture 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200400"/>
            <a:ext cx="2816225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9" name="Text Box 173"/>
          <p:cNvSpPr txBox="1">
            <a:spLocks noChangeArrowheads="1"/>
          </p:cNvSpPr>
          <p:nvPr/>
        </p:nvSpPr>
        <p:spPr bwMode="auto">
          <a:xfrm>
            <a:off x="1295400" y="3713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/>
              <a:t>k</a:t>
            </a:r>
          </a:p>
        </p:txBody>
      </p:sp>
      <p:sp>
        <p:nvSpPr>
          <p:cNvPr id="44040" name="Text Box 174"/>
          <p:cNvSpPr txBox="1">
            <a:spLocks noChangeArrowheads="1"/>
          </p:cNvSpPr>
          <p:nvPr/>
        </p:nvSpPr>
        <p:spPr bwMode="auto">
          <a:xfrm>
            <a:off x="2203450" y="2819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/>
              <a:t>k</a:t>
            </a:r>
          </a:p>
        </p:txBody>
      </p:sp>
      <p:sp>
        <p:nvSpPr>
          <p:cNvPr id="44041" name="Rectangle 175"/>
          <p:cNvSpPr>
            <a:spLocks noChangeArrowheads="1"/>
          </p:cNvSpPr>
          <p:nvPr/>
        </p:nvSpPr>
        <p:spPr bwMode="auto">
          <a:xfrm>
            <a:off x="1905000" y="3484563"/>
            <a:ext cx="990600" cy="990600"/>
          </a:xfrm>
          <a:prstGeom prst="rect">
            <a:avLst/>
          </a:prstGeom>
          <a:solidFill>
            <a:srgbClr val="80808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/>
              <a:t>#3:</a:t>
            </a:r>
          </a:p>
          <a:p>
            <a:pPr algn="ctr"/>
            <a:r>
              <a:rPr lang="en-US" altLang="zh-CN" sz="2000"/>
              <a:t>Search</a:t>
            </a:r>
          </a:p>
          <a:p>
            <a:pPr algn="ctr"/>
            <a:r>
              <a:rPr lang="en-US" altLang="zh-CN" sz="2000"/>
              <a:t>space</a:t>
            </a:r>
          </a:p>
        </p:txBody>
      </p:sp>
      <p:sp>
        <p:nvSpPr>
          <p:cNvPr id="44042" name="AutoShape 176"/>
          <p:cNvSpPr>
            <a:spLocks noChangeArrowheads="1"/>
          </p:cNvSpPr>
          <p:nvPr/>
        </p:nvSpPr>
        <p:spPr bwMode="auto">
          <a:xfrm>
            <a:off x="4724400" y="4551363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Text Box 178"/>
          <p:cNvSpPr txBox="1">
            <a:spLocks noChangeArrowheads="1"/>
          </p:cNvSpPr>
          <p:nvPr/>
        </p:nvSpPr>
        <p:spPr bwMode="auto">
          <a:xfrm>
            <a:off x="5105400" y="4017963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/>
              <a:t>k+d</a:t>
            </a:r>
          </a:p>
        </p:txBody>
      </p:sp>
      <p:sp>
        <p:nvSpPr>
          <p:cNvPr id="44044" name="Text Box 179"/>
          <p:cNvSpPr txBox="1">
            <a:spLocks noChangeArrowheads="1"/>
          </p:cNvSpPr>
          <p:nvPr/>
        </p:nvSpPr>
        <p:spPr bwMode="auto">
          <a:xfrm>
            <a:off x="6394450" y="28194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/>
              <a:t>k+d</a:t>
            </a:r>
          </a:p>
        </p:txBody>
      </p:sp>
      <p:sp>
        <p:nvSpPr>
          <p:cNvPr id="44045" name="Rectangle 180"/>
          <p:cNvSpPr>
            <a:spLocks noChangeArrowheads="1"/>
          </p:cNvSpPr>
          <p:nvPr/>
        </p:nvSpPr>
        <p:spPr bwMode="auto">
          <a:xfrm>
            <a:off x="6096000" y="3484563"/>
            <a:ext cx="1447800" cy="1524000"/>
          </a:xfrm>
          <a:prstGeom prst="rect">
            <a:avLst/>
          </a:prstGeom>
          <a:solidFill>
            <a:srgbClr val="80808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/>
              <a:t>Search</a:t>
            </a:r>
          </a:p>
          <a:p>
            <a:pPr algn="ctr"/>
            <a:r>
              <a:rPr lang="en-US" altLang="zh-CN" sz="2000"/>
              <a:t>space</a:t>
            </a:r>
          </a:p>
        </p:txBody>
      </p:sp>
      <p:sp>
        <p:nvSpPr>
          <p:cNvPr id="44046" name="Rectangle 182"/>
          <p:cNvSpPr>
            <a:spLocks noChangeArrowheads="1"/>
          </p:cNvSpPr>
          <p:nvPr/>
        </p:nvSpPr>
        <p:spPr bwMode="auto">
          <a:xfrm>
            <a:off x="6324600" y="3484563"/>
            <a:ext cx="228600" cy="22860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83"/>
          <p:cNvSpPr>
            <a:spLocks noChangeArrowheads="1"/>
          </p:cNvSpPr>
          <p:nvPr/>
        </p:nvSpPr>
        <p:spPr bwMode="auto">
          <a:xfrm>
            <a:off x="7029450" y="3503613"/>
            <a:ext cx="228600" cy="22860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Rectangle 184"/>
          <p:cNvSpPr>
            <a:spLocks noChangeArrowheads="1"/>
          </p:cNvSpPr>
          <p:nvPr/>
        </p:nvSpPr>
        <p:spPr bwMode="auto">
          <a:xfrm>
            <a:off x="6553200" y="3741738"/>
            <a:ext cx="228600" cy="22860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Rectangle 185"/>
          <p:cNvSpPr>
            <a:spLocks noChangeArrowheads="1"/>
          </p:cNvSpPr>
          <p:nvPr/>
        </p:nvSpPr>
        <p:spPr bwMode="auto">
          <a:xfrm>
            <a:off x="6808788" y="4765675"/>
            <a:ext cx="228600" cy="22860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Rectangle 186"/>
          <p:cNvSpPr>
            <a:spLocks noChangeArrowheads="1"/>
          </p:cNvSpPr>
          <p:nvPr/>
        </p:nvSpPr>
        <p:spPr bwMode="auto">
          <a:xfrm>
            <a:off x="6629400" y="6477000"/>
            <a:ext cx="228600" cy="22860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Text Box 187"/>
          <p:cNvSpPr txBox="1">
            <a:spLocks noChangeArrowheads="1"/>
          </p:cNvSpPr>
          <p:nvPr/>
        </p:nvSpPr>
        <p:spPr bwMode="auto">
          <a:xfrm>
            <a:off x="6934200" y="6324600"/>
            <a:ext cx="206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:existing edge</a:t>
            </a:r>
          </a:p>
        </p:txBody>
      </p:sp>
      <p:sp>
        <p:nvSpPr>
          <p:cNvPr id="44052" name="Text Box 188"/>
          <p:cNvSpPr txBox="1">
            <a:spLocks noChangeArrowheads="1"/>
          </p:cNvSpPr>
          <p:nvPr/>
        </p:nvSpPr>
        <p:spPr bwMode="auto">
          <a:xfrm>
            <a:off x="441325" y="6324600"/>
            <a:ext cx="614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/>
              <a:t>Time Complexity: O(</a:t>
            </a:r>
            <a:r>
              <a:rPr lang="en-US" altLang="zh-CN" sz="2400" i="1"/>
              <a:t>m+nt+kt</a:t>
            </a:r>
            <a:r>
              <a:rPr lang="en-US" altLang="zh-CN" sz="2400" i="1" baseline="30000"/>
              <a:t>2</a:t>
            </a:r>
            <a:r>
              <a:rPr lang="en-US" altLang="zh-CN" sz="2400"/>
              <a:t>), </a:t>
            </a:r>
            <a:r>
              <a:rPr lang="en-US" altLang="zh-CN" sz="2400" i="1"/>
              <a:t>t</a:t>
            </a:r>
            <a:r>
              <a:rPr lang="en-US" altLang="zh-CN" sz="2400"/>
              <a:t> =  max(</a:t>
            </a:r>
            <a:r>
              <a:rPr lang="en-US" altLang="zh-CN" sz="2400" i="1"/>
              <a:t>k</a:t>
            </a:r>
            <a:r>
              <a:rPr lang="en-US" altLang="zh-CN" sz="2400"/>
              <a:t>,</a:t>
            </a:r>
            <a:r>
              <a:rPr lang="en-US" altLang="zh-CN" sz="2400" i="1"/>
              <a:t>d</a:t>
            </a:r>
            <a:r>
              <a:rPr lang="en-US" altLang="zh-CN" sz="2400"/>
              <a:t>)</a:t>
            </a:r>
          </a:p>
        </p:txBody>
      </p:sp>
      <p:sp>
        <p:nvSpPr>
          <p:cNvPr id="44053" name="Text Box 190"/>
          <p:cNvSpPr txBox="1">
            <a:spLocks noChangeArrowheads="1"/>
          </p:cNvSpPr>
          <p:nvPr/>
        </p:nvSpPr>
        <p:spPr bwMode="auto">
          <a:xfrm>
            <a:off x="0" y="4572000"/>
            <a:ext cx="1963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7635"/>
                </a:solidFill>
              </a:rPr>
              <a:t>#1: Sorting </a:t>
            </a:r>
          </a:p>
          <a:p>
            <a:pPr algn="ctr" eaLnBrk="1" hangingPunct="1"/>
            <a:r>
              <a:rPr lang="en-US" altLang="zh-CN" sz="2400">
                <a:solidFill>
                  <a:srgbClr val="007635"/>
                </a:solidFill>
              </a:rPr>
              <a:t>Sources by </a:t>
            </a:r>
            <a:r>
              <a:rPr lang="en-US" altLang="zh-CN" sz="2400" i="1">
                <a:solidFill>
                  <a:srgbClr val="007635"/>
                </a:solidFill>
              </a:rPr>
              <a:t>u</a:t>
            </a:r>
          </a:p>
        </p:txBody>
      </p:sp>
      <p:sp>
        <p:nvSpPr>
          <p:cNvPr id="44054" name="Text Box 191"/>
          <p:cNvSpPr txBox="1">
            <a:spLocks noChangeArrowheads="1"/>
          </p:cNvSpPr>
          <p:nvPr/>
        </p:nvSpPr>
        <p:spPr bwMode="auto">
          <a:xfrm>
            <a:off x="2963863" y="2743200"/>
            <a:ext cx="1860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7635"/>
                </a:solidFill>
              </a:rPr>
              <a:t>#2: Sorting </a:t>
            </a:r>
          </a:p>
          <a:p>
            <a:pPr algn="ctr" eaLnBrk="1" hangingPunct="1"/>
            <a:r>
              <a:rPr lang="en-US" altLang="zh-CN" sz="2400">
                <a:solidFill>
                  <a:srgbClr val="007635"/>
                </a:solidFill>
              </a:rPr>
              <a:t>Targets by </a:t>
            </a:r>
            <a:r>
              <a:rPr lang="en-US" altLang="zh-CN" sz="2400" i="1">
                <a:solidFill>
                  <a:srgbClr val="007635"/>
                </a:solidFill>
              </a:rPr>
              <a:t>v</a:t>
            </a:r>
          </a:p>
        </p:txBody>
      </p:sp>
      <p:sp>
        <p:nvSpPr>
          <p:cNvPr id="24" name="Rectang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altLang="zh-CN" sz="3600" dirty="0" smtClean="0">
                <a:solidFill>
                  <a:schemeClr val="accent2"/>
                </a:solidFill>
              </a:rPr>
              <a:t>Maximizing Dissemination: Edge Addition</a:t>
            </a:r>
            <a:endParaRPr lang="en-US" altLang="zh-CN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Mining: An</a:t>
            </a:r>
            <a:r>
              <a:rPr lang="zh-CN" altLang="en-US" dirty="0" smtClean="0"/>
              <a:t>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7864" y="5706789"/>
            <a:ext cx="6221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Q: Where does the graph come from?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4" y="1498857"/>
            <a:ext cx="9144000" cy="3699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3200" y="17653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graph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864" y="34544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subgraph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864" y="480126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node/link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1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72225"/>
            <a:ext cx="914400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zh-CN" sz="4000" dirty="0" smtClean="0">
                <a:solidFill>
                  <a:schemeClr val="accent2"/>
                </a:solidFill>
              </a:rPr>
              <a:t>Maximizing Dissemination: Evaluation</a:t>
            </a:r>
            <a:endParaRPr lang="zh-CN" altLang="en-US" sz="4000" dirty="0" smtClean="0">
              <a:solidFill>
                <a:schemeClr val="accent2"/>
              </a:solidFill>
            </a:endParaRP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/>
          <a:stretch>
            <a:fillRect/>
          </a:stretch>
        </p:blipFill>
        <p:spPr bwMode="auto">
          <a:xfrm>
            <a:off x="1447800" y="1267951"/>
            <a:ext cx="7110128" cy="531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7385050" y="5867400"/>
            <a:ext cx="1758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 dirty="0"/>
              <a:t>Time Ticks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1909762" y="1143000"/>
            <a:ext cx="304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 dirty="0"/>
              <a:t>Log (Infected Ratio)</a:t>
            </a:r>
          </a:p>
        </p:txBody>
      </p:sp>
      <p:sp>
        <p:nvSpPr>
          <p:cNvPr id="45062" name="AutoShape 7"/>
          <p:cNvSpPr>
            <a:spLocks noChangeArrowheads="1"/>
          </p:cNvSpPr>
          <p:nvPr/>
        </p:nvSpPr>
        <p:spPr bwMode="auto">
          <a:xfrm>
            <a:off x="1219200" y="1782762"/>
            <a:ext cx="304800" cy="1295400"/>
          </a:xfrm>
          <a:prstGeom prst="upArrow">
            <a:avLst>
              <a:gd name="adj1" fmla="val 50000"/>
              <a:gd name="adj2" fmla="val 10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TextBox 9"/>
          <p:cNvSpPr txBox="1">
            <a:spLocks noChangeArrowheads="1"/>
          </p:cNvSpPr>
          <p:nvPr/>
        </p:nvSpPr>
        <p:spPr bwMode="auto">
          <a:xfrm>
            <a:off x="-38100" y="2178050"/>
            <a:ext cx="1333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/>
              <a:t>(better)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60</a:t>
            </a:fld>
            <a:r>
              <a:rPr lang="en-US" dirty="0" smtClean="0"/>
              <a:t> -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More on GCO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0762"/>
            <a:ext cx="8839200" cy="4525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</a:endParaRPr>
          </a:p>
          <a:p>
            <a:r>
              <a:rPr lang="en-US" sz="2800" b="1" dirty="0">
                <a:sym typeface="Wingdings" pitchFamily="2" charset="2"/>
              </a:rPr>
              <a:t>M1: Higher Order Variants</a:t>
            </a:r>
            <a:r>
              <a:rPr lang="en-US" sz="2800" dirty="0">
                <a:sym typeface="Wingdings" pitchFamily="2" charset="2"/>
              </a:rPr>
              <a:t>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`Better’ Matrix Perturbation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 Better Approximation of Eigen-gap? </a:t>
            </a:r>
            <a:endParaRPr lang="en-US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n-US" sz="2400" dirty="0" smtClean="0">
                <a:sym typeface="Wingdings" pitchFamily="2" charset="2"/>
              </a:rPr>
              <a:t>C</a:t>
            </a:r>
            <a:r>
              <a:rPr lang="en-US" sz="2400" dirty="0">
                <a:sym typeface="Wingdings" pitchFamily="2" charset="2"/>
              </a:rPr>
              <a:t>. Chen, H. Tong, B. </a:t>
            </a:r>
            <a:r>
              <a:rPr lang="en-US" sz="2400" dirty="0" err="1">
                <a:sym typeface="Wingdings" pitchFamily="2" charset="2"/>
              </a:rPr>
              <a:t>Prakash</a:t>
            </a:r>
            <a:r>
              <a:rPr lang="en-US" sz="2400" dirty="0">
                <a:sym typeface="Wingdings" pitchFamily="2" charset="2"/>
              </a:rPr>
              <a:t>, C. </a:t>
            </a:r>
            <a:r>
              <a:rPr lang="en-US" sz="2400" dirty="0" err="1">
                <a:sym typeface="Wingdings" pitchFamily="2" charset="2"/>
              </a:rPr>
              <a:t>Tsourakakis</a:t>
            </a:r>
            <a:r>
              <a:rPr lang="en-US" sz="2400" dirty="0">
                <a:sym typeface="Wingdings" pitchFamily="2" charset="2"/>
              </a:rPr>
              <a:t>, T. </a:t>
            </a:r>
            <a:r>
              <a:rPr lang="en-US" sz="2400" dirty="0" err="1">
                <a:sym typeface="Wingdings" pitchFamily="2" charset="2"/>
              </a:rPr>
              <a:t>Eliassi</a:t>
            </a:r>
            <a:r>
              <a:rPr lang="en-US" sz="2400" dirty="0">
                <a:sym typeface="Wingdings" pitchFamily="2" charset="2"/>
              </a:rPr>
              <a:t>-Rad, C. </a:t>
            </a:r>
            <a:r>
              <a:rPr lang="en-US" sz="2400" dirty="0" err="1">
                <a:sym typeface="Wingdings" pitchFamily="2" charset="2"/>
              </a:rPr>
              <a:t>Faloutsos</a:t>
            </a:r>
            <a:r>
              <a:rPr lang="en-US" sz="2400" dirty="0">
                <a:sym typeface="Wingdings" pitchFamily="2" charset="2"/>
              </a:rPr>
              <a:t>, D. </a:t>
            </a:r>
            <a:r>
              <a:rPr lang="en-US" sz="2400" dirty="0" err="1">
                <a:sym typeface="Wingdings" pitchFamily="2" charset="2"/>
              </a:rPr>
              <a:t>Chau</a:t>
            </a:r>
            <a:r>
              <a:rPr lang="en-US" sz="2400" dirty="0">
                <a:sym typeface="Wingdings" pitchFamily="2" charset="2"/>
              </a:rPr>
              <a:t>: Node Immunization on Large Graphs: Theory and Algorithms. IEEE TKDE 2015</a:t>
            </a:r>
          </a:p>
          <a:p>
            <a:endParaRPr lang="en-US" sz="900" dirty="0" smtClean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M2: Beyond Full &amp; Symmetric Immunity</a:t>
            </a:r>
            <a:r>
              <a:rPr lang="en-US" sz="2800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Immunizing a node weakens (but not deleting) the incoming (but not the out-going) links</a:t>
            </a:r>
          </a:p>
          <a:p>
            <a:pPr lvl="1"/>
            <a:r>
              <a:rPr lang="en-US" sz="2400" dirty="0">
                <a:sym typeface="Wingdings" pitchFamily="2" charset="2"/>
              </a:rPr>
              <a:t>B. </a:t>
            </a:r>
            <a:r>
              <a:rPr lang="en-US" sz="2400" dirty="0" err="1">
                <a:sym typeface="Wingdings" pitchFamily="2" charset="2"/>
              </a:rPr>
              <a:t>Aditya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Prakash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n-US" sz="2400" dirty="0" err="1">
                <a:sym typeface="Wingdings" pitchFamily="2" charset="2"/>
              </a:rPr>
              <a:t>Lada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Adamic</a:t>
            </a:r>
            <a:r>
              <a:rPr lang="en-US" sz="2400" dirty="0">
                <a:sym typeface="Wingdings" pitchFamily="2" charset="2"/>
              </a:rPr>
              <a:t>, Theodore </a:t>
            </a:r>
            <a:r>
              <a:rPr lang="en-US" sz="2400" dirty="0" err="1">
                <a:sym typeface="Wingdings" pitchFamily="2" charset="2"/>
              </a:rPr>
              <a:t>Iwashnya</a:t>
            </a:r>
            <a:r>
              <a:rPr lang="en-US" sz="2400" dirty="0">
                <a:sym typeface="Wingdings" pitchFamily="2" charset="2"/>
              </a:rPr>
              <a:t>, Hanghang Tong and Christos </a:t>
            </a:r>
            <a:r>
              <a:rPr lang="en-US" sz="2400" dirty="0" err="1">
                <a:sym typeface="Wingdings" pitchFamily="2" charset="2"/>
              </a:rPr>
              <a:t>Faloutsos</a:t>
            </a:r>
            <a:r>
              <a:rPr lang="en-US" sz="2400" dirty="0">
                <a:sym typeface="Wingdings" pitchFamily="2" charset="2"/>
              </a:rPr>
              <a:t>: Fractional Immunization on Networks. SDM 2013</a:t>
            </a:r>
            <a:endParaRPr lang="en-US" sz="2400" dirty="0" smtClean="0">
              <a:sym typeface="Wingdings" pitchFamily="2" charset="2"/>
            </a:endParaRPr>
          </a:p>
          <a:p>
            <a:endParaRPr lang="en-US" sz="28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61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2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More on GCO Algorithms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0762"/>
            <a:ext cx="8839200" cy="4525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</a:endParaRPr>
          </a:p>
          <a:p>
            <a:r>
              <a:rPr lang="en-US" sz="2800" b="1" dirty="0" smtClean="0">
                <a:sym typeface="Wingdings" pitchFamily="2" charset="2"/>
              </a:rPr>
              <a:t>M3: Immunization on Dynamic Graphs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Optimize connectivity on Time-Varying Graphs (with alternating behavior)</a:t>
            </a:r>
          </a:p>
          <a:p>
            <a:pPr lvl="1"/>
            <a:r>
              <a:rPr lang="en-US" sz="2400" dirty="0">
                <a:sym typeface="Wingdings" pitchFamily="2" charset="2"/>
              </a:rPr>
              <a:t>B. </a:t>
            </a:r>
            <a:r>
              <a:rPr lang="en-US" sz="2400" dirty="0" err="1">
                <a:sym typeface="Wingdings" pitchFamily="2" charset="2"/>
              </a:rPr>
              <a:t>Aditya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Prakash</a:t>
            </a:r>
            <a:r>
              <a:rPr lang="en-US" sz="2400" dirty="0">
                <a:sym typeface="Wingdings" pitchFamily="2" charset="2"/>
              </a:rPr>
              <a:t>, Hanghang Tong, Nicholas </a:t>
            </a:r>
            <a:r>
              <a:rPr lang="en-US" sz="2400" dirty="0" err="1">
                <a:sym typeface="Wingdings" pitchFamily="2" charset="2"/>
              </a:rPr>
              <a:t>Valler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n-US" sz="2400" dirty="0" err="1">
                <a:sym typeface="Wingdings" pitchFamily="2" charset="2"/>
              </a:rPr>
              <a:t>Michalis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Faloutsos</a:t>
            </a:r>
            <a:r>
              <a:rPr lang="en-US" sz="2400" dirty="0">
                <a:sym typeface="Wingdings" pitchFamily="2" charset="2"/>
              </a:rPr>
              <a:t>, Christos </a:t>
            </a:r>
            <a:r>
              <a:rPr lang="en-US" sz="2400" dirty="0" err="1" smtClean="0">
                <a:sym typeface="Wingdings" pitchFamily="2" charset="2"/>
              </a:rPr>
              <a:t>Faloutsos</a:t>
            </a:r>
            <a:r>
              <a:rPr lang="en-US" sz="2400" dirty="0" smtClean="0">
                <a:sym typeface="Wingdings" pitchFamily="2" charset="2"/>
              </a:rPr>
              <a:t>: Virus </a:t>
            </a:r>
            <a:r>
              <a:rPr lang="en-US" sz="2400" dirty="0">
                <a:sym typeface="Wingdings" pitchFamily="2" charset="2"/>
              </a:rPr>
              <a:t>Propagation on Time-Varying Networks: Theory and Immunization Algorithms. ECML/PKDD (3) 2010: 99-</a:t>
            </a:r>
            <a:r>
              <a:rPr lang="en-US" sz="2400" dirty="0" smtClean="0">
                <a:sym typeface="Wingdings" pitchFamily="2" charset="2"/>
              </a:rPr>
              <a:t>114</a:t>
            </a:r>
            <a:endParaRPr lang="en-US" sz="2800" dirty="0" smtClean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M4: Manipulating Network Robustness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Beyond </a:t>
            </a:r>
            <a:r>
              <a:rPr lang="en-US" altLang="zh-CN" sz="2400" i="1" dirty="0" err="1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: Optimizing an </a:t>
            </a:r>
            <a:r>
              <a:rPr lang="en-US" sz="2400" dirty="0" err="1" smtClean="0">
                <a:solidFill>
                  <a:srgbClr val="FF0000"/>
                </a:solidFill>
                <a:sym typeface="Wingdings" pitchFamily="2" charset="2"/>
              </a:rPr>
              <a:t>eigen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-function of the underlying graph</a:t>
            </a:r>
          </a:p>
          <a:p>
            <a:pPr lvl="1"/>
            <a:r>
              <a:rPr lang="en-US" sz="2400" dirty="0" err="1">
                <a:sym typeface="Wingdings" pitchFamily="2" charset="2"/>
              </a:rPr>
              <a:t>Hau</a:t>
            </a:r>
            <a:r>
              <a:rPr lang="en-US" sz="2400" dirty="0">
                <a:sym typeface="Wingdings" pitchFamily="2" charset="2"/>
              </a:rPr>
              <a:t> Chan, Leman </a:t>
            </a:r>
            <a:r>
              <a:rPr lang="en-US" sz="2400" dirty="0" err="1">
                <a:sym typeface="Wingdings" pitchFamily="2" charset="2"/>
              </a:rPr>
              <a:t>Akoglu</a:t>
            </a:r>
            <a:r>
              <a:rPr lang="en-US" sz="2400" dirty="0">
                <a:sym typeface="Wingdings" pitchFamily="2" charset="2"/>
              </a:rPr>
              <a:t>, Hanghang Tong: Make It or Break It: Manipulating Robustness in Large Networks. SDM 2014: 325-</a:t>
            </a:r>
            <a:r>
              <a:rPr lang="en-US" sz="2400" dirty="0" smtClean="0">
                <a:sym typeface="Wingdings" pitchFamily="2" charset="2"/>
              </a:rPr>
              <a:t>333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62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2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More on GCO Algorithms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0762"/>
            <a:ext cx="8839200" cy="4525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</a:endParaRPr>
          </a:p>
          <a:p>
            <a:r>
              <a:rPr lang="en-US" sz="2800" b="1" dirty="0" smtClean="0">
                <a:sym typeface="Wingdings" pitchFamily="2" charset="2"/>
              </a:rPr>
              <a:t>M5: </a:t>
            </a:r>
            <a:r>
              <a:rPr lang="en-US" sz="2800" b="1" dirty="0" smtClean="0">
                <a:sym typeface="Wingdings" pitchFamily="2" charset="2"/>
              </a:rPr>
              <a:t>Robust Network </a:t>
            </a:r>
            <a:r>
              <a:rPr lang="en-US" sz="2800" b="1" dirty="0" smtClean="0">
                <a:sym typeface="Wingdings" pitchFamily="2" charset="2"/>
              </a:rPr>
              <a:t>Construction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How to building a `well-connected’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network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, that is robust to external intentional attack, with resource constraint? </a:t>
            </a:r>
          </a:p>
          <a:p>
            <a:pPr lvl="1"/>
            <a:r>
              <a:rPr lang="en-US" sz="2400" dirty="0" err="1">
                <a:sym typeface="Wingdings" pitchFamily="2" charset="2"/>
              </a:rPr>
              <a:t>Hui</a:t>
            </a:r>
            <a:r>
              <a:rPr lang="en-US" sz="2400" dirty="0">
                <a:sym typeface="Wingdings" pitchFamily="2" charset="2"/>
              </a:rPr>
              <a:t> Wang, </a:t>
            </a:r>
            <a:r>
              <a:rPr lang="en-US" sz="2400" dirty="0" err="1">
                <a:sym typeface="Wingdings" pitchFamily="2" charset="2"/>
              </a:rPr>
              <a:t>Wanyun</a:t>
            </a:r>
            <a:r>
              <a:rPr lang="en-US" sz="2400" dirty="0">
                <a:sym typeface="Wingdings" pitchFamily="2" charset="2"/>
              </a:rPr>
              <a:t> Cui, </a:t>
            </a:r>
            <a:r>
              <a:rPr lang="en-US" sz="2400" dirty="0" err="1">
                <a:sym typeface="Wingdings" pitchFamily="2" charset="2"/>
              </a:rPr>
              <a:t>Yanghua</a:t>
            </a:r>
            <a:r>
              <a:rPr lang="en-US" sz="2400" dirty="0">
                <a:sym typeface="Wingdings" pitchFamily="2" charset="2"/>
              </a:rPr>
              <a:t> Xiao, Hanghang </a:t>
            </a:r>
            <a:r>
              <a:rPr lang="en-US" sz="2400" dirty="0" err="1">
                <a:sym typeface="Wingdings" pitchFamily="2" charset="2"/>
              </a:rPr>
              <a:t>Tong:Robust</a:t>
            </a:r>
            <a:r>
              <a:rPr lang="en-US" sz="2400" dirty="0">
                <a:sym typeface="Wingdings" pitchFamily="2" charset="2"/>
              </a:rPr>
              <a:t> network construction against intentional attacks. </a:t>
            </a:r>
            <a:r>
              <a:rPr lang="en-US" sz="2400" dirty="0" err="1">
                <a:sym typeface="Wingdings" pitchFamily="2" charset="2"/>
              </a:rPr>
              <a:t>BigComp</a:t>
            </a:r>
            <a:r>
              <a:rPr lang="en-US" sz="2400" dirty="0">
                <a:sym typeface="Wingdings" pitchFamily="2" charset="2"/>
              </a:rPr>
              <a:t> 2015: 279-286</a:t>
            </a:r>
            <a:endParaRPr lang="en-US" sz="2400" dirty="0" smtClean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M6: Vaccine Distribution with Uncertainty</a:t>
            </a:r>
            <a:endParaRPr lang="en-US" sz="2800" b="1" dirty="0">
              <a:sym typeface="Wingdings" pitchFamily="2" charset="2"/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Optimizing the connectivity of a ‘noisy’, uncertain graph.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Yao </a:t>
            </a:r>
            <a:r>
              <a:rPr lang="en-US" sz="2400" dirty="0">
                <a:sym typeface="Wingdings" pitchFamily="2" charset="2"/>
              </a:rPr>
              <a:t>Zhang and B. </a:t>
            </a:r>
            <a:r>
              <a:rPr lang="en-US" sz="2400" dirty="0" err="1">
                <a:sym typeface="Wingdings" pitchFamily="2" charset="2"/>
              </a:rPr>
              <a:t>Aditya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Prakash</a:t>
            </a:r>
            <a:r>
              <a:rPr lang="en-US" sz="2400" dirty="0">
                <a:sym typeface="Wingdings" pitchFamily="2" charset="2"/>
              </a:rPr>
              <a:t>: Scalable Vaccine Distribution in Large Graphs given Uncertain Data. ICDM 2014</a:t>
            </a:r>
          </a:p>
          <a:p>
            <a:pPr lvl="1"/>
            <a:r>
              <a:rPr lang="en-US" sz="2400" dirty="0">
                <a:sym typeface="Wingdings" pitchFamily="2" charset="2"/>
              </a:rPr>
              <a:t>Code available at: http://</a:t>
            </a:r>
            <a:r>
              <a:rPr lang="en-US" sz="2400" dirty="0" err="1">
                <a:sym typeface="Wingdings" pitchFamily="2" charset="2"/>
              </a:rPr>
              <a:t>people.cs.vt.edu</a:t>
            </a:r>
            <a:r>
              <a:rPr lang="en-US" sz="2400" dirty="0">
                <a:sym typeface="Wingdings" pitchFamily="2" charset="2"/>
              </a:rPr>
              <a:t>/</a:t>
            </a:r>
            <a:r>
              <a:rPr lang="en-US" sz="2400" dirty="0" err="1">
                <a:sym typeface="Wingdings" pitchFamily="2" charset="2"/>
              </a:rPr>
              <a:t>badityap</a:t>
            </a:r>
            <a:r>
              <a:rPr lang="en-US" sz="2400" dirty="0">
                <a:sym typeface="Wingdings" pitchFamily="2" charset="2"/>
              </a:rPr>
              <a:t>/CODE/</a:t>
            </a:r>
            <a:r>
              <a:rPr lang="en-US" sz="2400" dirty="0" err="1" smtClean="0">
                <a:sym typeface="Wingdings" pitchFamily="2" charset="2"/>
              </a:rPr>
              <a:t>UDAV.zip</a:t>
            </a:r>
            <a:endParaRPr lang="en-US" sz="24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63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6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More on GCO Algorithms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4525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</a:endParaRPr>
          </a:p>
          <a:p>
            <a:r>
              <a:rPr lang="en-US" sz="2800" b="1" dirty="0" smtClean="0">
                <a:sym typeface="Wingdings" pitchFamily="2" charset="2"/>
              </a:rPr>
              <a:t>M7: Handling Small Eigen-Gap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Optimal edge deletion strategy on a graph with small </a:t>
            </a:r>
            <a:r>
              <a:rPr lang="en-US" sz="2400" dirty="0" err="1" smtClean="0">
                <a:solidFill>
                  <a:srgbClr val="FF0000"/>
                </a:solidFill>
                <a:sym typeface="Wingdings" pitchFamily="2" charset="2"/>
              </a:rPr>
              <a:t>eigen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-gap (e.g., social networks), where matrix-perturbation might collapse. 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L</a:t>
            </a:r>
            <a:r>
              <a:rPr lang="en-US" sz="2400" dirty="0">
                <a:sym typeface="Wingdings" pitchFamily="2" charset="2"/>
              </a:rPr>
              <a:t>. Le, T. </a:t>
            </a:r>
            <a:r>
              <a:rPr lang="en-US" sz="2400" dirty="0" err="1">
                <a:sym typeface="Wingdings" pitchFamily="2" charset="2"/>
              </a:rPr>
              <a:t>Eliassi</a:t>
            </a:r>
            <a:r>
              <a:rPr lang="en-US" sz="2400" dirty="0">
                <a:sym typeface="Wingdings" pitchFamily="2" charset="2"/>
              </a:rPr>
              <a:t>-Rad and H. Tong: MET: A Fast Algorithm for Minimizing Propagation in Large Graphs with Small Eigen-Gaps. SDM 2015</a:t>
            </a:r>
          </a:p>
          <a:p>
            <a:r>
              <a:rPr lang="en-US" sz="2800" b="1" dirty="0" smtClean="0">
                <a:sym typeface="Wingdings" pitchFamily="2" charset="2"/>
              </a:rPr>
              <a:t>M8: Source/Target-Specific Connectivity Optimization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Identifying most important nodes in connecting two nodes, or two groups of nodes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Hanghang </a:t>
            </a:r>
            <a:r>
              <a:rPr lang="en-US" sz="2400" dirty="0">
                <a:sym typeface="Wingdings" pitchFamily="2" charset="2"/>
              </a:rPr>
              <a:t>Tong, </a:t>
            </a:r>
            <a:r>
              <a:rPr lang="en-US" sz="2400" dirty="0" err="1">
                <a:sym typeface="Wingdings" pitchFamily="2" charset="2"/>
              </a:rPr>
              <a:t>Spiros</a:t>
            </a:r>
            <a:r>
              <a:rPr lang="en-US" sz="2400" dirty="0">
                <a:sym typeface="Wingdings" pitchFamily="2" charset="2"/>
              </a:rPr>
              <a:t> Papadimitriou, Christos </a:t>
            </a:r>
            <a:r>
              <a:rPr lang="en-US" sz="2400" dirty="0" err="1">
                <a:sym typeface="Wingdings" pitchFamily="2" charset="2"/>
              </a:rPr>
              <a:t>Faloutsos</a:t>
            </a:r>
            <a:r>
              <a:rPr lang="en-US" sz="2400" dirty="0">
                <a:sym typeface="Wingdings" pitchFamily="2" charset="2"/>
              </a:rPr>
              <a:t>, Philip S. Yu, Tina </a:t>
            </a:r>
            <a:r>
              <a:rPr lang="en-US" sz="2400" dirty="0" err="1">
                <a:sym typeface="Wingdings" pitchFamily="2" charset="2"/>
              </a:rPr>
              <a:t>Eliassi</a:t>
            </a:r>
            <a:r>
              <a:rPr lang="en-US" sz="2400" dirty="0">
                <a:sym typeface="Wingdings" pitchFamily="2" charset="2"/>
              </a:rPr>
              <a:t>-</a:t>
            </a:r>
            <a:r>
              <a:rPr lang="en-US" sz="2400" dirty="0" smtClean="0">
                <a:sym typeface="Wingdings" pitchFamily="2" charset="2"/>
              </a:rPr>
              <a:t>Rad: Gateway </a:t>
            </a:r>
            <a:r>
              <a:rPr lang="en-US" sz="2400" dirty="0">
                <a:sym typeface="Wingdings" pitchFamily="2" charset="2"/>
              </a:rPr>
              <a:t>finder in large graphs: problem definitions and fast solutions. Inf. </a:t>
            </a:r>
            <a:r>
              <a:rPr lang="en-US" sz="2400" dirty="0" err="1">
                <a:sym typeface="Wingdings" pitchFamily="2" charset="2"/>
              </a:rPr>
              <a:t>Retr</a:t>
            </a:r>
            <a:r>
              <a:rPr lang="en-US" sz="2400" dirty="0">
                <a:sym typeface="Wingdings" pitchFamily="2" charset="2"/>
              </a:rPr>
              <a:t>. 15(3-4): 391-411 (2012)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64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3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Roadmap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smtClean="0"/>
              <a:t>Motivations and Background</a:t>
            </a:r>
          </a:p>
          <a:p>
            <a:r>
              <a:rPr lang="en-US" altLang="zh-CN" sz="3600" dirty="0" smtClean="0"/>
              <a:t>Part I: GCO Measures</a:t>
            </a:r>
          </a:p>
          <a:p>
            <a:r>
              <a:rPr lang="en-US" altLang="zh-CN" sz="3600" dirty="0" smtClean="0"/>
              <a:t>Part II: GCO Theories &amp; Algorithms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</a:rPr>
              <a:t>Part III: GCO Applications</a:t>
            </a:r>
          </a:p>
          <a:p>
            <a:r>
              <a:rPr lang="en-US" altLang="zh-CN" sz="3600" dirty="0" smtClean="0"/>
              <a:t>Part IV: Open Challenges &amp; Future Trends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4800" y="3657600"/>
            <a:ext cx="533400" cy="381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57200" y="1752600"/>
            <a:ext cx="313943" cy="251968"/>
            <a:chOff x="3810000" y="3111500"/>
            <a:chExt cx="490537" cy="393700"/>
          </a:xfrm>
        </p:grpSpPr>
        <p:sp>
          <p:nvSpPr>
            <p:cNvPr id="7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2438400"/>
            <a:ext cx="313943" cy="251968"/>
            <a:chOff x="3810000" y="3111500"/>
            <a:chExt cx="490537" cy="393700"/>
          </a:xfrm>
        </p:grpSpPr>
        <p:sp>
          <p:nvSpPr>
            <p:cNvPr id="10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57200" y="3100832"/>
            <a:ext cx="313943" cy="251968"/>
            <a:chOff x="3810000" y="3111500"/>
            <a:chExt cx="490537" cy="393700"/>
          </a:xfrm>
        </p:grpSpPr>
        <p:sp>
          <p:nvSpPr>
            <p:cNvPr id="13" name="Line 42"/>
            <p:cNvSpPr>
              <a:spLocks noChangeShapeType="1"/>
            </p:cNvSpPr>
            <p:nvPr/>
          </p:nvSpPr>
          <p:spPr bwMode="auto">
            <a:xfrm>
              <a:off x="3810000" y="3276600"/>
              <a:ext cx="152400" cy="2286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 flipV="1">
              <a:off x="3919537" y="3111500"/>
              <a:ext cx="381000" cy="381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65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68337"/>
      </p:ext>
    </p:extLst>
  </p:cSld>
  <p:clrMapOvr>
    <a:masterClrMapping/>
  </p:clrMapOvr>
  <p:transition xmlns:p14="http://schemas.microsoft.com/office/powerpoint/2010/main" advTm="2063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Part III: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25963"/>
          </a:xfrm>
        </p:spPr>
        <p:txBody>
          <a:bodyPr/>
          <a:lstStyle/>
          <a:p>
            <a:r>
              <a:rPr lang="en-US" sz="2800" dirty="0" smtClean="0"/>
              <a:t>A1: Immunization</a:t>
            </a:r>
          </a:p>
          <a:p>
            <a:r>
              <a:rPr lang="en-US" sz="2800" dirty="0" smtClean="0"/>
              <a:t>A2: Optimal Resource Allocation</a:t>
            </a:r>
          </a:p>
          <a:p>
            <a:r>
              <a:rPr lang="en-US" sz="2800" dirty="0" smtClean="0"/>
              <a:t>A3: </a:t>
            </a:r>
            <a:r>
              <a:rPr lang="en-US" sz="2800" dirty="0"/>
              <a:t>Optimal Network Demolition: Collective </a:t>
            </a:r>
            <a:r>
              <a:rPr lang="en-US" sz="2800" dirty="0" smtClean="0"/>
              <a:t>Influence</a:t>
            </a:r>
            <a:endParaRPr lang="en-US" sz="2800" dirty="0" smtClean="0">
              <a:sym typeface="Wingdings" panose="05000000000000000000" pitchFamily="2" charset="2"/>
            </a:endParaRPr>
          </a:p>
          <a:p>
            <a:r>
              <a:rPr lang="en-US" sz="2800" dirty="0" smtClean="0">
                <a:sym typeface="Wingdings" panose="05000000000000000000" pitchFamily="2" charset="2"/>
              </a:rPr>
              <a:t>A4: Diversified Ranking on Graphs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A5: Information Spreading in Context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A6: Vulnerability of Cyber-Physical Systems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A7: Team Member Replacement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A8: Competitive Virus on Composite Networks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A9: Gateway finder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66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7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4" descr="re_karate_new_2_9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825" y="1049337"/>
            <a:ext cx="6591300" cy="5249863"/>
          </a:xfrm>
        </p:spPr>
      </p:pic>
      <p:sp>
        <p:nvSpPr>
          <p:cNvPr id="34" name="Rectangle 33"/>
          <p:cNvSpPr/>
          <p:nvPr/>
        </p:nvSpPr>
        <p:spPr>
          <a:xfrm>
            <a:off x="5562600" y="3240087"/>
            <a:ext cx="1812925" cy="2468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16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A1: Immunization</a:t>
            </a:r>
          </a:p>
        </p:txBody>
      </p:sp>
      <p:sp>
        <p:nvSpPr>
          <p:cNvPr id="38918" name="TextBox 9"/>
          <p:cNvSpPr txBox="1">
            <a:spLocks noChangeArrowheads="1"/>
          </p:cNvSpPr>
          <p:nvPr/>
        </p:nvSpPr>
        <p:spPr bwMode="auto">
          <a:xfrm>
            <a:off x="76200" y="1554162"/>
            <a:ext cx="1344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prstClr val="black"/>
                </a:solidFill>
              </a:rPr>
              <a:t>(better)</a:t>
            </a:r>
          </a:p>
        </p:txBody>
      </p:sp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1828800" y="1030287"/>
            <a:ext cx="50450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prstClr val="black"/>
                </a:solidFill>
              </a:rPr>
              <a:t>Log(fraction of infected nodes)</a:t>
            </a:r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5638800" y="5881687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prstClr val="black"/>
                </a:solidFill>
              </a:rPr>
              <a:t>Time Ticks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3048000" y="4830762"/>
            <a:ext cx="4572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2" name="TextBox 9"/>
          <p:cNvSpPr txBox="1">
            <a:spLocks noChangeArrowheads="1"/>
          </p:cNvSpPr>
          <p:nvPr/>
        </p:nvSpPr>
        <p:spPr bwMode="auto">
          <a:xfrm>
            <a:off x="2057400" y="5207000"/>
            <a:ext cx="180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b="1" i="1">
                <a:solidFill>
                  <a:srgbClr val="FF0000"/>
                </a:solidFill>
              </a:rPr>
              <a:t>Netshield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7800" y="2163762"/>
            <a:ext cx="3048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Up Arrow 5"/>
          <p:cNvSpPr/>
          <p:nvPr/>
        </p:nvSpPr>
        <p:spPr>
          <a:xfrm rot="10800000">
            <a:off x="1371600" y="1173162"/>
            <a:ext cx="381000" cy="182880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076700" y="4716462"/>
            <a:ext cx="990600" cy="457200"/>
          </a:xfrm>
          <a:prstGeom prst="straightConnector1">
            <a:avLst/>
          </a:prstGeom>
          <a:ln w="127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6" name="TextBox 9"/>
          <p:cNvSpPr txBox="1">
            <a:spLocks noChangeArrowheads="1"/>
          </p:cNvSpPr>
          <p:nvPr/>
        </p:nvSpPr>
        <p:spPr bwMode="auto">
          <a:xfrm>
            <a:off x="4495800" y="3992562"/>
            <a:ext cx="1366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FFFF"/>
                </a:solidFill>
              </a:rPr>
              <a:t>Degree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4267200" y="2163762"/>
            <a:ext cx="3048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8" name="TextBox 9"/>
          <p:cNvSpPr txBox="1">
            <a:spLocks noChangeArrowheads="1"/>
          </p:cNvSpPr>
          <p:nvPr/>
        </p:nvSpPr>
        <p:spPr bwMode="auto">
          <a:xfrm>
            <a:off x="4332288" y="1630362"/>
            <a:ext cx="208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prstClr val="black"/>
                </a:solidFill>
              </a:rPr>
              <a:t>Abnormality</a:t>
            </a:r>
          </a:p>
        </p:txBody>
      </p:sp>
      <p:cxnSp>
        <p:nvCxnSpPr>
          <p:cNvPr id="23" name="Straight Arrow Connector 22"/>
          <p:cNvCxnSpPr>
            <a:endCxn id="38930" idx="1"/>
          </p:cNvCxnSpPr>
          <p:nvPr/>
        </p:nvCxnSpPr>
        <p:spPr>
          <a:xfrm flipV="1">
            <a:off x="5394325" y="2730500"/>
            <a:ext cx="244475" cy="195262"/>
          </a:xfrm>
          <a:prstGeom prst="straightConnector1">
            <a:avLst/>
          </a:prstGeom>
          <a:ln w="127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0" name="TextBox 9"/>
          <p:cNvSpPr txBox="1">
            <a:spLocks noChangeArrowheads="1"/>
          </p:cNvSpPr>
          <p:nvPr/>
        </p:nvSpPr>
        <p:spPr bwMode="auto">
          <a:xfrm>
            <a:off x="5638800" y="2468562"/>
            <a:ext cx="1865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33CC33"/>
                </a:solidFill>
              </a:rPr>
              <a:t>PageRank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181600" y="5518150"/>
            <a:ext cx="457200" cy="150812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5562600" y="5135562"/>
            <a:ext cx="2251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F79646">
                    <a:lumMod val="50000"/>
                  </a:srgbClr>
                </a:solidFill>
              </a:rPr>
              <a:t>Eigs</a:t>
            </a:r>
            <a:r>
              <a:rPr lang="en-US" sz="2800" dirty="0">
                <a:solidFill>
                  <a:srgbClr val="F79646">
                    <a:lumMod val="50000"/>
                  </a:srgbClr>
                </a:solidFill>
              </a:rPr>
              <a:t> (=HITS)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4991100" y="5097462"/>
            <a:ext cx="609600" cy="53340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4" name="TextBox 9"/>
          <p:cNvSpPr txBox="1">
            <a:spLocks noChangeArrowheads="1"/>
          </p:cNvSpPr>
          <p:nvPr/>
        </p:nvSpPr>
        <p:spPr bwMode="auto">
          <a:xfrm>
            <a:off x="5559425" y="4678362"/>
            <a:ext cx="236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</a:rPr>
              <a:t>Acquaintance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657600" y="4221162"/>
            <a:ext cx="838200" cy="381000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6" name="TextBox 9"/>
          <p:cNvSpPr txBox="1">
            <a:spLocks noChangeArrowheads="1"/>
          </p:cNvSpPr>
          <p:nvPr/>
        </p:nvSpPr>
        <p:spPr bwMode="auto">
          <a:xfrm>
            <a:off x="4191000" y="3459162"/>
            <a:ext cx="272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030A0"/>
                </a:solidFill>
              </a:rPr>
              <a:t>Between (short)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800600" y="4754562"/>
            <a:ext cx="838200" cy="838200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8" name="TextBox 9"/>
          <p:cNvSpPr txBox="1">
            <a:spLocks noChangeArrowheads="1"/>
          </p:cNvSpPr>
          <p:nvPr/>
        </p:nvSpPr>
        <p:spPr bwMode="auto">
          <a:xfrm>
            <a:off x="5562600" y="4297362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FF00"/>
                </a:solidFill>
              </a:rPr>
              <a:t>Between (RW)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191000" y="5897562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133600" y="5718175"/>
            <a:ext cx="51054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38895" y="3613943"/>
            <a:ext cx="4189412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67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3" name="Rectangle 74"/>
          <p:cNvSpPr>
            <a:spLocks noChangeArrowheads="1"/>
          </p:cNvSpPr>
          <p:nvPr/>
        </p:nvSpPr>
        <p:spPr bwMode="auto">
          <a:xfrm>
            <a:off x="0" y="6304002"/>
            <a:ext cx="9144000" cy="5539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</a:rPr>
              <a:t>H. </a:t>
            </a:r>
            <a:r>
              <a:rPr lang="en-US" sz="1000" dirty="0">
                <a:solidFill>
                  <a:schemeClr val="bg1"/>
                </a:solidFill>
              </a:rPr>
              <a:t>Tong, B. </a:t>
            </a:r>
            <a:r>
              <a:rPr lang="en-US" sz="1000" dirty="0" smtClean="0">
                <a:solidFill>
                  <a:schemeClr val="bg1"/>
                </a:solidFill>
              </a:rPr>
              <a:t>Prakash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smtClean="0">
                <a:solidFill>
                  <a:schemeClr val="bg1"/>
                </a:solidFill>
              </a:rPr>
              <a:t>C. </a:t>
            </a:r>
            <a:r>
              <a:rPr lang="en-US" sz="1000" dirty="0" err="1">
                <a:solidFill>
                  <a:schemeClr val="bg1"/>
                </a:solidFill>
              </a:rPr>
              <a:t>Tsourakakis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smtClean="0">
                <a:solidFill>
                  <a:schemeClr val="bg1"/>
                </a:solidFill>
              </a:rPr>
              <a:t>T. </a:t>
            </a:r>
            <a:r>
              <a:rPr lang="en-US" sz="1000" dirty="0" err="1">
                <a:solidFill>
                  <a:schemeClr val="bg1"/>
                </a:solidFill>
              </a:rPr>
              <a:t>Eliassi</a:t>
            </a:r>
            <a:r>
              <a:rPr lang="en-US" sz="1000" dirty="0">
                <a:solidFill>
                  <a:schemeClr val="bg1"/>
                </a:solidFill>
              </a:rPr>
              <a:t>-Rad, </a:t>
            </a:r>
            <a:r>
              <a:rPr lang="en-US" sz="1000" dirty="0" smtClean="0">
                <a:solidFill>
                  <a:schemeClr val="bg1"/>
                </a:solidFill>
              </a:rPr>
              <a:t>C. </a:t>
            </a:r>
            <a:r>
              <a:rPr lang="en-US" sz="1000" dirty="0" err="1">
                <a:solidFill>
                  <a:schemeClr val="bg1"/>
                </a:solidFill>
              </a:rPr>
              <a:t>Faloutsos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smtClean="0">
                <a:solidFill>
                  <a:schemeClr val="bg1"/>
                </a:solidFill>
              </a:rPr>
              <a:t>D. Chau: On </a:t>
            </a:r>
            <a:r>
              <a:rPr lang="en-US" sz="1000" dirty="0">
                <a:solidFill>
                  <a:schemeClr val="bg1"/>
                </a:solidFill>
              </a:rPr>
              <a:t>the Vulnerability of Large Graphs. ICDM 2010: 1091-1096</a:t>
            </a:r>
            <a:endParaRPr lang="en-US" altLang="zh-CN" sz="1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000" dirty="0" smtClean="0">
                <a:solidFill>
                  <a:schemeClr val="bg1"/>
                </a:solidFill>
              </a:rPr>
              <a:t>C</a:t>
            </a:r>
            <a:r>
              <a:rPr lang="en-US" altLang="zh-CN" sz="1000" dirty="0">
                <a:solidFill>
                  <a:schemeClr val="bg1"/>
                </a:solidFill>
              </a:rPr>
              <a:t>. Chen, H. Tong, B. Prakash, C. </a:t>
            </a:r>
            <a:r>
              <a:rPr lang="en-US" altLang="zh-CN" sz="1000" dirty="0" err="1">
                <a:solidFill>
                  <a:schemeClr val="bg1"/>
                </a:solidFill>
              </a:rPr>
              <a:t>Tsourakakis</a:t>
            </a:r>
            <a:r>
              <a:rPr lang="en-US" altLang="zh-CN" sz="1000" dirty="0">
                <a:solidFill>
                  <a:schemeClr val="bg1"/>
                </a:solidFill>
              </a:rPr>
              <a:t>, T. </a:t>
            </a:r>
            <a:r>
              <a:rPr lang="en-US" altLang="zh-CN" sz="1000" dirty="0" err="1">
                <a:solidFill>
                  <a:schemeClr val="bg1"/>
                </a:solidFill>
              </a:rPr>
              <a:t>Eliassi</a:t>
            </a:r>
            <a:r>
              <a:rPr lang="en-US" altLang="zh-CN" sz="1000" dirty="0">
                <a:solidFill>
                  <a:schemeClr val="bg1"/>
                </a:solidFill>
              </a:rPr>
              <a:t>-Rad, C. </a:t>
            </a:r>
            <a:r>
              <a:rPr lang="en-US" altLang="zh-CN" sz="1000" dirty="0" err="1">
                <a:solidFill>
                  <a:schemeClr val="bg1"/>
                </a:solidFill>
              </a:rPr>
              <a:t>Faloutsos</a:t>
            </a:r>
            <a:r>
              <a:rPr lang="en-US" altLang="zh-CN" sz="1000" dirty="0">
                <a:solidFill>
                  <a:schemeClr val="bg1"/>
                </a:solidFill>
              </a:rPr>
              <a:t>, D. Chau: Node Immunization on Large Graphs: Theory and Algorithms. IEEE TKDE 2015</a:t>
            </a:r>
          </a:p>
        </p:txBody>
      </p:sp>
    </p:spTree>
    <p:extLst>
      <p:ext uri="{BB962C8B-B14F-4D97-AF65-F5344CB8AC3E}">
        <p14:creationId xmlns:p14="http://schemas.microsoft.com/office/powerpoint/2010/main" val="1926896236"/>
      </p:ext>
    </p:extLst>
  </p:cSld>
  <p:clrMapOvr>
    <a:masterClrMapping/>
  </p:clrMapOvr>
  <p:transition xmlns:p14="http://schemas.microsoft.com/office/powerpoint/2010/main" advTm="63969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371600"/>
            <a:ext cx="49276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A2: Optimal Recourse Allocation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12292" name="Text Box 37"/>
          <p:cNvSpPr txBox="1">
            <a:spLocks noChangeArrowheads="1"/>
          </p:cNvSpPr>
          <p:nvPr/>
        </p:nvSpPr>
        <p:spPr bwMode="auto">
          <a:xfrm>
            <a:off x="4343400" y="2895600"/>
            <a:ext cx="487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zh-CN" sz="2800" dirty="0">
                <a:solidFill>
                  <a:prstClr val="black"/>
                </a:solidFill>
              </a:rPr>
              <a:t>Critical Patient transferring </a:t>
            </a:r>
          </a:p>
          <a:p>
            <a:pPr algn="just" eaLnBrk="1" hangingPunct="1"/>
            <a:r>
              <a:rPr lang="en-US" altLang="zh-CN" sz="2000" dirty="0">
                <a:solidFill>
                  <a:prstClr val="black"/>
                </a:solidFill>
              </a:rPr>
              <a:t> </a:t>
            </a:r>
            <a:r>
              <a:rPr lang="en-US" altLang="zh-CN" sz="2400" dirty="0" smtClean="0">
                <a:solidFill>
                  <a:prstClr val="black"/>
                </a:solidFill>
              </a:rPr>
              <a:t>Move </a:t>
            </a:r>
            <a:r>
              <a:rPr lang="en-US" altLang="zh-CN" sz="2400" dirty="0">
                <a:solidFill>
                  <a:prstClr val="black"/>
                </a:solidFill>
              </a:rPr>
              <a:t>patients </a:t>
            </a:r>
            <a:r>
              <a:rPr lang="en-US" altLang="zh-CN" sz="2400" dirty="0">
                <a:solidFill>
                  <a:prstClr val="black"/>
                </a:solidFill>
                <a:sym typeface="Wingdings" pitchFamily="2" charset="2"/>
              </a:rPr>
              <a:t> specialized care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algn="just" eaLnBrk="1" hangingPunct="1"/>
            <a:r>
              <a:rPr lang="en-US" altLang="zh-CN" sz="2400" dirty="0">
                <a:solidFill>
                  <a:prstClr val="black"/>
                </a:solidFill>
              </a:rPr>
              <a:t>  </a:t>
            </a:r>
            <a:r>
              <a:rPr lang="en-US" altLang="zh-CN" sz="2400" dirty="0" smtClean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altLang="zh-CN" sz="2400" dirty="0" smtClean="0">
                <a:solidFill>
                  <a:prstClr val="black"/>
                </a:solidFill>
              </a:rPr>
              <a:t>highly </a:t>
            </a:r>
            <a:r>
              <a:rPr lang="en-US" altLang="zh-CN" sz="2400" dirty="0">
                <a:solidFill>
                  <a:prstClr val="black"/>
                </a:solidFill>
              </a:rPr>
              <a:t>resistant </a:t>
            </a:r>
            <a:r>
              <a:rPr lang="en-US" altLang="zh-CN" sz="2400" dirty="0" smtClean="0">
                <a:solidFill>
                  <a:prstClr val="black"/>
                </a:solidFill>
              </a:rPr>
              <a:t>micro-organism </a:t>
            </a:r>
            <a:r>
              <a:rPr lang="en-US" altLang="zh-CN" sz="2400" dirty="0" smtClean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altLang="zh-CN" sz="2400" dirty="0" smtClean="0">
                <a:solidFill>
                  <a:prstClr val="black"/>
                </a:solidFill>
              </a:rPr>
              <a:t>Infection </a:t>
            </a:r>
            <a:r>
              <a:rPr lang="en-US" altLang="zh-CN" sz="2400" dirty="0">
                <a:solidFill>
                  <a:prstClr val="black"/>
                </a:solidFill>
              </a:rPr>
              <a:t>controlling </a:t>
            </a:r>
            <a:r>
              <a:rPr lang="en-US" altLang="zh-CN" sz="2400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altLang="zh-CN" sz="2400" dirty="0" smtClean="0">
                <a:solidFill>
                  <a:prstClr val="black"/>
                </a:solidFill>
                <a:sym typeface="Wingdings" pitchFamily="2" charset="2"/>
              </a:rPr>
              <a:t>costly &amp; limited</a:t>
            </a:r>
            <a:r>
              <a:rPr lang="en-US" altLang="zh-CN" sz="3200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endParaRPr lang="en-US" altLang="zh-CN" sz="3200" dirty="0">
              <a:solidFill>
                <a:prstClr val="black"/>
              </a:solidFill>
              <a:sym typeface="Wingdings" pitchFamily="2" charset="2"/>
            </a:endParaRPr>
          </a:p>
          <a:p>
            <a:pPr algn="just" eaLnBrk="1" hangingPunct="1"/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2293" name="Text Box 39"/>
          <p:cNvSpPr txBox="1">
            <a:spLocks noChangeArrowheads="1"/>
          </p:cNvSpPr>
          <p:nvPr/>
        </p:nvSpPr>
        <p:spPr bwMode="auto">
          <a:xfrm>
            <a:off x="20639" y="1752600"/>
            <a:ext cx="43989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prstClr val="black"/>
                </a:solidFill>
              </a:rPr>
              <a:t>       US-Medicare Network</a:t>
            </a:r>
          </a:p>
        </p:txBody>
      </p:sp>
      <p:sp>
        <p:nvSpPr>
          <p:cNvPr id="12294" name="TextBox 142"/>
          <p:cNvSpPr txBox="1">
            <a:spLocks noChangeArrowheads="1"/>
          </p:cNvSpPr>
          <p:nvPr/>
        </p:nvSpPr>
        <p:spPr bwMode="auto">
          <a:xfrm>
            <a:off x="0" y="6211669"/>
            <a:ext cx="9144000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prstClr val="white"/>
                </a:solidFill>
              </a:rPr>
              <a:t>SARS </a:t>
            </a:r>
            <a:r>
              <a:rPr lang="en-US" altLang="zh-CN" dirty="0">
                <a:solidFill>
                  <a:prstClr val="white"/>
                </a:solidFill>
              </a:rPr>
              <a:t>costs 700+ lives; $40+ </a:t>
            </a:r>
            <a:r>
              <a:rPr lang="en-US" altLang="zh-CN" dirty="0" err="1">
                <a:solidFill>
                  <a:prstClr val="white"/>
                </a:solidFill>
              </a:rPr>
              <a:t>Bn</a:t>
            </a:r>
            <a:r>
              <a:rPr lang="en-US" altLang="zh-CN" dirty="0">
                <a:solidFill>
                  <a:prstClr val="white"/>
                </a:solidFill>
              </a:rPr>
              <a:t>; H1N1 costs Mexico $</a:t>
            </a:r>
            <a:r>
              <a:rPr lang="en-US" altLang="zh-CN" dirty="0" smtClean="0">
                <a:solidFill>
                  <a:prstClr val="white"/>
                </a:solidFill>
              </a:rPr>
              <a:t>2.3bn; Flu 2013: one of the worst in a decade, 105 children in US.</a:t>
            </a: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247650" y="5378450"/>
            <a:ext cx="8820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</a:rPr>
              <a:t>Q: How to allocate resource to minimize overall spreading?</a:t>
            </a:r>
            <a:endParaRPr lang="zh-CN" altLang="en-US" sz="2600" dirty="0">
              <a:solidFill>
                <a:srgbClr val="FF0000"/>
              </a:solidFill>
            </a:endParaRPr>
          </a:p>
        </p:txBody>
      </p:sp>
      <p:pic>
        <p:nvPicPr>
          <p:cNvPr id="9" name="Picture 16" descr="http://people.cs.vt.edu/~badityap/badityap-portra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92" y="0"/>
            <a:ext cx="65900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8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/>
              <a:t>A2: Optimal Recourse Allocation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pic>
        <p:nvPicPr>
          <p:cNvPr id="13315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129088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3"/>
          <a:stretch>
            <a:fillRect/>
          </a:stretch>
        </p:blipFill>
        <p:spPr bwMode="auto">
          <a:xfrm>
            <a:off x="4572000" y="1609725"/>
            <a:ext cx="40163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7"/>
          <p:cNvSpPr txBox="1">
            <a:spLocks noChangeArrowheads="1"/>
          </p:cNvSpPr>
          <p:nvPr/>
        </p:nvSpPr>
        <p:spPr bwMode="auto">
          <a:xfrm>
            <a:off x="1028256" y="4648200"/>
            <a:ext cx="2685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prstClr val="black"/>
                </a:solidFill>
              </a:rPr>
              <a:t>Current Method</a:t>
            </a:r>
          </a:p>
        </p:txBody>
      </p:sp>
      <p:sp>
        <p:nvSpPr>
          <p:cNvPr id="13318" name="Text Box 38"/>
          <p:cNvSpPr txBox="1">
            <a:spLocks noChangeArrowheads="1"/>
          </p:cNvSpPr>
          <p:nvPr/>
        </p:nvSpPr>
        <p:spPr bwMode="auto">
          <a:xfrm>
            <a:off x="5952514" y="4572000"/>
            <a:ext cx="2063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prstClr val="black"/>
                </a:solidFill>
              </a:rPr>
              <a:t>Out Method</a:t>
            </a:r>
          </a:p>
        </p:txBody>
      </p:sp>
      <p:sp>
        <p:nvSpPr>
          <p:cNvPr id="13319" name="Text Box 40"/>
          <p:cNvSpPr txBox="1">
            <a:spLocks noChangeArrowheads="1"/>
          </p:cNvSpPr>
          <p:nvPr/>
        </p:nvSpPr>
        <p:spPr bwMode="auto">
          <a:xfrm>
            <a:off x="2286000" y="5334000"/>
            <a:ext cx="535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FF0000"/>
                </a:solidFill>
              </a:rPr>
              <a:t>Red</a:t>
            </a:r>
            <a:r>
              <a:rPr lang="en-US" altLang="zh-CN" sz="2400" dirty="0">
                <a:solidFill>
                  <a:prstClr val="black"/>
                </a:solidFill>
              </a:rPr>
              <a:t>: Infected Hospitals after 365 days</a:t>
            </a:r>
          </a:p>
        </p:txBody>
      </p:sp>
      <p:sp>
        <p:nvSpPr>
          <p:cNvPr id="10" name="TextBox 142"/>
          <p:cNvSpPr txBox="1">
            <a:spLocks noChangeArrowheads="1"/>
          </p:cNvSpPr>
          <p:nvPr/>
        </p:nvSpPr>
        <p:spPr bwMode="auto">
          <a:xfrm>
            <a:off x="0" y="6211669"/>
            <a:ext cx="9144000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dirty="0">
                <a:solidFill>
                  <a:prstClr val="white"/>
                </a:solidFill>
              </a:rPr>
              <a:t>B. Aditya Prakash, Lada </a:t>
            </a:r>
            <a:r>
              <a:rPr lang="en-US" altLang="zh-CN" dirty="0" err="1">
                <a:solidFill>
                  <a:prstClr val="white"/>
                </a:solidFill>
              </a:rPr>
              <a:t>Adamic</a:t>
            </a:r>
            <a:r>
              <a:rPr lang="en-US" altLang="zh-CN" dirty="0">
                <a:solidFill>
                  <a:prstClr val="white"/>
                </a:solidFill>
              </a:rPr>
              <a:t>, Theodore </a:t>
            </a:r>
            <a:r>
              <a:rPr lang="en-US" altLang="zh-CN" dirty="0" err="1">
                <a:solidFill>
                  <a:prstClr val="white"/>
                </a:solidFill>
              </a:rPr>
              <a:t>Iwashnya</a:t>
            </a:r>
            <a:r>
              <a:rPr lang="en-US" altLang="zh-CN" dirty="0">
                <a:solidFill>
                  <a:prstClr val="white"/>
                </a:solidFill>
              </a:rPr>
              <a:t>, Hanghang Tong and Christos </a:t>
            </a:r>
            <a:r>
              <a:rPr lang="en-US" altLang="zh-CN" dirty="0" err="1">
                <a:solidFill>
                  <a:prstClr val="white"/>
                </a:solidFill>
              </a:rPr>
              <a:t>Faloutsos</a:t>
            </a:r>
            <a:r>
              <a:rPr lang="en-US" altLang="zh-CN" dirty="0">
                <a:solidFill>
                  <a:prstClr val="white"/>
                </a:solidFill>
              </a:rPr>
              <a:t>: Fractional Immunization on Networks. SDM 2013</a:t>
            </a:r>
          </a:p>
        </p:txBody>
      </p:sp>
    </p:spTree>
    <p:extLst>
      <p:ext uri="{BB962C8B-B14F-4D97-AF65-F5344CB8AC3E}">
        <p14:creationId xmlns:p14="http://schemas.microsoft.com/office/powerpoint/2010/main" val="398453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3505200" y="1384756"/>
            <a:ext cx="2590800" cy="6858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2362200" y="2249031"/>
            <a:ext cx="4953000" cy="1066800"/>
          </a:xfrm>
          <a:prstGeom prst="curvedDownArrow">
            <a:avLst>
              <a:gd name="adj1" fmla="val 38643"/>
              <a:gd name="adj2" fmla="val 67963"/>
              <a:gd name="adj3" fmla="val 21653"/>
            </a:avLst>
          </a:prstGeom>
          <a:solidFill>
            <a:srgbClr val="C00000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 Typical Graph Mining Paradigm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1334631"/>
            <a:ext cx="22878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Patterns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1334631"/>
            <a:ext cx="2036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Graphs</a:t>
            </a:r>
            <a:endParaRPr lang="en-US" sz="4400" dirty="0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3087231"/>
            <a:ext cx="9144000" cy="3161169"/>
            <a:chOff x="0" y="3087231"/>
            <a:chExt cx="9144000" cy="3161169"/>
          </a:xfrm>
        </p:grpSpPr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0" y="3087231"/>
              <a:ext cx="9144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rgbClr val="C00000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3000" b="1" dirty="0" smtClean="0"/>
                <a:t>Graph Connectivity Optimization (GCO) -  This Tutorial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" y="4001631"/>
              <a:ext cx="4572000" cy="224676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just"/>
              <a:r>
                <a:rPr lang="en-US" sz="2800" b="1" dirty="0" smtClean="0">
                  <a:solidFill>
                    <a:prstClr val="black"/>
                  </a:solidFill>
                </a:rPr>
                <a:t>Given</a:t>
              </a:r>
              <a:r>
                <a:rPr lang="en-US" sz="2800" dirty="0">
                  <a:solidFill>
                    <a:prstClr val="black"/>
                  </a:solidFill>
                </a:rPr>
                <a:t>: </a:t>
              </a:r>
            </a:p>
            <a:p>
              <a:pPr algn="just"/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</a:rPr>
                <a:t>   (</a:t>
              </a:r>
              <a:r>
                <a:rPr lang="en-US" sz="2800" dirty="0">
                  <a:solidFill>
                    <a:prstClr val="black"/>
                  </a:solidFill>
                </a:rPr>
                <a:t>1) an initial </a:t>
              </a:r>
              <a:r>
                <a:rPr lang="en-US" sz="2800" dirty="0" smtClean="0">
                  <a:solidFill>
                    <a:prstClr val="black"/>
                  </a:solidFill>
                </a:rPr>
                <a:t>graph </a:t>
              </a:r>
            </a:p>
            <a:p>
              <a:pPr algn="just"/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</a:rPr>
                <a:t>   (</a:t>
              </a:r>
              <a:r>
                <a:rPr lang="en-US" sz="2800" dirty="0">
                  <a:solidFill>
                    <a:prstClr val="black"/>
                  </a:solidFill>
                </a:rPr>
                <a:t>2) a graph </a:t>
              </a:r>
              <a:r>
                <a:rPr lang="en-US" sz="2800" dirty="0" smtClean="0">
                  <a:solidFill>
                    <a:prstClr val="black"/>
                  </a:solidFill>
                </a:rPr>
                <a:t>operation</a:t>
              </a:r>
            </a:p>
            <a:p>
              <a:pPr algn="just"/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</a:rPr>
                <a:t>   (3) a </a:t>
              </a:r>
              <a:r>
                <a:rPr lang="en-US" sz="2800" dirty="0">
                  <a:solidFill>
                    <a:prstClr val="black"/>
                  </a:solidFill>
                </a:rPr>
                <a:t>mining </a:t>
              </a:r>
              <a:r>
                <a:rPr lang="en-US" sz="2800" dirty="0" smtClean="0">
                  <a:solidFill>
                    <a:prstClr val="black"/>
                  </a:solidFill>
                </a:rPr>
                <a:t>task </a:t>
              </a:r>
            </a:p>
            <a:p>
              <a:pPr algn="just"/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</a:rPr>
                <a:t>  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79988" y="4572000"/>
              <a:ext cx="3311612" cy="95410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sz="2800" b="1" dirty="0" smtClean="0">
                  <a:solidFill>
                    <a:prstClr val="black"/>
                  </a:solidFill>
                </a:rPr>
                <a:t>Find</a:t>
              </a:r>
              <a:r>
                <a:rPr lang="en-US" sz="2800" dirty="0" smtClean="0">
                  <a:solidFill>
                    <a:prstClr val="black"/>
                  </a:solidFill>
                </a:rPr>
                <a:t>: </a:t>
              </a:r>
            </a:p>
            <a:p>
              <a:pPr algn="just"/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</a:rPr>
                <a:t>  an </a:t>
              </a:r>
              <a:r>
                <a:rPr lang="en-US" sz="2800" dirty="0">
                  <a:solidFill>
                    <a:prstClr val="black"/>
                  </a:solidFill>
                </a:rPr>
                <a:t>‘optimal’ </a:t>
              </a:r>
              <a:r>
                <a:rPr lang="en-US" sz="2800" dirty="0" smtClean="0">
                  <a:solidFill>
                    <a:prstClr val="black"/>
                  </a:solidFill>
                </a:rPr>
                <a:t>graph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4838700" y="4876800"/>
            <a:ext cx="647700" cy="4572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6334780"/>
            <a:ext cx="4589654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Graph operation: deleting 10 nodes; adding 5 links; etc.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Mining tasks: contain the virus; maximize the traffic flow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1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  <p:bldP spid="19" grpId="0" animBg="1"/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45564-3968-4730-ADED-D7A7FCBCBE8B}" type="slidenum">
              <a:rPr lang="zh-CN" altLang="en-US" smtClean="0"/>
              <a:pPr>
                <a:defRPr/>
              </a:pPr>
              <a:t>70</a:t>
            </a:fld>
            <a:endParaRPr lang="en-US" altLang="zh-CN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zh-CN" dirty="0" smtClean="0"/>
              <a:t>A3: Optimal Network Demolition: Collective Influence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4" name="TextBox 142"/>
          <p:cNvSpPr txBox="1">
            <a:spLocks noChangeArrowheads="1"/>
          </p:cNvSpPr>
          <p:nvPr/>
        </p:nvSpPr>
        <p:spPr bwMode="auto">
          <a:xfrm>
            <a:off x="0" y="6211669"/>
            <a:ext cx="9144000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dirty="0" err="1">
                <a:solidFill>
                  <a:prstClr val="white"/>
                </a:solidFill>
              </a:rPr>
              <a:t>István</a:t>
            </a:r>
            <a:r>
              <a:rPr lang="en-US" altLang="zh-CN" dirty="0">
                <a:solidFill>
                  <a:prstClr val="white"/>
                </a:solidFill>
              </a:rPr>
              <a:t> A. </a:t>
            </a:r>
            <a:r>
              <a:rPr lang="en-US" altLang="zh-CN" dirty="0" err="1">
                <a:solidFill>
                  <a:prstClr val="white"/>
                </a:solidFill>
              </a:rPr>
              <a:t>Kovács</a:t>
            </a:r>
            <a:r>
              <a:rPr lang="en-US" altLang="zh-CN" dirty="0">
                <a:solidFill>
                  <a:prstClr val="white"/>
                </a:solidFill>
              </a:rPr>
              <a:t> &amp; Albert-</a:t>
            </a:r>
            <a:r>
              <a:rPr lang="en-US" altLang="zh-CN" dirty="0" err="1">
                <a:solidFill>
                  <a:prstClr val="white"/>
                </a:solidFill>
              </a:rPr>
              <a:t>László</a:t>
            </a:r>
            <a:r>
              <a:rPr lang="en-US" altLang="zh-CN" dirty="0">
                <a:solidFill>
                  <a:prstClr val="white"/>
                </a:solidFill>
              </a:rPr>
              <a:t> </a:t>
            </a:r>
            <a:r>
              <a:rPr lang="en-US" altLang="zh-CN" dirty="0" err="1">
                <a:solidFill>
                  <a:prstClr val="white"/>
                </a:solidFill>
              </a:rPr>
              <a:t>Barabási</a:t>
            </a:r>
            <a:r>
              <a:rPr lang="en-US" altLang="zh-CN" dirty="0">
                <a:solidFill>
                  <a:prstClr val="white"/>
                </a:solidFill>
              </a:rPr>
              <a:t>: Network science: Destruction perfected. Nature 524, 38–39, 2015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66" y="1427846"/>
            <a:ext cx="3109603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263" y="638539"/>
            <a:ext cx="3117928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727" y="3425104"/>
            <a:ext cx="3136473" cy="27432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0570058">
            <a:off x="4043983" y="1949679"/>
            <a:ext cx="1066800" cy="533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424886">
            <a:off x="4177039" y="3694521"/>
            <a:ext cx="1066800" cy="533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0506" y="4572000"/>
            <a:ext cx="5308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(a): the original input network.</a:t>
            </a:r>
          </a:p>
          <a:p>
            <a:r>
              <a:rPr lang="en-US" dirty="0" smtClean="0"/>
              <a:t>(b): removing six (white) nodes w/ highest individual influence scores </a:t>
            </a:r>
            <a:r>
              <a:rPr lang="en-US" dirty="0" smtClean="0">
                <a:sym typeface="Wingdings" panose="05000000000000000000" pitchFamily="2" charset="2"/>
              </a:rPr>
              <a:t> G</a:t>
            </a:r>
            <a:r>
              <a:rPr lang="en-US" dirty="0" smtClean="0"/>
              <a:t>CC of size12.</a:t>
            </a:r>
          </a:p>
          <a:p>
            <a:r>
              <a:rPr lang="en-US" dirty="0" smtClean="0"/>
              <a:t>(c): removing four (white) nodes with highest collective influence</a:t>
            </a:r>
            <a:r>
              <a:rPr lang="en-US" dirty="0" smtClean="0">
                <a:sym typeface="Wingdings" panose="05000000000000000000" pitchFamily="2" charset="2"/>
              </a:rPr>
              <a:t> GCC of size 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8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sz="3600" dirty="0" smtClean="0">
                <a:solidFill>
                  <a:schemeClr val="accent2"/>
                </a:solidFill>
              </a:rPr>
              <a:t>A4: Diversified Ranking on Large Graphs 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182563" y="1066800"/>
            <a:ext cx="8961437" cy="5099050"/>
          </a:xfrm>
        </p:spPr>
        <p:txBody>
          <a:bodyPr/>
          <a:lstStyle/>
          <a:p>
            <a:r>
              <a:rPr lang="en-US" altLang="zh-CN" dirty="0" smtClean="0"/>
              <a:t>Q: Why Diversity?</a:t>
            </a:r>
          </a:p>
          <a:p>
            <a:r>
              <a:rPr lang="en-US" altLang="zh-CN" dirty="0" smtClean="0"/>
              <a:t>A1: </a:t>
            </a:r>
            <a:r>
              <a:rPr lang="en-US" altLang="zh-CN" dirty="0" smtClean="0">
                <a:solidFill>
                  <a:srgbClr val="000099"/>
                </a:solidFill>
              </a:rPr>
              <a:t>Uncertainty &amp; Ambiguity</a:t>
            </a:r>
            <a:r>
              <a:rPr lang="en-US" altLang="zh-CN" dirty="0" smtClean="0"/>
              <a:t> </a:t>
            </a:r>
            <a:r>
              <a:rPr lang="en-US" altLang="zh-CN" b="1" i="1" dirty="0" smtClean="0">
                <a:solidFill>
                  <a:srgbClr val="FF0000"/>
                </a:solidFill>
              </a:rPr>
              <a:t>in</a:t>
            </a:r>
            <a:r>
              <a:rPr lang="en-US" altLang="zh-CN" dirty="0" smtClean="0"/>
              <a:t> an Information Need 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9487"/>
            <a:ext cx="4105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392487"/>
            <a:ext cx="148748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3381375"/>
            <a:ext cx="149225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1295400" y="2782887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2667000" y="2782887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4572000" y="2401887"/>
            <a:ext cx="4400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2813"/>
            <a:r>
              <a:rPr lang="en-US" altLang="zh-CN" sz="2000" b="1" dirty="0">
                <a:solidFill>
                  <a:srgbClr val="000099"/>
                </a:solidFill>
              </a:rPr>
              <a:t>Case 1: Uncertainty from</a:t>
            </a:r>
            <a:r>
              <a:rPr lang="en-US" altLang="zh-CN" sz="2000" b="1" dirty="0">
                <a:solidFill>
                  <a:srgbClr val="FF0000"/>
                </a:solidFill>
              </a:rPr>
              <a:t> the query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06887"/>
            <a:ext cx="437832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02287"/>
            <a:ext cx="370998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48325"/>
            <a:ext cx="37480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41" name="Line 13"/>
          <p:cNvSpPr>
            <a:spLocks noChangeShapeType="1"/>
          </p:cNvSpPr>
          <p:nvPr/>
        </p:nvSpPr>
        <p:spPr bwMode="auto">
          <a:xfrm flipH="1">
            <a:off x="1066800" y="4992687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2438400" y="4992687"/>
            <a:ext cx="29718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4648200" y="4383087"/>
            <a:ext cx="424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2813"/>
            <a:r>
              <a:rPr lang="en-US" altLang="zh-CN" sz="2000" b="1">
                <a:solidFill>
                  <a:srgbClr val="000099"/>
                </a:solidFill>
              </a:rPr>
              <a:t>Case 2: Uncertainty from</a:t>
            </a:r>
            <a:r>
              <a:rPr lang="en-US" altLang="zh-CN" sz="2000" b="1">
                <a:solidFill>
                  <a:srgbClr val="FF0000"/>
                </a:solidFill>
              </a:rPr>
              <a:t> the user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4814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40287"/>
            <a:ext cx="6492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5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40287"/>
            <a:ext cx="53975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42"/>
          <p:cNvSpPr txBox="1">
            <a:spLocks noChangeArrowheads="1"/>
          </p:cNvSpPr>
          <p:nvPr/>
        </p:nvSpPr>
        <p:spPr bwMode="auto">
          <a:xfrm>
            <a:off x="0" y="6273224"/>
            <a:ext cx="9144000" cy="58477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prstClr val="white"/>
                </a:solidFill>
              </a:rPr>
              <a:t>Hanghang Tong, </a:t>
            </a:r>
            <a:r>
              <a:rPr lang="en-US" altLang="zh-CN" sz="1600" dirty="0" err="1">
                <a:solidFill>
                  <a:prstClr val="white"/>
                </a:solidFill>
              </a:rPr>
              <a:t>Jingrui</a:t>
            </a:r>
            <a:r>
              <a:rPr lang="en-US" altLang="zh-CN" sz="1600" dirty="0">
                <a:solidFill>
                  <a:prstClr val="white"/>
                </a:solidFill>
              </a:rPr>
              <a:t> He, Zhen Wen, Ravi </a:t>
            </a:r>
            <a:r>
              <a:rPr lang="en-US" altLang="zh-CN" sz="1600" dirty="0" err="1">
                <a:solidFill>
                  <a:prstClr val="white"/>
                </a:solidFill>
              </a:rPr>
              <a:t>Konuru</a:t>
            </a:r>
            <a:r>
              <a:rPr lang="en-US" altLang="zh-CN" sz="1600" dirty="0">
                <a:solidFill>
                  <a:prstClr val="white"/>
                </a:solidFill>
              </a:rPr>
              <a:t>, </a:t>
            </a:r>
            <a:r>
              <a:rPr lang="en-US" altLang="zh-CN" sz="1600" dirty="0" err="1">
                <a:solidFill>
                  <a:prstClr val="white"/>
                </a:solidFill>
              </a:rPr>
              <a:t>Ching</a:t>
            </a:r>
            <a:r>
              <a:rPr lang="en-US" altLang="zh-CN" sz="1600" dirty="0">
                <a:solidFill>
                  <a:prstClr val="white"/>
                </a:solidFill>
              </a:rPr>
              <a:t>-Yung Lin:</a:t>
            </a:r>
          </a:p>
          <a:p>
            <a:pPr eaLnBrk="1" hangingPunct="1"/>
            <a:r>
              <a:rPr lang="en-US" altLang="zh-CN" sz="1600" dirty="0">
                <a:solidFill>
                  <a:prstClr val="white"/>
                </a:solidFill>
              </a:rPr>
              <a:t>Diversified ranking on large graphs: an optimization viewpoint. KDD 2011: 1028-1036</a:t>
            </a:r>
          </a:p>
        </p:txBody>
      </p:sp>
    </p:spTree>
    <p:extLst>
      <p:ext uri="{BB962C8B-B14F-4D97-AF65-F5344CB8AC3E}">
        <p14:creationId xmlns:p14="http://schemas.microsoft.com/office/powerpoint/2010/main" val="1782130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solidFill>
                  <a:schemeClr val="accent2"/>
                </a:solidFill>
              </a:rPr>
              <a:t>A4: Why Diversity? (cont.)</a:t>
            </a:r>
            <a:endParaRPr lang="en-US" altLang="zh-CN" sz="3200" dirty="0" smtClean="0">
              <a:solidFill>
                <a:schemeClr val="accent2"/>
              </a:solidFill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840663" cy="4525963"/>
          </a:xfrm>
        </p:spPr>
        <p:txBody>
          <a:bodyPr/>
          <a:lstStyle/>
          <a:p>
            <a:r>
              <a:rPr lang="en-US" altLang="zh-CN" sz="2800" dirty="0" smtClean="0"/>
              <a:t>A2: Address </a:t>
            </a:r>
            <a:r>
              <a:rPr lang="en-US" altLang="zh-CN" sz="2800" dirty="0" smtClean="0">
                <a:solidFill>
                  <a:srgbClr val="000099"/>
                </a:solidFill>
              </a:rPr>
              <a:t>uncertainty &amp; ambiguity</a:t>
            </a:r>
            <a:r>
              <a:rPr lang="en-US" altLang="zh-CN" sz="2800" dirty="0" smtClean="0"/>
              <a:t> </a:t>
            </a:r>
            <a:r>
              <a:rPr lang="en-US" altLang="zh-CN" sz="2800" b="1" i="1" dirty="0" smtClean="0">
                <a:solidFill>
                  <a:srgbClr val="FF0000"/>
                </a:solidFill>
              </a:rPr>
              <a:t>of</a:t>
            </a:r>
            <a:r>
              <a:rPr lang="en-US" altLang="zh-CN" sz="2800" dirty="0" smtClean="0"/>
              <a:t> an information need </a:t>
            </a:r>
          </a:p>
          <a:p>
            <a:pPr lvl="1"/>
            <a:r>
              <a:rPr lang="en-US" altLang="zh-CN" sz="2000" dirty="0" smtClean="0"/>
              <a:t>C1: Product search </a:t>
            </a:r>
            <a:r>
              <a:rPr lang="en-US" altLang="zh-CN" sz="2000" dirty="0" smtClean="0">
                <a:sym typeface="Wingdings" pitchFamily="2" charset="2"/>
              </a:rPr>
              <a:t> want different reviews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C2: Political issue debate </a:t>
            </a:r>
            <a:r>
              <a:rPr lang="en-US" altLang="zh-CN" sz="2000" dirty="0" smtClean="0">
                <a:sym typeface="Wingdings" pitchFamily="2" charset="2"/>
              </a:rPr>
              <a:t> desire different opinions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C3: Legal search </a:t>
            </a:r>
            <a:r>
              <a:rPr lang="en-US" altLang="zh-CN" sz="2000" dirty="0" smtClean="0">
                <a:sym typeface="Wingdings" pitchFamily="2" charset="2"/>
              </a:rPr>
              <a:t> find ALL relevant cases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C4: Team assembling </a:t>
            </a:r>
            <a:r>
              <a:rPr lang="en-US" altLang="zh-CN" sz="2000" dirty="0" smtClean="0">
                <a:sym typeface="Wingdings" pitchFamily="2" charset="2"/>
              </a:rPr>
              <a:t> find a set of relevant &amp; diversified experts</a:t>
            </a:r>
            <a:endParaRPr lang="en-US" altLang="zh-CN" sz="3200" dirty="0" smtClean="0"/>
          </a:p>
          <a:p>
            <a:r>
              <a:rPr lang="en-US" altLang="zh-CN" sz="2800" dirty="0" smtClean="0"/>
              <a:t>A3: Become a </a:t>
            </a:r>
            <a:r>
              <a:rPr lang="en-US" altLang="zh-CN" sz="2800" b="1" i="1" dirty="0" smtClean="0">
                <a:solidFill>
                  <a:srgbClr val="FF0000"/>
                </a:solidFill>
              </a:rPr>
              <a:t>better</a:t>
            </a:r>
            <a:r>
              <a:rPr lang="en-US" altLang="zh-CN" sz="2800" dirty="0" smtClean="0"/>
              <a:t> and </a:t>
            </a:r>
            <a:r>
              <a:rPr lang="en-US" altLang="zh-CN" sz="2800" b="1" i="1" dirty="0" smtClean="0">
                <a:solidFill>
                  <a:srgbClr val="FF0000"/>
                </a:solidFill>
              </a:rPr>
              <a:t>safer</a:t>
            </a:r>
            <a:r>
              <a:rPr lang="en-US" altLang="zh-CN" sz="2800" dirty="0" smtClean="0"/>
              <a:t> employee</a:t>
            </a:r>
          </a:p>
          <a:p>
            <a:pPr lvl="1"/>
            <a:r>
              <a:rPr lang="en-US" altLang="zh-CN" sz="2000" b="1" i="1" dirty="0" smtClean="0">
                <a:solidFill>
                  <a:srgbClr val="FF0000"/>
                </a:solidFill>
              </a:rPr>
              <a:t>Better</a:t>
            </a:r>
            <a:r>
              <a:rPr lang="en-US" altLang="zh-CN" sz="2000" dirty="0" smtClean="0"/>
              <a:t>: A </a:t>
            </a:r>
            <a:r>
              <a:rPr lang="en-US" altLang="zh-CN" sz="2000" i="1" dirty="0" smtClean="0">
                <a:solidFill>
                  <a:srgbClr val="000099"/>
                </a:solidFill>
              </a:rPr>
              <a:t>1%</a:t>
            </a:r>
            <a:r>
              <a:rPr lang="en-US" altLang="zh-CN" sz="2000" dirty="0" smtClean="0"/>
              <a:t> increase in diversity </a:t>
            </a:r>
            <a:r>
              <a:rPr lang="en-US" altLang="zh-CN" sz="2000" dirty="0" smtClean="0">
                <a:sym typeface="Wingdings" pitchFamily="2" charset="2"/>
              </a:rPr>
              <a:t> </a:t>
            </a:r>
            <a:r>
              <a:rPr lang="en-US" altLang="zh-CN" sz="2000" dirty="0" smtClean="0"/>
              <a:t>an additional </a:t>
            </a:r>
            <a:r>
              <a:rPr lang="en-US" altLang="zh-CN" sz="2000" i="1" dirty="0" smtClean="0">
                <a:solidFill>
                  <a:srgbClr val="000099"/>
                </a:solidFill>
              </a:rPr>
              <a:t>$886</a:t>
            </a:r>
            <a:r>
              <a:rPr lang="en-US" altLang="zh-CN" sz="2000" dirty="0" smtClean="0"/>
              <a:t> of monthly revenue</a:t>
            </a:r>
          </a:p>
          <a:p>
            <a:pPr lvl="1"/>
            <a:r>
              <a:rPr lang="en-US" altLang="zh-CN" sz="2000" b="1" i="1" dirty="0" smtClean="0">
                <a:solidFill>
                  <a:srgbClr val="FF0000"/>
                </a:solidFill>
              </a:rPr>
              <a:t>Safer</a:t>
            </a:r>
            <a:r>
              <a:rPr lang="en-US" altLang="zh-CN" sz="2000" dirty="0" smtClean="0"/>
              <a:t>: A </a:t>
            </a:r>
            <a:r>
              <a:rPr lang="en-US" altLang="zh-CN" sz="2000" i="1" dirty="0" smtClean="0">
                <a:solidFill>
                  <a:srgbClr val="000099"/>
                </a:solidFill>
              </a:rPr>
              <a:t>1%</a:t>
            </a:r>
            <a:r>
              <a:rPr lang="en-US" altLang="zh-CN" sz="2000" dirty="0" smtClean="0"/>
              <a:t> increase in diversity </a:t>
            </a:r>
            <a:r>
              <a:rPr lang="en-US" altLang="zh-CN" sz="2000" dirty="0" smtClean="0">
                <a:sym typeface="Wingdings" pitchFamily="2" charset="2"/>
              </a:rPr>
              <a:t></a:t>
            </a:r>
            <a:r>
              <a:rPr lang="en-US" altLang="zh-CN" sz="2000" dirty="0" smtClean="0"/>
              <a:t> an increase of </a:t>
            </a:r>
            <a:r>
              <a:rPr lang="en-US" altLang="zh-CN" sz="2000" i="1" dirty="0" smtClean="0">
                <a:solidFill>
                  <a:srgbClr val="000099"/>
                </a:solidFill>
              </a:rPr>
              <a:t>11.8%</a:t>
            </a:r>
            <a:r>
              <a:rPr lang="en-US" altLang="zh-CN" sz="2000" dirty="0" smtClean="0"/>
              <a:t> in job retention</a:t>
            </a:r>
          </a:p>
        </p:txBody>
      </p:sp>
      <p:sp>
        <p:nvSpPr>
          <p:cNvPr id="5" name="TextBox 142"/>
          <p:cNvSpPr txBox="1">
            <a:spLocks noChangeArrowheads="1"/>
          </p:cNvSpPr>
          <p:nvPr/>
        </p:nvSpPr>
        <p:spPr bwMode="auto">
          <a:xfrm>
            <a:off x="0" y="6273224"/>
            <a:ext cx="9144000" cy="58477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prstClr val="white"/>
                </a:solidFill>
              </a:rPr>
              <a:t>Hanghang Tong, </a:t>
            </a:r>
            <a:r>
              <a:rPr lang="en-US" altLang="zh-CN" sz="1600" dirty="0" err="1">
                <a:solidFill>
                  <a:prstClr val="white"/>
                </a:solidFill>
              </a:rPr>
              <a:t>Jingrui</a:t>
            </a:r>
            <a:r>
              <a:rPr lang="en-US" altLang="zh-CN" sz="1600" dirty="0">
                <a:solidFill>
                  <a:prstClr val="white"/>
                </a:solidFill>
              </a:rPr>
              <a:t> He, Zhen Wen, Ravi </a:t>
            </a:r>
            <a:r>
              <a:rPr lang="en-US" altLang="zh-CN" sz="1600" dirty="0" err="1">
                <a:solidFill>
                  <a:prstClr val="white"/>
                </a:solidFill>
              </a:rPr>
              <a:t>Konuru</a:t>
            </a:r>
            <a:r>
              <a:rPr lang="en-US" altLang="zh-CN" sz="1600" dirty="0">
                <a:solidFill>
                  <a:prstClr val="white"/>
                </a:solidFill>
              </a:rPr>
              <a:t>, </a:t>
            </a:r>
            <a:r>
              <a:rPr lang="en-US" altLang="zh-CN" sz="1600" dirty="0" err="1">
                <a:solidFill>
                  <a:prstClr val="white"/>
                </a:solidFill>
              </a:rPr>
              <a:t>Ching</a:t>
            </a:r>
            <a:r>
              <a:rPr lang="en-US" altLang="zh-CN" sz="1600" dirty="0">
                <a:solidFill>
                  <a:prstClr val="white"/>
                </a:solidFill>
              </a:rPr>
              <a:t>-Yung Lin:</a:t>
            </a:r>
          </a:p>
          <a:p>
            <a:pPr eaLnBrk="1" hangingPunct="1"/>
            <a:r>
              <a:rPr lang="en-US" altLang="zh-CN" sz="1600" dirty="0">
                <a:solidFill>
                  <a:prstClr val="white"/>
                </a:solidFill>
              </a:rPr>
              <a:t>Diversified ranking on large graphs: an optimization viewpoint. KDD 2011: 1028-1036</a:t>
            </a:r>
          </a:p>
        </p:txBody>
      </p:sp>
    </p:spTree>
    <p:extLst>
      <p:ext uri="{BB962C8B-B14F-4D97-AF65-F5344CB8AC3E}">
        <p14:creationId xmlns:p14="http://schemas.microsoft.com/office/powerpoint/2010/main" val="24451814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3"/>
          <p:cNvSpPr txBox="1">
            <a:spLocks noChangeArrowheads="1"/>
          </p:cNvSpPr>
          <p:nvPr/>
        </p:nvSpPr>
        <p:spPr bwMode="auto">
          <a:xfrm>
            <a:off x="-38100" y="6273800"/>
            <a:ext cx="91821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Aa</a:t>
            </a:r>
          </a:p>
          <a:p>
            <a:pPr eaLnBrk="1" hangingPunct="1"/>
            <a:endParaRPr lang="en-US"/>
          </a:p>
        </p:txBody>
      </p:sp>
      <p:sp>
        <p:nvSpPr>
          <p:cNvPr id="51202" name="标题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en-US" altLang="zh-CN" sz="3600" dirty="0" smtClean="0"/>
              <a:t>A4: Our Solutions (10 sec. introduction!)</a:t>
            </a:r>
            <a:endParaRPr lang="zh-CN" altLang="en-US" sz="3600" dirty="0" smtClean="0"/>
          </a:p>
        </p:txBody>
      </p:sp>
      <p:sp>
        <p:nvSpPr>
          <p:cNvPr id="51203" name="内容占位符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228600" indent="-228600"/>
            <a:r>
              <a:rPr lang="en-US" altLang="zh-CN" sz="2400" smtClean="0">
                <a:solidFill>
                  <a:srgbClr val="FF0000"/>
                </a:solidFill>
              </a:rPr>
              <a:t>Problem 1 (Evaluate/measure a given top-k ranking list)</a:t>
            </a:r>
          </a:p>
          <a:p>
            <a:pPr marL="228600" indent="-228600"/>
            <a:r>
              <a:rPr lang="en-US" altLang="zh-CN" sz="2400" smtClean="0">
                <a:solidFill>
                  <a:srgbClr val="007635"/>
                </a:solidFill>
              </a:rPr>
              <a:t>A1: A weighted sum between relevance and similarity</a:t>
            </a:r>
            <a:endParaRPr lang="en-US" altLang="zh-CN" sz="4800" smtClean="0">
              <a:solidFill>
                <a:srgbClr val="007635"/>
              </a:solidFill>
            </a:endParaRPr>
          </a:p>
          <a:p>
            <a:pPr marL="571500" lvl="1" indent="-228600"/>
            <a:endParaRPr lang="zh-CN" altLang="en-US" sz="1600" smtClean="0">
              <a:solidFill>
                <a:srgbClr val="007635"/>
              </a:solidFill>
            </a:endParaRPr>
          </a:p>
          <a:p>
            <a:pPr marL="571500" lvl="1" indent="-228600"/>
            <a:endParaRPr lang="zh-CN" altLang="en-US" sz="1600" smtClean="0">
              <a:solidFill>
                <a:srgbClr val="007635"/>
              </a:solidFill>
            </a:endParaRPr>
          </a:p>
          <a:p>
            <a:pPr marL="571500" lvl="1" indent="-228600"/>
            <a:endParaRPr lang="zh-CN" altLang="en-US" sz="1600" smtClean="0"/>
          </a:p>
          <a:p>
            <a:pPr marL="571500" lvl="1" indent="-228600"/>
            <a:endParaRPr lang="zh-CN" altLang="en-US" sz="1600" smtClean="0"/>
          </a:p>
          <a:p>
            <a:pPr marL="571500" lvl="1" indent="-228600"/>
            <a:endParaRPr lang="zh-CN" altLang="en-US" sz="1600" smtClean="0"/>
          </a:p>
          <a:p>
            <a:pPr marL="228600" indent="-228600"/>
            <a:r>
              <a:rPr lang="en-US" altLang="zh-CN" sz="2400" smtClean="0">
                <a:solidFill>
                  <a:srgbClr val="FF0000"/>
                </a:solidFill>
              </a:rPr>
              <a:t>Problem 2 (Find a near optimal top-k ranking list)</a:t>
            </a:r>
          </a:p>
          <a:p>
            <a:pPr marL="228600" indent="-228600"/>
            <a:r>
              <a:rPr lang="en-US" altLang="zh-CN" sz="2400" smtClean="0">
                <a:solidFill>
                  <a:srgbClr val="007635"/>
                </a:solidFill>
              </a:rPr>
              <a:t>A2: A greedy algorithm (near-optimal, linear scalability)</a:t>
            </a:r>
          </a:p>
          <a:p>
            <a:pPr marL="571500" lvl="1" indent="-228600"/>
            <a:endParaRPr lang="en-US" altLang="zh-CN" sz="1800" smtClean="0">
              <a:solidFill>
                <a:srgbClr val="00CC66"/>
              </a:solidFill>
            </a:endParaRPr>
          </a:p>
        </p:txBody>
      </p:sp>
      <p:sp>
        <p:nvSpPr>
          <p:cNvPr id="51204" name="灯片编号占位符 3"/>
          <p:cNvSpPr txBox="1">
            <a:spLocks noGrp="1"/>
          </p:cNvSpPr>
          <p:nvPr/>
        </p:nvSpPr>
        <p:spPr bwMode="black">
          <a:xfrm>
            <a:off x="534988" y="6502400"/>
            <a:ext cx="1006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B740D1B-D10C-452D-9CA2-ED7EEABB5618}" type="slidenum">
              <a:rPr lang="en-US" altLang="zh-CN" sz="1000" b="1">
                <a:solidFill>
                  <a:prstClr val="white"/>
                </a:solidFill>
              </a:rPr>
              <a:pPr eaLnBrk="1" hangingPunct="1">
                <a:spcBef>
                  <a:spcPct val="50000"/>
                </a:spcBef>
              </a:pPr>
              <a:t>73</a:t>
            </a:fld>
            <a:endParaRPr lang="en-US" altLang="zh-CN" sz="1000" b="1">
              <a:solidFill>
                <a:prstClr val="white"/>
              </a:solidFill>
            </a:endParaRP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2490788"/>
            <a:ext cx="50276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2330450" y="2424113"/>
            <a:ext cx="1219200" cy="990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3702050" y="2347913"/>
            <a:ext cx="2362200" cy="1143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H="1" flipV="1">
            <a:off x="2025650" y="2500313"/>
            <a:ext cx="228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552575" y="21336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weight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064250" y="21336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diversity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V="1">
            <a:off x="5759450" y="2286000"/>
            <a:ext cx="228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V="1">
            <a:off x="3321050" y="2286000"/>
            <a:ext cx="228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2971800" y="19812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relevance</a:t>
            </a:r>
          </a:p>
        </p:txBody>
      </p:sp>
      <p:grpSp>
        <p:nvGrpSpPr>
          <p:cNvPr id="51214" name="Group 3"/>
          <p:cNvGrpSpPr>
            <a:grpSpLocks/>
          </p:cNvGrpSpPr>
          <p:nvPr/>
        </p:nvGrpSpPr>
        <p:grpSpPr bwMode="auto">
          <a:xfrm>
            <a:off x="1905000" y="4495800"/>
            <a:ext cx="2590800" cy="2209800"/>
            <a:chOff x="1152" y="1824"/>
            <a:chExt cx="3408" cy="2064"/>
          </a:xfrm>
        </p:grpSpPr>
        <p:sp>
          <p:nvSpPr>
            <p:cNvPr id="51258" name="Oval 4"/>
            <p:cNvSpPr>
              <a:spLocks noChangeArrowheads="1"/>
            </p:cNvSpPr>
            <p:nvPr/>
          </p:nvSpPr>
          <p:spPr bwMode="auto">
            <a:xfrm>
              <a:off x="1152" y="244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1259" name="Oval 5"/>
            <p:cNvSpPr>
              <a:spLocks noChangeArrowheads="1"/>
            </p:cNvSpPr>
            <p:nvPr/>
          </p:nvSpPr>
          <p:spPr bwMode="auto">
            <a:xfrm>
              <a:off x="1488" y="2880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white"/>
                  </a:solidFill>
                </a:rPr>
                <a:t>4</a:t>
              </a:r>
            </a:p>
          </p:txBody>
        </p:sp>
        <p:sp>
          <p:nvSpPr>
            <p:cNvPr id="51260" name="Oval 6"/>
            <p:cNvSpPr>
              <a:spLocks noChangeArrowheads="1"/>
            </p:cNvSpPr>
            <p:nvPr/>
          </p:nvSpPr>
          <p:spPr bwMode="auto">
            <a:xfrm>
              <a:off x="1968" y="259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51261" name="Oval 7"/>
            <p:cNvSpPr>
              <a:spLocks noChangeArrowheads="1"/>
            </p:cNvSpPr>
            <p:nvPr/>
          </p:nvSpPr>
          <p:spPr bwMode="auto">
            <a:xfrm>
              <a:off x="1632" y="220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1262" name="Oval 8"/>
            <p:cNvSpPr>
              <a:spLocks noChangeArrowheads="1"/>
            </p:cNvSpPr>
            <p:nvPr/>
          </p:nvSpPr>
          <p:spPr bwMode="auto">
            <a:xfrm>
              <a:off x="2160" y="326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51263" name="Oval 9"/>
            <p:cNvSpPr>
              <a:spLocks noChangeArrowheads="1"/>
            </p:cNvSpPr>
            <p:nvPr/>
          </p:nvSpPr>
          <p:spPr bwMode="auto">
            <a:xfrm>
              <a:off x="2784" y="31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6</a:t>
              </a:r>
            </a:p>
          </p:txBody>
        </p:sp>
        <p:sp>
          <p:nvSpPr>
            <p:cNvPr id="51264" name="Oval 10"/>
            <p:cNvSpPr>
              <a:spLocks noChangeArrowheads="1"/>
            </p:cNvSpPr>
            <p:nvPr/>
          </p:nvSpPr>
          <p:spPr bwMode="auto">
            <a:xfrm>
              <a:off x="2640" y="364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7</a:t>
              </a:r>
            </a:p>
          </p:txBody>
        </p:sp>
        <p:sp>
          <p:nvSpPr>
            <p:cNvPr id="51265" name="Oval 11"/>
            <p:cNvSpPr>
              <a:spLocks noChangeArrowheads="1"/>
            </p:cNvSpPr>
            <p:nvPr/>
          </p:nvSpPr>
          <p:spPr bwMode="auto">
            <a:xfrm>
              <a:off x="2976" y="192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9</a:t>
              </a:r>
            </a:p>
          </p:txBody>
        </p:sp>
        <p:sp>
          <p:nvSpPr>
            <p:cNvPr id="51266" name="Oval 12"/>
            <p:cNvSpPr>
              <a:spLocks noChangeArrowheads="1"/>
            </p:cNvSpPr>
            <p:nvPr/>
          </p:nvSpPr>
          <p:spPr bwMode="auto">
            <a:xfrm>
              <a:off x="3648" y="182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51267" name="Oval 13"/>
            <p:cNvSpPr>
              <a:spLocks noChangeArrowheads="1"/>
            </p:cNvSpPr>
            <p:nvPr/>
          </p:nvSpPr>
          <p:spPr bwMode="auto">
            <a:xfrm>
              <a:off x="3024" y="240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51268" name="Oval 14"/>
            <p:cNvSpPr>
              <a:spLocks noChangeArrowheads="1"/>
            </p:cNvSpPr>
            <p:nvPr/>
          </p:nvSpPr>
          <p:spPr bwMode="auto">
            <a:xfrm>
              <a:off x="3648" y="254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11</a:t>
              </a:r>
            </a:p>
          </p:txBody>
        </p:sp>
        <p:sp>
          <p:nvSpPr>
            <p:cNvPr id="51269" name="Oval 15"/>
            <p:cNvSpPr>
              <a:spLocks noChangeArrowheads="1"/>
            </p:cNvSpPr>
            <p:nvPr/>
          </p:nvSpPr>
          <p:spPr bwMode="auto">
            <a:xfrm>
              <a:off x="4272" y="211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12</a:t>
              </a:r>
            </a:p>
          </p:txBody>
        </p:sp>
        <p:sp>
          <p:nvSpPr>
            <p:cNvPr id="51270" name="Line 16"/>
            <p:cNvSpPr>
              <a:spLocks noChangeShapeType="1"/>
            </p:cNvSpPr>
            <p:nvPr/>
          </p:nvSpPr>
          <p:spPr bwMode="auto">
            <a:xfrm>
              <a:off x="1296" y="268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71" name="Line 17"/>
            <p:cNvSpPr>
              <a:spLocks noChangeShapeType="1"/>
            </p:cNvSpPr>
            <p:nvPr/>
          </p:nvSpPr>
          <p:spPr bwMode="auto">
            <a:xfrm>
              <a:off x="1440" y="2544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72" name="Line 18"/>
            <p:cNvSpPr>
              <a:spLocks noChangeShapeType="1"/>
            </p:cNvSpPr>
            <p:nvPr/>
          </p:nvSpPr>
          <p:spPr bwMode="auto">
            <a:xfrm flipV="1">
              <a:off x="1344" y="2352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73" name="Line 19"/>
            <p:cNvSpPr>
              <a:spLocks noChangeShapeType="1"/>
            </p:cNvSpPr>
            <p:nvPr/>
          </p:nvSpPr>
          <p:spPr bwMode="auto">
            <a:xfrm>
              <a:off x="1920" y="235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74" name="Line 20"/>
            <p:cNvSpPr>
              <a:spLocks noChangeShapeType="1"/>
            </p:cNvSpPr>
            <p:nvPr/>
          </p:nvSpPr>
          <p:spPr bwMode="auto">
            <a:xfrm flipV="1">
              <a:off x="1776" y="283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75" name="Line 21"/>
            <p:cNvSpPr>
              <a:spLocks noChangeShapeType="1"/>
            </p:cNvSpPr>
            <p:nvPr/>
          </p:nvSpPr>
          <p:spPr bwMode="auto">
            <a:xfrm>
              <a:off x="1728" y="307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76" name="Line 22"/>
            <p:cNvSpPr>
              <a:spLocks noChangeShapeType="1"/>
            </p:cNvSpPr>
            <p:nvPr/>
          </p:nvSpPr>
          <p:spPr bwMode="auto">
            <a:xfrm flipV="1">
              <a:off x="2448" y="3264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77" name="Line 23"/>
            <p:cNvSpPr>
              <a:spLocks noChangeShapeType="1"/>
            </p:cNvSpPr>
            <p:nvPr/>
          </p:nvSpPr>
          <p:spPr bwMode="auto">
            <a:xfrm>
              <a:off x="2400" y="350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78" name="Line 24"/>
            <p:cNvSpPr>
              <a:spLocks noChangeShapeType="1"/>
            </p:cNvSpPr>
            <p:nvPr/>
          </p:nvSpPr>
          <p:spPr bwMode="auto">
            <a:xfrm flipH="1">
              <a:off x="2832" y="3408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79" name="Line 25"/>
            <p:cNvSpPr>
              <a:spLocks noChangeShapeType="1"/>
            </p:cNvSpPr>
            <p:nvPr/>
          </p:nvSpPr>
          <p:spPr bwMode="auto">
            <a:xfrm>
              <a:off x="3312" y="2592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80" name="Line 26"/>
            <p:cNvSpPr>
              <a:spLocks noChangeShapeType="1"/>
            </p:cNvSpPr>
            <p:nvPr/>
          </p:nvSpPr>
          <p:spPr bwMode="auto">
            <a:xfrm flipV="1">
              <a:off x="3936" y="2352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81" name="Line 27"/>
            <p:cNvSpPr>
              <a:spLocks noChangeShapeType="1"/>
            </p:cNvSpPr>
            <p:nvPr/>
          </p:nvSpPr>
          <p:spPr bwMode="auto">
            <a:xfrm>
              <a:off x="3936" y="1968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82" name="Line 28"/>
            <p:cNvSpPr>
              <a:spLocks noChangeShapeType="1"/>
            </p:cNvSpPr>
            <p:nvPr/>
          </p:nvSpPr>
          <p:spPr bwMode="auto">
            <a:xfrm flipV="1">
              <a:off x="3264" y="1920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83" name="Line 29"/>
            <p:cNvSpPr>
              <a:spLocks noChangeShapeType="1"/>
            </p:cNvSpPr>
            <p:nvPr/>
          </p:nvSpPr>
          <p:spPr bwMode="auto">
            <a:xfrm>
              <a:off x="3120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84" name="Line 30"/>
            <p:cNvSpPr>
              <a:spLocks noChangeShapeType="1"/>
            </p:cNvSpPr>
            <p:nvPr/>
          </p:nvSpPr>
          <p:spPr bwMode="auto">
            <a:xfrm>
              <a:off x="3792" y="20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85" name="Line 31"/>
            <p:cNvSpPr>
              <a:spLocks noChangeShapeType="1"/>
            </p:cNvSpPr>
            <p:nvPr/>
          </p:nvSpPr>
          <p:spPr bwMode="auto">
            <a:xfrm>
              <a:off x="1920" y="2304"/>
              <a:ext cx="110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86" name="Line 32"/>
            <p:cNvSpPr>
              <a:spLocks noChangeShapeType="1"/>
            </p:cNvSpPr>
            <p:nvPr/>
          </p:nvSpPr>
          <p:spPr bwMode="auto">
            <a:xfrm flipV="1">
              <a:off x="2304" y="2640"/>
              <a:ext cx="76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215" name="Group 3"/>
          <p:cNvGrpSpPr>
            <a:grpSpLocks/>
          </p:cNvGrpSpPr>
          <p:nvPr/>
        </p:nvGrpSpPr>
        <p:grpSpPr bwMode="auto">
          <a:xfrm>
            <a:off x="5105400" y="4495800"/>
            <a:ext cx="2590800" cy="2209800"/>
            <a:chOff x="1152" y="1824"/>
            <a:chExt cx="3408" cy="2064"/>
          </a:xfrm>
        </p:grpSpPr>
        <p:sp>
          <p:nvSpPr>
            <p:cNvPr id="51229" name="Oval 4"/>
            <p:cNvSpPr>
              <a:spLocks noChangeArrowheads="1"/>
            </p:cNvSpPr>
            <p:nvPr/>
          </p:nvSpPr>
          <p:spPr bwMode="auto">
            <a:xfrm>
              <a:off x="1152" y="244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1230" name="Oval 5"/>
            <p:cNvSpPr>
              <a:spLocks noChangeArrowheads="1"/>
            </p:cNvSpPr>
            <p:nvPr/>
          </p:nvSpPr>
          <p:spPr bwMode="auto">
            <a:xfrm>
              <a:off x="1488" y="2880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white"/>
                  </a:solidFill>
                </a:rPr>
                <a:t>4</a:t>
              </a:r>
            </a:p>
          </p:txBody>
        </p:sp>
        <p:sp>
          <p:nvSpPr>
            <p:cNvPr id="51231" name="Oval 6"/>
            <p:cNvSpPr>
              <a:spLocks noChangeArrowheads="1"/>
            </p:cNvSpPr>
            <p:nvPr/>
          </p:nvSpPr>
          <p:spPr bwMode="auto">
            <a:xfrm>
              <a:off x="1968" y="259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51232" name="Oval 7"/>
            <p:cNvSpPr>
              <a:spLocks noChangeArrowheads="1"/>
            </p:cNvSpPr>
            <p:nvPr/>
          </p:nvSpPr>
          <p:spPr bwMode="auto">
            <a:xfrm>
              <a:off x="1632" y="220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1233" name="Oval 8"/>
            <p:cNvSpPr>
              <a:spLocks noChangeArrowheads="1"/>
            </p:cNvSpPr>
            <p:nvPr/>
          </p:nvSpPr>
          <p:spPr bwMode="auto">
            <a:xfrm>
              <a:off x="2160" y="326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51234" name="Oval 9"/>
            <p:cNvSpPr>
              <a:spLocks noChangeArrowheads="1"/>
            </p:cNvSpPr>
            <p:nvPr/>
          </p:nvSpPr>
          <p:spPr bwMode="auto">
            <a:xfrm>
              <a:off x="2784" y="31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6</a:t>
              </a:r>
            </a:p>
          </p:txBody>
        </p:sp>
        <p:sp>
          <p:nvSpPr>
            <p:cNvPr id="51235" name="Oval 10"/>
            <p:cNvSpPr>
              <a:spLocks noChangeArrowheads="1"/>
            </p:cNvSpPr>
            <p:nvPr/>
          </p:nvSpPr>
          <p:spPr bwMode="auto">
            <a:xfrm>
              <a:off x="2640" y="364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7</a:t>
              </a:r>
            </a:p>
          </p:txBody>
        </p:sp>
        <p:sp>
          <p:nvSpPr>
            <p:cNvPr id="51236" name="Oval 11"/>
            <p:cNvSpPr>
              <a:spLocks noChangeArrowheads="1"/>
            </p:cNvSpPr>
            <p:nvPr/>
          </p:nvSpPr>
          <p:spPr bwMode="auto">
            <a:xfrm>
              <a:off x="2976" y="192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9</a:t>
              </a:r>
            </a:p>
          </p:txBody>
        </p:sp>
        <p:sp>
          <p:nvSpPr>
            <p:cNvPr id="51237" name="Oval 12"/>
            <p:cNvSpPr>
              <a:spLocks noChangeArrowheads="1"/>
            </p:cNvSpPr>
            <p:nvPr/>
          </p:nvSpPr>
          <p:spPr bwMode="auto">
            <a:xfrm>
              <a:off x="3648" y="182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51238" name="Oval 13"/>
            <p:cNvSpPr>
              <a:spLocks noChangeArrowheads="1"/>
            </p:cNvSpPr>
            <p:nvPr/>
          </p:nvSpPr>
          <p:spPr bwMode="auto">
            <a:xfrm>
              <a:off x="3024" y="240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51239" name="Oval 14"/>
            <p:cNvSpPr>
              <a:spLocks noChangeArrowheads="1"/>
            </p:cNvSpPr>
            <p:nvPr/>
          </p:nvSpPr>
          <p:spPr bwMode="auto">
            <a:xfrm>
              <a:off x="3648" y="254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11</a:t>
              </a:r>
            </a:p>
          </p:txBody>
        </p:sp>
        <p:sp>
          <p:nvSpPr>
            <p:cNvPr id="51240" name="Oval 15"/>
            <p:cNvSpPr>
              <a:spLocks noChangeArrowheads="1"/>
            </p:cNvSpPr>
            <p:nvPr/>
          </p:nvSpPr>
          <p:spPr bwMode="auto">
            <a:xfrm>
              <a:off x="4272" y="211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prstClr val="black"/>
                  </a:solidFill>
                </a:rPr>
                <a:t>12</a:t>
              </a:r>
            </a:p>
          </p:txBody>
        </p:sp>
        <p:sp>
          <p:nvSpPr>
            <p:cNvPr id="51241" name="Line 16"/>
            <p:cNvSpPr>
              <a:spLocks noChangeShapeType="1"/>
            </p:cNvSpPr>
            <p:nvPr/>
          </p:nvSpPr>
          <p:spPr bwMode="auto">
            <a:xfrm>
              <a:off x="1296" y="268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42" name="Line 17"/>
            <p:cNvSpPr>
              <a:spLocks noChangeShapeType="1"/>
            </p:cNvSpPr>
            <p:nvPr/>
          </p:nvSpPr>
          <p:spPr bwMode="auto">
            <a:xfrm>
              <a:off x="1440" y="2544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43" name="Line 18"/>
            <p:cNvSpPr>
              <a:spLocks noChangeShapeType="1"/>
            </p:cNvSpPr>
            <p:nvPr/>
          </p:nvSpPr>
          <p:spPr bwMode="auto">
            <a:xfrm flipV="1">
              <a:off x="1344" y="2352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44" name="Line 19"/>
            <p:cNvSpPr>
              <a:spLocks noChangeShapeType="1"/>
            </p:cNvSpPr>
            <p:nvPr/>
          </p:nvSpPr>
          <p:spPr bwMode="auto">
            <a:xfrm>
              <a:off x="1920" y="235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45" name="Line 20"/>
            <p:cNvSpPr>
              <a:spLocks noChangeShapeType="1"/>
            </p:cNvSpPr>
            <p:nvPr/>
          </p:nvSpPr>
          <p:spPr bwMode="auto">
            <a:xfrm flipV="1">
              <a:off x="1776" y="283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46" name="Line 21"/>
            <p:cNvSpPr>
              <a:spLocks noChangeShapeType="1"/>
            </p:cNvSpPr>
            <p:nvPr/>
          </p:nvSpPr>
          <p:spPr bwMode="auto">
            <a:xfrm>
              <a:off x="1728" y="307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47" name="Line 22"/>
            <p:cNvSpPr>
              <a:spLocks noChangeShapeType="1"/>
            </p:cNvSpPr>
            <p:nvPr/>
          </p:nvSpPr>
          <p:spPr bwMode="auto">
            <a:xfrm flipV="1">
              <a:off x="2448" y="3264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48" name="Line 23"/>
            <p:cNvSpPr>
              <a:spLocks noChangeShapeType="1"/>
            </p:cNvSpPr>
            <p:nvPr/>
          </p:nvSpPr>
          <p:spPr bwMode="auto">
            <a:xfrm>
              <a:off x="2400" y="350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49" name="Line 24"/>
            <p:cNvSpPr>
              <a:spLocks noChangeShapeType="1"/>
            </p:cNvSpPr>
            <p:nvPr/>
          </p:nvSpPr>
          <p:spPr bwMode="auto">
            <a:xfrm flipH="1">
              <a:off x="2832" y="3408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50" name="Line 25"/>
            <p:cNvSpPr>
              <a:spLocks noChangeShapeType="1"/>
            </p:cNvSpPr>
            <p:nvPr/>
          </p:nvSpPr>
          <p:spPr bwMode="auto">
            <a:xfrm>
              <a:off x="3312" y="2592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51" name="Line 26"/>
            <p:cNvSpPr>
              <a:spLocks noChangeShapeType="1"/>
            </p:cNvSpPr>
            <p:nvPr/>
          </p:nvSpPr>
          <p:spPr bwMode="auto">
            <a:xfrm flipV="1">
              <a:off x="3936" y="2352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52" name="Line 27"/>
            <p:cNvSpPr>
              <a:spLocks noChangeShapeType="1"/>
            </p:cNvSpPr>
            <p:nvPr/>
          </p:nvSpPr>
          <p:spPr bwMode="auto">
            <a:xfrm>
              <a:off x="3936" y="1968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53" name="Line 28"/>
            <p:cNvSpPr>
              <a:spLocks noChangeShapeType="1"/>
            </p:cNvSpPr>
            <p:nvPr/>
          </p:nvSpPr>
          <p:spPr bwMode="auto">
            <a:xfrm flipV="1">
              <a:off x="3264" y="1920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54" name="Line 29"/>
            <p:cNvSpPr>
              <a:spLocks noChangeShapeType="1"/>
            </p:cNvSpPr>
            <p:nvPr/>
          </p:nvSpPr>
          <p:spPr bwMode="auto">
            <a:xfrm>
              <a:off x="3120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55" name="Line 30"/>
            <p:cNvSpPr>
              <a:spLocks noChangeShapeType="1"/>
            </p:cNvSpPr>
            <p:nvPr/>
          </p:nvSpPr>
          <p:spPr bwMode="auto">
            <a:xfrm>
              <a:off x="3792" y="206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56" name="Line 31"/>
            <p:cNvSpPr>
              <a:spLocks noChangeShapeType="1"/>
            </p:cNvSpPr>
            <p:nvPr/>
          </p:nvSpPr>
          <p:spPr bwMode="auto">
            <a:xfrm>
              <a:off x="1920" y="2304"/>
              <a:ext cx="110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57" name="Line 32"/>
            <p:cNvSpPr>
              <a:spLocks noChangeShapeType="1"/>
            </p:cNvSpPr>
            <p:nvPr/>
          </p:nvSpPr>
          <p:spPr bwMode="auto">
            <a:xfrm flipV="1">
              <a:off x="2304" y="2640"/>
              <a:ext cx="76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1216" name="Text Box 35"/>
          <p:cNvSpPr txBox="1">
            <a:spLocks noChangeArrowheads="1"/>
          </p:cNvSpPr>
          <p:nvPr/>
        </p:nvSpPr>
        <p:spPr bwMode="auto">
          <a:xfrm>
            <a:off x="0" y="5867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 dirty="0">
                <a:solidFill>
                  <a:prstClr val="black"/>
                </a:solidFill>
              </a:rPr>
              <a:t>A: </a:t>
            </a:r>
            <a:r>
              <a:rPr lang="en-US" altLang="zh-CN" sz="2400" dirty="0">
                <a:solidFill>
                  <a:prstClr val="black"/>
                </a:solidFill>
              </a:rPr>
              <a:t>Original Graph</a:t>
            </a:r>
            <a:endParaRPr lang="en-US" altLang="zh-CN" sz="2400" i="1" dirty="0">
              <a:solidFill>
                <a:prstClr val="black"/>
              </a:solidFill>
            </a:endParaRPr>
          </a:p>
        </p:txBody>
      </p:sp>
      <p:sp>
        <p:nvSpPr>
          <p:cNvPr id="51217" name="Text Box 35"/>
          <p:cNvSpPr txBox="1">
            <a:spLocks noChangeArrowheads="1"/>
          </p:cNvSpPr>
          <p:nvPr/>
        </p:nvSpPr>
        <p:spPr bwMode="auto">
          <a:xfrm>
            <a:off x="6705600" y="5502275"/>
            <a:ext cx="2405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 sz="2400" i="1" dirty="0">
                <a:solidFill>
                  <a:prstClr val="black"/>
                </a:solidFill>
              </a:rPr>
              <a:t>B: </a:t>
            </a:r>
            <a:r>
              <a:rPr lang="en-US" altLang="zh-CN" sz="2400" dirty="0">
                <a:solidFill>
                  <a:prstClr val="black"/>
                </a:solidFill>
              </a:rPr>
              <a:t>Personalized</a:t>
            </a:r>
            <a:r>
              <a:rPr lang="en-US" altLang="zh-CN" sz="2400" i="1" dirty="0">
                <a:solidFill>
                  <a:prstClr val="black"/>
                </a:solidFill>
              </a:rPr>
              <a:t> </a:t>
            </a:r>
          </a:p>
          <a:p>
            <a:pPr algn="r" eaLnBrk="1" hangingPunct="1"/>
            <a:r>
              <a:rPr lang="en-US" altLang="zh-CN" sz="2400" dirty="0">
                <a:solidFill>
                  <a:prstClr val="black"/>
                </a:solidFill>
              </a:rPr>
              <a:t>Graph</a:t>
            </a:r>
          </a:p>
        </p:txBody>
      </p:sp>
      <p:sp>
        <p:nvSpPr>
          <p:cNvPr id="51218" name="Line 76"/>
          <p:cNvSpPr>
            <a:spLocks noChangeShapeType="1"/>
          </p:cNvSpPr>
          <p:nvPr/>
        </p:nvSpPr>
        <p:spPr bwMode="auto">
          <a:xfrm flipH="1">
            <a:off x="5486400" y="5181600"/>
            <a:ext cx="76200" cy="381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19" name="Line 77"/>
          <p:cNvSpPr>
            <a:spLocks noChangeShapeType="1"/>
          </p:cNvSpPr>
          <p:nvPr/>
        </p:nvSpPr>
        <p:spPr bwMode="auto">
          <a:xfrm flipH="1">
            <a:off x="5562600" y="5257800"/>
            <a:ext cx="990600" cy="4572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20" name="Line 78"/>
          <p:cNvSpPr>
            <a:spLocks noChangeShapeType="1"/>
          </p:cNvSpPr>
          <p:nvPr/>
        </p:nvSpPr>
        <p:spPr bwMode="auto">
          <a:xfrm flipH="1">
            <a:off x="5562600" y="4724400"/>
            <a:ext cx="914400" cy="9144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21" name="Line 79"/>
          <p:cNvSpPr>
            <a:spLocks noChangeShapeType="1"/>
          </p:cNvSpPr>
          <p:nvPr/>
        </p:nvSpPr>
        <p:spPr bwMode="auto">
          <a:xfrm flipH="1">
            <a:off x="5638800" y="4648200"/>
            <a:ext cx="1295400" cy="990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22" name="Line 80"/>
          <p:cNvSpPr>
            <a:spLocks noChangeShapeType="1"/>
          </p:cNvSpPr>
          <p:nvPr/>
        </p:nvSpPr>
        <p:spPr bwMode="auto">
          <a:xfrm flipH="1">
            <a:off x="5562600" y="4953000"/>
            <a:ext cx="1905000" cy="762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23" name="Line 81"/>
          <p:cNvSpPr>
            <a:spLocks noChangeShapeType="1"/>
          </p:cNvSpPr>
          <p:nvPr/>
        </p:nvSpPr>
        <p:spPr bwMode="auto">
          <a:xfrm flipH="1">
            <a:off x="5638800" y="5410200"/>
            <a:ext cx="1371600" cy="381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24" name="Line 82"/>
          <p:cNvSpPr>
            <a:spLocks noChangeShapeType="1"/>
          </p:cNvSpPr>
          <p:nvPr/>
        </p:nvSpPr>
        <p:spPr bwMode="auto">
          <a:xfrm flipH="1" flipV="1">
            <a:off x="5715000" y="5791200"/>
            <a:ext cx="685800" cy="1524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25" name="Line 83"/>
          <p:cNvSpPr>
            <a:spLocks noChangeShapeType="1"/>
          </p:cNvSpPr>
          <p:nvPr/>
        </p:nvSpPr>
        <p:spPr bwMode="auto">
          <a:xfrm flipH="1" flipV="1">
            <a:off x="5638800" y="5791200"/>
            <a:ext cx="685800" cy="685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26" name="Line 84"/>
          <p:cNvSpPr>
            <a:spLocks noChangeShapeType="1"/>
          </p:cNvSpPr>
          <p:nvPr/>
        </p:nvSpPr>
        <p:spPr bwMode="auto">
          <a:xfrm flipH="1" flipV="1">
            <a:off x="5410200" y="5867400"/>
            <a:ext cx="457200" cy="228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27" name="Line 85"/>
          <p:cNvSpPr>
            <a:spLocks noChangeShapeType="1"/>
          </p:cNvSpPr>
          <p:nvPr/>
        </p:nvSpPr>
        <p:spPr bwMode="auto">
          <a:xfrm>
            <a:off x="5105400" y="5334000"/>
            <a:ext cx="228600" cy="304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28" name="AutoShape 87"/>
          <p:cNvSpPr>
            <a:spLocks noChangeArrowheads="1"/>
          </p:cNvSpPr>
          <p:nvPr/>
        </p:nvSpPr>
        <p:spPr bwMode="auto">
          <a:xfrm>
            <a:off x="4191000" y="55626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73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53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solidFill>
                  <a:schemeClr val="accent2"/>
                </a:solidFill>
              </a:rPr>
              <a:t>A Special Case of Dragon = Generalized </a:t>
            </a:r>
            <a:r>
              <a:rPr lang="en-US" altLang="zh-CN" sz="3200" i="1" smtClean="0">
                <a:solidFill>
                  <a:schemeClr val="accent2"/>
                </a:solidFill>
              </a:rPr>
              <a:t>Netshild</a:t>
            </a:r>
            <a:endParaRPr lang="en-US" altLang="zh-CN" sz="3200" smtClean="0">
              <a:solidFill>
                <a:schemeClr val="accent2"/>
              </a:solidFill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smtClean="0"/>
              <a:t>Fact 1: The largest eigenvalue of </a:t>
            </a:r>
            <a:r>
              <a:rPr lang="en-US" altLang="zh-CN" sz="2400" b="1" i="1" smtClean="0"/>
              <a:t>B</a:t>
            </a:r>
            <a:r>
              <a:rPr lang="en-US" altLang="zh-CN" sz="2400" smtClean="0"/>
              <a:t> is </a:t>
            </a:r>
            <a:r>
              <a:rPr lang="en-US" altLang="zh-CN" sz="2400" i="1" smtClean="0"/>
              <a:t>1</a:t>
            </a:r>
          </a:p>
          <a:p>
            <a:r>
              <a:rPr lang="en-US" altLang="zh-CN" sz="2400" smtClean="0"/>
              <a:t>Fact 2: </a:t>
            </a:r>
            <a:r>
              <a:rPr lang="en-US" altLang="zh-CN" sz="2400" b="1" i="1" smtClean="0"/>
              <a:t>r</a:t>
            </a:r>
            <a:r>
              <a:rPr lang="en-US" altLang="zh-CN" sz="2400" smtClean="0"/>
              <a:t> is the corresponding right eigenvector of </a:t>
            </a:r>
            <a:r>
              <a:rPr lang="en-US" altLang="zh-CN" sz="2400" b="1" i="1" smtClean="0"/>
              <a:t>B</a:t>
            </a:r>
          </a:p>
          <a:p>
            <a:r>
              <a:rPr lang="en-US" altLang="zh-CN" sz="2400" smtClean="0"/>
              <a:t>Fact 3: The corresponding left eigenvector of </a:t>
            </a:r>
            <a:r>
              <a:rPr lang="en-US" altLang="zh-CN" sz="2400" b="1" i="1" smtClean="0"/>
              <a:t>B</a:t>
            </a:r>
            <a:r>
              <a:rPr lang="en-US" altLang="zh-CN" sz="2400" smtClean="0"/>
              <a:t> is </a:t>
            </a:r>
            <a:r>
              <a:rPr lang="en-US" altLang="zh-CN" sz="2400" b="1" i="1" smtClean="0"/>
              <a:t>1</a:t>
            </a:r>
          </a:p>
          <a:p>
            <a:endParaRPr lang="en-US" altLang="zh-CN" sz="2400" b="1" i="1" smtClean="0"/>
          </a:p>
          <a:p>
            <a:r>
              <a:rPr lang="en-US" altLang="zh-CN" sz="2400" smtClean="0">
                <a:solidFill>
                  <a:srgbClr val="FF0000"/>
                </a:solidFill>
              </a:rPr>
              <a:t>Dragon (w=2) = Netshield on directed graphs</a:t>
            </a:r>
          </a:p>
        </p:txBody>
      </p:sp>
      <p:sp>
        <p:nvSpPr>
          <p:cNvPr id="52229" name="AutoShape 6"/>
          <p:cNvSpPr>
            <a:spLocks noChangeArrowheads="1"/>
          </p:cNvSpPr>
          <p:nvPr/>
        </p:nvSpPr>
        <p:spPr bwMode="auto">
          <a:xfrm>
            <a:off x="1358900" y="28956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1905000" y="2986088"/>
            <a:ext cx="538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2813" eaLnBrk="0" hangingPunct="0">
              <a:spcBef>
                <a:spcPct val="20000"/>
              </a:spcBef>
              <a:buClr>
                <a:prstClr val="black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0000"/>
                </a:solidFill>
              </a:rPr>
              <a:t>For  </a:t>
            </a:r>
            <a:r>
              <a:rPr lang="en-US" altLang="zh-CN" i="1">
                <a:solidFill>
                  <a:srgbClr val="FF0000"/>
                </a:solidFill>
              </a:rPr>
              <a:t>w=2, g(S)~=</a:t>
            </a:r>
            <a:r>
              <a:rPr lang="en-US" altLang="zh-CN">
                <a:solidFill>
                  <a:srgbClr val="FF0000"/>
                </a:solidFill>
              </a:rPr>
              <a:t>drop in the largest eigenvalue of</a:t>
            </a:r>
            <a:r>
              <a:rPr lang="en-US" altLang="zh-CN" i="1">
                <a:solidFill>
                  <a:srgbClr val="FF0000"/>
                </a:solidFill>
              </a:rPr>
              <a:t> </a:t>
            </a:r>
            <a:r>
              <a:rPr lang="en-US" altLang="zh-CN" b="1" i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7162800" y="1066800"/>
            <a:ext cx="1162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i="1">
                <a:solidFill>
                  <a:srgbClr val="FF0000"/>
                </a:solidFill>
              </a:rPr>
              <a:t>r</a:t>
            </a:r>
            <a:r>
              <a:rPr lang="en-US" altLang="zh-CN" sz="2800">
                <a:solidFill>
                  <a:srgbClr val="FF0000"/>
                </a:solidFill>
              </a:rPr>
              <a:t> = </a:t>
            </a:r>
            <a:r>
              <a:rPr lang="en-US" altLang="zh-CN" sz="2800" i="1">
                <a:solidFill>
                  <a:srgbClr val="FF0000"/>
                </a:solidFill>
              </a:rPr>
              <a:t>B r</a:t>
            </a:r>
          </a:p>
        </p:txBody>
      </p:sp>
      <p:sp>
        <p:nvSpPr>
          <p:cNvPr id="52232" name="AutoShape 9"/>
          <p:cNvSpPr>
            <a:spLocks noChangeArrowheads="1"/>
          </p:cNvSpPr>
          <p:nvPr/>
        </p:nvSpPr>
        <p:spPr bwMode="auto">
          <a:xfrm rot="2839463">
            <a:off x="6553200" y="11430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233" name="Group 10"/>
          <p:cNvGrpSpPr>
            <a:grpSpLocks/>
          </p:cNvGrpSpPr>
          <p:nvPr/>
        </p:nvGrpSpPr>
        <p:grpSpPr bwMode="auto">
          <a:xfrm>
            <a:off x="838200" y="3962400"/>
            <a:ext cx="2590800" cy="2209800"/>
            <a:chOff x="144" y="2112"/>
            <a:chExt cx="1632" cy="1392"/>
          </a:xfrm>
        </p:grpSpPr>
        <p:grpSp>
          <p:nvGrpSpPr>
            <p:cNvPr id="52236" name="Group 3"/>
            <p:cNvGrpSpPr>
              <a:grpSpLocks/>
            </p:cNvGrpSpPr>
            <p:nvPr/>
          </p:nvGrpSpPr>
          <p:grpSpPr bwMode="auto">
            <a:xfrm>
              <a:off x="144" y="2112"/>
              <a:ext cx="1632" cy="1392"/>
              <a:chOff x="1152" y="1824"/>
              <a:chExt cx="3408" cy="2064"/>
            </a:xfrm>
          </p:grpSpPr>
          <p:sp>
            <p:nvSpPr>
              <p:cNvPr id="52247" name="Oval 4"/>
              <p:cNvSpPr>
                <a:spLocks noChangeArrowheads="1"/>
              </p:cNvSpPr>
              <p:nvPr/>
            </p:nvSpPr>
            <p:spPr bwMode="auto">
              <a:xfrm>
                <a:off x="1152" y="2448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48" name="Oval 5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288" cy="24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>
                    <a:solidFill>
                      <a:prstClr val="white"/>
                    </a:solidFill>
                  </a:rPr>
                  <a:t>4</a:t>
                </a:r>
              </a:p>
            </p:txBody>
          </p:sp>
          <p:sp>
            <p:nvSpPr>
              <p:cNvPr id="52249" name="Oval 6"/>
              <p:cNvSpPr>
                <a:spLocks noChangeArrowheads="1"/>
              </p:cNvSpPr>
              <p:nvPr/>
            </p:nvSpPr>
            <p:spPr bwMode="auto">
              <a:xfrm>
                <a:off x="1968" y="2592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>
                    <a:solidFill>
                      <a:prstClr val="black"/>
                    </a:solidFill>
                  </a:rPr>
                  <a:t>3</a:t>
                </a:r>
              </a:p>
            </p:txBody>
          </p:sp>
          <p:sp>
            <p:nvSpPr>
              <p:cNvPr id="52250" name="Oval 7"/>
              <p:cNvSpPr>
                <a:spLocks noChangeArrowheads="1"/>
              </p:cNvSpPr>
              <p:nvPr/>
            </p:nvSpPr>
            <p:spPr bwMode="auto">
              <a:xfrm>
                <a:off x="1632" y="2208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52251" name="Oval 8"/>
              <p:cNvSpPr>
                <a:spLocks noChangeArrowheads="1"/>
              </p:cNvSpPr>
              <p:nvPr/>
            </p:nvSpPr>
            <p:spPr bwMode="auto">
              <a:xfrm>
                <a:off x="2160" y="3264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52252" name="Oval 9"/>
              <p:cNvSpPr>
                <a:spLocks noChangeArrowheads="1"/>
              </p:cNvSpPr>
              <p:nvPr/>
            </p:nvSpPr>
            <p:spPr bwMode="auto">
              <a:xfrm>
                <a:off x="2784" y="3168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>
                    <a:solidFill>
                      <a:prstClr val="black"/>
                    </a:solidFill>
                  </a:rPr>
                  <a:t>6</a:t>
                </a:r>
              </a:p>
            </p:txBody>
          </p:sp>
          <p:sp>
            <p:nvSpPr>
              <p:cNvPr id="52253" name="Oval 10"/>
              <p:cNvSpPr>
                <a:spLocks noChangeArrowheads="1"/>
              </p:cNvSpPr>
              <p:nvPr/>
            </p:nvSpPr>
            <p:spPr bwMode="auto">
              <a:xfrm>
                <a:off x="2640" y="3648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52254" name="Oval 11"/>
              <p:cNvSpPr>
                <a:spLocks noChangeArrowheads="1"/>
              </p:cNvSpPr>
              <p:nvPr/>
            </p:nvSpPr>
            <p:spPr bwMode="auto">
              <a:xfrm>
                <a:off x="2976" y="1920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>
                    <a:solidFill>
                      <a:prstClr val="black"/>
                    </a:solidFill>
                  </a:rPr>
                  <a:t>9</a:t>
                </a:r>
              </a:p>
            </p:txBody>
          </p:sp>
          <p:sp>
            <p:nvSpPr>
              <p:cNvPr id="52255" name="Oval 12"/>
              <p:cNvSpPr>
                <a:spLocks noChangeArrowheads="1"/>
              </p:cNvSpPr>
              <p:nvPr/>
            </p:nvSpPr>
            <p:spPr bwMode="auto">
              <a:xfrm>
                <a:off x="3648" y="1824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52256" name="Oval 13"/>
              <p:cNvSpPr>
                <a:spLocks noChangeArrowheads="1"/>
              </p:cNvSpPr>
              <p:nvPr/>
            </p:nvSpPr>
            <p:spPr bwMode="auto">
              <a:xfrm>
                <a:off x="3024" y="2400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>
                    <a:solidFill>
                      <a:prstClr val="black"/>
                    </a:solidFill>
                  </a:rPr>
                  <a:t>8</a:t>
                </a:r>
              </a:p>
            </p:txBody>
          </p:sp>
          <p:sp>
            <p:nvSpPr>
              <p:cNvPr id="52257" name="Oval 14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>
                    <a:solidFill>
                      <a:prstClr val="black"/>
                    </a:solidFill>
                  </a:rPr>
                  <a:t>11</a:t>
                </a:r>
              </a:p>
            </p:txBody>
          </p:sp>
          <p:sp>
            <p:nvSpPr>
              <p:cNvPr id="52258" name="Oval 15"/>
              <p:cNvSpPr>
                <a:spLocks noChangeArrowheads="1"/>
              </p:cNvSpPr>
              <p:nvPr/>
            </p:nvSpPr>
            <p:spPr bwMode="auto">
              <a:xfrm>
                <a:off x="4272" y="2112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>
                    <a:solidFill>
                      <a:prstClr val="black"/>
                    </a:solidFill>
                  </a:rPr>
                  <a:t>12</a:t>
                </a:r>
              </a:p>
            </p:txBody>
          </p:sp>
          <p:sp>
            <p:nvSpPr>
              <p:cNvPr id="52259" name="Line 16"/>
              <p:cNvSpPr>
                <a:spLocks noChangeShapeType="1"/>
              </p:cNvSpPr>
              <p:nvPr/>
            </p:nvSpPr>
            <p:spPr bwMode="auto">
              <a:xfrm>
                <a:off x="1296" y="268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0" name="Line 17"/>
              <p:cNvSpPr>
                <a:spLocks noChangeShapeType="1"/>
              </p:cNvSpPr>
              <p:nvPr/>
            </p:nvSpPr>
            <p:spPr bwMode="auto">
              <a:xfrm>
                <a:off x="1440" y="2544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1" name="Line 18"/>
              <p:cNvSpPr>
                <a:spLocks noChangeShapeType="1"/>
              </p:cNvSpPr>
              <p:nvPr/>
            </p:nvSpPr>
            <p:spPr bwMode="auto">
              <a:xfrm flipV="1">
                <a:off x="1344" y="2352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2" name="Line 19"/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3" name="Line 20"/>
              <p:cNvSpPr>
                <a:spLocks noChangeShapeType="1"/>
              </p:cNvSpPr>
              <p:nvPr/>
            </p:nvSpPr>
            <p:spPr bwMode="auto">
              <a:xfrm flipV="1">
                <a:off x="1776" y="283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4" name="Line 21"/>
              <p:cNvSpPr>
                <a:spLocks noChangeShapeType="1"/>
              </p:cNvSpPr>
              <p:nvPr/>
            </p:nvSpPr>
            <p:spPr bwMode="auto">
              <a:xfrm>
                <a:off x="1728" y="3072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5" name="Line 22"/>
              <p:cNvSpPr>
                <a:spLocks noChangeShapeType="1"/>
              </p:cNvSpPr>
              <p:nvPr/>
            </p:nvSpPr>
            <p:spPr bwMode="auto">
              <a:xfrm flipV="1">
                <a:off x="2448" y="3264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6" name="Line 23"/>
              <p:cNvSpPr>
                <a:spLocks noChangeShapeType="1"/>
              </p:cNvSpPr>
              <p:nvPr/>
            </p:nvSpPr>
            <p:spPr bwMode="auto">
              <a:xfrm>
                <a:off x="2400" y="3504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7" name="Line 24"/>
              <p:cNvSpPr>
                <a:spLocks noChangeShapeType="1"/>
              </p:cNvSpPr>
              <p:nvPr/>
            </p:nvSpPr>
            <p:spPr bwMode="auto">
              <a:xfrm flipH="1">
                <a:off x="2832" y="3408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8" name="Line 25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69" name="Line 26"/>
              <p:cNvSpPr>
                <a:spLocks noChangeShapeType="1"/>
              </p:cNvSpPr>
              <p:nvPr/>
            </p:nvSpPr>
            <p:spPr bwMode="auto">
              <a:xfrm flipV="1">
                <a:off x="3936" y="2352"/>
                <a:ext cx="38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70" name="Line 27"/>
              <p:cNvSpPr>
                <a:spLocks noChangeShapeType="1"/>
              </p:cNvSpPr>
              <p:nvPr/>
            </p:nvSpPr>
            <p:spPr bwMode="auto">
              <a:xfrm>
                <a:off x="3936" y="1968"/>
                <a:ext cx="3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71" name="Line 28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38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72" name="Line 29"/>
              <p:cNvSpPr>
                <a:spLocks noChangeShapeType="1"/>
              </p:cNvSpPr>
              <p:nvPr/>
            </p:nvSpPr>
            <p:spPr bwMode="auto">
              <a:xfrm>
                <a:off x="3120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73" name="Line 30"/>
              <p:cNvSpPr>
                <a:spLocks noChangeShapeType="1"/>
              </p:cNvSpPr>
              <p:nvPr/>
            </p:nvSpPr>
            <p:spPr bwMode="auto">
              <a:xfrm>
                <a:off x="3792" y="2064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74" name="Line 31"/>
              <p:cNvSpPr>
                <a:spLocks noChangeShapeType="1"/>
              </p:cNvSpPr>
              <p:nvPr/>
            </p:nvSpPr>
            <p:spPr bwMode="auto">
              <a:xfrm>
                <a:off x="1920" y="2304"/>
                <a:ext cx="110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75" name="Line 32"/>
              <p:cNvSpPr>
                <a:spLocks noChangeShapeType="1"/>
              </p:cNvSpPr>
              <p:nvPr/>
            </p:nvSpPr>
            <p:spPr bwMode="auto">
              <a:xfrm flipV="1">
                <a:off x="2304" y="2640"/>
                <a:ext cx="76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2237" name="Line 41"/>
            <p:cNvSpPr>
              <a:spLocks noChangeShapeType="1"/>
            </p:cNvSpPr>
            <p:nvPr/>
          </p:nvSpPr>
          <p:spPr bwMode="auto">
            <a:xfrm flipH="1">
              <a:off x="384" y="2544"/>
              <a:ext cx="48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38" name="Line 42"/>
            <p:cNvSpPr>
              <a:spLocks noChangeShapeType="1"/>
            </p:cNvSpPr>
            <p:nvPr/>
          </p:nvSpPr>
          <p:spPr bwMode="auto">
            <a:xfrm flipH="1">
              <a:off x="432" y="2592"/>
              <a:ext cx="624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39" name="Line 43"/>
            <p:cNvSpPr>
              <a:spLocks noChangeShapeType="1"/>
            </p:cNvSpPr>
            <p:nvPr/>
          </p:nvSpPr>
          <p:spPr bwMode="auto">
            <a:xfrm flipH="1">
              <a:off x="432" y="2256"/>
              <a:ext cx="576" cy="5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40" name="Line 44"/>
            <p:cNvSpPr>
              <a:spLocks noChangeShapeType="1"/>
            </p:cNvSpPr>
            <p:nvPr/>
          </p:nvSpPr>
          <p:spPr bwMode="auto">
            <a:xfrm flipH="1">
              <a:off x="480" y="2208"/>
              <a:ext cx="816" cy="62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41" name="Line 45"/>
            <p:cNvSpPr>
              <a:spLocks noChangeShapeType="1"/>
            </p:cNvSpPr>
            <p:nvPr/>
          </p:nvSpPr>
          <p:spPr bwMode="auto">
            <a:xfrm flipH="1">
              <a:off x="432" y="2400"/>
              <a:ext cx="120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42" name="Line 46"/>
            <p:cNvSpPr>
              <a:spLocks noChangeShapeType="1"/>
            </p:cNvSpPr>
            <p:nvPr/>
          </p:nvSpPr>
          <p:spPr bwMode="auto">
            <a:xfrm flipH="1">
              <a:off x="480" y="2688"/>
              <a:ext cx="864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43" name="Line 47"/>
            <p:cNvSpPr>
              <a:spLocks noChangeShapeType="1"/>
            </p:cNvSpPr>
            <p:nvPr/>
          </p:nvSpPr>
          <p:spPr bwMode="auto">
            <a:xfrm flipH="1" flipV="1">
              <a:off x="528" y="2928"/>
              <a:ext cx="432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44" name="Line 48"/>
            <p:cNvSpPr>
              <a:spLocks noChangeShapeType="1"/>
            </p:cNvSpPr>
            <p:nvPr/>
          </p:nvSpPr>
          <p:spPr bwMode="auto">
            <a:xfrm flipH="1" flipV="1">
              <a:off x="480" y="2928"/>
              <a:ext cx="432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45" name="Line 49"/>
            <p:cNvSpPr>
              <a:spLocks noChangeShapeType="1"/>
            </p:cNvSpPr>
            <p:nvPr/>
          </p:nvSpPr>
          <p:spPr bwMode="auto">
            <a:xfrm flipH="1" flipV="1">
              <a:off x="336" y="2976"/>
              <a:ext cx="288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46" name="Line 50"/>
            <p:cNvSpPr>
              <a:spLocks noChangeShapeType="1"/>
            </p:cNvSpPr>
            <p:nvPr/>
          </p:nvSpPr>
          <p:spPr bwMode="auto">
            <a:xfrm>
              <a:off x="144" y="2640"/>
              <a:ext cx="144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2234" name="Rectangle 51"/>
          <p:cNvSpPr>
            <a:spLocks noChangeArrowheads="1"/>
          </p:cNvSpPr>
          <p:nvPr/>
        </p:nvSpPr>
        <p:spPr bwMode="auto">
          <a:xfrm>
            <a:off x="3200400" y="4703763"/>
            <a:ext cx="5934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2813"/>
            <a:r>
              <a:rPr lang="en-US" altLang="zh-CN" sz="2400">
                <a:solidFill>
                  <a:prstClr val="black"/>
                </a:solidFill>
              </a:rPr>
              <a:t>Intuition: find </a:t>
            </a:r>
            <a:r>
              <a:rPr lang="en-US" altLang="zh-CN" sz="2400" i="1">
                <a:solidFill>
                  <a:prstClr val="black"/>
                </a:solidFill>
              </a:rPr>
              <a:t>k</a:t>
            </a:r>
            <a:r>
              <a:rPr lang="en-US" altLang="zh-CN" sz="2400">
                <a:solidFill>
                  <a:prstClr val="black"/>
                </a:solidFill>
              </a:rPr>
              <a:t> nodes to disconnect </a:t>
            </a:r>
            <a:r>
              <a:rPr lang="en-US" altLang="zh-CN" sz="2400" i="1">
                <a:solidFill>
                  <a:prstClr val="black"/>
                </a:solidFill>
              </a:rPr>
              <a:t>the </a:t>
            </a:r>
          </a:p>
          <a:p>
            <a:pPr defTabSz="912813"/>
            <a:r>
              <a:rPr lang="en-US" altLang="zh-CN" sz="2400" i="1">
                <a:solidFill>
                  <a:prstClr val="black"/>
                </a:solidFill>
              </a:rPr>
              <a:t>personalized graph</a:t>
            </a:r>
            <a:r>
              <a:rPr lang="en-US" altLang="zh-CN" sz="2400">
                <a:solidFill>
                  <a:prstClr val="black"/>
                </a:solidFill>
              </a:rPr>
              <a:t> </a:t>
            </a:r>
            <a:r>
              <a:rPr lang="en-US" altLang="zh-CN" sz="2400" b="1" i="1">
                <a:solidFill>
                  <a:prstClr val="black"/>
                </a:solidFill>
              </a:rPr>
              <a:t>B </a:t>
            </a:r>
            <a:r>
              <a:rPr lang="en-US" altLang="zh-CN" sz="2400">
                <a:solidFill>
                  <a:prstClr val="black"/>
                </a:solidFill>
              </a:rPr>
              <a:t>as much as possible</a:t>
            </a: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2" name="TextBox 142"/>
          <p:cNvSpPr txBox="1">
            <a:spLocks noChangeArrowheads="1"/>
          </p:cNvSpPr>
          <p:nvPr/>
        </p:nvSpPr>
        <p:spPr bwMode="auto">
          <a:xfrm>
            <a:off x="0" y="6273224"/>
            <a:ext cx="9144000" cy="58477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prstClr val="white"/>
                </a:solidFill>
              </a:rPr>
              <a:t>Hanghang Tong, </a:t>
            </a:r>
            <a:r>
              <a:rPr lang="en-US" altLang="zh-CN" sz="1600" dirty="0" err="1">
                <a:solidFill>
                  <a:prstClr val="white"/>
                </a:solidFill>
              </a:rPr>
              <a:t>Jingrui</a:t>
            </a:r>
            <a:r>
              <a:rPr lang="en-US" altLang="zh-CN" sz="1600" dirty="0">
                <a:solidFill>
                  <a:prstClr val="white"/>
                </a:solidFill>
              </a:rPr>
              <a:t> He, Zhen Wen, Ravi </a:t>
            </a:r>
            <a:r>
              <a:rPr lang="en-US" altLang="zh-CN" sz="1600" dirty="0" err="1">
                <a:solidFill>
                  <a:prstClr val="white"/>
                </a:solidFill>
              </a:rPr>
              <a:t>Konuru</a:t>
            </a:r>
            <a:r>
              <a:rPr lang="en-US" altLang="zh-CN" sz="1600" dirty="0">
                <a:solidFill>
                  <a:prstClr val="white"/>
                </a:solidFill>
              </a:rPr>
              <a:t>, </a:t>
            </a:r>
            <a:r>
              <a:rPr lang="en-US" altLang="zh-CN" sz="1600" dirty="0" err="1">
                <a:solidFill>
                  <a:prstClr val="white"/>
                </a:solidFill>
              </a:rPr>
              <a:t>Ching</a:t>
            </a:r>
            <a:r>
              <a:rPr lang="en-US" altLang="zh-CN" sz="1600" dirty="0">
                <a:solidFill>
                  <a:prstClr val="white"/>
                </a:solidFill>
              </a:rPr>
              <a:t>-Yung Lin:</a:t>
            </a:r>
          </a:p>
          <a:p>
            <a:pPr eaLnBrk="1" hangingPunct="1"/>
            <a:r>
              <a:rPr lang="en-US" altLang="zh-CN" sz="1600" dirty="0">
                <a:solidFill>
                  <a:prstClr val="white"/>
                </a:solidFill>
              </a:rPr>
              <a:t>Diversified ranking on large graphs: an optimization viewpoint. KDD 2011: 1028-1036</a:t>
            </a:r>
          </a:p>
        </p:txBody>
      </p:sp>
    </p:spTree>
    <p:extLst>
      <p:ext uri="{BB962C8B-B14F-4D97-AF65-F5344CB8AC3E}">
        <p14:creationId xmlns:p14="http://schemas.microsoft.com/office/powerpoint/2010/main" val="648282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sz="quarter"/>
          </p:nvPr>
        </p:nvSpPr>
        <p:spPr>
          <a:xfrm>
            <a:off x="457200" y="7620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altLang="zh-CN" sz="4300" dirty="0" smtClean="0"/>
              <a:t>A4: Experimental Results</a:t>
            </a: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black">
          <a:xfrm>
            <a:off x="153988" y="6502400"/>
            <a:ext cx="1006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3A2E8E0A-7BAB-415C-8468-E2C8DEB6C775}" type="slidenum">
              <a:rPr lang="en-US" altLang="zh-CN" sz="1000" b="1">
                <a:solidFill>
                  <a:prstClr val="white"/>
                </a:solidFill>
              </a:rPr>
              <a:pPr eaLnBrk="1" hangingPunct="1">
                <a:spcBef>
                  <a:spcPct val="50000"/>
                </a:spcBef>
              </a:pPr>
              <a:t>75</a:t>
            </a:fld>
            <a:endParaRPr lang="en-US" altLang="zh-CN" sz="1000" b="1">
              <a:solidFill>
                <a:prstClr val="white"/>
              </a:solidFill>
            </a:endParaRPr>
          </a:p>
        </p:txBody>
      </p:sp>
      <p:sp>
        <p:nvSpPr>
          <p:cNvPr id="53252" name="TextBox 16"/>
          <p:cNvSpPr txBox="1">
            <a:spLocks noChangeArrowheads="1"/>
          </p:cNvSpPr>
          <p:nvPr/>
        </p:nvSpPr>
        <p:spPr bwMode="auto">
          <a:xfrm>
            <a:off x="1160463" y="5956300"/>
            <a:ext cx="236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Quality-Time Balance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3646488"/>
            <a:ext cx="2979737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3767138"/>
            <a:ext cx="2724150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5" name="TextBox 16"/>
          <p:cNvSpPr txBox="1">
            <a:spLocks noChangeArrowheads="1"/>
          </p:cNvSpPr>
          <p:nvPr/>
        </p:nvSpPr>
        <p:spPr bwMode="auto">
          <a:xfrm>
            <a:off x="6129338" y="5926138"/>
            <a:ext cx="121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Scalability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363663"/>
            <a:ext cx="3300412" cy="183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7" name="TextBox 16"/>
          <p:cNvSpPr txBox="1">
            <a:spLocks noChangeArrowheads="1"/>
          </p:cNvSpPr>
          <p:nvPr/>
        </p:nvSpPr>
        <p:spPr bwMode="auto">
          <a:xfrm>
            <a:off x="1179513" y="3138488"/>
            <a:ext cx="250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An Illustrative Example</a:t>
            </a:r>
          </a:p>
        </p:txBody>
      </p:sp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1066800"/>
            <a:ext cx="2889250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9" name="TextBox 16"/>
          <p:cNvSpPr txBox="1">
            <a:spLocks noChangeArrowheads="1"/>
          </p:cNvSpPr>
          <p:nvPr/>
        </p:nvSpPr>
        <p:spPr bwMode="auto">
          <a:xfrm>
            <a:off x="5265738" y="3138488"/>
            <a:ext cx="337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Compare w/ alternative choices</a:t>
            </a:r>
          </a:p>
        </p:txBody>
      </p:sp>
      <p:sp>
        <p:nvSpPr>
          <p:cNvPr id="53260" name="TextBox 16"/>
          <p:cNvSpPr txBox="1">
            <a:spLocks noChangeArrowheads="1"/>
          </p:cNvSpPr>
          <p:nvPr/>
        </p:nvSpPr>
        <p:spPr bwMode="auto">
          <a:xfrm>
            <a:off x="4800600" y="8382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prstClr val="black"/>
                </a:solidFill>
              </a:rPr>
              <a:t>Quality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261" name="TextBox 16"/>
          <p:cNvSpPr txBox="1">
            <a:spLocks noChangeArrowheads="1"/>
          </p:cNvSpPr>
          <p:nvPr/>
        </p:nvSpPr>
        <p:spPr bwMode="auto">
          <a:xfrm>
            <a:off x="7562850" y="2667000"/>
            <a:ext cx="90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prstClr val="black"/>
                </a:solidFill>
              </a:rPr>
              <a:t>Budget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262" name="TextBox 16"/>
          <p:cNvSpPr txBox="1">
            <a:spLocks noChangeArrowheads="1"/>
          </p:cNvSpPr>
          <p:nvPr/>
        </p:nvSpPr>
        <p:spPr bwMode="auto">
          <a:xfrm>
            <a:off x="7467600" y="534828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prstClr val="black"/>
                </a:solidFill>
              </a:rPr>
              <a:t>Budget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263" name="TextBox 16"/>
          <p:cNvSpPr txBox="1">
            <a:spLocks noChangeArrowheads="1"/>
          </p:cNvSpPr>
          <p:nvPr/>
        </p:nvSpPr>
        <p:spPr bwMode="auto">
          <a:xfrm>
            <a:off x="4953000" y="35052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prstClr val="black"/>
                </a:solidFill>
              </a:rPr>
              <a:t>Time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264" name="TextBox 16"/>
          <p:cNvSpPr txBox="1">
            <a:spLocks noChangeArrowheads="1"/>
          </p:cNvSpPr>
          <p:nvPr/>
        </p:nvSpPr>
        <p:spPr bwMode="auto">
          <a:xfrm>
            <a:off x="609600" y="35194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prstClr val="black"/>
                </a:solidFill>
              </a:rPr>
              <a:t>Time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265" name="TextBox 16"/>
          <p:cNvSpPr txBox="1">
            <a:spLocks noChangeArrowheads="1"/>
          </p:cNvSpPr>
          <p:nvPr/>
        </p:nvSpPr>
        <p:spPr bwMode="auto">
          <a:xfrm>
            <a:off x="3200400" y="56388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prstClr val="black"/>
                </a:solidFill>
              </a:rPr>
              <a:t>Opt. Quality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Box 142"/>
          <p:cNvSpPr txBox="1">
            <a:spLocks noChangeArrowheads="1"/>
          </p:cNvSpPr>
          <p:nvPr/>
        </p:nvSpPr>
        <p:spPr bwMode="auto">
          <a:xfrm>
            <a:off x="0" y="6273224"/>
            <a:ext cx="9144000" cy="58477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prstClr val="white"/>
                </a:solidFill>
              </a:rPr>
              <a:t>Hanghang Tong, </a:t>
            </a:r>
            <a:r>
              <a:rPr lang="en-US" altLang="zh-CN" sz="1600" dirty="0" err="1">
                <a:solidFill>
                  <a:prstClr val="white"/>
                </a:solidFill>
              </a:rPr>
              <a:t>Jingrui</a:t>
            </a:r>
            <a:r>
              <a:rPr lang="en-US" altLang="zh-CN" sz="1600" dirty="0">
                <a:solidFill>
                  <a:prstClr val="white"/>
                </a:solidFill>
              </a:rPr>
              <a:t> He, Zhen Wen, Ravi </a:t>
            </a:r>
            <a:r>
              <a:rPr lang="en-US" altLang="zh-CN" sz="1600" dirty="0" err="1">
                <a:solidFill>
                  <a:prstClr val="white"/>
                </a:solidFill>
              </a:rPr>
              <a:t>Konuru</a:t>
            </a:r>
            <a:r>
              <a:rPr lang="en-US" altLang="zh-CN" sz="1600" dirty="0">
                <a:solidFill>
                  <a:prstClr val="white"/>
                </a:solidFill>
              </a:rPr>
              <a:t>, </a:t>
            </a:r>
            <a:r>
              <a:rPr lang="en-US" altLang="zh-CN" sz="1600" dirty="0" err="1">
                <a:solidFill>
                  <a:prstClr val="white"/>
                </a:solidFill>
              </a:rPr>
              <a:t>Ching</a:t>
            </a:r>
            <a:r>
              <a:rPr lang="en-US" altLang="zh-CN" sz="1600" dirty="0">
                <a:solidFill>
                  <a:prstClr val="white"/>
                </a:solidFill>
              </a:rPr>
              <a:t>-Yung Lin:</a:t>
            </a:r>
          </a:p>
          <a:p>
            <a:pPr eaLnBrk="1" hangingPunct="1"/>
            <a:r>
              <a:rPr lang="en-US" altLang="zh-CN" sz="1600" dirty="0">
                <a:solidFill>
                  <a:prstClr val="white"/>
                </a:solidFill>
              </a:rPr>
              <a:t>Diversified ranking on large graphs: an optimization viewpoint. KDD 2011: 1028-1036</a:t>
            </a:r>
          </a:p>
        </p:txBody>
      </p:sp>
    </p:spTree>
    <p:extLst>
      <p:ext uri="{BB962C8B-B14F-4D97-AF65-F5344CB8AC3E}">
        <p14:creationId xmlns:p14="http://schemas.microsoft.com/office/powerpoint/2010/main" val="2514490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zh-CN" sz="4000" dirty="0" smtClean="0">
                <a:solidFill>
                  <a:schemeClr val="accent2"/>
                </a:solidFill>
              </a:rPr>
              <a:t>A5: Information Spreading in Context 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7577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036638"/>
            <a:ext cx="8056563" cy="4525962"/>
          </a:xfrm>
        </p:spPr>
        <p:txBody>
          <a:bodyPr/>
          <a:lstStyle/>
          <a:p>
            <a:r>
              <a:rPr lang="en-US" altLang="zh-CN" sz="3200" dirty="0" smtClean="0"/>
              <a:t>Micro-Behavior</a:t>
            </a:r>
          </a:p>
          <a:p>
            <a:endParaRPr lang="en-US" altLang="zh-CN" sz="3200" dirty="0" smtClean="0"/>
          </a:p>
          <a:p>
            <a:pPr>
              <a:buFont typeface="Arial" charset="0"/>
              <a:buNone/>
            </a:pPr>
            <a:r>
              <a:rPr lang="en-US" altLang="zh-CN" sz="3200" dirty="0" smtClean="0"/>
              <a:t>          </a:t>
            </a:r>
            <a:r>
              <a:rPr lang="en-US" altLang="zh-CN" sz="2400" i="1" dirty="0" smtClean="0"/>
              <a:t>Q1: What does information spreading depend on?</a:t>
            </a:r>
          </a:p>
          <a:p>
            <a:r>
              <a:rPr lang="en-US" altLang="zh-CN" sz="3200" dirty="0" smtClean="0"/>
              <a:t>Macro-Behavior</a:t>
            </a:r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pPr>
              <a:buFont typeface="Arial" charset="0"/>
              <a:buNone/>
            </a:pPr>
            <a:r>
              <a:rPr lang="en-US" altLang="zh-CN" sz="2000" dirty="0" smtClean="0"/>
              <a:t>Data: 8000+ IBM employees emails, 2000+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Fw</a:t>
            </a:r>
            <a:r>
              <a:rPr lang="en-US" altLang="zh-CN" sz="2000" dirty="0" smtClean="0"/>
              <a:t> threads, information about the individuals (performance, </a:t>
            </a:r>
            <a:r>
              <a:rPr lang="en-US" altLang="zh-CN" sz="2000" dirty="0" err="1" smtClean="0"/>
              <a:t>dept</a:t>
            </a:r>
            <a:r>
              <a:rPr lang="en-US" altLang="zh-CN" sz="2000" dirty="0" smtClean="0"/>
              <a:t>, job role), content of emails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89100"/>
            <a:ext cx="62071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555625" y="4572000"/>
            <a:ext cx="3863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2813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000" i="1"/>
              <a:t>Q2: How does the tree look Like </a:t>
            </a:r>
          </a:p>
          <a:p>
            <a:pPr defTabSz="912813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000" i="1"/>
              <a:t>    (depth, width, size), and why?</a:t>
            </a:r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819400"/>
            <a:ext cx="4241800" cy="277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42"/>
          <p:cNvSpPr txBox="1">
            <a:spLocks noChangeArrowheads="1"/>
          </p:cNvSpPr>
          <p:nvPr/>
        </p:nvSpPr>
        <p:spPr bwMode="auto">
          <a:xfrm>
            <a:off x="0" y="6410980"/>
            <a:ext cx="9144000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 dirty="0" err="1">
                <a:solidFill>
                  <a:prstClr val="white"/>
                </a:solidFill>
              </a:rPr>
              <a:t>Dashun</a:t>
            </a:r>
            <a:r>
              <a:rPr lang="en-US" altLang="zh-CN" sz="1400" dirty="0">
                <a:solidFill>
                  <a:prstClr val="white"/>
                </a:solidFill>
              </a:rPr>
              <a:t> Wang, Zhen Wen, Hanghang Tong, </a:t>
            </a:r>
            <a:r>
              <a:rPr lang="en-US" altLang="zh-CN" sz="1400" dirty="0" err="1">
                <a:solidFill>
                  <a:prstClr val="white"/>
                </a:solidFill>
              </a:rPr>
              <a:t>Ching</a:t>
            </a:r>
            <a:r>
              <a:rPr lang="en-US" altLang="zh-CN" sz="1400" dirty="0">
                <a:solidFill>
                  <a:prstClr val="white"/>
                </a:solidFill>
              </a:rPr>
              <a:t>-Yung Lin, </a:t>
            </a:r>
            <a:r>
              <a:rPr lang="en-US" altLang="zh-CN" sz="1400" dirty="0" err="1">
                <a:solidFill>
                  <a:prstClr val="white"/>
                </a:solidFill>
              </a:rPr>
              <a:t>Chaoming</a:t>
            </a:r>
            <a:r>
              <a:rPr lang="en-US" altLang="zh-CN" sz="1400" dirty="0">
                <a:solidFill>
                  <a:prstClr val="white"/>
                </a:solidFill>
              </a:rPr>
              <a:t> Song, Albert-</a:t>
            </a:r>
            <a:r>
              <a:rPr lang="en-US" altLang="zh-CN" sz="1400" dirty="0" err="1">
                <a:solidFill>
                  <a:prstClr val="white"/>
                </a:solidFill>
              </a:rPr>
              <a:t>László</a:t>
            </a:r>
            <a:r>
              <a:rPr lang="en-US" altLang="zh-CN" sz="1400" dirty="0">
                <a:solidFill>
                  <a:prstClr val="white"/>
                </a:solidFill>
              </a:rPr>
              <a:t> </a:t>
            </a:r>
            <a:r>
              <a:rPr lang="en-US" altLang="zh-CN" sz="1400" dirty="0" err="1">
                <a:solidFill>
                  <a:prstClr val="white"/>
                </a:solidFill>
              </a:rPr>
              <a:t>Barabási</a:t>
            </a:r>
            <a:r>
              <a:rPr lang="en-US" altLang="zh-CN" sz="1400" dirty="0" smtClean="0">
                <a:solidFill>
                  <a:prstClr val="white"/>
                </a:solidFill>
              </a:rPr>
              <a:t>: Information </a:t>
            </a:r>
            <a:r>
              <a:rPr lang="en-US" altLang="zh-CN" sz="1400" dirty="0">
                <a:solidFill>
                  <a:prstClr val="white"/>
                </a:solidFill>
              </a:rPr>
              <a:t>spreading in context. WWW 2011: 735-744</a:t>
            </a:r>
          </a:p>
        </p:txBody>
      </p:sp>
    </p:spTree>
    <p:extLst>
      <p:ext uri="{BB962C8B-B14F-4D97-AF65-F5344CB8AC3E}">
        <p14:creationId xmlns:p14="http://schemas.microsoft.com/office/powerpoint/2010/main" val="4177895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chemeClr val="accent2"/>
                </a:solidFill>
              </a:rPr>
              <a:t>A5: Information Spread (</a:t>
            </a:r>
            <a:r>
              <a:rPr lang="en-US" altLang="zh-CN" sz="3200" i="1" dirty="0" smtClean="0">
                <a:solidFill>
                  <a:schemeClr val="accent2"/>
                </a:solidFill>
              </a:rPr>
              <a:t>whether or not</a:t>
            </a:r>
            <a:r>
              <a:rPr lang="en-US" altLang="zh-CN" sz="3200" dirty="0" smtClean="0">
                <a:solidFill>
                  <a:schemeClr val="accent2"/>
                </a:solidFill>
              </a:rPr>
              <a:t>) vs. Content </a:t>
            </a:r>
          </a:p>
        </p:txBody>
      </p:sp>
      <p:grpSp>
        <p:nvGrpSpPr>
          <p:cNvPr id="76803" name="Group 3"/>
          <p:cNvGrpSpPr>
            <a:grpSpLocks/>
          </p:cNvGrpSpPr>
          <p:nvPr/>
        </p:nvGrpSpPr>
        <p:grpSpPr bwMode="auto">
          <a:xfrm>
            <a:off x="2438400" y="0"/>
            <a:ext cx="5589588" cy="452438"/>
            <a:chOff x="0" y="714"/>
            <a:chExt cx="5008" cy="405"/>
          </a:xfrm>
        </p:grpSpPr>
        <p:sp>
          <p:nvSpPr>
            <p:cNvPr id="76807" name="Oval 4"/>
            <p:cNvSpPr>
              <a:spLocks/>
            </p:cNvSpPr>
            <p:nvPr/>
          </p:nvSpPr>
          <p:spPr bwMode="auto">
            <a:xfrm>
              <a:off x="0" y="714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180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08" name="Oval 5"/>
            <p:cNvSpPr>
              <a:spLocks/>
            </p:cNvSpPr>
            <p:nvPr/>
          </p:nvSpPr>
          <p:spPr bwMode="auto">
            <a:xfrm>
              <a:off x="2312" y="714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180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09" name="Oval 6"/>
            <p:cNvSpPr>
              <a:spLocks/>
            </p:cNvSpPr>
            <p:nvPr/>
          </p:nvSpPr>
          <p:spPr bwMode="auto">
            <a:xfrm>
              <a:off x="4624" y="714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180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0" name="Line 7"/>
            <p:cNvSpPr>
              <a:spLocks noChangeShapeType="1"/>
            </p:cNvSpPr>
            <p:nvPr/>
          </p:nvSpPr>
          <p:spPr bwMode="auto">
            <a:xfrm flipH="1">
              <a:off x="443" y="898"/>
              <a:ext cx="1797" cy="0"/>
            </a:xfrm>
            <a:prstGeom prst="line">
              <a:avLst/>
            </a:prstGeom>
            <a:noFill/>
            <a:ln w="63500">
              <a:solidFill>
                <a:srgbClr val="FF411A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1" name="Rectangle 8"/>
            <p:cNvSpPr>
              <a:spLocks/>
            </p:cNvSpPr>
            <p:nvPr/>
          </p:nvSpPr>
          <p:spPr bwMode="auto">
            <a:xfrm>
              <a:off x="118" y="786"/>
              <a:ext cx="13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38"/>
              <a:r>
                <a:rPr lang="en-US" altLang="zh-CN" sz="1700" b="1">
                  <a:latin typeface="Helvetica Neue" charset="0"/>
                  <a:sym typeface="Helvetica Neue" charset="0"/>
                </a:rPr>
                <a:t>A</a:t>
              </a:r>
            </a:p>
          </p:txBody>
        </p:sp>
        <p:sp>
          <p:nvSpPr>
            <p:cNvPr id="76812" name="Rectangle 9"/>
            <p:cNvSpPr>
              <a:spLocks/>
            </p:cNvSpPr>
            <p:nvPr/>
          </p:nvSpPr>
          <p:spPr bwMode="auto">
            <a:xfrm>
              <a:off x="2432" y="789"/>
              <a:ext cx="14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38"/>
              <a:r>
                <a:rPr lang="en-US" altLang="zh-CN" sz="1700" b="1">
                  <a:latin typeface="Helvetica Neue" charset="0"/>
                  <a:sym typeface="Helvetica Neue" charset="0"/>
                </a:rPr>
                <a:t>B</a:t>
              </a:r>
            </a:p>
          </p:txBody>
        </p:sp>
        <p:sp>
          <p:nvSpPr>
            <p:cNvPr id="76813" name="Rectangle 10"/>
            <p:cNvSpPr>
              <a:spLocks/>
            </p:cNvSpPr>
            <p:nvPr/>
          </p:nvSpPr>
          <p:spPr bwMode="auto">
            <a:xfrm>
              <a:off x="4743" y="789"/>
              <a:ext cx="14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38"/>
              <a:r>
                <a:rPr lang="en-US" altLang="zh-CN" sz="1700" b="1">
                  <a:latin typeface="Helvetica Neue" charset="0"/>
                  <a:sym typeface="Helvetica Neue" charset="0"/>
                </a:rPr>
                <a:t>C</a:t>
              </a:r>
            </a:p>
          </p:txBody>
        </p:sp>
        <p:sp>
          <p:nvSpPr>
            <p:cNvPr id="76814" name="Line 11"/>
            <p:cNvSpPr>
              <a:spLocks noChangeShapeType="1"/>
            </p:cNvSpPr>
            <p:nvPr/>
          </p:nvSpPr>
          <p:spPr bwMode="auto">
            <a:xfrm rot="10800000">
              <a:off x="2751" y="902"/>
              <a:ext cx="1801" cy="12"/>
            </a:xfrm>
            <a:prstGeom prst="line">
              <a:avLst/>
            </a:prstGeom>
            <a:noFill/>
            <a:ln w="63500">
              <a:solidFill>
                <a:srgbClr val="FF75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5" name="Rectangle 12"/>
            <p:cNvSpPr>
              <a:spLocks/>
            </p:cNvSpPr>
            <p:nvPr/>
          </p:nvSpPr>
          <p:spPr bwMode="auto">
            <a:xfrm>
              <a:off x="486" y="956"/>
              <a:ext cx="170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38"/>
              <a:r>
                <a:rPr lang="en-US" altLang="zh-CN" sz="12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Aug 5, 09:30:12 “date request”</a:t>
              </a:r>
            </a:p>
          </p:txBody>
        </p:sp>
        <p:sp>
          <p:nvSpPr>
            <p:cNvPr id="76816" name="Rectangle 13"/>
            <p:cNvSpPr>
              <a:spLocks/>
            </p:cNvSpPr>
            <p:nvPr/>
          </p:nvSpPr>
          <p:spPr bwMode="auto">
            <a:xfrm>
              <a:off x="2641" y="952"/>
              <a:ext cx="196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38"/>
              <a:r>
                <a:rPr lang="en-US" altLang="zh-CN" sz="12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Aug 5, 09:53:00 “</a:t>
              </a:r>
              <a:r>
                <a:rPr lang="en-US" altLang="zh-CN" sz="1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Fw: </a:t>
              </a:r>
              <a:r>
                <a:rPr lang="en-US" altLang="zh-CN" sz="12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date request”</a:t>
              </a:r>
            </a:p>
          </p:txBody>
        </p:sp>
      </p:grpSp>
      <p:sp>
        <p:nvSpPr>
          <p:cNvPr id="76804" name="Rectangle 14"/>
          <p:cNvSpPr>
            <a:spLocks noChangeArrowheads="1"/>
          </p:cNvSpPr>
          <p:nvPr/>
        </p:nvSpPr>
        <p:spPr bwMode="auto">
          <a:xfrm>
            <a:off x="1752600" y="58674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2813"/>
            <a:r>
              <a:rPr lang="en-US" altLang="zh-CN" sz="2400">
                <a:solidFill>
                  <a:srgbClr val="FF0000"/>
                </a:solidFill>
              </a:rPr>
              <a:t>Information is more likely non-expert </a:t>
            </a:r>
            <a:r>
              <a:rPr lang="en-US" altLang="zh-CN" sz="2400">
                <a:solidFill>
                  <a:srgbClr val="FF0000"/>
                </a:solidFill>
                <a:sym typeface="Wingdings" pitchFamily="2" charset="2"/>
              </a:rPr>
              <a:t> expert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7680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582738"/>
            <a:ext cx="8574087" cy="390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42"/>
          <p:cNvSpPr txBox="1">
            <a:spLocks noChangeArrowheads="1"/>
          </p:cNvSpPr>
          <p:nvPr/>
        </p:nvSpPr>
        <p:spPr bwMode="auto">
          <a:xfrm>
            <a:off x="0" y="6410980"/>
            <a:ext cx="9144000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 dirty="0" err="1">
                <a:solidFill>
                  <a:prstClr val="white"/>
                </a:solidFill>
              </a:rPr>
              <a:t>Dashun</a:t>
            </a:r>
            <a:r>
              <a:rPr lang="en-US" altLang="zh-CN" sz="1400" dirty="0">
                <a:solidFill>
                  <a:prstClr val="white"/>
                </a:solidFill>
              </a:rPr>
              <a:t> Wang, Zhen Wen, Hanghang Tong, </a:t>
            </a:r>
            <a:r>
              <a:rPr lang="en-US" altLang="zh-CN" sz="1400" dirty="0" err="1">
                <a:solidFill>
                  <a:prstClr val="white"/>
                </a:solidFill>
              </a:rPr>
              <a:t>Ching</a:t>
            </a:r>
            <a:r>
              <a:rPr lang="en-US" altLang="zh-CN" sz="1400" dirty="0">
                <a:solidFill>
                  <a:prstClr val="white"/>
                </a:solidFill>
              </a:rPr>
              <a:t>-Yung Lin, </a:t>
            </a:r>
            <a:r>
              <a:rPr lang="en-US" altLang="zh-CN" sz="1400" dirty="0" err="1">
                <a:solidFill>
                  <a:prstClr val="white"/>
                </a:solidFill>
              </a:rPr>
              <a:t>Chaoming</a:t>
            </a:r>
            <a:r>
              <a:rPr lang="en-US" altLang="zh-CN" sz="1400" dirty="0">
                <a:solidFill>
                  <a:prstClr val="white"/>
                </a:solidFill>
              </a:rPr>
              <a:t> Song, Albert-</a:t>
            </a:r>
            <a:r>
              <a:rPr lang="en-US" altLang="zh-CN" sz="1400" dirty="0" err="1">
                <a:solidFill>
                  <a:prstClr val="white"/>
                </a:solidFill>
              </a:rPr>
              <a:t>László</a:t>
            </a:r>
            <a:r>
              <a:rPr lang="en-US" altLang="zh-CN" sz="1400" dirty="0">
                <a:solidFill>
                  <a:prstClr val="white"/>
                </a:solidFill>
              </a:rPr>
              <a:t> </a:t>
            </a:r>
            <a:r>
              <a:rPr lang="en-US" altLang="zh-CN" sz="1400" dirty="0" err="1">
                <a:solidFill>
                  <a:prstClr val="white"/>
                </a:solidFill>
              </a:rPr>
              <a:t>Barabási</a:t>
            </a:r>
            <a:r>
              <a:rPr lang="en-US" altLang="zh-CN" sz="1400" dirty="0" smtClean="0">
                <a:solidFill>
                  <a:prstClr val="white"/>
                </a:solidFill>
              </a:rPr>
              <a:t>: Information </a:t>
            </a:r>
            <a:r>
              <a:rPr lang="en-US" altLang="zh-CN" sz="1400" dirty="0">
                <a:solidFill>
                  <a:prstClr val="white"/>
                </a:solidFill>
              </a:rPr>
              <a:t>spreading in context. WWW 2011: 735-744</a:t>
            </a:r>
          </a:p>
        </p:txBody>
      </p:sp>
    </p:spTree>
    <p:extLst>
      <p:ext uri="{BB962C8B-B14F-4D97-AF65-F5344CB8AC3E}">
        <p14:creationId xmlns:p14="http://schemas.microsoft.com/office/powerpoint/2010/main" val="36494731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686800" cy="1143000"/>
          </a:xfrm>
        </p:spPr>
        <p:txBody>
          <a:bodyPr/>
          <a:lstStyle/>
          <a:p>
            <a:pPr algn="l"/>
            <a:r>
              <a:rPr lang="en-US" altLang="zh-CN" sz="3200" dirty="0" smtClean="0">
                <a:solidFill>
                  <a:schemeClr val="accent2"/>
                </a:solidFill>
              </a:rPr>
              <a:t>A5: The Structure of Information Spreading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391525" cy="3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189038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2209800" y="4510088"/>
            <a:ext cx="768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3333FF"/>
                </a:solidFill>
              </a:rPr>
              <a:t>Width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6623050" y="4586288"/>
            <a:ext cx="7937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3333FF"/>
                </a:solidFill>
              </a:rPr>
              <a:t>Depth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152400" y="5013325"/>
            <a:ext cx="9296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2813"/>
            <a:r>
              <a:rPr lang="en-US" altLang="zh-CN" sz="2000"/>
              <a:t>1) The trees are </a:t>
            </a:r>
            <a:r>
              <a:rPr lang="en-US" altLang="zh-CN" sz="2000" b="1" i="1">
                <a:solidFill>
                  <a:srgbClr val="FF0000"/>
                </a:solidFill>
              </a:rPr>
              <a:t>fat and shallow</a:t>
            </a:r>
            <a:r>
              <a:rPr lang="en-US" altLang="zh-CN" sz="2000"/>
              <a:t> (instead of </a:t>
            </a:r>
            <a:r>
              <a:rPr lang="en-US" altLang="zh-CN" sz="2000" b="1" i="1">
                <a:solidFill>
                  <a:srgbClr val="FF0000"/>
                </a:solidFill>
              </a:rPr>
              <a:t>thin and deep</a:t>
            </a:r>
            <a:r>
              <a:rPr lang="en-US" altLang="zh-CN" sz="2000"/>
              <a:t> as in Kleinberg's chain-letter setting) </a:t>
            </a:r>
            <a:endParaRPr lang="en-US" altLang="zh-CN" sz="2000">
              <a:sym typeface="Wingdings" pitchFamily="2" charset="2"/>
            </a:endParaRPr>
          </a:p>
          <a:p>
            <a:pPr defTabSz="912813"/>
            <a:r>
              <a:rPr lang="en-US" altLang="zh-CN" sz="2000">
                <a:sym typeface="Wingdings" pitchFamily="2" charset="2"/>
              </a:rPr>
              <a:t>2) Can be explained by a simple branch model (w/ decaying branching factors)</a:t>
            </a:r>
            <a:endParaRPr lang="zh-CN" altLang="en-US" sz="2000"/>
          </a:p>
        </p:txBody>
      </p:sp>
      <p:sp>
        <p:nvSpPr>
          <p:cNvPr id="10" name="TextBox 142"/>
          <p:cNvSpPr txBox="1">
            <a:spLocks noChangeArrowheads="1"/>
          </p:cNvSpPr>
          <p:nvPr/>
        </p:nvSpPr>
        <p:spPr bwMode="auto">
          <a:xfrm>
            <a:off x="0" y="6410980"/>
            <a:ext cx="9144000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 dirty="0" err="1">
                <a:solidFill>
                  <a:prstClr val="white"/>
                </a:solidFill>
              </a:rPr>
              <a:t>Dashun</a:t>
            </a:r>
            <a:r>
              <a:rPr lang="en-US" altLang="zh-CN" sz="1400" dirty="0">
                <a:solidFill>
                  <a:prstClr val="white"/>
                </a:solidFill>
              </a:rPr>
              <a:t> Wang, Zhen Wen, Hanghang Tong, </a:t>
            </a:r>
            <a:r>
              <a:rPr lang="en-US" altLang="zh-CN" sz="1400" dirty="0" err="1">
                <a:solidFill>
                  <a:prstClr val="white"/>
                </a:solidFill>
              </a:rPr>
              <a:t>Ching</a:t>
            </a:r>
            <a:r>
              <a:rPr lang="en-US" altLang="zh-CN" sz="1400" dirty="0">
                <a:solidFill>
                  <a:prstClr val="white"/>
                </a:solidFill>
              </a:rPr>
              <a:t>-Yung Lin, </a:t>
            </a:r>
            <a:r>
              <a:rPr lang="en-US" altLang="zh-CN" sz="1400" dirty="0" err="1">
                <a:solidFill>
                  <a:prstClr val="white"/>
                </a:solidFill>
              </a:rPr>
              <a:t>Chaoming</a:t>
            </a:r>
            <a:r>
              <a:rPr lang="en-US" altLang="zh-CN" sz="1400" dirty="0">
                <a:solidFill>
                  <a:prstClr val="white"/>
                </a:solidFill>
              </a:rPr>
              <a:t> Song, Albert-</a:t>
            </a:r>
            <a:r>
              <a:rPr lang="en-US" altLang="zh-CN" sz="1400" dirty="0" err="1">
                <a:solidFill>
                  <a:prstClr val="white"/>
                </a:solidFill>
              </a:rPr>
              <a:t>László</a:t>
            </a:r>
            <a:r>
              <a:rPr lang="en-US" altLang="zh-CN" sz="1400" dirty="0">
                <a:solidFill>
                  <a:prstClr val="white"/>
                </a:solidFill>
              </a:rPr>
              <a:t> </a:t>
            </a:r>
            <a:r>
              <a:rPr lang="en-US" altLang="zh-CN" sz="1400" dirty="0" err="1">
                <a:solidFill>
                  <a:prstClr val="white"/>
                </a:solidFill>
              </a:rPr>
              <a:t>Barabási</a:t>
            </a:r>
            <a:r>
              <a:rPr lang="en-US" altLang="zh-CN" sz="1400" dirty="0" smtClean="0">
                <a:solidFill>
                  <a:prstClr val="white"/>
                </a:solidFill>
              </a:rPr>
              <a:t>: Information </a:t>
            </a:r>
            <a:r>
              <a:rPr lang="en-US" altLang="zh-CN" sz="1400" dirty="0">
                <a:solidFill>
                  <a:prstClr val="white"/>
                </a:solidFill>
              </a:rPr>
              <a:t>spreading in context. WWW 2011: 735-744</a:t>
            </a:r>
          </a:p>
        </p:txBody>
      </p:sp>
    </p:spTree>
    <p:extLst>
      <p:ext uri="{BB962C8B-B14F-4D97-AF65-F5344CB8AC3E}">
        <p14:creationId xmlns:p14="http://schemas.microsoft.com/office/powerpoint/2010/main" val="316787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45564-3968-4730-ADED-D7A7FCBCBE8B}" type="slidenum">
              <a:rPr lang="zh-CN" altLang="en-US" smtClean="0"/>
              <a:pPr>
                <a:defRPr/>
              </a:pPr>
              <a:t>79</a:t>
            </a:fld>
            <a:endParaRPr lang="en-US" altLang="zh-CN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4000" dirty="0" smtClean="0">
                <a:solidFill>
                  <a:srgbClr val="C0504D"/>
                </a:solidFill>
              </a:rPr>
              <a:t>A6</a:t>
            </a:r>
            <a:r>
              <a:rPr lang="en-US" altLang="zh-CN" sz="4000" dirty="0">
                <a:solidFill>
                  <a:srgbClr val="C0504D"/>
                </a:solidFill>
              </a:rPr>
              <a:t>: Vulnerability of Cyber-Physical Systems</a:t>
            </a:r>
            <a:endParaRPr lang="en-US" altLang="zh-CN" sz="2000" dirty="0" smtClean="0">
              <a:solidFill>
                <a:prstClr val="black"/>
              </a:solidFill>
            </a:endParaRPr>
          </a:p>
        </p:txBody>
      </p:sp>
      <p:sp>
        <p:nvSpPr>
          <p:cNvPr id="4" name="TextBox 142"/>
          <p:cNvSpPr txBox="1">
            <a:spLocks noChangeArrowheads="1"/>
          </p:cNvSpPr>
          <p:nvPr/>
        </p:nvSpPr>
        <p:spPr bwMode="auto">
          <a:xfrm>
            <a:off x="0" y="5996226"/>
            <a:ext cx="9144000" cy="86177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prstClr val="white"/>
                </a:solidFill>
              </a:rPr>
              <a:t>Rinaldi, Steven M., James P. </a:t>
            </a:r>
            <a:r>
              <a:rPr lang="en-US" altLang="zh-CN" sz="1000" dirty="0" err="1">
                <a:solidFill>
                  <a:prstClr val="white"/>
                </a:solidFill>
              </a:rPr>
              <a:t>Peerenboom</a:t>
            </a:r>
            <a:r>
              <a:rPr lang="en-US" altLang="zh-CN" sz="1000" dirty="0">
                <a:solidFill>
                  <a:prstClr val="white"/>
                </a:solidFill>
              </a:rPr>
              <a:t>, and Terrence K. Kelly. "Identifying, understanding, and analyzing critical infrastructure interdependencies." Control Systems, IEEE 21.6 (2001): 11-25</a:t>
            </a:r>
            <a:r>
              <a:rPr lang="en-US" altLang="zh-CN" sz="1000" dirty="0" smtClean="0">
                <a:solidFill>
                  <a:prstClr val="white"/>
                </a:solidFill>
              </a:rPr>
              <a:t>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prstClr val="white"/>
                </a:solidFill>
              </a:rPr>
              <a:t>Nguyen, </a:t>
            </a:r>
            <a:r>
              <a:rPr lang="en-US" altLang="zh-CN" sz="1000" dirty="0" err="1">
                <a:solidFill>
                  <a:prstClr val="white"/>
                </a:solidFill>
              </a:rPr>
              <a:t>Duy</a:t>
            </a:r>
            <a:r>
              <a:rPr lang="en-US" altLang="zh-CN" sz="1000" dirty="0">
                <a:solidFill>
                  <a:prstClr val="white"/>
                </a:solidFill>
              </a:rPr>
              <a:t> T., Yilin Shen, and My T. Thai. "Detecting critical nodes in interdependent power networks for vulnerability assessment." Smart Grid, IEEE Transactions on 4.1 (2013): 151-159</a:t>
            </a:r>
            <a:r>
              <a:rPr lang="en-US" altLang="zh-CN" sz="1000" dirty="0" smtClean="0">
                <a:solidFill>
                  <a:prstClr val="white"/>
                </a:solidFill>
              </a:rPr>
              <a:t>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000" dirty="0" err="1">
                <a:solidFill>
                  <a:prstClr val="white"/>
                </a:solidFill>
              </a:rPr>
              <a:t>Vespignani</a:t>
            </a:r>
            <a:r>
              <a:rPr lang="en-US" altLang="zh-CN" sz="1000" dirty="0">
                <a:solidFill>
                  <a:prstClr val="white"/>
                </a:solidFill>
              </a:rPr>
              <a:t>, Alessandro. "Complex networks: The fragility of interdependency." Nature 464.7291 (2010): 984-985.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5181600"/>
            <a:ext cx="9067800" cy="944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Q: which node(s) and/or link(s) dysfunctions will lead to a catastrophic  failure of the entire system? </a:t>
            </a:r>
          </a:p>
          <a:p>
            <a:pPr algn="just"/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14" y="2764161"/>
            <a:ext cx="5458586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027555"/>
            <a:ext cx="3250564" cy="301752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100" y="1198808"/>
            <a:ext cx="5524500" cy="944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black"/>
                </a:solidFill>
              </a:rPr>
              <a:t>A Two-layered CPS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Blue: communication networks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Red: Power grid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Dashed line: cross-layer inter-dependency</a:t>
            </a: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05400" y="1199019"/>
            <a:ext cx="5524500" cy="944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</a:rPr>
              <a:t>Examples of </a:t>
            </a:r>
            <a:r>
              <a:rPr lang="en-US" sz="2400" dirty="0" smtClean="0">
                <a:solidFill>
                  <a:prstClr val="black"/>
                </a:solidFill>
              </a:rPr>
              <a:t>Infrastructure Interdependencies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>
          <a:xfrm rot="2381221">
            <a:off x="3300984" y="2904744"/>
            <a:ext cx="2262812" cy="2230289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21219" name="Picture 3"/>
          <p:cNvPicPr>
            <a:picLocks noChangeAspect="1" noChangeArrowheads="1"/>
          </p:cNvPicPr>
          <p:nvPr/>
        </p:nvPicPr>
        <p:blipFill>
          <a:blip r:embed="rId4"/>
          <a:srcRect t="9601" r="19202"/>
          <a:stretch>
            <a:fillRect/>
          </a:stretch>
        </p:blipFill>
        <p:spPr bwMode="auto">
          <a:xfrm>
            <a:off x="3154681" y="1905000"/>
            <a:ext cx="230891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loud 9"/>
          <p:cNvSpPr/>
          <p:nvPr/>
        </p:nvSpPr>
        <p:spPr>
          <a:xfrm rot="2381221">
            <a:off x="3301264" y="2903918"/>
            <a:ext cx="2262812" cy="2230289"/>
          </a:xfrm>
          <a:prstGeom prst="cloud">
            <a:avLst/>
          </a:prstGeom>
          <a:gradFill flip="none" rotWithShape="1">
            <a:gsLst>
              <a:gs pos="6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50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21221" name="Picture 5" descr="http://www.alcohol-focus-scotland.org.uk/img/background/winespill.jpg"/>
          <p:cNvPicPr>
            <a:picLocks noChangeAspect="1" noChangeArrowheads="1"/>
          </p:cNvPicPr>
          <p:nvPr/>
        </p:nvPicPr>
        <p:blipFill>
          <a:blip r:embed="rId5"/>
          <a:srcRect l="26667" t="3983" r="17778" b="7967"/>
          <a:stretch>
            <a:fillRect/>
          </a:stretch>
        </p:blipFill>
        <p:spPr bwMode="auto">
          <a:xfrm>
            <a:off x="2514600" y="1752600"/>
            <a:ext cx="775634" cy="1371600"/>
          </a:xfrm>
          <a:prstGeom prst="rect">
            <a:avLst/>
          </a:prstGeom>
          <a:noFill/>
        </p:spPr>
      </p:pic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Dissemination: Think of it as Wine Spill</a:t>
            </a:r>
            <a:endParaRPr lang="en-US" sz="4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066800" y="5341203"/>
            <a:ext cx="80233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Spill a drop of wine on cloth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</a:rPr>
              <a:t>Spread/disseminate </a:t>
            </a:r>
            <a:r>
              <a:rPr lang="en-US" sz="3200" dirty="0">
                <a:solidFill>
                  <a:prstClr val="black"/>
                </a:solidFill>
              </a:rPr>
              <a:t>to the neighborhood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4958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GCO: Why Do We Care?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684213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8</a:t>
            </a:fld>
            <a:r>
              <a:rPr lang="en-US" dirty="0" smtClean="0"/>
              <a:t> -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522973"/>
      </p:ext>
    </p:extLst>
  </p:cSld>
  <p:clrMapOvr>
    <a:masterClrMapping/>
  </p:clrMapOvr>
  <p:transition xmlns:p14="http://schemas.microsoft.com/office/powerpoint/2010/main" advTm="2767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"/>
                                        <p:tgtEl>
                                          <p:spTgt spid="52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36994E-6 C 0.02118 -0.01549 0.04237 -0.03098 0.06355 0.01688 C 0.08473 0.06474 0.11615 0.24185 0.12709 0.2874 " pathEditMode="relative" ptsTypes="aaA">
                                      <p:cBhvr>
                                        <p:cTn id="10" dur="2000" fill="hold"/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4000" dirty="0" smtClean="0">
                <a:solidFill>
                  <a:srgbClr val="C0504D"/>
                </a:solidFill>
              </a:rPr>
              <a:t>A7: Team Member Replacement</a:t>
            </a:r>
            <a:endParaRPr lang="en-US" altLang="zh-CN" sz="2000" dirty="0" smtClean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39" y="1097280"/>
            <a:ext cx="8457961" cy="5303520"/>
          </a:xfrm>
          <a:prstGeom prst="rect">
            <a:avLst/>
          </a:prstGeom>
        </p:spPr>
      </p:pic>
      <p:sp>
        <p:nvSpPr>
          <p:cNvPr id="5" name="TextBox 142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050" dirty="0" err="1">
                <a:solidFill>
                  <a:prstClr val="white"/>
                </a:solidFill>
              </a:rPr>
              <a:t>Liangyue</a:t>
            </a:r>
            <a:r>
              <a:rPr lang="en-US" altLang="zh-CN" sz="1050" dirty="0">
                <a:solidFill>
                  <a:prstClr val="white"/>
                </a:solidFill>
              </a:rPr>
              <a:t> Li, Hanghang Tong, Nan Cao, Kate Ehrlich, Yu-</a:t>
            </a:r>
            <a:r>
              <a:rPr lang="en-US" altLang="zh-CN" sz="1050" dirty="0" err="1">
                <a:solidFill>
                  <a:prstClr val="white"/>
                </a:solidFill>
              </a:rPr>
              <a:t>Ru</a:t>
            </a:r>
            <a:r>
              <a:rPr lang="en-US" altLang="zh-CN" sz="1050" dirty="0">
                <a:solidFill>
                  <a:prstClr val="white"/>
                </a:solidFill>
              </a:rPr>
              <a:t> Lin, </a:t>
            </a:r>
            <a:r>
              <a:rPr lang="en-US" altLang="zh-CN" sz="1050" dirty="0" err="1">
                <a:solidFill>
                  <a:prstClr val="white"/>
                </a:solidFill>
              </a:rPr>
              <a:t>Norbou</a:t>
            </a:r>
            <a:r>
              <a:rPr lang="en-US" altLang="zh-CN" sz="1050" dirty="0">
                <a:solidFill>
                  <a:prstClr val="white"/>
                </a:solidFill>
              </a:rPr>
              <a:t> </a:t>
            </a:r>
            <a:r>
              <a:rPr lang="en-US" altLang="zh-CN" sz="1050" dirty="0" err="1">
                <a:solidFill>
                  <a:prstClr val="white"/>
                </a:solidFill>
              </a:rPr>
              <a:t>Buchler:Replacing</a:t>
            </a:r>
            <a:r>
              <a:rPr lang="en-US" altLang="zh-CN" sz="1050" dirty="0">
                <a:solidFill>
                  <a:prstClr val="white"/>
                </a:solidFill>
              </a:rPr>
              <a:t> the Irreplaceable: Fast Algorithms for Team Member Recommendation. WWW 2015: 636-646</a:t>
            </a:r>
          </a:p>
        </p:txBody>
      </p:sp>
    </p:spTree>
    <p:extLst>
      <p:ext uri="{BB962C8B-B14F-4D97-AF65-F5344CB8AC3E}">
        <p14:creationId xmlns:p14="http://schemas.microsoft.com/office/powerpoint/2010/main" val="192868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4000" dirty="0" smtClean="0">
                <a:solidFill>
                  <a:srgbClr val="C0504D"/>
                </a:solidFill>
              </a:rPr>
              <a:t>A7: Team Member Replacement</a:t>
            </a:r>
            <a:endParaRPr lang="en-US" altLang="zh-CN" sz="2000" dirty="0" smtClean="0">
              <a:solidFill>
                <a:prstClr val="black"/>
              </a:solidFill>
            </a:endParaRPr>
          </a:p>
        </p:txBody>
      </p:sp>
      <p:sp>
        <p:nvSpPr>
          <p:cNvPr id="5" name="TextBox 142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050" dirty="0" err="1">
                <a:solidFill>
                  <a:prstClr val="white"/>
                </a:solidFill>
              </a:rPr>
              <a:t>Liangyue</a:t>
            </a:r>
            <a:r>
              <a:rPr lang="en-US" altLang="zh-CN" sz="1050" dirty="0">
                <a:solidFill>
                  <a:prstClr val="white"/>
                </a:solidFill>
              </a:rPr>
              <a:t> Li, Hanghang Tong, Nan Cao, Kate Ehrlich, Yu-</a:t>
            </a:r>
            <a:r>
              <a:rPr lang="en-US" altLang="zh-CN" sz="1050" dirty="0" err="1">
                <a:solidFill>
                  <a:prstClr val="white"/>
                </a:solidFill>
              </a:rPr>
              <a:t>Ru</a:t>
            </a:r>
            <a:r>
              <a:rPr lang="en-US" altLang="zh-CN" sz="1050" dirty="0">
                <a:solidFill>
                  <a:prstClr val="white"/>
                </a:solidFill>
              </a:rPr>
              <a:t> Lin, </a:t>
            </a:r>
            <a:r>
              <a:rPr lang="en-US" altLang="zh-CN" sz="1050" dirty="0" err="1">
                <a:solidFill>
                  <a:prstClr val="white"/>
                </a:solidFill>
              </a:rPr>
              <a:t>Norbou</a:t>
            </a:r>
            <a:r>
              <a:rPr lang="en-US" altLang="zh-CN" sz="1050" dirty="0">
                <a:solidFill>
                  <a:prstClr val="white"/>
                </a:solidFill>
              </a:rPr>
              <a:t> </a:t>
            </a:r>
            <a:r>
              <a:rPr lang="en-US" altLang="zh-CN" sz="1050" dirty="0" err="1">
                <a:solidFill>
                  <a:prstClr val="white"/>
                </a:solidFill>
              </a:rPr>
              <a:t>Buchler:Replacing</a:t>
            </a:r>
            <a:r>
              <a:rPr lang="en-US" altLang="zh-CN" sz="1050" dirty="0">
                <a:solidFill>
                  <a:prstClr val="white"/>
                </a:solidFill>
              </a:rPr>
              <a:t> the Irreplaceable: Fast Algorithms for Team Member Recommendation. WWW 2015: 636-646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9" y="1066800"/>
            <a:ext cx="893174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4000" dirty="0" smtClean="0">
                <a:solidFill>
                  <a:srgbClr val="C0504D"/>
                </a:solidFill>
              </a:rPr>
              <a:t>A7: Team Member Replacement</a:t>
            </a:r>
            <a:endParaRPr lang="en-US" altLang="zh-CN" sz="2000" dirty="0" smtClean="0">
              <a:solidFill>
                <a:prstClr val="black"/>
              </a:solidFill>
            </a:endParaRPr>
          </a:p>
        </p:txBody>
      </p:sp>
      <p:sp>
        <p:nvSpPr>
          <p:cNvPr id="5" name="TextBox 142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050" dirty="0" err="1">
                <a:solidFill>
                  <a:prstClr val="white"/>
                </a:solidFill>
              </a:rPr>
              <a:t>Liangyue</a:t>
            </a:r>
            <a:r>
              <a:rPr lang="en-US" altLang="zh-CN" sz="1050" dirty="0">
                <a:solidFill>
                  <a:prstClr val="white"/>
                </a:solidFill>
              </a:rPr>
              <a:t> Li, Hanghang Tong, Nan Cao, Kate Ehrlich, Yu-</a:t>
            </a:r>
            <a:r>
              <a:rPr lang="en-US" altLang="zh-CN" sz="1050" dirty="0" err="1">
                <a:solidFill>
                  <a:prstClr val="white"/>
                </a:solidFill>
              </a:rPr>
              <a:t>Ru</a:t>
            </a:r>
            <a:r>
              <a:rPr lang="en-US" altLang="zh-CN" sz="1050" dirty="0">
                <a:solidFill>
                  <a:prstClr val="white"/>
                </a:solidFill>
              </a:rPr>
              <a:t> Lin, </a:t>
            </a:r>
            <a:r>
              <a:rPr lang="en-US" altLang="zh-CN" sz="1050" dirty="0" err="1">
                <a:solidFill>
                  <a:prstClr val="white"/>
                </a:solidFill>
              </a:rPr>
              <a:t>Norbou</a:t>
            </a:r>
            <a:r>
              <a:rPr lang="en-US" altLang="zh-CN" sz="1050" dirty="0">
                <a:solidFill>
                  <a:prstClr val="white"/>
                </a:solidFill>
              </a:rPr>
              <a:t> </a:t>
            </a:r>
            <a:r>
              <a:rPr lang="en-US" altLang="zh-CN" sz="1050" dirty="0" err="1">
                <a:solidFill>
                  <a:prstClr val="white"/>
                </a:solidFill>
              </a:rPr>
              <a:t>Buchler:Replacing</a:t>
            </a:r>
            <a:r>
              <a:rPr lang="en-US" altLang="zh-CN" sz="1050" dirty="0">
                <a:solidFill>
                  <a:prstClr val="white"/>
                </a:solidFill>
              </a:rPr>
              <a:t> the Irreplaceable: Fast Algorithms for Team Member Recommendation. WWW 2015: 636-646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9" y="1066800"/>
            <a:ext cx="898037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3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4000" dirty="0" smtClean="0">
                <a:solidFill>
                  <a:srgbClr val="C0504D"/>
                </a:solidFill>
              </a:rPr>
              <a:t>A7: Team Member Replacement</a:t>
            </a:r>
            <a:endParaRPr lang="en-US" altLang="zh-CN" sz="2000" dirty="0" smtClean="0">
              <a:solidFill>
                <a:prstClr val="black"/>
              </a:solidFill>
            </a:endParaRPr>
          </a:p>
        </p:txBody>
      </p:sp>
      <p:sp>
        <p:nvSpPr>
          <p:cNvPr id="5" name="TextBox 142"/>
          <p:cNvSpPr txBox="1">
            <a:spLocks noChangeArrowheads="1"/>
          </p:cNvSpPr>
          <p:nvPr/>
        </p:nvSpPr>
        <p:spPr bwMode="auto">
          <a:xfrm>
            <a:off x="0" y="6442502"/>
            <a:ext cx="9144000" cy="4154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050" dirty="0" err="1">
                <a:solidFill>
                  <a:prstClr val="white"/>
                </a:solidFill>
              </a:rPr>
              <a:t>Liangyue</a:t>
            </a:r>
            <a:r>
              <a:rPr lang="en-US" altLang="zh-CN" sz="1050" dirty="0">
                <a:solidFill>
                  <a:prstClr val="white"/>
                </a:solidFill>
              </a:rPr>
              <a:t> Li, Hanghang Tong, Nan Cao, Kate Ehrlich, Yu-</a:t>
            </a:r>
            <a:r>
              <a:rPr lang="en-US" altLang="zh-CN" sz="1050" dirty="0" err="1">
                <a:solidFill>
                  <a:prstClr val="white"/>
                </a:solidFill>
              </a:rPr>
              <a:t>Ru</a:t>
            </a:r>
            <a:r>
              <a:rPr lang="en-US" altLang="zh-CN" sz="1050" dirty="0">
                <a:solidFill>
                  <a:prstClr val="white"/>
                </a:solidFill>
              </a:rPr>
              <a:t> Lin, </a:t>
            </a:r>
            <a:r>
              <a:rPr lang="en-US" altLang="zh-CN" sz="1050" dirty="0" err="1">
                <a:solidFill>
                  <a:prstClr val="white"/>
                </a:solidFill>
              </a:rPr>
              <a:t>Norbou</a:t>
            </a:r>
            <a:r>
              <a:rPr lang="en-US" altLang="zh-CN" sz="1050" dirty="0">
                <a:solidFill>
                  <a:prstClr val="white"/>
                </a:solidFill>
              </a:rPr>
              <a:t> </a:t>
            </a:r>
            <a:r>
              <a:rPr lang="en-US" altLang="zh-CN" sz="1050" dirty="0" err="1">
                <a:solidFill>
                  <a:prstClr val="white"/>
                </a:solidFill>
              </a:rPr>
              <a:t>Buchler:Replacing</a:t>
            </a:r>
            <a:r>
              <a:rPr lang="en-US" altLang="zh-CN" sz="1050" dirty="0">
                <a:solidFill>
                  <a:prstClr val="white"/>
                </a:solidFill>
              </a:rPr>
              <a:t> the Irreplaceable: Fast Algorithms for Team Member Recommendation. WWW 2015: 636-646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8" y="1066800"/>
            <a:ext cx="8592452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3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>
                <a:sym typeface="Wingdings" panose="05000000000000000000" pitchFamily="2" charset="2"/>
              </a:rPr>
              <a:t>A8: Competitive Virus on Composite Networks</a:t>
            </a:r>
            <a:endParaRPr lang="en-US" altLang="zh-CN" sz="1800" dirty="0" smtClean="0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0" y="1219200"/>
            <a:ext cx="3733800" cy="944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black"/>
                </a:solidFill>
              </a:rPr>
              <a:t>Q: Which virus will win?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`virus’: smartphone malware, memes, ideas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A: if </a:t>
            </a:r>
            <a:r>
              <a:rPr lang="en-US" altLang="zh-CN" sz="2400" i="1" dirty="0" smtClean="0">
                <a:cs typeface="Arial" charset="0"/>
              </a:rPr>
              <a:t>λ</a:t>
            </a:r>
            <a:r>
              <a:rPr lang="en-US" altLang="zh-CN" sz="2400" i="1" baseline="-25000" dirty="0" smtClean="0">
                <a:cs typeface="Arial" charset="0"/>
              </a:rPr>
              <a:t>1</a:t>
            </a:r>
            <a:r>
              <a:rPr lang="en-US" sz="2400" dirty="0" smtClean="0"/>
              <a:t>&gt; </a:t>
            </a:r>
            <a:r>
              <a:rPr lang="en-US" altLang="zh-CN" sz="2400" i="1" dirty="0" smtClean="0">
                <a:cs typeface="Arial" charset="0"/>
              </a:rPr>
              <a:t>λ</a:t>
            </a:r>
            <a:r>
              <a:rPr lang="en-US" altLang="zh-CN" sz="2400" i="1" baseline="-25000" dirty="0" smtClean="0">
                <a:cs typeface="Arial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 V1 will win.</a:t>
            </a:r>
          </a:p>
          <a:p>
            <a:pPr lvl="1"/>
            <a:r>
              <a:rPr lang="en-US" altLang="zh-CN" sz="2000" i="1" dirty="0" smtClean="0">
                <a:cs typeface="Arial" charset="0"/>
              </a:rPr>
              <a:t>λ</a:t>
            </a:r>
            <a:r>
              <a:rPr lang="en-US" altLang="zh-CN" sz="2000" i="1" baseline="-25000" dirty="0" smtClean="0">
                <a:cs typeface="Arial" charset="0"/>
              </a:rPr>
              <a:t>1</a:t>
            </a:r>
            <a:r>
              <a:rPr lang="en-US" altLang="zh-CN" sz="2000" dirty="0" smtClean="0"/>
              <a:t> and </a:t>
            </a:r>
            <a:r>
              <a:rPr lang="en-US" sz="2000" dirty="0" smtClean="0"/>
              <a:t> </a:t>
            </a:r>
            <a:r>
              <a:rPr lang="en-US" altLang="zh-CN" sz="2000" i="1" dirty="0">
                <a:cs typeface="Arial" charset="0"/>
              </a:rPr>
              <a:t>λ</a:t>
            </a:r>
            <a:r>
              <a:rPr lang="en-US" altLang="zh-CN" sz="2000" i="1" baseline="-25000" dirty="0">
                <a:cs typeface="Arial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: leading </a:t>
            </a:r>
            <a:r>
              <a:rPr lang="en-US" sz="2000" dirty="0" err="1" smtClean="0">
                <a:solidFill>
                  <a:prstClr val="black"/>
                </a:solidFill>
              </a:rPr>
              <a:t>eigen</a:t>
            </a:r>
            <a:r>
              <a:rPr lang="en-US" sz="2000" dirty="0" smtClean="0">
                <a:solidFill>
                  <a:prstClr val="black"/>
                </a:solidFill>
              </a:rPr>
              <a:t>-values of system matrices.</a:t>
            </a: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</a:t>
            </a:r>
            <a:fld id="{5702A24C-C4CD-4510-A1DD-CEB556D2535A}" type="slidenum">
              <a:rPr lang="en-US" smtClean="0"/>
              <a:pPr>
                <a:defRPr/>
              </a:pPr>
              <a:t>84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114800"/>
            <a:ext cx="518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example of  composite network:  a single set of nodes with two distinct sets of links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40" y="4953000"/>
            <a:ext cx="285496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9" y="1219200"/>
            <a:ext cx="5181600" cy="28702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34000" y="3581400"/>
            <a:ext cx="3733800" cy="944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black"/>
                </a:solidFill>
              </a:rPr>
              <a:t>Results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TextBox 142"/>
          <p:cNvSpPr txBox="1">
            <a:spLocks noChangeArrowheads="1"/>
          </p:cNvSpPr>
          <p:nvPr/>
        </p:nvSpPr>
        <p:spPr bwMode="auto">
          <a:xfrm>
            <a:off x="0" y="6400800"/>
            <a:ext cx="9144000" cy="5539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000" dirty="0" err="1">
                <a:solidFill>
                  <a:prstClr val="white"/>
                </a:solidFill>
              </a:rPr>
              <a:t>Xuetao</a:t>
            </a:r>
            <a:r>
              <a:rPr lang="en-US" altLang="zh-CN" sz="1000" dirty="0">
                <a:solidFill>
                  <a:prstClr val="white"/>
                </a:solidFill>
              </a:rPr>
              <a:t> Wei, Nicholas </a:t>
            </a:r>
            <a:r>
              <a:rPr lang="en-US" altLang="zh-CN" sz="1000" dirty="0" err="1">
                <a:solidFill>
                  <a:prstClr val="white"/>
                </a:solidFill>
              </a:rPr>
              <a:t>Valler</a:t>
            </a:r>
            <a:r>
              <a:rPr lang="en-US" altLang="zh-CN" sz="1000" dirty="0">
                <a:solidFill>
                  <a:prstClr val="white"/>
                </a:solidFill>
              </a:rPr>
              <a:t>, B. </a:t>
            </a:r>
            <a:r>
              <a:rPr lang="en-US" altLang="zh-CN" sz="1000" dirty="0" err="1">
                <a:solidFill>
                  <a:prstClr val="white"/>
                </a:solidFill>
              </a:rPr>
              <a:t>Aditya</a:t>
            </a:r>
            <a:r>
              <a:rPr lang="en-US" altLang="zh-CN" sz="1000" dirty="0">
                <a:solidFill>
                  <a:prstClr val="white"/>
                </a:solidFill>
              </a:rPr>
              <a:t> </a:t>
            </a:r>
            <a:r>
              <a:rPr lang="en-US" altLang="zh-CN" sz="1000" dirty="0" err="1">
                <a:solidFill>
                  <a:prstClr val="white"/>
                </a:solidFill>
              </a:rPr>
              <a:t>Prakash</a:t>
            </a:r>
            <a:r>
              <a:rPr lang="en-US" altLang="zh-CN" sz="1000" dirty="0">
                <a:solidFill>
                  <a:prstClr val="white"/>
                </a:solidFill>
              </a:rPr>
              <a:t>, </a:t>
            </a:r>
            <a:r>
              <a:rPr lang="en-US" altLang="zh-CN" sz="1000" dirty="0" err="1">
                <a:solidFill>
                  <a:prstClr val="white"/>
                </a:solidFill>
              </a:rPr>
              <a:t>Iulian</a:t>
            </a:r>
            <a:r>
              <a:rPr lang="en-US" altLang="zh-CN" sz="1000" dirty="0">
                <a:solidFill>
                  <a:prstClr val="white"/>
                </a:solidFill>
              </a:rPr>
              <a:t> </a:t>
            </a:r>
            <a:r>
              <a:rPr lang="en-US" altLang="zh-CN" sz="1000" dirty="0" err="1">
                <a:solidFill>
                  <a:prstClr val="white"/>
                </a:solidFill>
              </a:rPr>
              <a:t>Neamtiu</a:t>
            </a:r>
            <a:r>
              <a:rPr lang="en-US" altLang="zh-CN" sz="1000" dirty="0">
                <a:solidFill>
                  <a:prstClr val="white"/>
                </a:solidFill>
              </a:rPr>
              <a:t>, </a:t>
            </a:r>
            <a:r>
              <a:rPr lang="en-US" altLang="zh-CN" sz="1000" dirty="0" err="1">
                <a:solidFill>
                  <a:prstClr val="white"/>
                </a:solidFill>
              </a:rPr>
              <a:t>Michalis</a:t>
            </a:r>
            <a:r>
              <a:rPr lang="en-US" altLang="zh-CN" sz="1000" dirty="0">
                <a:solidFill>
                  <a:prstClr val="white"/>
                </a:solidFill>
              </a:rPr>
              <a:t> </a:t>
            </a:r>
            <a:r>
              <a:rPr lang="en-US" altLang="zh-CN" sz="1000" dirty="0" err="1">
                <a:solidFill>
                  <a:prstClr val="white"/>
                </a:solidFill>
              </a:rPr>
              <a:t>Faloutsos</a:t>
            </a:r>
            <a:r>
              <a:rPr lang="en-US" altLang="zh-CN" sz="1000" dirty="0">
                <a:solidFill>
                  <a:prstClr val="white"/>
                </a:solidFill>
              </a:rPr>
              <a:t>, Christos </a:t>
            </a:r>
            <a:r>
              <a:rPr lang="en-US" altLang="zh-CN" sz="1000" dirty="0" err="1">
                <a:solidFill>
                  <a:prstClr val="white"/>
                </a:solidFill>
              </a:rPr>
              <a:t>Faloutsos</a:t>
            </a:r>
            <a:r>
              <a:rPr lang="en-US" altLang="zh-CN" sz="1000" dirty="0">
                <a:solidFill>
                  <a:prstClr val="white"/>
                </a:solidFill>
              </a:rPr>
              <a:t>: Competing Memes Propagation on Networks: A Network Science Perspective. IEEE Journal on Selected Areas in Communications 31(6): 1049-1060 (2013)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7912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Virus Model: </a:t>
            </a:r>
            <a:r>
              <a:rPr lang="en-US" sz="2000" i="1" dirty="0" smtClean="0"/>
              <a:t>S I</a:t>
            </a:r>
            <a:r>
              <a:rPr lang="en-US" sz="2000" i="1" baseline="-25000" dirty="0" smtClean="0"/>
              <a:t>1 </a:t>
            </a:r>
            <a:r>
              <a:rPr lang="en-US" sz="2000" i="1" dirty="0" smtClean="0"/>
              <a:t>I</a:t>
            </a:r>
            <a:r>
              <a:rPr lang="en-US" sz="2000" i="1" baseline="-25000" dirty="0" smtClean="0"/>
              <a:t>2 </a:t>
            </a:r>
            <a:r>
              <a:rPr lang="en-US" sz="2000" i="1" dirty="0" smtClean="0"/>
              <a:t>S</a:t>
            </a:r>
            <a:endParaRPr lang="en-US" sz="20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180" y="3962400"/>
            <a:ext cx="314242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2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45564-3968-4730-ADED-D7A7FCBCBE8B}" type="slidenum">
              <a:rPr lang="zh-CN" altLang="en-US" smtClean="0"/>
              <a:pPr>
                <a:defRPr/>
              </a:pPr>
              <a:t>85</a:t>
            </a:fld>
            <a:endParaRPr lang="en-US" altLang="zh-CN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dirty="0">
                <a:sym typeface="Wingdings" panose="05000000000000000000" pitchFamily="2" charset="2"/>
              </a:rPr>
              <a:t>A9: Gateway </a:t>
            </a:r>
            <a:r>
              <a:rPr lang="en-US" sz="4000" dirty="0" smtClean="0">
                <a:sym typeface="Wingdings" panose="05000000000000000000" pitchFamily="2" charset="2"/>
              </a:rPr>
              <a:t>Finder</a:t>
            </a:r>
            <a:endParaRPr lang="en-US" altLang="zh-CN" sz="2000" dirty="0" smtClean="0">
              <a:solidFill>
                <a:prstClr val="black"/>
              </a:solidFill>
            </a:endParaRPr>
          </a:p>
        </p:txBody>
      </p:sp>
      <p:sp>
        <p:nvSpPr>
          <p:cNvPr id="4" name="TextBox 142"/>
          <p:cNvSpPr txBox="1">
            <a:spLocks noChangeArrowheads="1"/>
          </p:cNvSpPr>
          <p:nvPr/>
        </p:nvSpPr>
        <p:spPr bwMode="auto">
          <a:xfrm>
            <a:off x="0" y="6410980"/>
            <a:ext cx="9144000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prstClr val="white"/>
                </a:solidFill>
              </a:rPr>
              <a:t>Hanghang Tong, </a:t>
            </a:r>
            <a:r>
              <a:rPr lang="en-US" altLang="zh-CN" sz="1400" dirty="0" err="1">
                <a:solidFill>
                  <a:prstClr val="white"/>
                </a:solidFill>
              </a:rPr>
              <a:t>Spiros</a:t>
            </a:r>
            <a:r>
              <a:rPr lang="en-US" altLang="zh-CN" sz="1400" dirty="0">
                <a:solidFill>
                  <a:prstClr val="white"/>
                </a:solidFill>
              </a:rPr>
              <a:t> Papadimitriou, Christos </a:t>
            </a:r>
            <a:r>
              <a:rPr lang="en-US" altLang="zh-CN" sz="1400" dirty="0" err="1">
                <a:solidFill>
                  <a:prstClr val="white"/>
                </a:solidFill>
              </a:rPr>
              <a:t>Faloutsos</a:t>
            </a:r>
            <a:r>
              <a:rPr lang="en-US" altLang="zh-CN" sz="1400" dirty="0">
                <a:solidFill>
                  <a:prstClr val="white"/>
                </a:solidFill>
              </a:rPr>
              <a:t>, Philip S. Yu, Tina </a:t>
            </a:r>
            <a:r>
              <a:rPr lang="en-US" altLang="zh-CN" sz="1400" dirty="0" err="1">
                <a:solidFill>
                  <a:prstClr val="white"/>
                </a:solidFill>
              </a:rPr>
              <a:t>Eliassi</a:t>
            </a:r>
            <a:r>
              <a:rPr lang="en-US" altLang="zh-CN" sz="1400" dirty="0">
                <a:solidFill>
                  <a:prstClr val="white"/>
                </a:solidFill>
              </a:rPr>
              <a:t>-Rad</a:t>
            </a:r>
            <a:r>
              <a:rPr lang="en-US" altLang="zh-CN" sz="1400" dirty="0" smtClean="0">
                <a:solidFill>
                  <a:prstClr val="white"/>
                </a:solidFill>
              </a:rPr>
              <a:t>: Gateway </a:t>
            </a:r>
            <a:r>
              <a:rPr lang="en-US" altLang="zh-CN" sz="1400" dirty="0">
                <a:solidFill>
                  <a:prstClr val="white"/>
                </a:solidFill>
              </a:rPr>
              <a:t>finder in large graphs: problem definitions and fast solutions. Inf. </a:t>
            </a:r>
            <a:r>
              <a:rPr lang="en-US" altLang="zh-CN" sz="1400" dirty="0" err="1">
                <a:solidFill>
                  <a:prstClr val="white"/>
                </a:solidFill>
              </a:rPr>
              <a:t>Retr</a:t>
            </a:r>
            <a:r>
              <a:rPr lang="en-US" altLang="zh-CN" sz="1400" dirty="0">
                <a:solidFill>
                  <a:prstClr val="white"/>
                </a:solidFill>
              </a:rPr>
              <a:t>. 15(3-4): 391-411 (2012)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" y="1198808"/>
            <a:ext cx="5524500" cy="944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prstClr val="black"/>
                </a:solidFill>
              </a:rPr>
              <a:t>Problem Definition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Given </a:t>
            </a:r>
            <a:r>
              <a:rPr lang="en-US" sz="2400" dirty="0">
                <a:solidFill>
                  <a:prstClr val="black"/>
                </a:solidFill>
              </a:rPr>
              <a:t>a source (s) </a:t>
            </a:r>
            <a:r>
              <a:rPr lang="en-US" sz="2400" dirty="0" smtClean="0">
                <a:solidFill>
                  <a:prstClr val="black"/>
                </a:solidFill>
              </a:rPr>
              <a:t>or a source group; and </a:t>
            </a:r>
            <a:r>
              <a:rPr lang="en-US" sz="2400" dirty="0">
                <a:solidFill>
                  <a:prstClr val="black"/>
                </a:solidFill>
              </a:rPr>
              <a:t>a target (t</a:t>
            </a:r>
            <a:r>
              <a:rPr lang="en-US" sz="2400" dirty="0" smtClean="0">
                <a:solidFill>
                  <a:prstClr val="black"/>
                </a:solidFill>
              </a:rPr>
              <a:t>) or a target group,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000" b="1" dirty="0">
                <a:solidFill>
                  <a:prstClr val="black"/>
                </a:solidFill>
              </a:rPr>
              <a:t>Q1 (Metric)</a:t>
            </a:r>
            <a:r>
              <a:rPr lang="en-US" sz="2000" dirty="0">
                <a:solidFill>
                  <a:prstClr val="black"/>
                </a:solidFill>
              </a:rPr>
              <a:t>: how to measure the gateway-ness for a subset of nodes (I)?</a:t>
            </a:r>
          </a:p>
          <a:p>
            <a:pPr lvl="1"/>
            <a:r>
              <a:rPr lang="en-US" sz="2000" b="1" dirty="0">
                <a:solidFill>
                  <a:prstClr val="black"/>
                </a:solidFill>
              </a:rPr>
              <a:t>Q2 (Algorithm):</a:t>
            </a:r>
            <a:r>
              <a:rPr lang="en-US" sz="2000" dirty="0">
                <a:solidFill>
                  <a:prstClr val="black"/>
                </a:solidFill>
              </a:rPr>
              <a:t> how to find a subset of k nodes with highest gateway-ness score?</a:t>
            </a: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57800" y="1219200"/>
            <a:ext cx="3733800" cy="944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 smtClean="0">
                <a:solidFill>
                  <a:prstClr val="black"/>
                </a:solidFill>
              </a:rPr>
              <a:t>Solutions</a:t>
            </a:r>
            <a:r>
              <a:rPr lang="en-US" sz="2400" dirty="0" smtClean="0">
                <a:solidFill>
                  <a:prstClr val="black"/>
                </a:solidFill>
              </a:rPr>
              <a:t>: Find the set whose removal causes maximal decrease of the proximity from source to target (e.g., block most paths).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46" y="3962400"/>
            <a:ext cx="4271554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962400"/>
            <a:ext cx="336586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6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IV: Future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686800" cy="4525963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N1: Learn </a:t>
            </a:r>
            <a:r>
              <a:rPr lang="en-US" i="1" dirty="0">
                <a:sym typeface="Wingdings" panose="05000000000000000000" pitchFamily="2" charset="2"/>
              </a:rPr>
              <a:t>k</a:t>
            </a:r>
            <a:r>
              <a:rPr lang="en-US" dirty="0">
                <a:sym typeface="Wingdings" panose="05000000000000000000" pitchFamily="2" charset="2"/>
              </a:rPr>
              <a:t> in GCO </a:t>
            </a:r>
            <a:r>
              <a:rPr lang="en-US" dirty="0" smtClean="0">
                <a:sym typeface="Wingdings" panose="05000000000000000000" pitchFamily="2" charset="2"/>
              </a:rPr>
              <a:t>Problem</a:t>
            </a:r>
            <a:endParaRPr lang="en-US" dirty="0" smtClean="0"/>
          </a:p>
          <a:p>
            <a:r>
              <a:rPr lang="en-US" dirty="0" smtClean="0"/>
              <a:t>N2: Sense-Making of GCO: </a:t>
            </a:r>
            <a:r>
              <a:rPr lang="en-US" dirty="0" smtClean="0">
                <a:sym typeface="Wingdings" panose="05000000000000000000" pitchFamily="2" charset="2"/>
              </a:rPr>
              <a:t>How/Why?</a:t>
            </a:r>
          </a:p>
          <a:p>
            <a:r>
              <a:rPr lang="en-US" dirty="0" smtClean="0"/>
              <a:t>N3: GCO Tracking &amp; Attribution</a:t>
            </a:r>
          </a:p>
          <a:p>
            <a:r>
              <a:rPr lang="en-US" dirty="0" smtClean="0"/>
              <a:t>N4: GCO on Multi-layered Networks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N5: Min-Max GCO Problem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N6: Super-Robust Network Problem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N7: Optimal </a:t>
            </a:r>
            <a:r>
              <a:rPr lang="en-US" dirty="0">
                <a:sym typeface="Wingdings" panose="05000000000000000000" pitchFamily="2" charset="2"/>
              </a:rPr>
              <a:t>Graph Construction Problem</a:t>
            </a:r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N8: GCO Scalability: Challenges &amp;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- 86 -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3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91982" cy="1143000"/>
          </a:xfrm>
        </p:spPr>
        <p:txBody>
          <a:bodyPr/>
          <a:lstStyle/>
          <a:p>
            <a:pPr algn="l"/>
            <a:r>
              <a:rPr lang="en-US" dirty="0">
                <a:sym typeface="Wingdings" panose="05000000000000000000" pitchFamily="2" charset="2"/>
              </a:rPr>
              <a:t>N1: Learn </a:t>
            </a:r>
            <a:r>
              <a:rPr lang="en-US" i="1" dirty="0">
                <a:sym typeface="Wingdings" panose="05000000000000000000" pitchFamily="2" charset="2"/>
              </a:rPr>
              <a:t>k</a:t>
            </a:r>
            <a:r>
              <a:rPr lang="en-US" dirty="0">
                <a:sym typeface="Wingdings" panose="05000000000000000000" pitchFamily="2" charset="2"/>
              </a:rPr>
              <a:t> in </a:t>
            </a:r>
            <a:r>
              <a:rPr lang="en-US" dirty="0" smtClean="0">
                <a:sym typeface="Wingdings" panose="05000000000000000000" pitchFamily="2" charset="2"/>
              </a:rPr>
              <a:t>GCO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105400"/>
            <a:ext cx="8839200" cy="685800"/>
          </a:xfrm>
        </p:spPr>
        <p:txBody>
          <a:bodyPr/>
          <a:lstStyle/>
          <a:p>
            <a:pPr algn="just"/>
            <a:r>
              <a:rPr lang="en-US" sz="2800" b="1" dirty="0" smtClean="0"/>
              <a:t>Q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what is the minimum </a:t>
            </a:r>
            <a:r>
              <a:rPr lang="en-US" sz="2800" b="1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/>
              <a:t>, to reduce the epidemic threshold below 1, given the strength of the virus and connectivity of the population? 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982" y="-30162"/>
            <a:ext cx="4358945" cy="128016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990600"/>
            <a:ext cx="9144000" cy="4022943"/>
            <a:chOff x="0" y="3087231"/>
            <a:chExt cx="9144000" cy="4022943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0" y="3087231"/>
              <a:ext cx="9144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rgbClr val="C00000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3000" b="1" dirty="0" smtClean="0"/>
                <a:t>Graph Connectivity Optimization (GCO) -  This Tutorial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200" y="4001631"/>
              <a:ext cx="4572000" cy="310854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just"/>
              <a:r>
                <a:rPr lang="en-US" sz="2800" b="1" dirty="0" smtClean="0">
                  <a:solidFill>
                    <a:prstClr val="black"/>
                  </a:solidFill>
                </a:rPr>
                <a:t>Given</a:t>
              </a:r>
              <a:r>
                <a:rPr lang="en-US" sz="2800" dirty="0">
                  <a:solidFill>
                    <a:prstClr val="black"/>
                  </a:solidFill>
                </a:rPr>
                <a:t>: </a:t>
              </a:r>
            </a:p>
            <a:p>
              <a:pPr algn="just"/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</a:rPr>
                <a:t>   (</a:t>
              </a:r>
              <a:r>
                <a:rPr lang="en-US" sz="2800" dirty="0">
                  <a:solidFill>
                    <a:prstClr val="black"/>
                  </a:solidFill>
                </a:rPr>
                <a:t>1) an initial </a:t>
              </a:r>
              <a:r>
                <a:rPr lang="en-US" sz="2800" dirty="0" smtClean="0">
                  <a:solidFill>
                    <a:prstClr val="black"/>
                  </a:solidFill>
                </a:rPr>
                <a:t>graph </a:t>
              </a:r>
            </a:p>
            <a:p>
              <a:pPr algn="just"/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</a:rPr>
                <a:t>   (</a:t>
              </a:r>
              <a:r>
                <a:rPr lang="en-US" sz="2800" dirty="0">
                  <a:solidFill>
                    <a:prstClr val="black"/>
                  </a:solidFill>
                </a:rPr>
                <a:t>2) a graph </a:t>
              </a:r>
              <a:r>
                <a:rPr lang="en-US" sz="2800" dirty="0" smtClean="0">
                  <a:solidFill>
                    <a:prstClr val="black"/>
                  </a:solidFill>
                </a:rPr>
                <a:t>operation (e.g., deleting </a:t>
              </a:r>
              <a:r>
                <a:rPr lang="en-US" sz="2800" b="1" i="1" dirty="0" smtClean="0">
                  <a:solidFill>
                    <a:srgbClr val="FF0000"/>
                  </a:solidFill>
                </a:rPr>
                <a:t>k</a:t>
              </a:r>
              <a:r>
                <a:rPr lang="en-US" sz="2800" dirty="0" smtClean="0">
                  <a:solidFill>
                    <a:prstClr val="black"/>
                  </a:solidFill>
                </a:rPr>
                <a:t> nodes, adding </a:t>
              </a:r>
              <a:r>
                <a:rPr lang="en-US" sz="2800" b="1" i="1" dirty="0" smtClean="0">
                  <a:solidFill>
                    <a:srgbClr val="FF0000"/>
                  </a:solidFill>
                </a:rPr>
                <a:t>k</a:t>
              </a:r>
              <a:r>
                <a:rPr lang="en-US" sz="2800" dirty="0" smtClean="0">
                  <a:solidFill>
                    <a:prstClr val="black"/>
                  </a:solidFill>
                </a:rPr>
                <a:t> new links)</a:t>
              </a:r>
            </a:p>
            <a:p>
              <a:pPr algn="just"/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</a:rPr>
                <a:t>   (3) a </a:t>
              </a:r>
              <a:r>
                <a:rPr lang="en-US" sz="2800" dirty="0">
                  <a:solidFill>
                    <a:prstClr val="black"/>
                  </a:solidFill>
                </a:rPr>
                <a:t>mining </a:t>
              </a:r>
              <a:r>
                <a:rPr lang="en-US" sz="2800" dirty="0" smtClean="0">
                  <a:solidFill>
                    <a:prstClr val="black"/>
                  </a:solidFill>
                </a:rPr>
                <a:t>task </a:t>
              </a:r>
            </a:p>
            <a:p>
              <a:pPr algn="just"/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</a:rPr>
                <a:t>  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79988" y="4572000"/>
              <a:ext cx="3311612" cy="95410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sz="2800" b="1" dirty="0" smtClean="0">
                  <a:solidFill>
                    <a:prstClr val="black"/>
                  </a:solidFill>
                </a:rPr>
                <a:t>Find</a:t>
              </a:r>
              <a:r>
                <a:rPr lang="en-US" sz="2800" dirty="0" smtClean="0">
                  <a:solidFill>
                    <a:prstClr val="black"/>
                  </a:solidFill>
                </a:rPr>
                <a:t>: </a:t>
              </a:r>
            </a:p>
            <a:p>
              <a:pPr algn="just"/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</a:rPr>
                <a:t>  an </a:t>
              </a:r>
              <a:r>
                <a:rPr lang="en-US" sz="2800" dirty="0">
                  <a:solidFill>
                    <a:prstClr val="black"/>
                  </a:solidFill>
                </a:rPr>
                <a:t>‘optimal’ </a:t>
              </a:r>
              <a:r>
                <a:rPr lang="en-US" sz="2800" dirty="0" smtClean="0">
                  <a:solidFill>
                    <a:prstClr val="black"/>
                  </a:solidFill>
                </a:rPr>
                <a:t>graph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4838700" y="2780169"/>
            <a:ext cx="647700" cy="4572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- 87 -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8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70412" cy="1143000"/>
          </a:xfrm>
        </p:spPr>
        <p:txBody>
          <a:bodyPr/>
          <a:lstStyle/>
          <a:p>
            <a:pPr algn="l"/>
            <a:r>
              <a:rPr lang="en-US" sz="3500" dirty="0" smtClean="0">
                <a:sym typeface="Wingdings" panose="05000000000000000000" pitchFamily="2" charset="2"/>
              </a:rPr>
              <a:t>N2: Sense-Making of GCO: </a:t>
            </a:r>
            <a:br>
              <a:rPr lang="en-US" sz="3500" dirty="0" smtClean="0">
                <a:sym typeface="Wingdings" panose="05000000000000000000" pitchFamily="2" charset="2"/>
              </a:rPr>
            </a:br>
            <a:r>
              <a:rPr lang="en-US" sz="2800" dirty="0" smtClean="0">
                <a:sym typeface="Wingdings" panose="05000000000000000000" pitchFamily="2" charset="2"/>
              </a:rPr>
              <a:t>What/Who  How/Why?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03750"/>
            <a:ext cx="8839200" cy="685800"/>
          </a:xfrm>
        </p:spPr>
        <p:txBody>
          <a:bodyPr/>
          <a:lstStyle/>
          <a:p>
            <a:pPr algn="just"/>
            <a:r>
              <a:rPr lang="en-US" sz="2800" b="1" dirty="0" smtClean="0"/>
              <a:t>Next: From Who/Who to How/Why</a:t>
            </a:r>
          </a:p>
          <a:p>
            <a:pPr lvl="1" algn="just"/>
            <a:r>
              <a:rPr lang="en-US" sz="2400" b="1" dirty="0" smtClean="0"/>
              <a:t>Q1</a:t>
            </a:r>
            <a:r>
              <a:rPr lang="en-US" sz="2400" dirty="0" smtClean="0"/>
              <a:t>: Given an critical power-line in power-grid, explain </a:t>
            </a:r>
            <a:r>
              <a:rPr lang="en-US" sz="2400" b="1" i="1" dirty="0" smtClean="0">
                <a:solidFill>
                  <a:srgbClr val="FF0000"/>
                </a:solidFill>
              </a:rPr>
              <a:t>why</a:t>
            </a:r>
            <a:r>
              <a:rPr lang="en-US" sz="2400" dirty="0" smtClean="0"/>
              <a:t> it is important (in maintaining the graph connectivity)</a:t>
            </a:r>
          </a:p>
          <a:p>
            <a:pPr lvl="1" algn="just"/>
            <a:r>
              <a:rPr lang="en-US" sz="2400" b="1" dirty="0" smtClean="0"/>
              <a:t>Q2</a:t>
            </a:r>
            <a:r>
              <a:rPr lang="en-US" sz="2400" dirty="0" smtClean="0"/>
              <a:t>: Given an influential author in scholarly network,  find </a:t>
            </a:r>
            <a:r>
              <a:rPr lang="en-US" sz="2400" b="1" i="1" dirty="0" smtClean="0">
                <a:solidFill>
                  <a:srgbClr val="FF0000"/>
                </a:solidFill>
              </a:rPr>
              <a:t>how</a:t>
            </a:r>
            <a:r>
              <a:rPr lang="en-US" sz="2400" dirty="0" smtClean="0"/>
              <a:t> s/he influence other researchers and/or fields?</a:t>
            </a:r>
            <a:endParaRPr lang="en-US" sz="24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- 88 -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412" y="4325"/>
            <a:ext cx="3573588" cy="146304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52400" y="1219200"/>
            <a:ext cx="883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Current: A Typical GCO Instance</a:t>
            </a:r>
            <a:endParaRPr lang="en-US" sz="2800" dirty="0" smtClean="0"/>
          </a:p>
          <a:p>
            <a:pPr lvl="1" algn="just"/>
            <a:r>
              <a:rPr lang="en-US" sz="2400" b="1" dirty="0" smtClean="0"/>
              <a:t>Given:</a:t>
            </a:r>
            <a:r>
              <a:rPr lang="en-US" sz="2400" dirty="0" smtClean="0"/>
              <a:t> a social network, </a:t>
            </a:r>
          </a:p>
          <a:p>
            <a:pPr lvl="1" algn="just"/>
            <a:r>
              <a:rPr lang="en-US" sz="2400" b="1" dirty="0" smtClean="0"/>
              <a:t>Find: </a:t>
            </a:r>
            <a:r>
              <a:rPr lang="en-US" sz="2400" b="1" i="1" dirty="0" smtClean="0">
                <a:solidFill>
                  <a:srgbClr val="FF0000"/>
                </a:solidFill>
              </a:rPr>
              <a:t>who</a:t>
            </a:r>
            <a:r>
              <a:rPr lang="en-US" sz="2400" dirty="0" smtClean="0"/>
              <a:t> </a:t>
            </a:r>
            <a:r>
              <a:rPr lang="en-US" sz="2400" dirty="0"/>
              <a:t>or </a:t>
            </a:r>
            <a:r>
              <a:rPr lang="en-US" sz="2400" b="1" i="1" dirty="0">
                <a:solidFill>
                  <a:srgbClr val="FF0000"/>
                </a:solidFill>
              </a:rPr>
              <a:t>which links</a:t>
            </a:r>
            <a:r>
              <a:rPr lang="en-US" sz="2400" dirty="0"/>
              <a:t> </a:t>
            </a:r>
            <a:r>
              <a:rPr lang="en-US" sz="2400" dirty="0" smtClean="0"/>
              <a:t>are the most important, in bridging different communities? </a:t>
            </a:r>
            <a:endParaRPr lang="en-US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4747" y="5029200"/>
            <a:ext cx="246925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7134" y="5039591"/>
            <a:ext cx="26625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矩形 6"/>
          <p:cNvSpPr/>
          <p:nvPr/>
        </p:nvSpPr>
        <p:spPr>
          <a:xfrm>
            <a:off x="223293" y="5380617"/>
            <a:ext cx="24437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err="1" smtClean="0"/>
              <a:t>Retweeting</a:t>
            </a:r>
            <a:r>
              <a:rPr lang="en-US" altLang="zh-CN" sz="2200" dirty="0" smtClean="0"/>
              <a:t> Graph in Chinese </a:t>
            </a:r>
            <a:r>
              <a:rPr lang="en-US" altLang="zh-CN" sz="2200" dirty="0" err="1" smtClean="0"/>
              <a:t>Weibo</a:t>
            </a:r>
            <a:endParaRPr lang="zh-CN" altLang="en-US" sz="2200" dirty="0"/>
          </a:p>
        </p:txBody>
      </p:sp>
      <p:sp>
        <p:nvSpPr>
          <p:cNvPr id="23" name="矩形 7"/>
          <p:cNvSpPr/>
          <p:nvPr/>
        </p:nvSpPr>
        <p:spPr>
          <a:xfrm>
            <a:off x="5105400" y="5512713"/>
            <a:ext cx="2428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smtClean="0"/>
              <a:t>Reversed Citation</a:t>
            </a:r>
          </a:p>
          <a:p>
            <a:r>
              <a:rPr lang="en-US" altLang="zh-CN" sz="2200" dirty="0" smtClean="0"/>
              <a:t> Graph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12699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71438"/>
            <a:ext cx="8990012" cy="64291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zh-CN" sz="3600" dirty="0" smtClean="0"/>
              <a:t>N2: A Flow-based Summarization Solution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071546"/>
            <a:ext cx="96266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0" y="5867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 smtClean="0"/>
              <a:t>The influence graph of “Stochastic High-Level Petri Net and Applications”</a:t>
            </a:r>
          </a:p>
        </p:txBody>
      </p:sp>
      <p:sp>
        <p:nvSpPr>
          <p:cNvPr id="6" name="TextBox 142"/>
          <p:cNvSpPr txBox="1">
            <a:spLocks noChangeArrowheads="1"/>
          </p:cNvSpPr>
          <p:nvPr/>
        </p:nvSpPr>
        <p:spPr bwMode="auto">
          <a:xfrm>
            <a:off x="0" y="6304002"/>
            <a:ext cx="9144000" cy="5539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prstClr val="white"/>
                </a:solidFill>
              </a:rPr>
              <a:t>Lei Shi, Hanghang Tong, </a:t>
            </a:r>
            <a:r>
              <a:rPr lang="en-US" altLang="zh-CN" sz="1500" dirty="0" err="1">
                <a:solidFill>
                  <a:prstClr val="white"/>
                </a:solidFill>
              </a:rPr>
              <a:t>Jie</a:t>
            </a:r>
            <a:r>
              <a:rPr lang="en-US" altLang="zh-CN" sz="1500" dirty="0">
                <a:solidFill>
                  <a:prstClr val="white"/>
                </a:solidFill>
              </a:rPr>
              <a:t> Tang, Chuang </a:t>
            </a:r>
            <a:r>
              <a:rPr lang="en-US" altLang="zh-CN" sz="1500" dirty="0" smtClean="0">
                <a:solidFill>
                  <a:prstClr val="white"/>
                </a:solidFill>
              </a:rPr>
              <a:t>Lin: Flow-Based </a:t>
            </a:r>
            <a:r>
              <a:rPr lang="en-US" altLang="zh-CN" sz="1500" dirty="0">
                <a:solidFill>
                  <a:prstClr val="white"/>
                </a:solidFill>
              </a:rPr>
              <a:t>Influence Graph Visual Summarization. ICDM </a:t>
            </a:r>
            <a:r>
              <a:rPr lang="en-US" altLang="zh-CN" sz="1500" dirty="0" smtClean="0">
                <a:solidFill>
                  <a:prstClr val="white"/>
                </a:solidFill>
              </a:rPr>
              <a:t>2014: 983-988</a:t>
            </a:r>
            <a:endParaRPr lang="en-US" altLang="zh-CN" sz="1500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985" y="-9020"/>
            <a:ext cx="653015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1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 noChangeAspect="1"/>
          </p:cNvGrpSpPr>
          <p:nvPr/>
        </p:nvGrpSpPr>
        <p:grpSpPr>
          <a:xfrm rot="17198876">
            <a:off x="2651551" y="1633069"/>
            <a:ext cx="1521184" cy="1736885"/>
            <a:chOff x="3429000" y="1981200"/>
            <a:chExt cx="1027748" cy="1173480"/>
          </a:xfrm>
        </p:grpSpPr>
        <p:pic>
          <p:nvPicPr>
            <p:cNvPr id="590850" name="Picture 2" descr="http://www.dulemba.com/Blogstuff/ColoringPageTuesdays/CupidHeart-bi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1981200"/>
              <a:ext cx="1027748" cy="1143000"/>
            </a:xfrm>
            <a:prstGeom prst="rect">
              <a:avLst/>
            </a:prstGeom>
            <a:noFill/>
          </p:spPr>
        </p:pic>
        <p:sp>
          <p:nvSpPr>
            <p:cNvPr id="45" name="Rectangle 44"/>
            <p:cNvSpPr/>
            <p:nvPr/>
          </p:nvSpPr>
          <p:spPr>
            <a:xfrm>
              <a:off x="3581400" y="2926080"/>
              <a:ext cx="381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Cloud 11"/>
          <p:cNvSpPr/>
          <p:nvPr/>
        </p:nvSpPr>
        <p:spPr>
          <a:xfrm rot="2381221">
            <a:off x="832104" y="2904744"/>
            <a:ext cx="2262812" cy="2230289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 rot="2381221">
            <a:off x="832384" y="2903918"/>
            <a:ext cx="2262812" cy="2230289"/>
          </a:xfrm>
          <a:prstGeom prst="cloud">
            <a:avLst/>
          </a:prstGeom>
          <a:gradFill flip="none" rotWithShape="1">
            <a:gsLst>
              <a:gs pos="6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50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600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21221" name="Picture 5" descr="http://www.alcohol-focus-scotland.org.uk/img/background/winespill.jpg"/>
          <p:cNvPicPr>
            <a:picLocks noChangeAspect="1" noChangeArrowheads="1"/>
          </p:cNvPicPr>
          <p:nvPr/>
        </p:nvPicPr>
        <p:blipFill>
          <a:blip r:embed="rId5"/>
          <a:srcRect l="26667" t="3983" r="17778" b="7967"/>
          <a:stretch>
            <a:fillRect/>
          </a:stretch>
        </p:blipFill>
        <p:spPr bwMode="auto">
          <a:xfrm>
            <a:off x="45720" y="1752600"/>
            <a:ext cx="775634" cy="1371600"/>
          </a:xfrm>
          <a:prstGeom prst="rect">
            <a:avLst/>
          </a:prstGeom>
          <a:noFill/>
        </p:spPr>
      </p:pic>
      <p:grpSp>
        <p:nvGrpSpPr>
          <p:cNvPr id="3" name="Group 14"/>
          <p:cNvGrpSpPr>
            <a:grpSpLocks noChangeAspect="1"/>
          </p:cNvGrpSpPr>
          <p:nvPr/>
        </p:nvGrpSpPr>
        <p:grpSpPr bwMode="auto">
          <a:xfrm>
            <a:off x="4937760" y="2468880"/>
            <a:ext cx="3801994" cy="2302615"/>
            <a:chOff x="480" y="1536"/>
            <a:chExt cx="3408" cy="2064"/>
          </a:xfrm>
          <a:noFill/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80" y="216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816" y="2592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96" y="230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960" y="192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488" y="2976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112" y="288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6</a:t>
              </a: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968" y="336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7</a:t>
              </a: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304" y="1632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9</a:t>
              </a: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976" y="1536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2352" y="2112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976" y="2256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1</a:t>
              </a:r>
              <a:r>
                <a:rPr lang="en-US" altLang="zh-CN" sz="12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600" y="182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prstClr val="black"/>
                  </a:solidFill>
                </a:rPr>
                <a:t>1</a:t>
              </a:r>
              <a:r>
                <a:rPr lang="en-US" altLang="zh-CN" sz="120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624" y="2400"/>
              <a:ext cx="24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768" y="2256"/>
              <a:ext cx="528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672" y="2064"/>
              <a:ext cx="288" cy="9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1248" y="2064"/>
              <a:ext cx="144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V="1">
              <a:off x="1104" y="2544"/>
              <a:ext cx="24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056" y="2784"/>
              <a:ext cx="48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1776" y="2976"/>
              <a:ext cx="336" cy="9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1728" y="3216"/>
              <a:ext cx="24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>
              <a:off x="2160" y="3120"/>
              <a:ext cx="96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2640" y="2304"/>
              <a:ext cx="336" cy="4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V="1">
              <a:off x="3264" y="2064"/>
              <a:ext cx="384" cy="2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3264" y="1680"/>
              <a:ext cx="384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2592" y="1632"/>
              <a:ext cx="384" cy="9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2448" y="1872"/>
              <a:ext cx="0" cy="2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3120" y="1776"/>
              <a:ext cx="0" cy="48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1248" y="2016"/>
              <a:ext cx="1104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V="1">
              <a:off x="1632" y="2352"/>
              <a:ext cx="768" cy="62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</p:grpSp>
      <p:sp>
        <p:nvSpPr>
          <p:cNvPr id="46" name="Line 31"/>
          <p:cNvSpPr>
            <a:spLocks noChangeShapeType="1"/>
          </p:cNvSpPr>
          <p:nvPr/>
        </p:nvSpPr>
        <p:spPr bwMode="auto">
          <a:xfrm flipV="1">
            <a:off x="5638800" y="3581400"/>
            <a:ext cx="267746" cy="1606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5852160" y="3328416"/>
            <a:ext cx="321295" cy="267746"/>
          </a:xfrm>
          <a:prstGeom prst="ellipse">
            <a:avLst/>
          </a:prstGeom>
          <a:solidFill>
            <a:srgbClr val="FF0000">
              <a:alpha val="7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9" name="Line 31"/>
          <p:cNvSpPr>
            <a:spLocks noChangeShapeType="1"/>
          </p:cNvSpPr>
          <p:nvPr/>
        </p:nvSpPr>
        <p:spPr bwMode="auto">
          <a:xfrm flipH="1" flipV="1">
            <a:off x="5105400" y="34290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4937760" y="3163824"/>
            <a:ext cx="321295" cy="267746"/>
          </a:xfrm>
          <a:prstGeom prst="ellipse">
            <a:avLst/>
          </a:prstGeom>
          <a:solidFill>
            <a:srgbClr val="FF0000">
              <a:alpha val="7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1" name="Line 31"/>
          <p:cNvSpPr>
            <a:spLocks noChangeShapeType="1"/>
          </p:cNvSpPr>
          <p:nvPr/>
        </p:nvSpPr>
        <p:spPr bwMode="auto">
          <a:xfrm>
            <a:off x="5638801" y="38862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6062472" y="4078224"/>
            <a:ext cx="321295" cy="267746"/>
          </a:xfrm>
          <a:prstGeom prst="ellipse">
            <a:avLst/>
          </a:prstGeom>
          <a:solidFill>
            <a:srgbClr val="FF0000">
              <a:alpha val="7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 flipV="1">
            <a:off x="6248400" y="3352800"/>
            <a:ext cx="838200" cy="6940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H="1" flipV="1">
            <a:off x="5638800" y="38100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5" name="Line 31"/>
          <p:cNvSpPr>
            <a:spLocks noChangeShapeType="1"/>
          </p:cNvSpPr>
          <p:nvPr/>
        </p:nvSpPr>
        <p:spPr bwMode="auto">
          <a:xfrm flipV="1">
            <a:off x="6400800" y="4114800"/>
            <a:ext cx="380999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6" name="Line 31"/>
          <p:cNvSpPr>
            <a:spLocks noChangeShapeType="1"/>
          </p:cNvSpPr>
          <p:nvPr/>
        </p:nvSpPr>
        <p:spPr bwMode="auto">
          <a:xfrm>
            <a:off x="6324600" y="4343400"/>
            <a:ext cx="304801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7" name="Line 31"/>
          <p:cNvSpPr>
            <a:spLocks noChangeShapeType="1"/>
          </p:cNvSpPr>
          <p:nvPr/>
        </p:nvSpPr>
        <p:spPr bwMode="auto">
          <a:xfrm flipH="1" flipV="1">
            <a:off x="5257800" y="3276600"/>
            <a:ext cx="609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8" name="Line 31"/>
          <p:cNvSpPr>
            <a:spLocks noChangeShapeType="1"/>
          </p:cNvSpPr>
          <p:nvPr/>
        </p:nvSpPr>
        <p:spPr bwMode="auto">
          <a:xfrm flipH="1" flipV="1">
            <a:off x="5791200" y="31242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9" name="Line 31"/>
          <p:cNvSpPr>
            <a:spLocks noChangeShapeType="1"/>
          </p:cNvSpPr>
          <p:nvPr/>
        </p:nvSpPr>
        <p:spPr bwMode="auto">
          <a:xfrm flipH="1">
            <a:off x="5577840" y="3520440"/>
            <a:ext cx="27432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 flipV="1">
            <a:off x="5181599" y="3048000"/>
            <a:ext cx="304801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>
            <a:off x="5334000" y="3276600"/>
            <a:ext cx="5334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2" name="Line 31"/>
          <p:cNvSpPr>
            <a:spLocks noChangeShapeType="1"/>
          </p:cNvSpPr>
          <p:nvPr/>
        </p:nvSpPr>
        <p:spPr bwMode="auto">
          <a:xfrm>
            <a:off x="5181600" y="34290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5486400" y="2895600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7022592" y="3108960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766560" y="3977640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601968" y="4498848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6071616" y="4078224"/>
            <a:ext cx="321295" cy="267746"/>
          </a:xfrm>
          <a:prstGeom prst="ellipse">
            <a:avLst/>
          </a:prstGeom>
          <a:solidFill>
            <a:srgbClr val="FF0000">
              <a:alpha val="4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5852160" y="3328416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4937760" y="3163824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0" name="Line 31"/>
          <p:cNvSpPr>
            <a:spLocks noChangeShapeType="1"/>
          </p:cNvSpPr>
          <p:nvPr/>
        </p:nvSpPr>
        <p:spPr bwMode="auto">
          <a:xfrm flipV="1">
            <a:off x="5638800" y="3581400"/>
            <a:ext cx="267746" cy="1606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1" name="Line 31"/>
          <p:cNvSpPr>
            <a:spLocks noChangeShapeType="1"/>
          </p:cNvSpPr>
          <p:nvPr/>
        </p:nvSpPr>
        <p:spPr bwMode="auto">
          <a:xfrm flipH="1" flipV="1">
            <a:off x="5105400" y="34290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2" name="Line 31"/>
          <p:cNvSpPr>
            <a:spLocks noChangeShapeType="1"/>
          </p:cNvSpPr>
          <p:nvPr/>
        </p:nvSpPr>
        <p:spPr bwMode="auto">
          <a:xfrm>
            <a:off x="5638801" y="38862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3" name="Line 31"/>
          <p:cNvSpPr>
            <a:spLocks noChangeShapeType="1"/>
          </p:cNvSpPr>
          <p:nvPr/>
        </p:nvSpPr>
        <p:spPr bwMode="auto">
          <a:xfrm flipV="1">
            <a:off x="6248400" y="3352800"/>
            <a:ext cx="838200" cy="6940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4" name="Line 31"/>
          <p:cNvSpPr>
            <a:spLocks noChangeShapeType="1"/>
          </p:cNvSpPr>
          <p:nvPr/>
        </p:nvSpPr>
        <p:spPr bwMode="auto">
          <a:xfrm flipH="1" flipV="1">
            <a:off x="5638800" y="38100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5" name="Line 31"/>
          <p:cNvSpPr>
            <a:spLocks noChangeShapeType="1"/>
          </p:cNvSpPr>
          <p:nvPr/>
        </p:nvSpPr>
        <p:spPr bwMode="auto">
          <a:xfrm flipV="1">
            <a:off x="6400800" y="4114800"/>
            <a:ext cx="380999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6" name="Line 31"/>
          <p:cNvSpPr>
            <a:spLocks noChangeShapeType="1"/>
          </p:cNvSpPr>
          <p:nvPr/>
        </p:nvSpPr>
        <p:spPr bwMode="auto">
          <a:xfrm>
            <a:off x="6324600" y="4343400"/>
            <a:ext cx="304801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7" name="Line 31"/>
          <p:cNvSpPr>
            <a:spLocks noChangeShapeType="1"/>
          </p:cNvSpPr>
          <p:nvPr/>
        </p:nvSpPr>
        <p:spPr bwMode="auto">
          <a:xfrm flipH="1" flipV="1">
            <a:off x="5257800" y="3276600"/>
            <a:ext cx="609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8" name="Line 31"/>
          <p:cNvSpPr>
            <a:spLocks noChangeShapeType="1"/>
          </p:cNvSpPr>
          <p:nvPr/>
        </p:nvSpPr>
        <p:spPr bwMode="auto">
          <a:xfrm flipH="1" flipV="1">
            <a:off x="5791200" y="31242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9" name="Line 31"/>
          <p:cNvSpPr>
            <a:spLocks noChangeShapeType="1"/>
          </p:cNvSpPr>
          <p:nvPr/>
        </p:nvSpPr>
        <p:spPr bwMode="auto">
          <a:xfrm flipH="1">
            <a:off x="5577840" y="3520440"/>
            <a:ext cx="27432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0" name="Line 31"/>
          <p:cNvSpPr>
            <a:spLocks noChangeShapeType="1"/>
          </p:cNvSpPr>
          <p:nvPr/>
        </p:nvSpPr>
        <p:spPr bwMode="auto">
          <a:xfrm flipV="1">
            <a:off x="5181599" y="3048000"/>
            <a:ext cx="304801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" name="Line 31"/>
          <p:cNvSpPr>
            <a:spLocks noChangeShapeType="1"/>
          </p:cNvSpPr>
          <p:nvPr/>
        </p:nvSpPr>
        <p:spPr bwMode="auto">
          <a:xfrm>
            <a:off x="5334000" y="3276600"/>
            <a:ext cx="5334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2" name="Line 31"/>
          <p:cNvSpPr>
            <a:spLocks noChangeShapeType="1"/>
          </p:cNvSpPr>
          <p:nvPr/>
        </p:nvSpPr>
        <p:spPr bwMode="auto">
          <a:xfrm>
            <a:off x="5181600" y="34290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3" name="Line 31"/>
          <p:cNvSpPr>
            <a:spLocks noChangeShapeType="1"/>
          </p:cNvSpPr>
          <p:nvPr/>
        </p:nvSpPr>
        <p:spPr bwMode="auto">
          <a:xfrm flipV="1">
            <a:off x="5638800" y="3581400"/>
            <a:ext cx="267746" cy="1606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4" name="Line 31"/>
          <p:cNvSpPr>
            <a:spLocks noChangeShapeType="1"/>
          </p:cNvSpPr>
          <p:nvPr/>
        </p:nvSpPr>
        <p:spPr bwMode="auto">
          <a:xfrm flipH="1" flipV="1">
            <a:off x="5105400" y="34290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5" name="Line 31"/>
          <p:cNvSpPr>
            <a:spLocks noChangeShapeType="1"/>
          </p:cNvSpPr>
          <p:nvPr/>
        </p:nvSpPr>
        <p:spPr bwMode="auto">
          <a:xfrm>
            <a:off x="5638801" y="38862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6" name="Line 31"/>
          <p:cNvSpPr>
            <a:spLocks noChangeShapeType="1"/>
          </p:cNvSpPr>
          <p:nvPr/>
        </p:nvSpPr>
        <p:spPr bwMode="auto">
          <a:xfrm>
            <a:off x="5791200" y="2971800"/>
            <a:ext cx="1295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7" name="Line 31"/>
          <p:cNvSpPr>
            <a:spLocks noChangeShapeType="1"/>
          </p:cNvSpPr>
          <p:nvPr/>
        </p:nvSpPr>
        <p:spPr bwMode="auto">
          <a:xfrm flipH="1">
            <a:off x="5257800" y="3124200"/>
            <a:ext cx="2286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8" name="Line 31"/>
          <p:cNvSpPr>
            <a:spLocks noChangeShapeType="1"/>
          </p:cNvSpPr>
          <p:nvPr/>
        </p:nvSpPr>
        <p:spPr bwMode="auto">
          <a:xfrm>
            <a:off x="5852160" y="3048000"/>
            <a:ext cx="152401" cy="2743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 flipH="1">
            <a:off x="6400800" y="4038600"/>
            <a:ext cx="381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0" name="Line 31"/>
          <p:cNvSpPr>
            <a:spLocks noChangeShapeType="1"/>
          </p:cNvSpPr>
          <p:nvPr/>
        </p:nvSpPr>
        <p:spPr bwMode="auto">
          <a:xfrm flipH="1">
            <a:off x="6858000" y="42672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1" name="Line 31"/>
          <p:cNvSpPr>
            <a:spLocks noChangeShapeType="1"/>
          </p:cNvSpPr>
          <p:nvPr/>
        </p:nvSpPr>
        <p:spPr bwMode="auto">
          <a:xfrm flipH="1" flipV="1">
            <a:off x="6400800" y="43434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2" name="Line 31"/>
          <p:cNvSpPr>
            <a:spLocks noChangeShapeType="1"/>
          </p:cNvSpPr>
          <p:nvPr/>
        </p:nvSpPr>
        <p:spPr bwMode="auto">
          <a:xfrm flipV="1">
            <a:off x="6781801" y="42672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3" name="Line 31"/>
          <p:cNvSpPr>
            <a:spLocks noChangeShapeType="1"/>
          </p:cNvSpPr>
          <p:nvPr/>
        </p:nvSpPr>
        <p:spPr bwMode="auto">
          <a:xfrm flipV="1">
            <a:off x="7086599" y="2819400"/>
            <a:ext cx="45719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4" name="Line 31"/>
          <p:cNvSpPr>
            <a:spLocks noChangeShapeType="1"/>
          </p:cNvSpPr>
          <p:nvPr/>
        </p:nvSpPr>
        <p:spPr bwMode="auto">
          <a:xfrm>
            <a:off x="7315200" y="3352800"/>
            <a:ext cx="381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5" name="Line 31"/>
          <p:cNvSpPr>
            <a:spLocks noChangeShapeType="1"/>
          </p:cNvSpPr>
          <p:nvPr/>
        </p:nvSpPr>
        <p:spPr bwMode="auto">
          <a:xfrm flipH="1">
            <a:off x="6324600" y="3429000"/>
            <a:ext cx="762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6" name="Line 31"/>
          <p:cNvSpPr>
            <a:spLocks noChangeShapeType="1"/>
          </p:cNvSpPr>
          <p:nvPr/>
        </p:nvSpPr>
        <p:spPr bwMode="auto">
          <a:xfrm flipH="1" flipV="1">
            <a:off x="5867400" y="3048000"/>
            <a:ext cx="1143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9" name="Oval 98"/>
          <p:cNvSpPr>
            <a:spLocks noChangeArrowheads="1"/>
          </p:cNvSpPr>
          <p:nvPr/>
        </p:nvSpPr>
        <p:spPr bwMode="auto">
          <a:xfrm>
            <a:off x="7726680" y="3273552"/>
            <a:ext cx="321295" cy="267746"/>
          </a:xfrm>
          <a:prstGeom prst="ellipse">
            <a:avLst/>
          </a:prstGeom>
          <a:solidFill>
            <a:srgbClr val="FF0000">
              <a:alpha val="1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6976872" y="2578608"/>
            <a:ext cx="321295" cy="267746"/>
          </a:xfrm>
          <a:prstGeom prst="ellipse">
            <a:avLst/>
          </a:prstGeom>
          <a:solidFill>
            <a:srgbClr val="FF0000">
              <a:alpha val="1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7022592" y="3108960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6071616" y="4078224"/>
            <a:ext cx="321295" cy="267746"/>
          </a:xfrm>
          <a:prstGeom prst="ellipse">
            <a:avLst/>
          </a:prstGeom>
          <a:solidFill>
            <a:srgbClr val="FF0000">
              <a:alpha val="5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5852160" y="3328416"/>
            <a:ext cx="321295" cy="267746"/>
          </a:xfrm>
          <a:prstGeom prst="ellipse">
            <a:avLst/>
          </a:prstGeom>
          <a:solidFill>
            <a:srgbClr val="FF0000">
              <a:alpha val="5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4936505" y="3163824"/>
            <a:ext cx="321295" cy="267746"/>
          </a:xfrm>
          <a:prstGeom prst="ellipse">
            <a:avLst/>
          </a:prstGeom>
          <a:solidFill>
            <a:srgbClr val="FF0000">
              <a:alpha val="5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6766560" y="3977640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601968" y="4498848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7" name="Oval 106"/>
          <p:cNvSpPr>
            <a:spLocks noChangeArrowheads="1"/>
          </p:cNvSpPr>
          <p:nvPr/>
        </p:nvSpPr>
        <p:spPr bwMode="auto">
          <a:xfrm>
            <a:off x="5486400" y="2898648"/>
            <a:ext cx="321295" cy="267746"/>
          </a:xfrm>
          <a:prstGeom prst="ellipse">
            <a:avLst/>
          </a:prstGeom>
          <a:solidFill>
            <a:srgbClr val="FF0000">
              <a:alpha val="30000"/>
            </a:srgb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Dissemination: Wine Spill on a Graph</a:t>
            </a:r>
            <a:endParaRPr lang="en-US" sz="4000" dirty="0"/>
          </a:p>
        </p:txBody>
      </p:sp>
      <p:sp>
        <p:nvSpPr>
          <p:cNvPr id="109" name="Rectangle 108"/>
          <p:cNvSpPr/>
          <p:nvPr/>
        </p:nvSpPr>
        <p:spPr>
          <a:xfrm>
            <a:off x="533400" y="5029200"/>
            <a:ext cx="3397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wine spill on cloth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343400" y="5029200"/>
            <a:ext cx="4830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Dissemination </a:t>
            </a:r>
            <a:r>
              <a:rPr lang="en-US" sz="3200" dirty="0">
                <a:solidFill>
                  <a:prstClr val="black"/>
                </a:solidFill>
              </a:rPr>
              <a:t>on a graph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rot="5400000" flipH="1" flipV="1">
            <a:off x="4914900" y="3924300"/>
            <a:ext cx="3810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4376172" y="420266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Initial Node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4" name="AutoShape 39"/>
          <p:cNvSpPr>
            <a:spLocks noChangeAspect="1" noChangeArrowheads="1"/>
          </p:cNvSpPr>
          <p:nvPr/>
        </p:nvSpPr>
        <p:spPr bwMode="auto">
          <a:xfrm>
            <a:off x="3962400" y="1828800"/>
            <a:ext cx="320040" cy="27432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" name="Block Arc 116"/>
          <p:cNvSpPr/>
          <p:nvPr/>
        </p:nvSpPr>
        <p:spPr>
          <a:xfrm>
            <a:off x="2286000" y="5638800"/>
            <a:ext cx="4114800" cy="1295400"/>
          </a:xfrm>
          <a:prstGeom prst="blockArc">
            <a:avLst>
              <a:gd name="adj1" fmla="val 10860110"/>
              <a:gd name="adj2" fmla="val 52672"/>
              <a:gd name="adj3" fmla="val 3905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743200" y="5486400"/>
            <a:ext cx="325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Same Diffusion Eq.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0" y="0"/>
            <a:ext cx="449580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GCO: Why Do We Care?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5" name="Slide Number Placeholder 3"/>
          <p:cNvSpPr txBox="1">
            <a:spLocks/>
          </p:cNvSpPr>
          <p:nvPr/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1" i="0" kern="1200">
                <a:solidFill>
                  <a:srgbClr val="80808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- 9 -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243373"/>
      </p:ext>
    </p:extLst>
  </p:cSld>
  <p:clrMapOvr>
    <a:masterClrMapping/>
  </p:clrMapOvr>
  <p:transition xmlns:p14="http://schemas.microsoft.com/office/powerpoint/2010/main" advTm="3581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03 -0.0155 0.01823 -0.03076 0.02813 -0.03146 C 0.03802 -0.03215 0.04671 -0.02938 0.05955 -0.00462 C 0.0724 0.02013 0.0908 0.07194 0.10573 0.11659 C 0.12066 0.16123 0.13507 0.21235 0.14948 0.26348 " pathEditMode="relative" ptsTypes="aaaaA">
                                      <p:cBhvr>
                                        <p:cTn id="1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7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900"/>
                            </p:stCondLst>
                            <p:childTnLst>
                              <p:par>
                                <p:cTn id="2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8" grpId="0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4" grpId="0" animBg="1"/>
      <p:bldP spid="114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91200" cy="1143000"/>
          </a:xfrm>
        </p:spPr>
        <p:txBody>
          <a:bodyPr/>
          <a:lstStyle/>
          <a:p>
            <a:pPr algn="l"/>
            <a:r>
              <a:rPr lang="en-US" sz="3500" dirty="0" smtClean="0">
                <a:sym typeface="Wingdings" panose="05000000000000000000" pitchFamily="2" charset="2"/>
              </a:rPr>
              <a:t>N3: GCO Tracking &amp; Attribution</a:t>
            </a:r>
            <a:endParaRPr lang="en-US" sz="35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- 91 -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761" y="4325"/>
            <a:ext cx="3350239" cy="13716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52400" y="1219200"/>
            <a:ext cx="883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>
                <a:solidFill>
                  <a:prstClr val="black"/>
                </a:solidFill>
              </a:rPr>
              <a:t>Observations</a:t>
            </a:r>
          </a:p>
          <a:p>
            <a:pPr lvl="1" algn="just"/>
            <a:r>
              <a:rPr lang="en-US" sz="2400" b="1" dirty="0" smtClean="0">
                <a:solidFill>
                  <a:prstClr val="black"/>
                </a:solidFill>
              </a:rPr>
              <a:t>#1: </a:t>
            </a:r>
            <a:r>
              <a:rPr lang="en-US" sz="2400" dirty="0" smtClean="0">
                <a:solidFill>
                  <a:prstClr val="black"/>
                </a:solidFill>
              </a:rPr>
              <a:t>Graphs are changing over time</a:t>
            </a:r>
          </a:p>
          <a:p>
            <a:pPr lvl="1" algn="just"/>
            <a:r>
              <a:rPr lang="en-US" sz="2400" b="1" dirty="0" smtClean="0">
                <a:solidFill>
                  <a:prstClr val="black"/>
                </a:solidFill>
              </a:rPr>
              <a:t>#2: </a:t>
            </a:r>
            <a:r>
              <a:rPr lang="en-US" sz="2400" dirty="0" smtClean="0">
                <a:solidFill>
                  <a:prstClr val="black"/>
                </a:solidFill>
              </a:rPr>
              <a:t>Many graph connectivity measures can be expressed as an </a:t>
            </a:r>
            <a:r>
              <a:rPr lang="en-US" sz="2400" b="1" i="1" dirty="0" err="1" smtClean="0">
                <a:solidFill>
                  <a:prstClr val="black"/>
                </a:solidFill>
              </a:rPr>
              <a:t>eigen</a:t>
            </a:r>
            <a:r>
              <a:rPr lang="en-US" sz="2400" b="1" i="1" dirty="0" smtClean="0">
                <a:solidFill>
                  <a:prstClr val="black"/>
                </a:solidFill>
              </a:rPr>
              <a:t>-function</a:t>
            </a:r>
            <a:r>
              <a:rPr lang="en-US" sz="2400" dirty="0" smtClean="0">
                <a:solidFill>
                  <a:prstClr val="black"/>
                </a:solidFill>
              </a:rPr>
              <a:t> of the adjacency matrix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28600" y="3048000"/>
            <a:ext cx="556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>
                <a:solidFill>
                  <a:prstClr val="black"/>
                </a:solidFill>
              </a:rPr>
              <a:t>Solutions: Tracking </a:t>
            </a:r>
            <a:r>
              <a:rPr lang="en-US" sz="2800" b="1" dirty="0" err="1" smtClean="0">
                <a:solidFill>
                  <a:prstClr val="black"/>
                </a:solidFill>
              </a:rPr>
              <a:t>eigen</a:t>
            </a:r>
            <a:r>
              <a:rPr lang="en-US" sz="2800" b="1" dirty="0" smtClean="0">
                <a:solidFill>
                  <a:prstClr val="black"/>
                </a:solidFill>
              </a:rPr>
              <a:t>-function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943600" y="3048000"/>
            <a:ext cx="556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>
                <a:solidFill>
                  <a:prstClr val="black"/>
                </a:solidFill>
              </a:rPr>
              <a:t>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09" y="3610321"/>
            <a:ext cx="3877767" cy="109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846320"/>
            <a:ext cx="3301486" cy="20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538" y="3631103"/>
            <a:ext cx="3476207" cy="2651760"/>
          </a:xfrm>
          <a:prstGeom prst="rect">
            <a:avLst/>
          </a:prstGeom>
        </p:spPr>
      </p:pic>
      <p:sp>
        <p:nvSpPr>
          <p:cNvPr id="17" name="TextBox 142"/>
          <p:cNvSpPr txBox="1">
            <a:spLocks noChangeArrowheads="1"/>
          </p:cNvSpPr>
          <p:nvPr/>
        </p:nvSpPr>
        <p:spPr bwMode="auto">
          <a:xfrm>
            <a:off x="3682486" y="6304002"/>
            <a:ext cx="5461514" cy="5539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prstClr val="white"/>
                </a:solidFill>
              </a:rPr>
              <a:t>C. Chen and H. Tong: “Fast Eigen-Functions Tracking on Dynamic Graphs</a:t>
            </a:r>
            <a:r>
              <a:rPr lang="en-US" altLang="zh-CN" sz="1500" dirty="0" smtClean="0">
                <a:solidFill>
                  <a:prstClr val="white"/>
                </a:solidFill>
              </a:rPr>
              <a:t>”. SDM 2015</a:t>
            </a:r>
            <a:endParaRPr lang="en-US" altLang="zh-CN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2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91200" cy="1143000"/>
          </a:xfrm>
        </p:spPr>
        <p:txBody>
          <a:bodyPr/>
          <a:lstStyle/>
          <a:p>
            <a:pPr algn="l"/>
            <a:r>
              <a:rPr lang="en-US" sz="3600" dirty="0" smtClean="0"/>
              <a:t>N4: </a:t>
            </a:r>
            <a:r>
              <a:rPr lang="en-US" sz="3600" dirty="0"/>
              <a:t>GCO on Multi-layered Networks</a:t>
            </a:r>
            <a:endParaRPr lang="en-US" sz="35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- 91 -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761" y="4325"/>
            <a:ext cx="3350239" cy="13716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28599" y="4274125"/>
            <a:ext cx="86798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>
                <a:solidFill>
                  <a:prstClr val="black"/>
                </a:solidFill>
              </a:rPr>
              <a:t>A Multi-layered Network Model (Mulan)</a:t>
            </a:r>
          </a:p>
          <a:p>
            <a:pPr lvl="1" algn="just"/>
            <a:r>
              <a:rPr lang="en-US" sz="2400" dirty="0" smtClean="0"/>
              <a:t>A Quintuple: </a:t>
            </a:r>
            <a:r>
              <a:rPr lang="en-US" sz="2400" b="1" dirty="0" smtClean="0">
                <a:solidFill>
                  <a:schemeClr val="bg1"/>
                </a:solidFill>
              </a:rPr>
              <a:t>aa</a:t>
            </a:r>
          </a:p>
          <a:p>
            <a:pPr algn="just"/>
            <a:r>
              <a:rPr lang="en-US" sz="2800" b="1" dirty="0" smtClean="0">
                <a:solidFill>
                  <a:prstClr val="black"/>
                </a:solidFill>
              </a:rPr>
              <a:t>Q: </a:t>
            </a:r>
            <a:r>
              <a:rPr lang="en-US" sz="2800" dirty="0" smtClean="0">
                <a:solidFill>
                  <a:prstClr val="black"/>
                </a:solidFill>
              </a:rPr>
              <a:t>How to find an optimal node set in the </a:t>
            </a:r>
            <a:r>
              <a:rPr lang="en-US" sz="2800" b="1" i="1" dirty="0" smtClean="0">
                <a:solidFill>
                  <a:prstClr val="black"/>
                </a:solidFill>
              </a:rPr>
              <a:t>control layer</a:t>
            </a:r>
            <a:r>
              <a:rPr lang="en-US" sz="2800" dirty="0" smtClean="0">
                <a:solidFill>
                  <a:prstClr val="black"/>
                </a:solidFill>
              </a:rPr>
              <a:t>, to minimize the connectivity of the </a:t>
            </a:r>
            <a:r>
              <a:rPr lang="en-US" sz="2800" b="1" i="1" dirty="0" smtClean="0">
                <a:solidFill>
                  <a:prstClr val="black"/>
                </a:solidFill>
              </a:rPr>
              <a:t>target layer(s)</a:t>
            </a:r>
            <a:r>
              <a:rPr lang="en-US" sz="2800" dirty="0" smtClean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7" name="TextBox 142"/>
          <p:cNvSpPr txBox="1">
            <a:spLocks noChangeArrowheads="1"/>
          </p:cNvSpPr>
          <p:nvPr/>
        </p:nvSpPr>
        <p:spPr bwMode="auto">
          <a:xfrm>
            <a:off x="0" y="6304002"/>
            <a:ext cx="9144000" cy="5539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prstClr val="white"/>
                </a:solidFill>
              </a:rPr>
              <a:t>C. </a:t>
            </a:r>
            <a:r>
              <a:rPr lang="en-US" altLang="zh-CN" sz="1500" dirty="0" smtClean="0">
                <a:solidFill>
                  <a:prstClr val="white"/>
                </a:solidFill>
              </a:rPr>
              <a:t>Chen, J. He, N. Bliss </a:t>
            </a:r>
            <a:r>
              <a:rPr lang="en-US" altLang="zh-CN" sz="1500" dirty="0">
                <a:solidFill>
                  <a:prstClr val="white"/>
                </a:solidFill>
              </a:rPr>
              <a:t>and H. Tong: “On the Connectivity of Multi-layered Networks: Models, Measures and Optimal Control</a:t>
            </a:r>
            <a:r>
              <a:rPr lang="en-US" altLang="zh-CN" sz="1500" dirty="0" smtClean="0">
                <a:solidFill>
                  <a:prstClr val="white"/>
                </a:solidFill>
              </a:rPr>
              <a:t>” ICDM 2015.</a:t>
            </a:r>
            <a:endParaRPr lang="en-US" altLang="zh-CN" sz="150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66800"/>
            <a:ext cx="4275276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380" y="1375925"/>
            <a:ext cx="2975033" cy="2834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8438" y="4876800"/>
            <a:ext cx="3108962" cy="365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5545" y="3897868"/>
            <a:ext cx="24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four-layered network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30546" y="4038600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layer-layer </a:t>
            </a:r>
          </a:p>
          <a:p>
            <a:pPr algn="ctr"/>
            <a:r>
              <a:rPr lang="en-US" dirty="0" smtClean="0"/>
              <a:t>dependency network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810000" y="4818888"/>
            <a:ext cx="6096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818">
            <a:off x="5475679" y="3624677"/>
            <a:ext cx="276751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91200" cy="1143000"/>
          </a:xfrm>
        </p:spPr>
        <p:txBody>
          <a:bodyPr/>
          <a:lstStyle/>
          <a:p>
            <a:r>
              <a:rPr lang="en-US" sz="3500" dirty="0" smtClean="0">
                <a:sym typeface="Wingdings" panose="05000000000000000000" pitchFamily="2" charset="2"/>
              </a:rPr>
              <a:t>N5: Min-Max GCO Problem</a:t>
            </a:r>
            <a:br>
              <a:rPr lang="en-US" sz="3500" dirty="0" smtClean="0">
                <a:sym typeface="Wingdings" panose="05000000000000000000" pitchFamily="2" charset="2"/>
              </a:rPr>
            </a:br>
            <a:r>
              <a:rPr lang="en-US" sz="3200" dirty="0" smtClean="0">
                <a:sym typeface="Wingdings" panose="05000000000000000000" pitchFamily="2" charset="2"/>
              </a:rPr>
              <a:t>(Angels &amp; Demons)</a:t>
            </a:r>
            <a:endParaRPr lang="en-US" sz="35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- 92 -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761" y="4325"/>
            <a:ext cx="3350239" cy="13716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52400" y="1219200"/>
            <a:ext cx="883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>
                <a:solidFill>
                  <a:prstClr val="black"/>
                </a:solidFill>
              </a:rPr>
              <a:t>Given: </a:t>
            </a:r>
            <a:r>
              <a:rPr lang="en-US" sz="2800" dirty="0" smtClean="0">
                <a:solidFill>
                  <a:prstClr val="black"/>
                </a:solidFill>
              </a:rPr>
              <a:t>two inter-connected networks (or two inter-connected components within the same network);</a:t>
            </a:r>
          </a:p>
          <a:p>
            <a:pPr algn="just"/>
            <a:r>
              <a:rPr lang="en-US" sz="2800" b="1" dirty="0" smtClean="0">
                <a:solidFill>
                  <a:prstClr val="black"/>
                </a:solidFill>
              </a:rPr>
              <a:t>Find: </a:t>
            </a:r>
            <a:r>
              <a:rPr lang="en-US" sz="2800" dirty="0" smtClean="0">
                <a:solidFill>
                  <a:prstClr val="black"/>
                </a:solidFill>
              </a:rPr>
              <a:t>the optimal graph operation, that </a:t>
            </a:r>
          </a:p>
          <a:p>
            <a:pPr lvl="1" algn="just"/>
            <a:r>
              <a:rPr lang="en-US" sz="2400" b="1" i="1" dirty="0" smtClean="0">
                <a:solidFill>
                  <a:srgbClr val="FF0000"/>
                </a:solidFill>
              </a:rPr>
              <a:t>minimizes</a:t>
            </a:r>
            <a:r>
              <a:rPr lang="en-US" sz="2400" dirty="0" smtClean="0">
                <a:solidFill>
                  <a:prstClr val="black"/>
                </a:solidFill>
              </a:rPr>
              <a:t> the connectivity of the  (adversarial) network, and </a:t>
            </a:r>
          </a:p>
          <a:p>
            <a:pPr lvl="1" algn="just"/>
            <a:r>
              <a:rPr lang="en-US" sz="2400" b="1" i="1" dirty="0" smtClean="0">
                <a:solidFill>
                  <a:srgbClr val="FF0000"/>
                </a:solidFill>
              </a:rPr>
              <a:t>maximizes</a:t>
            </a:r>
            <a:r>
              <a:rPr lang="en-US" sz="2400" dirty="0" smtClean="0">
                <a:solidFill>
                  <a:prstClr val="black"/>
                </a:solidFill>
              </a:rPr>
              <a:t> the connectivity of the other network (the one we want to protect).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 rot="-547185">
            <a:off x="5884994" y="4017959"/>
            <a:ext cx="1704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prstClr val="black"/>
                </a:solidFill>
              </a:rPr>
              <a:t>Maximize</a:t>
            </a:r>
            <a:endParaRPr lang="en-US" altLang="zh-CN" sz="2800" dirty="0">
              <a:solidFill>
                <a:prstClr val="black"/>
              </a:solidFill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 rot="-392076">
            <a:off x="6314254" y="5475397"/>
            <a:ext cx="16049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prstClr val="white"/>
                </a:solidFill>
              </a:rPr>
              <a:t>Minimize</a:t>
            </a:r>
            <a:endParaRPr lang="en-US" altLang="zh-CN" sz="28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20" y="3810000"/>
            <a:ext cx="4635959" cy="257860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534400" y="4724400"/>
            <a:ext cx="609600" cy="6613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2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91200" cy="1143000"/>
          </a:xfrm>
        </p:spPr>
        <p:txBody>
          <a:bodyPr/>
          <a:lstStyle/>
          <a:p>
            <a:r>
              <a:rPr lang="en-US" sz="3500" dirty="0" smtClean="0">
                <a:sym typeface="Wingdings" panose="05000000000000000000" pitchFamily="2" charset="2"/>
              </a:rPr>
              <a:t>N6: Super-Robust Network</a:t>
            </a:r>
            <a:endParaRPr lang="en-US" sz="35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- 91 -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761" y="4325"/>
            <a:ext cx="3350239" cy="13716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52400" y="990600"/>
            <a:ext cx="883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 smtClean="0">
                <a:solidFill>
                  <a:prstClr val="black"/>
                </a:solidFill>
              </a:rPr>
              <a:t>Observations</a:t>
            </a:r>
            <a:r>
              <a:rPr lang="en-US" sz="2400" dirty="0" smtClean="0">
                <a:solidFill>
                  <a:prstClr val="black"/>
                </a:solidFill>
              </a:rPr>
              <a:t> (Nature 2000):</a:t>
            </a:r>
          </a:p>
          <a:p>
            <a:pPr lvl="1" algn="just"/>
            <a:r>
              <a:rPr lang="en-US" sz="2000" b="1" dirty="0" smtClean="0">
                <a:solidFill>
                  <a:prstClr val="black"/>
                </a:solidFill>
              </a:rPr>
              <a:t>Scale-free Networks </a:t>
            </a:r>
            <a:r>
              <a:rPr lang="en-US" sz="2000" dirty="0" smtClean="0">
                <a:solidFill>
                  <a:prstClr val="black"/>
                </a:solidFill>
              </a:rPr>
              <a:t>(e.g., power-law): resilient to random failure, but vulnerable to targeted attack</a:t>
            </a:r>
          </a:p>
          <a:p>
            <a:pPr lvl="1" algn="just"/>
            <a:r>
              <a:rPr lang="en-US" sz="2000" b="1" dirty="0" smtClean="0">
                <a:solidFill>
                  <a:prstClr val="black"/>
                </a:solidFill>
              </a:rPr>
              <a:t>Exponential Networks </a:t>
            </a:r>
            <a:r>
              <a:rPr lang="en-US" sz="2000" dirty="0" smtClean="0">
                <a:solidFill>
                  <a:prstClr val="black"/>
                </a:solidFill>
              </a:rPr>
              <a:t>(e.g., ER, Small-World model): resilient to targeted attacks.</a:t>
            </a:r>
          </a:p>
          <a:p>
            <a:pPr lvl="1" algn="just"/>
            <a:endParaRPr lang="en-US" sz="2000" dirty="0" smtClean="0">
              <a:solidFill>
                <a:prstClr val="black"/>
              </a:solidFill>
            </a:endParaRPr>
          </a:p>
          <a:p>
            <a:pPr lvl="1" algn="just"/>
            <a:endParaRPr lang="en-US" sz="2000" dirty="0" smtClean="0">
              <a:solidFill>
                <a:prstClr val="black"/>
              </a:solidFill>
            </a:endParaRPr>
          </a:p>
          <a:p>
            <a:pPr lvl="1" algn="just"/>
            <a:endParaRPr lang="en-US" sz="2000" dirty="0">
              <a:solidFill>
                <a:prstClr val="black"/>
              </a:solidFill>
            </a:endParaRPr>
          </a:p>
          <a:p>
            <a:pPr lvl="1" algn="just"/>
            <a:endParaRPr lang="en-US" sz="2000" dirty="0" smtClean="0">
              <a:solidFill>
                <a:prstClr val="black"/>
              </a:solidFill>
            </a:endParaRPr>
          </a:p>
          <a:p>
            <a:pPr algn="just"/>
            <a:r>
              <a:rPr lang="en-US" sz="2400" b="1" dirty="0" smtClean="0">
                <a:solidFill>
                  <a:prstClr val="black"/>
                </a:solidFill>
              </a:rPr>
              <a:t>Q1: </a:t>
            </a:r>
            <a:r>
              <a:rPr lang="en-US" sz="2400" dirty="0" smtClean="0">
                <a:solidFill>
                  <a:prstClr val="black"/>
                </a:solidFill>
              </a:rPr>
              <a:t>How to design a robust network that is resilient to both failure and attacks? </a:t>
            </a:r>
          </a:p>
          <a:p>
            <a:pPr algn="just"/>
            <a:r>
              <a:rPr lang="en-US" sz="2400" b="1" dirty="0" smtClean="0">
                <a:solidFill>
                  <a:prstClr val="black"/>
                </a:solidFill>
              </a:rPr>
              <a:t>Q2: </a:t>
            </a:r>
            <a:r>
              <a:rPr lang="en-US" sz="2400" dirty="0" smtClean="0">
                <a:solidFill>
                  <a:prstClr val="black"/>
                </a:solidFill>
              </a:rPr>
              <a:t>If we know the type of attack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(e.g., HDA, or even based on GCO algorithms), How to tailor the GCO-defending algorithms (e.g., knowing your enemies)? </a:t>
            </a:r>
          </a:p>
        </p:txBody>
      </p:sp>
      <p:sp>
        <p:nvSpPr>
          <p:cNvPr id="11" name="TextBox 142"/>
          <p:cNvSpPr txBox="1">
            <a:spLocks noChangeArrowheads="1"/>
          </p:cNvSpPr>
          <p:nvPr/>
        </p:nvSpPr>
        <p:spPr bwMode="auto">
          <a:xfrm>
            <a:off x="0" y="6248400"/>
            <a:ext cx="9144000" cy="60016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prstClr val="white"/>
                </a:solidFill>
              </a:rPr>
              <a:t>Albert, </a:t>
            </a:r>
            <a:r>
              <a:rPr lang="en-US" altLang="zh-CN" sz="1100" dirty="0" err="1">
                <a:solidFill>
                  <a:prstClr val="white"/>
                </a:solidFill>
              </a:rPr>
              <a:t>Réka</a:t>
            </a:r>
            <a:r>
              <a:rPr lang="en-US" altLang="zh-CN" sz="1100" dirty="0">
                <a:solidFill>
                  <a:prstClr val="white"/>
                </a:solidFill>
              </a:rPr>
              <a:t>, </a:t>
            </a:r>
            <a:r>
              <a:rPr lang="en-US" altLang="zh-CN" sz="1100" dirty="0" err="1">
                <a:solidFill>
                  <a:prstClr val="white"/>
                </a:solidFill>
              </a:rPr>
              <a:t>Hawoong</a:t>
            </a:r>
            <a:r>
              <a:rPr lang="en-US" altLang="zh-CN" sz="1100" dirty="0">
                <a:solidFill>
                  <a:prstClr val="white"/>
                </a:solidFill>
              </a:rPr>
              <a:t> </a:t>
            </a:r>
            <a:r>
              <a:rPr lang="en-US" altLang="zh-CN" sz="1100" dirty="0" err="1">
                <a:solidFill>
                  <a:prstClr val="white"/>
                </a:solidFill>
              </a:rPr>
              <a:t>Jeong</a:t>
            </a:r>
            <a:r>
              <a:rPr lang="en-US" altLang="zh-CN" sz="1100" dirty="0">
                <a:solidFill>
                  <a:prstClr val="white"/>
                </a:solidFill>
              </a:rPr>
              <a:t>, and Albert-</a:t>
            </a:r>
            <a:r>
              <a:rPr lang="en-US" altLang="zh-CN" sz="1100" dirty="0" err="1">
                <a:solidFill>
                  <a:prstClr val="white"/>
                </a:solidFill>
              </a:rPr>
              <a:t>László</a:t>
            </a:r>
            <a:r>
              <a:rPr lang="en-US" altLang="zh-CN" sz="1100" dirty="0">
                <a:solidFill>
                  <a:prstClr val="white"/>
                </a:solidFill>
              </a:rPr>
              <a:t> </a:t>
            </a:r>
            <a:r>
              <a:rPr lang="en-US" altLang="zh-CN" sz="1100" dirty="0" err="1">
                <a:solidFill>
                  <a:prstClr val="white"/>
                </a:solidFill>
              </a:rPr>
              <a:t>Barabási</a:t>
            </a:r>
            <a:r>
              <a:rPr lang="en-US" altLang="zh-CN" sz="1100" dirty="0">
                <a:solidFill>
                  <a:prstClr val="white"/>
                </a:solidFill>
              </a:rPr>
              <a:t>. "Error and attack tolerance of complex networks." nature 406.6794 (2000): 378-382.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CN" sz="1100" dirty="0" err="1" smtClean="0">
                <a:solidFill>
                  <a:prstClr val="white"/>
                </a:solidFill>
              </a:rPr>
              <a:t>István</a:t>
            </a:r>
            <a:r>
              <a:rPr lang="en-US" altLang="zh-CN" sz="1100" dirty="0" smtClean="0">
                <a:solidFill>
                  <a:prstClr val="white"/>
                </a:solidFill>
              </a:rPr>
              <a:t> </a:t>
            </a:r>
            <a:r>
              <a:rPr lang="en-US" altLang="zh-CN" sz="1100" dirty="0">
                <a:solidFill>
                  <a:prstClr val="white"/>
                </a:solidFill>
              </a:rPr>
              <a:t>A. </a:t>
            </a:r>
            <a:r>
              <a:rPr lang="en-US" altLang="zh-CN" sz="1100" dirty="0" err="1">
                <a:solidFill>
                  <a:prstClr val="white"/>
                </a:solidFill>
              </a:rPr>
              <a:t>Kovács</a:t>
            </a:r>
            <a:r>
              <a:rPr lang="en-US" altLang="zh-CN" sz="1100" dirty="0">
                <a:solidFill>
                  <a:prstClr val="white"/>
                </a:solidFill>
              </a:rPr>
              <a:t> &amp; Albert-</a:t>
            </a:r>
            <a:r>
              <a:rPr lang="en-US" altLang="zh-CN" sz="1100" dirty="0" err="1">
                <a:solidFill>
                  <a:prstClr val="white"/>
                </a:solidFill>
              </a:rPr>
              <a:t>László</a:t>
            </a:r>
            <a:r>
              <a:rPr lang="en-US" altLang="zh-CN" sz="1100" dirty="0">
                <a:solidFill>
                  <a:prstClr val="white"/>
                </a:solidFill>
              </a:rPr>
              <a:t> </a:t>
            </a:r>
            <a:r>
              <a:rPr lang="en-US" altLang="zh-CN" sz="1100" dirty="0" err="1">
                <a:solidFill>
                  <a:prstClr val="white"/>
                </a:solidFill>
              </a:rPr>
              <a:t>Barabási</a:t>
            </a:r>
            <a:r>
              <a:rPr lang="en-US" altLang="zh-CN" sz="1100" dirty="0">
                <a:solidFill>
                  <a:prstClr val="white"/>
                </a:solidFill>
              </a:rPr>
              <a:t>: Network science: Destruction perfected. Nature 524, 38–39, 2015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423160"/>
            <a:ext cx="3147188" cy="1920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2662210"/>
            <a:ext cx="40255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X: fraction of removed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Y: diameter of the residual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E: ER model; SF: scale-free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Blue: (random)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Red: (intentional)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5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91200" cy="1143000"/>
          </a:xfrm>
        </p:spPr>
        <p:txBody>
          <a:bodyPr/>
          <a:lstStyle/>
          <a:p>
            <a:pPr algn="l"/>
            <a:r>
              <a:rPr lang="en-US" sz="3200" dirty="0" smtClean="0">
                <a:sym typeface="Wingdings" panose="05000000000000000000" pitchFamily="2" charset="2"/>
              </a:rPr>
              <a:t>N7: Optimal Graph Construction</a:t>
            </a:r>
            <a:endParaRPr lang="en-US" sz="32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- 91 -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52400" y="1524000"/>
            <a:ext cx="899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 smtClean="0">
                <a:solidFill>
                  <a:prstClr val="black"/>
                </a:solidFill>
              </a:rPr>
              <a:t>Q: What if the initial graph does not exist? 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/>
            <a:r>
              <a:rPr lang="en-US" sz="2400" b="1" dirty="0" smtClean="0">
                <a:solidFill>
                  <a:prstClr val="black"/>
                </a:solidFill>
              </a:rPr>
              <a:t>Robust Network Construction again intentional attacks (e.g., HDA)</a:t>
            </a:r>
          </a:p>
          <a:p>
            <a:pPr lvl="1" algn="just"/>
            <a:r>
              <a:rPr lang="en-US" sz="2000" b="1" dirty="0" smtClean="0">
                <a:solidFill>
                  <a:prstClr val="black"/>
                </a:solidFill>
              </a:rPr>
              <a:t>Given: </a:t>
            </a:r>
            <a:r>
              <a:rPr lang="en-US" sz="2000" dirty="0" smtClean="0">
                <a:solidFill>
                  <a:prstClr val="black"/>
                </a:solidFill>
              </a:rPr>
              <a:t>(1) the number of nodes </a:t>
            </a:r>
            <a:r>
              <a:rPr lang="en-US" sz="2000" i="1" dirty="0" smtClean="0">
                <a:solidFill>
                  <a:prstClr val="black"/>
                </a:solidFill>
              </a:rPr>
              <a:t>n</a:t>
            </a:r>
            <a:r>
              <a:rPr lang="en-US" sz="2000" dirty="0" smtClean="0">
                <a:solidFill>
                  <a:prstClr val="black"/>
                </a:solidFill>
              </a:rPr>
              <a:t> of the graph, and (2) its desired degree vector </a:t>
            </a:r>
            <a:r>
              <a:rPr lang="en-US" sz="2000" i="1" dirty="0" smtClean="0">
                <a:solidFill>
                  <a:prstClr val="black"/>
                </a:solidFill>
              </a:rPr>
              <a:t>d</a:t>
            </a:r>
            <a:r>
              <a:rPr lang="en-US" sz="2000" dirty="0" smtClean="0">
                <a:solidFill>
                  <a:prstClr val="black"/>
                </a:solidFill>
              </a:rPr>
              <a:t> (i.e., node capacity);</a:t>
            </a:r>
          </a:p>
          <a:p>
            <a:pPr lvl="1" algn="just"/>
            <a:r>
              <a:rPr lang="en-US" sz="2000" b="1" dirty="0" smtClean="0">
                <a:solidFill>
                  <a:prstClr val="black"/>
                </a:solidFill>
              </a:rPr>
              <a:t>Output: </a:t>
            </a:r>
            <a:r>
              <a:rPr lang="en-US" sz="2000" dirty="0" smtClean="0">
                <a:solidFill>
                  <a:prstClr val="black"/>
                </a:solidFill>
              </a:rPr>
              <a:t>a graph </a:t>
            </a:r>
            <a:r>
              <a:rPr lang="en-US" sz="2000" i="1" dirty="0" smtClean="0">
                <a:solidFill>
                  <a:prstClr val="black"/>
                </a:solidFill>
              </a:rPr>
              <a:t>A</a:t>
            </a:r>
            <a:r>
              <a:rPr lang="en-US" sz="2000" dirty="0" smtClean="0">
                <a:solidFill>
                  <a:prstClr val="black"/>
                </a:solidFill>
              </a:rPr>
              <a:t> with (1) </a:t>
            </a:r>
            <a:r>
              <a:rPr lang="en-US" sz="2000" i="1" dirty="0" smtClean="0">
                <a:solidFill>
                  <a:prstClr val="black"/>
                </a:solidFill>
              </a:rPr>
              <a:t>n</a:t>
            </a:r>
            <a:r>
              <a:rPr lang="en-US" sz="2000" dirty="0" smtClean="0">
                <a:solidFill>
                  <a:prstClr val="black"/>
                </a:solidFill>
              </a:rPr>
              <a:t> nodes, (2) the maximal robustness, (3) </a:t>
            </a:r>
            <a:r>
              <a:rPr lang="en-US" sz="2000" dirty="0" err="1" smtClean="0">
                <a:solidFill>
                  <a:prstClr val="black"/>
                </a:solidFill>
              </a:rPr>
              <a:t>deg</a:t>
            </a:r>
            <a:r>
              <a:rPr lang="en-US" sz="2000" dirty="0" smtClean="0">
                <a:solidFill>
                  <a:prstClr val="black"/>
                </a:solidFill>
              </a:rPr>
              <a:t>(</a:t>
            </a:r>
            <a:r>
              <a:rPr lang="en-US" sz="2000" i="1" dirty="0" smtClean="0">
                <a:solidFill>
                  <a:prstClr val="black"/>
                </a:solidFill>
              </a:rPr>
              <a:t>A</a:t>
            </a:r>
            <a:r>
              <a:rPr lang="en-US" sz="2000" dirty="0" smtClean="0">
                <a:solidFill>
                  <a:prstClr val="black"/>
                </a:solidFill>
              </a:rPr>
              <a:t>) = </a:t>
            </a:r>
            <a:r>
              <a:rPr lang="en-US" sz="2000" i="1" dirty="0" smtClean="0">
                <a:solidFill>
                  <a:prstClr val="black"/>
                </a:solidFill>
              </a:rPr>
              <a:t>d</a:t>
            </a:r>
          </a:p>
          <a:p>
            <a:pPr algn="just"/>
            <a:r>
              <a:rPr lang="en-US" sz="2400" b="1" dirty="0" smtClean="0">
                <a:solidFill>
                  <a:prstClr val="black"/>
                </a:solidFill>
              </a:rPr>
              <a:t>An Effective Heuristic</a:t>
            </a:r>
          </a:p>
          <a:p>
            <a:pPr lvl="1" algn="just"/>
            <a:r>
              <a:rPr lang="en-US" sz="2000" b="1" dirty="0" smtClean="0">
                <a:solidFill>
                  <a:prstClr val="black"/>
                </a:solidFill>
              </a:rPr>
              <a:t>H1: </a:t>
            </a:r>
            <a:r>
              <a:rPr lang="en-US" sz="2000" dirty="0" smtClean="0">
                <a:solidFill>
                  <a:prstClr val="black"/>
                </a:solidFill>
              </a:rPr>
              <a:t>Avoid </a:t>
            </a:r>
            <a:r>
              <a:rPr lang="en-US" sz="2000" dirty="0" err="1" smtClean="0">
                <a:solidFill>
                  <a:prstClr val="black"/>
                </a:solidFill>
              </a:rPr>
              <a:t>disassortative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pPr marL="457200" lvl="1" indent="0" algn="just">
              <a:buNone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    mix by degree</a:t>
            </a:r>
          </a:p>
          <a:p>
            <a:pPr lvl="1" algn="just"/>
            <a:r>
              <a:rPr lang="en-US" sz="2000" b="1" dirty="0" smtClean="0">
                <a:solidFill>
                  <a:prstClr val="black"/>
                </a:solidFill>
              </a:rPr>
              <a:t>H2: </a:t>
            </a:r>
            <a:r>
              <a:rPr lang="en-US" sz="2000" dirty="0" smtClean="0">
                <a:solidFill>
                  <a:prstClr val="black"/>
                </a:solidFill>
              </a:rPr>
              <a:t>Large loop coverage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8458200" y="4672938"/>
            <a:ext cx="609600" cy="813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42"/>
          <p:cNvSpPr txBox="1">
            <a:spLocks noChangeArrowheads="1"/>
          </p:cNvSpPr>
          <p:nvPr/>
        </p:nvSpPr>
        <p:spPr bwMode="auto">
          <a:xfrm>
            <a:off x="0" y="6477000"/>
            <a:ext cx="9144000" cy="3231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zh-CN" sz="400" dirty="0" smtClean="0">
              <a:solidFill>
                <a:prstClr val="white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CN" sz="1100" dirty="0" smtClean="0">
                <a:solidFill>
                  <a:prstClr val="white"/>
                </a:solidFill>
              </a:rPr>
              <a:t>Hui </a:t>
            </a:r>
            <a:r>
              <a:rPr lang="en-US" altLang="zh-CN" sz="1100" dirty="0">
                <a:solidFill>
                  <a:prstClr val="white"/>
                </a:solidFill>
              </a:rPr>
              <a:t>Wang, </a:t>
            </a:r>
            <a:r>
              <a:rPr lang="en-US" altLang="zh-CN" sz="1100" dirty="0" err="1">
                <a:solidFill>
                  <a:prstClr val="white"/>
                </a:solidFill>
              </a:rPr>
              <a:t>Wanyun</a:t>
            </a:r>
            <a:r>
              <a:rPr lang="en-US" altLang="zh-CN" sz="1100" dirty="0">
                <a:solidFill>
                  <a:prstClr val="white"/>
                </a:solidFill>
              </a:rPr>
              <a:t> Cui, </a:t>
            </a:r>
            <a:r>
              <a:rPr lang="en-US" altLang="zh-CN" sz="1100" dirty="0" err="1">
                <a:solidFill>
                  <a:prstClr val="white"/>
                </a:solidFill>
              </a:rPr>
              <a:t>Yanghua</a:t>
            </a:r>
            <a:r>
              <a:rPr lang="en-US" altLang="zh-CN" sz="1100" dirty="0">
                <a:solidFill>
                  <a:prstClr val="white"/>
                </a:solidFill>
              </a:rPr>
              <a:t> Xiao, Hanghang Tong: Robust network construction against intentional attacks. </a:t>
            </a:r>
            <a:r>
              <a:rPr lang="en-US" altLang="zh-CN" sz="1100" dirty="0" err="1">
                <a:solidFill>
                  <a:prstClr val="white"/>
                </a:solidFill>
              </a:rPr>
              <a:t>BigComp</a:t>
            </a:r>
            <a:r>
              <a:rPr lang="en-US" altLang="zh-CN" sz="1100" dirty="0">
                <a:solidFill>
                  <a:prstClr val="white"/>
                </a:solidFill>
              </a:rPr>
              <a:t> 2015: 279-286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470" y="0"/>
            <a:ext cx="3532530" cy="10972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276600" y="536271"/>
            <a:ext cx="2514600" cy="1146313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742" y="3810000"/>
            <a:ext cx="5424058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-1128"/>
            <a:ext cx="35106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5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525963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b="1" dirty="0" smtClean="0"/>
              <a:t>Challenges: How to Scale-up &amp; Speed-up</a:t>
            </a:r>
            <a:endParaRPr lang="en-US" sz="2800" b="1" dirty="0" smtClean="0"/>
          </a:p>
          <a:p>
            <a:pPr lvl="1"/>
            <a:r>
              <a:rPr lang="en-US" dirty="0" smtClean="0"/>
              <a:t>E1: O(m) or better on a single machine</a:t>
            </a:r>
          </a:p>
          <a:p>
            <a:pPr lvl="1"/>
            <a:r>
              <a:rPr lang="en-US" dirty="0" smtClean="0"/>
              <a:t>E2: Parallelism (implementation, decouple, analysis)</a:t>
            </a:r>
          </a:p>
          <a:p>
            <a:r>
              <a:rPr lang="en-US" b="1" dirty="0" smtClean="0"/>
              <a:t>Opportunities</a:t>
            </a:r>
            <a:r>
              <a:rPr lang="en-US" dirty="0" smtClean="0"/>
              <a:t>: </a:t>
            </a:r>
          </a:p>
          <a:p>
            <a:pPr lvl="1"/>
            <a:r>
              <a:rPr lang="en-US" sz="2400" dirty="0" smtClean="0"/>
              <a:t>Solving GCO problems </a:t>
            </a:r>
            <a:r>
              <a:rPr lang="en-US" sz="2400" b="1" dirty="0" smtClean="0"/>
              <a:t>trivially</a:t>
            </a:r>
            <a:r>
              <a:rPr lang="en-US" sz="2400" dirty="0" smtClean="0"/>
              <a:t> by scale? </a:t>
            </a:r>
          </a:p>
          <a:p>
            <a:pPr lvl="1"/>
            <a:r>
              <a:rPr lang="en-US" sz="2400" b="1" dirty="0" smtClean="0"/>
              <a:t>Conjecture</a:t>
            </a:r>
            <a:r>
              <a:rPr lang="en-US" sz="2400" dirty="0" smtClean="0"/>
              <a:t>: when the initial graph is big enough, (1) adding any new links will make little improvement, and (2) the graph becomes impossible to demolish with any limited budget.</a:t>
            </a:r>
          </a:p>
          <a:p>
            <a:pPr lvl="1"/>
            <a:r>
              <a:rPr lang="en-US" sz="2400" dirty="0" smtClean="0"/>
              <a:t>Is this true? If so, where is the tipping point?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91200" cy="1143000"/>
          </a:xfrm>
        </p:spPr>
        <p:txBody>
          <a:bodyPr/>
          <a:lstStyle/>
          <a:p>
            <a:pPr algn="l"/>
            <a:r>
              <a:rPr lang="en-US" sz="3500" dirty="0" smtClean="0">
                <a:sym typeface="Wingdings" panose="05000000000000000000" pitchFamily="2" charset="2"/>
              </a:rPr>
              <a:t>N8: GCO Scalability:</a:t>
            </a:r>
            <a:br>
              <a:rPr lang="en-US" sz="3500" dirty="0" smtClean="0">
                <a:sym typeface="Wingdings" panose="05000000000000000000" pitchFamily="2" charset="2"/>
              </a:rPr>
            </a:br>
            <a:r>
              <a:rPr lang="en-US" sz="3500" dirty="0" smtClean="0">
                <a:sym typeface="Wingdings" panose="05000000000000000000" pitchFamily="2" charset="2"/>
              </a:rPr>
              <a:t>Challenges &amp; Opportunities</a:t>
            </a:r>
            <a:endParaRPr lang="en-US" sz="35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761" y="4325"/>
            <a:ext cx="3350239" cy="1371600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0" y="6486525"/>
            <a:ext cx="1447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1" i="0" kern="1200">
                <a:solidFill>
                  <a:srgbClr val="80808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- 95 -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42266"/>
      </p:ext>
    </p:extLst>
  </p:cSld>
  <p:clrMapOvr>
    <a:masterClrMapping/>
  </p:clrMapOvr>
  <p:transition xmlns:p14="http://schemas.microsoft.com/office/powerpoint/2010/main" advTm="16484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bnb.tv/img/global_map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4364"/>
          <a:stretch/>
        </p:blipFill>
        <p:spPr bwMode="auto">
          <a:xfrm>
            <a:off x="63500" y="1447801"/>
            <a:ext cx="8677275" cy="4800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- 96 -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solidFill>
                  <a:srgbClr val="FF0000"/>
                </a:solidFill>
              </a:rPr>
              <a:t>Lada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A. </a:t>
            </a:r>
            <a:r>
              <a:rPr lang="en-US" sz="1600" dirty="0" err="1">
                <a:solidFill>
                  <a:srgbClr val="FF0000"/>
                </a:solidFill>
              </a:rPr>
              <a:t>Adamic</a:t>
            </a:r>
            <a:r>
              <a:rPr lang="en-US" sz="1600" dirty="0">
                <a:solidFill>
                  <a:srgbClr val="FF0000"/>
                </a:solidFill>
              </a:rPr>
              <a:t>, Leman </a:t>
            </a:r>
            <a:r>
              <a:rPr lang="en-US" sz="1600" dirty="0" err="1">
                <a:solidFill>
                  <a:srgbClr val="FF0000"/>
                </a:solidFill>
              </a:rPr>
              <a:t>Akoglu</a:t>
            </a:r>
            <a:r>
              <a:rPr lang="en-US" sz="1600" dirty="0">
                <a:solidFill>
                  <a:srgbClr val="FF0000"/>
                </a:solidFill>
              </a:rPr>
              <a:t>, Albert-</a:t>
            </a:r>
            <a:r>
              <a:rPr lang="en-US" sz="1600" dirty="0" err="1">
                <a:solidFill>
                  <a:srgbClr val="FF0000"/>
                </a:solidFill>
              </a:rPr>
              <a:t>László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Barabási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</a:rPr>
              <a:t>Norbou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Buchler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</a:rPr>
              <a:t>Nadya</a:t>
            </a:r>
            <a:r>
              <a:rPr lang="en-US" sz="1600" dirty="0" smtClean="0">
                <a:solidFill>
                  <a:srgbClr val="FF0000"/>
                </a:solidFill>
              </a:rPr>
              <a:t> Bliss, Nan Cao, Polo Chau, Tina </a:t>
            </a:r>
            <a:r>
              <a:rPr lang="en-US" sz="1600" dirty="0" err="1">
                <a:solidFill>
                  <a:srgbClr val="FF0000"/>
                </a:solidFill>
              </a:rPr>
              <a:t>Eliassi</a:t>
            </a:r>
            <a:r>
              <a:rPr lang="en-US" sz="1600" dirty="0">
                <a:solidFill>
                  <a:srgbClr val="FF0000"/>
                </a:solidFill>
              </a:rPr>
              <a:t>-Rad, Kate </a:t>
            </a:r>
            <a:r>
              <a:rPr lang="en-US" sz="1600" dirty="0" err="1">
                <a:solidFill>
                  <a:srgbClr val="FF0000"/>
                </a:solidFill>
              </a:rPr>
              <a:t>Erhlich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Christos </a:t>
            </a:r>
            <a:r>
              <a:rPr lang="en-US" sz="1600" dirty="0" err="1">
                <a:solidFill>
                  <a:srgbClr val="FF0000"/>
                </a:solidFill>
              </a:rPr>
              <a:t>Faloutsos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Michalis </a:t>
            </a:r>
            <a:r>
              <a:rPr lang="en-US" sz="1600" dirty="0" err="1">
                <a:solidFill>
                  <a:srgbClr val="FF0000"/>
                </a:solidFill>
              </a:rPr>
              <a:t>Faloutsos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Jingrui</a:t>
            </a:r>
            <a:r>
              <a:rPr lang="en-US" sz="1600" dirty="0">
                <a:solidFill>
                  <a:srgbClr val="FF0000"/>
                </a:solidFill>
              </a:rPr>
              <a:t> He, Theodore </a:t>
            </a:r>
            <a:r>
              <a:rPr lang="en-US" sz="1600" dirty="0" smtClean="0">
                <a:solidFill>
                  <a:srgbClr val="FF0000"/>
                </a:solidFill>
              </a:rPr>
              <a:t>J. </a:t>
            </a:r>
            <a:r>
              <a:rPr lang="en-US" sz="1600" dirty="0" err="1" smtClean="0">
                <a:solidFill>
                  <a:srgbClr val="FF0000"/>
                </a:solidFill>
              </a:rPr>
              <a:t>Iwashyna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Yu-Ru Lin, </a:t>
            </a:r>
            <a:r>
              <a:rPr lang="en-US" sz="1600" dirty="0" err="1" smtClean="0">
                <a:solidFill>
                  <a:srgbClr val="FF0000"/>
                </a:solidFill>
              </a:rPr>
              <a:t>Qiaozhu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Mei, </a:t>
            </a:r>
            <a:r>
              <a:rPr lang="en-US" sz="1600" dirty="0" smtClean="0">
                <a:solidFill>
                  <a:srgbClr val="FF0000"/>
                </a:solidFill>
              </a:rPr>
              <a:t>B</a:t>
            </a:r>
            <a:r>
              <a:rPr lang="en-US" sz="1600" dirty="0">
                <a:solidFill>
                  <a:srgbClr val="FF0000"/>
                </a:solidFill>
              </a:rPr>
              <a:t>. </a:t>
            </a:r>
            <a:r>
              <a:rPr lang="en-US" sz="1600" dirty="0" err="1">
                <a:solidFill>
                  <a:srgbClr val="FF0000"/>
                </a:solidFill>
              </a:rPr>
              <a:t>Aditya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Prakash</a:t>
            </a:r>
            <a:r>
              <a:rPr lang="en-US" sz="1600" dirty="0" smtClean="0">
                <a:solidFill>
                  <a:srgbClr val="FF0000"/>
                </a:solidFill>
              </a:rPr>
              <a:t>, Lei Shi, </a:t>
            </a:r>
            <a:r>
              <a:rPr lang="en-US" sz="1600" dirty="0" err="1" smtClean="0">
                <a:solidFill>
                  <a:srgbClr val="FF0000"/>
                </a:solidFill>
              </a:rPr>
              <a:t>Chaoming</a:t>
            </a:r>
            <a:r>
              <a:rPr lang="en-US" sz="1600" dirty="0" smtClean="0">
                <a:solidFill>
                  <a:srgbClr val="FF0000"/>
                </a:solidFill>
              </a:rPr>
              <a:t> Song, Boleslaw </a:t>
            </a:r>
            <a:r>
              <a:rPr lang="en-US" sz="1600" dirty="0">
                <a:solidFill>
                  <a:srgbClr val="FF0000"/>
                </a:solidFill>
              </a:rPr>
              <a:t>K. </a:t>
            </a:r>
            <a:r>
              <a:rPr lang="en-US" sz="1600" dirty="0" smtClean="0">
                <a:solidFill>
                  <a:srgbClr val="FF0000"/>
                </a:solidFill>
              </a:rPr>
              <a:t>Szymanski, </a:t>
            </a:r>
            <a:r>
              <a:rPr lang="en-US" sz="1600" dirty="0" err="1" smtClean="0">
                <a:solidFill>
                  <a:srgbClr val="FF0000"/>
                </a:solidFill>
              </a:rPr>
              <a:t>Jie</a:t>
            </a:r>
            <a:r>
              <a:rPr lang="en-US" sz="1600" dirty="0" smtClean="0">
                <a:solidFill>
                  <a:srgbClr val="FF0000"/>
                </a:solidFill>
              </a:rPr>
              <a:t> Tang, </a:t>
            </a:r>
            <a:r>
              <a:rPr lang="en-US" sz="1600" dirty="0" err="1" smtClean="0">
                <a:solidFill>
                  <a:srgbClr val="FF0000"/>
                </a:solidFill>
              </a:rPr>
              <a:t>Dashun</a:t>
            </a:r>
            <a:r>
              <a:rPr lang="en-US" sz="1600" dirty="0" smtClean="0">
                <a:solidFill>
                  <a:srgbClr val="FF0000"/>
                </a:solidFill>
              </a:rPr>
              <a:t> Wang, </a:t>
            </a:r>
            <a:r>
              <a:rPr lang="en-US" sz="1600" dirty="0" err="1" smtClean="0">
                <a:solidFill>
                  <a:srgbClr val="FF0000"/>
                </a:solidFill>
              </a:rPr>
              <a:t>Yanghua</a:t>
            </a:r>
            <a:r>
              <a:rPr lang="en-US" sz="1600" dirty="0" smtClean="0">
                <a:solidFill>
                  <a:srgbClr val="FF0000"/>
                </a:solidFill>
              </a:rPr>
              <a:t> Xiao, Lei </a:t>
            </a:r>
            <a:r>
              <a:rPr lang="en-US" sz="1600" dirty="0" err="1" smtClean="0">
                <a:solidFill>
                  <a:srgbClr val="FF0000"/>
                </a:solidFill>
              </a:rPr>
              <a:t>Xie</a:t>
            </a:r>
            <a:r>
              <a:rPr lang="en-US" sz="1600" dirty="0" smtClean="0">
                <a:solidFill>
                  <a:srgbClr val="FF0000"/>
                </a:solidFill>
              </a:rPr>
              <a:t>, Lei Ying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1922" name="Picture 2" descr="http://www.ladamic.com/rss/la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0" y="3211883"/>
            <a:ext cx="30561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3660" y="1383134"/>
            <a:ext cx="37604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8497" y="3832930"/>
            <a:ext cx="397239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2281" y="1383134"/>
            <a:ext cx="40615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67" y="4222791"/>
            <a:ext cx="356968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9940" y="1928068"/>
            <a:ext cx="390618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7424" y="1353843"/>
            <a:ext cx="381001" cy="457200"/>
          </a:xfrm>
          <a:prstGeom prst="rect">
            <a:avLst/>
          </a:prstGeom>
        </p:spPr>
      </p:pic>
      <p:pic>
        <p:nvPicPr>
          <p:cNvPr id="81924" name="Picture 4" descr="http://www.cc.gatech.edu/~dchau/assets_new/polo_gra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06" y="3993816"/>
            <a:ext cx="342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 descr="http://eliassi.org/tina2007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47" y="3086962"/>
            <a:ext cx="54488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8" descr="phot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5" y="1353843"/>
            <a:ext cx="37785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0" name="Picture 10" descr="http://www.cs.unm.edu/~michalis/Michalis-Faloutsos-UNM-smal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55" y="4374267"/>
            <a:ext cx="36576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2" name="Picture 12" descr="http://faculty.engineering.asu.edu/jingruihe/wp-content/uploads/2014/09/He_Jingrui_2553w-225x30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17" y="4355255"/>
            <a:ext cx="342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6312" y="1517169"/>
            <a:ext cx="371233" cy="457200"/>
          </a:xfrm>
          <a:prstGeom prst="rect">
            <a:avLst/>
          </a:prstGeom>
        </p:spPr>
      </p:pic>
      <p:pic>
        <p:nvPicPr>
          <p:cNvPr id="81934" name="Picture 14" descr="http://www-personal.umich.edu/~qmei/image/phot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3" y="1864581"/>
            <a:ext cx="32717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6" name="Picture 16" descr="http://people.cs.vt.edu/~badityap/badityap-portrait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37" y="3437992"/>
            <a:ext cx="32950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8" descr="http://lcs.ios.ac.cn/~shil/pic/le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9849" y="2794664"/>
            <a:ext cx="466439" cy="457200"/>
          </a:xfrm>
          <a:prstGeom prst="rect">
            <a:avLst/>
          </a:prstGeom>
        </p:spPr>
      </p:pic>
      <p:pic>
        <p:nvPicPr>
          <p:cNvPr id="81942" name="Picture 22" descr="https://scholar.google.com/citations?view_op=view_photo&amp;user=YqpNyFUAAAAJ&amp;citpid=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13" y="4240090"/>
            <a:ext cx="48638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96571" y="1371204"/>
            <a:ext cx="384508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10386" y="2522547"/>
            <a:ext cx="436323" cy="45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60097" y="1353843"/>
            <a:ext cx="383893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435146" y="3488891"/>
            <a:ext cx="351063" cy="457200"/>
          </a:xfrm>
          <a:prstGeom prst="rect">
            <a:avLst/>
          </a:prstGeom>
        </p:spPr>
      </p:pic>
      <p:pic>
        <p:nvPicPr>
          <p:cNvPr id="81952" name="Picture 32" descr="http://www.public.asu.edu/~lying6/Me2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3" y="3799152"/>
            <a:ext cx="35661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>
            <a:stCxn id="81952" idx="3"/>
          </p:cNvCxnSpPr>
          <p:nvPr/>
        </p:nvCxnSpPr>
        <p:spPr>
          <a:xfrm flipV="1">
            <a:off x="971301" y="3797712"/>
            <a:ext cx="658851" cy="230040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151237" y="3797712"/>
            <a:ext cx="478915" cy="492418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428970" y="3822376"/>
            <a:ext cx="201182" cy="531533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81930" idx="0"/>
          </p:cNvCxnSpPr>
          <p:nvPr/>
        </p:nvCxnSpPr>
        <p:spPr>
          <a:xfrm flipV="1">
            <a:off x="1749435" y="3817378"/>
            <a:ext cx="98990" cy="556889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81922" idx="3"/>
          </p:cNvCxnSpPr>
          <p:nvPr/>
        </p:nvCxnSpPr>
        <p:spPr>
          <a:xfrm>
            <a:off x="1052035" y="3440483"/>
            <a:ext cx="431571" cy="156021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2343991" y="4043921"/>
            <a:ext cx="162522" cy="212432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81924" idx="1"/>
          </p:cNvCxnSpPr>
          <p:nvPr/>
        </p:nvCxnSpPr>
        <p:spPr>
          <a:xfrm flipH="1" flipV="1">
            <a:off x="2310168" y="3877466"/>
            <a:ext cx="751638" cy="344950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6999673" y="3523981"/>
            <a:ext cx="435473" cy="205056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068487" y="3216774"/>
            <a:ext cx="324454" cy="96663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9" idx="2"/>
          </p:cNvCxnSpPr>
          <p:nvPr/>
        </p:nvCxnSpPr>
        <p:spPr>
          <a:xfrm flipH="1">
            <a:off x="7055182" y="2979747"/>
            <a:ext cx="173366" cy="332326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2413931" y="3792361"/>
            <a:ext cx="954566" cy="120371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1936" idx="1"/>
          </p:cNvCxnSpPr>
          <p:nvPr/>
        </p:nvCxnSpPr>
        <p:spPr>
          <a:xfrm flipH="1">
            <a:off x="2416583" y="3666592"/>
            <a:ext cx="1143854" cy="127428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462150" y="3436529"/>
            <a:ext cx="666716" cy="225538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" idx="1"/>
          </p:cNvCxnSpPr>
          <p:nvPr/>
        </p:nvCxnSpPr>
        <p:spPr>
          <a:xfrm flipH="1">
            <a:off x="2462150" y="3008031"/>
            <a:ext cx="1029261" cy="656299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eman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11" y="2779431"/>
            <a:ext cx="4566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0" name="Picture 30" descr="Lei Xie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14" y="2470555"/>
            <a:ext cx="33453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Straight Connector 75"/>
          <p:cNvCxnSpPr/>
          <p:nvPr/>
        </p:nvCxnSpPr>
        <p:spPr>
          <a:xfrm flipH="1">
            <a:off x="2458611" y="2484242"/>
            <a:ext cx="1351389" cy="1175432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0" idx="1"/>
          </p:cNvCxnSpPr>
          <p:nvPr/>
        </p:nvCxnSpPr>
        <p:spPr>
          <a:xfrm flipH="1">
            <a:off x="2460456" y="2156668"/>
            <a:ext cx="1429484" cy="1503006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8" idx="2"/>
          </p:cNvCxnSpPr>
          <p:nvPr/>
        </p:nvCxnSpPr>
        <p:spPr>
          <a:xfrm flipH="1">
            <a:off x="2460456" y="1840334"/>
            <a:ext cx="1404902" cy="1719676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" idx="2"/>
          </p:cNvCxnSpPr>
          <p:nvPr/>
        </p:nvCxnSpPr>
        <p:spPr>
          <a:xfrm flipH="1">
            <a:off x="2460456" y="1840334"/>
            <a:ext cx="961224" cy="1719676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2350880" y="1832451"/>
            <a:ext cx="632975" cy="1762934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2263731" y="1810822"/>
            <a:ext cx="267668" cy="1733340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106204" y="1810822"/>
            <a:ext cx="57588" cy="1784563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1" idx="2"/>
          </p:cNvCxnSpPr>
          <p:nvPr/>
        </p:nvCxnSpPr>
        <p:spPr>
          <a:xfrm>
            <a:off x="1657925" y="1811043"/>
            <a:ext cx="504686" cy="1784342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373832" y="1963443"/>
            <a:ext cx="584010" cy="1489462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899227" y="2314224"/>
            <a:ext cx="1055831" cy="1137185"/>
          </a:xfrm>
          <a:prstGeom prst="line">
            <a:avLst/>
          </a:prstGeom>
          <a:ln w="28575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60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- 97 -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525963"/>
          </a:xfrm>
        </p:spPr>
        <p:txBody>
          <a:bodyPr/>
          <a:lstStyle/>
          <a:p>
            <a:pPr algn="just"/>
            <a:endParaRPr lang="en-US" sz="1800" dirty="0" smtClean="0"/>
          </a:p>
          <a:p>
            <a:pPr algn="just"/>
            <a:r>
              <a:rPr lang="en-US" sz="1800" dirty="0"/>
              <a:t>Hanghang Tong, B. Aditya Prakash, Tina </a:t>
            </a:r>
            <a:r>
              <a:rPr lang="en-US" sz="1800" dirty="0" err="1"/>
              <a:t>Eliassi</a:t>
            </a:r>
            <a:r>
              <a:rPr lang="en-US" sz="1800" dirty="0"/>
              <a:t>-Rad, Michalis </a:t>
            </a:r>
            <a:r>
              <a:rPr lang="en-US" sz="1800" dirty="0" err="1"/>
              <a:t>Faloutsos</a:t>
            </a:r>
            <a:r>
              <a:rPr lang="en-US" sz="1800" dirty="0"/>
              <a:t>, Christos </a:t>
            </a:r>
            <a:r>
              <a:rPr lang="en-US" sz="1800" dirty="0" err="1"/>
              <a:t>Faloutsos</a:t>
            </a:r>
            <a:r>
              <a:rPr lang="en-US" sz="1800" dirty="0"/>
              <a:t>: Gelling, and melting, large graphs by edge manipulation. CIKM 2012: </a:t>
            </a:r>
            <a:r>
              <a:rPr lang="en-US" sz="1800" dirty="0" smtClean="0"/>
              <a:t>245-254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en-US" sz="1800" dirty="0" smtClean="0"/>
              <a:t>Hui </a:t>
            </a:r>
            <a:r>
              <a:rPr lang="en-US" sz="1800" dirty="0"/>
              <a:t>Wang, </a:t>
            </a:r>
            <a:r>
              <a:rPr lang="en-US" sz="1800" dirty="0" err="1"/>
              <a:t>Wanyun</a:t>
            </a:r>
            <a:r>
              <a:rPr lang="en-US" sz="1800" dirty="0"/>
              <a:t> Cui, </a:t>
            </a:r>
            <a:r>
              <a:rPr lang="en-US" sz="1800" dirty="0" err="1"/>
              <a:t>Yanghua</a:t>
            </a:r>
            <a:r>
              <a:rPr lang="en-US" sz="1800" dirty="0"/>
              <a:t> Xiao, Hanghang Tong: Robust network construction against intentional attacks. </a:t>
            </a:r>
            <a:r>
              <a:rPr lang="en-US" sz="1800" dirty="0" err="1"/>
              <a:t>BigComp</a:t>
            </a:r>
            <a:r>
              <a:rPr lang="en-US" sz="1800" dirty="0"/>
              <a:t> 2015: </a:t>
            </a:r>
            <a:r>
              <a:rPr lang="en-US" sz="1800" dirty="0" smtClean="0"/>
              <a:t>279-286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en-US" sz="1800" dirty="0" smtClean="0"/>
              <a:t>Lei </a:t>
            </a:r>
            <a:r>
              <a:rPr lang="en-US" sz="1800" dirty="0"/>
              <a:t>Shi, Hanghang Tong, </a:t>
            </a:r>
            <a:r>
              <a:rPr lang="en-US" sz="1800" dirty="0" err="1"/>
              <a:t>Jie</a:t>
            </a:r>
            <a:r>
              <a:rPr lang="en-US" sz="1800" dirty="0"/>
              <a:t> Tang, Chuang </a:t>
            </a:r>
            <a:r>
              <a:rPr lang="en-US" sz="1800" dirty="0" smtClean="0"/>
              <a:t>Lin: Flow-Based </a:t>
            </a:r>
            <a:r>
              <a:rPr lang="en-US" sz="1800" dirty="0"/>
              <a:t>Influence Graph Visual Summarization. ICDM 2014: </a:t>
            </a:r>
            <a:r>
              <a:rPr lang="en-US" sz="1800" dirty="0" smtClean="0"/>
              <a:t>983-988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en-US" sz="1800" dirty="0" smtClean="0"/>
              <a:t>B</a:t>
            </a:r>
            <a:r>
              <a:rPr lang="en-US" sz="1800" dirty="0"/>
              <a:t>. Aditya Prakash, Lada </a:t>
            </a:r>
            <a:r>
              <a:rPr lang="en-US" sz="1800" dirty="0" err="1"/>
              <a:t>Adamic</a:t>
            </a:r>
            <a:r>
              <a:rPr lang="en-US" sz="1800" dirty="0"/>
              <a:t>, Theodore </a:t>
            </a:r>
            <a:r>
              <a:rPr lang="en-US" sz="1800" dirty="0" err="1"/>
              <a:t>Iwashnya</a:t>
            </a:r>
            <a:r>
              <a:rPr lang="en-US" sz="1800" dirty="0"/>
              <a:t>, Hanghang Tong and Christos </a:t>
            </a:r>
            <a:r>
              <a:rPr lang="en-US" sz="1800" dirty="0" err="1"/>
              <a:t>Faloutsos</a:t>
            </a:r>
            <a:r>
              <a:rPr lang="en-US" sz="1800" dirty="0"/>
              <a:t>: Fractional Immunization on Networks. SDM </a:t>
            </a:r>
            <a:r>
              <a:rPr lang="en-US" sz="1800" dirty="0" smtClean="0"/>
              <a:t>2013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en-US" sz="1800" dirty="0" err="1" smtClean="0"/>
              <a:t>Hau</a:t>
            </a:r>
            <a:r>
              <a:rPr lang="en-US" sz="1800" dirty="0" smtClean="0"/>
              <a:t> </a:t>
            </a:r>
            <a:r>
              <a:rPr lang="en-US" sz="1800" dirty="0"/>
              <a:t>Chan, Leman </a:t>
            </a:r>
            <a:r>
              <a:rPr lang="en-US" sz="1800" dirty="0" err="1"/>
              <a:t>Akoglu</a:t>
            </a:r>
            <a:r>
              <a:rPr lang="en-US" sz="1800" dirty="0"/>
              <a:t>, Hanghang Tong: Make It or Break It: Manipulating Robustness in Large Networks. SDM 2014: </a:t>
            </a:r>
            <a:r>
              <a:rPr lang="en-US" sz="1800" dirty="0" smtClean="0"/>
              <a:t>325-333</a:t>
            </a:r>
          </a:p>
        </p:txBody>
      </p:sp>
    </p:spTree>
    <p:extLst>
      <p:ext uri="{BB962C8B-B14F-4D97-AF65-F5344CB8AC3E}">
        <p14:creationId xmlns:p14="http://schemas.microsoft.com/office/powerpoint/2010/main" val="136610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- 98 -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4525963"/>
          </a:xfrm>
        </p:spPr>
        <p:txBody>
          <a:bodyPr/>
          <a:lstStyle/>
          <a:p>
            <a:pPr algn="just"/>
            <a:endParaRPr lang="en-US" sz="1800" dirty="0" smtClean="0"/>
          </a:p>
          <a:p>
            <a:pPr algn="just"/>
            <a:r>
              <a:rPr lang="en-US" sz="1800" dirty="0"/>
              <a:t>Hanghang Tong, </a:t>
            </a:r>
            <a:r>
              <a:rPr lang="en-US" sz="1800" dirty="0" err="1"/>
              <a:t>Spiros</a:t>
            </a:r>
            <a:r>
              <a:rPr lang="en-US" sz="1800" dirty="0"/>
              <a:t> Papadimitriou, Christos </a:t>
            </a:r>
            <a:r>
              <a:rPr lang="en-US" sz="1800" dirty="0" err="1"/>
              <a:t>Faloutsos</a:t>
            </a:r>
            <a:r>
              <a:rPr lang="en-US" sz="1800" dirty="0"/>
              <a:t>, Philip S. Yu, Tina </a:t>
            </a:r>
            <a:r>
              <a:rPr lang="en-US" sz="1800" dirty="0" err="1"/>
              <a:t>Eliassi</a:t>
            </a:r>
            <a:r>
              <a:rPr lang="en-US" sz="1800" dirty="0"/>
              <a:t>-Rad: Gateway finder in large graphs: problem definitions and fast solutions. Inf. </a:t>
            </a:r>
            <a:r>
              <a:rPr lang="en-US" sz="1800" dirty="0" err="1"/>
              <a:t>Retr</a:t>
            </a:r>
            <a:r>
              <a:rPr lang="en-US" sz="1800" dirty="0"/>
              <a:t>. 15(3-4): 391-411 (2012)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Hanghang </a:t>
            </a:r>
            <a:r>
              <a:rPr lang="en-US" sz="1800" dirty="0"/>
              <a:t>Tong, </a:t>
            </a:r>
            <a:r>
              <a:rPr lang="en-US" sz="1800" dirty="0" err="1"/>
              <a:t>Jingrui</a:t>
            </a:r>
            <a:r>
              <a:rPr lang="en-US" sz="1800" dirty="0"/>
              <a:t> He, Zhen Wen, Ravi </a:t>
            </a:r>
            <a:r>
              <a:rPr lang="en-US" sz="1800" dirty="0" err="1"/>
              <a:t>Konuru</a:t>
            </a:r>
            <a:r>
              <a:rPr lang="en-US" sz="1800" dirty="0"/>
              <a:t>, </a:t>
            </a:r>
            <a:r>
              <a:rPr lang="en-US" sz="1800" dirty="0" err="1"/>
              <a:t>Ching</a:t>
            </a:r>
            <a:r>
              <a:rPr lang="en-US" sz="1800" dirty="0"/>
              <a:t>-Yung </a:t>
            </a:r>
            <a:r>
              <a:rPr lang="en-US" sz="1800" dirty="0" smtClean="0"/>
              <a:t>Lin: Diversified </a:t>
            </a:r>
            <a:r>
              <a:rPr lang="en-US" sz="1800" dirty="0"/>
              <a:t>ranking on large graphs: an optimization viewpoint. KDD 2011: 1028-1036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en-US" sz="1800" dirty="0"/>
              <a:t>Nicholas </a:t>
            </a:r>
            <a:r>
              <a:rPr lang="en-US" sz="1800" dirty="0" err="1"/>
              <a:t>Valler</a:t>
            </a:r>
            <a:r>
              <a:rPr lang="en-US" sz="1800" dirty="0"/>
              <a:t>, B. </a:t>
            </a:r>
            <a:r>
              <a:rPr lang="en-US" sz="1800" dirty="0" err="1"/>
              <a:t>Aditya</a:t>
            </a:r>
            <a:r>
              <a:rPr lang="en-US" sz="1800" dirty="0"/>
              <a:t> </a:t>
            </a:r>
            <a:r>
              <a:rPr lang="en-US" sz="1800" dirty="0" err="1"/>
              <a:t>Prakash</a:t>
            </a:r>
            <a:r>
              <a:rPr lang="en-US" sz="1800" dirty="0"/>
              <a:t>, Hanghang Tong, </a:t>
            </a:r>
            <a:r>
              <a:rPr lang="en-US" sz="1800" dirty="0" err="1"/>
              <a:t>Michalis</a:t>
            </a:r>
            <a:r>
              <a:rPr lang="en-US" sz="1800" dirty="0"/>
              <a:t> </a:t>
            </a:r>
            <a:r>
              <a:rPr lang="en-US" sz="1800" dirty="0" err="1"/>
              <a:t>Faloutsos</a:t>
            </a:r>
            <a:r>
              <a:rPr lang="en-US" sz="1800" dirty="0"/>
              <a:t>, Christos </a:t>
            </a:r>
            <a:r>
              <a:rPr lang="en-US" sz="1800" dirty="0" err="1" smtClean="0"/>
              <a:t>Faloutsos</a:t>
            </a:r>
            <a:r>
              <a:rPr lang="en-US" sz="1800" dirty="0" smtClean="0"/>
              <a:t>: Epidemic </a:t>
            </a:r>
            <a:r>
              <a:rPr lang="en-US" sz="1800" dirty="0"/>
              <a:t>Spread in Mobile Ad Hoc Networks: Determining the Tipping Point. Networking (1) 2011: 266-280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en-US" sz="1800" dirty="0" err="1"/>
              <a:t>Dashun</a:t>
            </a:r>
            <a:r>
              <a:rPr lang="en-US" sz="1800" dirty="0"/>
              <a:t> Wang, Zhen Wen, Hanghang Tong, </a:t>
            </a:r>
            <a:r>
              <a:rPr lang="en-US" sz="1800" dirty="0" err="1"/>
              <a:t>Ching</a:t>
            </a:r>
            <a:r>
              <a:rPr lang="en-US" sz="1800" dirty="0"/>
              <a:t>-Yung Lin, </a:t>
            </a:r>
            <a:r>
              <a:rPr lang="en-US" sz="1800" dirty="0" err="1"/>
              <a:t>Chaoming</a:t>
            </a:r>
            <a:r>
              <a:rPr lang="en-US" sz="1800" dirty="0"/>
              <a:t> Song, Albert-</a:t>
            </a:r>
            <a:r>
              <a:rPr lang="en-US" sz="1800" dirty="0" err="1"/>
              <a:t>László</a:t>
            </a:r>
            <a:r>
              <a:rPr lang="en-US" sz="1800" dirty="0"/>
              <a:t> </a:t>
            </a:r>
            <a:r>
              <a:rPr lang="en-US" sz="1800" dirty="0" err="1" smtClean="0"/>
              <a:t>Barabási</a:t>
            </a:r>
            <a:r>
              <a:rPr lang="en-US" sz="1800" dirty="0" smtClean="0"/>
              <a:t>: Information </a:t>
            </a:r>
            <a:r>
              <a:rPr lang="en-US" sz="1800" dirty="0"/>
              <a:t>spreading in context. WWW 2011: 735-</a:t>
            </a:r>
            <a:r>
              <a:rPr lang="en-US" sz="1800" dirty="0" smtClean="0"/>
              <a:t>744</a:t>
            </a:r>
            <a:endParaRPr lang="en-US" sz="1800" dirty="0"/>
          </a:p>
          <a:p>
            <a:pPr algn="just"/>
            <a:endParaRPr lang="en-US" sz="1800" dirty="0"/>
          </a:p>
          <a:p>
            <a:pPr algn="just"/>
            <a:r>
              <a:rPr lang="en-US" sz="1800" dirty="0"/>
              <a:t>Hanghang Tong, B. </a:t>
            </a:r>
            <a:r>
              <a:rPr lang="en-US" sz="1800" dirty="0" err="1"/>
              <a:t>Aditya</a:t>
            </a:r>
            <a:r>
              <a:rPr lang="en-US" sz="1800" dirty="0"/>
              <a:t> </a:t>
            </a:r>
            <a:r>
              <a:rPr lang="en-US" sz="1800" dirty="0" err="1"/>
              <a:t>Prakash</a:t>
            </a:r>
            <a:r>
              <a:rPr lang="en-US" sz="1800" dirty="0"/>
              <a:t>, </a:t>
            </a:r>
            <a:r>
              <a:rPr lang="en-US" sz="1800" dirty="0" err="1"/>
              <a:t>Charalampos</a:t>
            </a:r>
            <a:r>
              <a:rPr lang="en-US" sz="1800" dirty="0"/>
              <a:t> E. </a:t>
            </a:r>
            <a:r>
              <a:rPr lang="en-US" sz="1800" dirty="0" err="1"/>
              <a:t>Tsourakakis</a:t>
            </a:r>
            <a:r>
              <a:rPr lang="en-US" sz="1800" dirty="0"/>
              <a:t>, Tina </a:t>
            </a:r>
            <a:r>
              <a:rPr lang="en-US" sz="1800" dirty="0" err="1"/>
              <a:t>Eliassi</a:t>
            </a:r>
            <a:r>
              <a:rPr lang="en-US" sz="1800" dirty="0"/>
              <a:t>-Rad, Christos </a:t>
            </a:r>
            <a:r>
              <a:rPr lang="en-US" sz="1800" dirty="0" err="1"/>
              <a:t>Faloutsos</a:t>
            </a:r>
            <a:r>
              <a:rPr lang="en-US" sz="1800" dirty="0"/>
              <a:t>, </a:t>
            </a:r>
            <a:r>
              <a:rPr lang="en-US" sz="1800" dirty="0" err="1"/>
              <a:t>Duen</a:t>
            </a:r>
            <a:r>
              <a:rPr lang="en-US" sz="1800" dirty="0"/>
              <a:t> </a:t>
            </a:r>
            <a:r>
              <a:rPr lang="en-US" sz="1800" dirty="0" err="1"/>
              <a:t>Horng</a:t>
            </a:r>
            <a:r>
              <a:rPr lang="en-US" sz="1800" dirty="0"/>
              <a:t> </a:t>
            </a:r>
            <a:r>
              <a:rPr lang="en-US" sz="1800" dirty="0" err="1" smtClean="0"/>
              <a:t>Chau</a:t>
            </a:r>
            <a:r>
              <a:rPr lang="en-US" sz="1800" dirty="0" smtClean="0"/>
              <a:t>: On </a:t>
            </a:r>
            <a:r>
              <a:rPr lang="en-US" sz="1800" dirty="0"/>
              <a:t>the Vulnerability of Large Graphs. ICDM 2010: </a:t>
            </a:r>
            <a:r>
              <a:rPr lang="en-US" sz="1800" dirty="0" smtClean="0"/>
              <a:t>1091-1096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862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6525"/>
            <a:ext cx="14478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- 99 -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4525963"/>
          </a:xfrm>
        </p:spPr>
        <p:txBody>
          <a:bodyPr/>
          <a:lstStyle/>
          <a:p>
            <a:pPr algn="just"/>
            <a:endParaRPr lang="en-US" sz="1800" dirty="0" smtClean="0"/>
          </a:p>
          <a:p>
            <a:pPr algn="just"/>
            <a:r>
              <a:rPr lang="en-US" sz="1800" dirty="0"/>
              <a:t>Yao Zhang and B. </a:t>
            </a:r>
            <a:r>
              <a:rPr lang="en-US" sz="1800" dirty="0" err="1"/>
              <a:t>Aditya</a:t>
            </a:r>
            <a:r>
              <a:rPr lang="en-US" sz="1800" dirty="0"/>
              <a:t> </a:t>
            </a:r>
            <a:r>
              <a:rPr lang="en-US" sz="1800" dirty="0" err="1"/>
              <a:t>Prakash</a:t>
            </a:r>
            <a:r>
              <a:rPr lang="en-US" sz="1800" dirty="0"/>
              <a:t>: Scalable Vaccine Distribution in Large Graphs given Uncertain Data. ICDM </a:t>
            </a:r>
            <a:r>
              <a:rPr lang="en-US" sz="1800" dirty="0" smtClean="0"/>
              <a:t>2014 </a:t>
            </a:r>
          </a:p>
          <a:p>
            <a:pPr marL="0" indent="0" algn="just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Code </a:t>
            </a:r>
            <a:r>
              <a:rPr lang="en-US" sz="1800" dirty="0"/>
              <a:t>available at: </a:t>
            </a:r>
            <a:r>
              <a:rPr lang="en-US" sz="1800" dirty="0">
                <a:hlinkClick r:id="rId3"/>
              </a:rPr>
              <a:t>http://people.cs.vt.edu/badityap/CODE/UDAV.zip</a:t>
            </a:r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en-US" sz="1800" dirty="0"/>
              <a:t>L. Le, T. </a:t>
            </a:r>
            <a:r>
              <a:rPr lang="en-US" sz="1800" dirty="0" err="1"/>
              <a:t>Eliassi</a:t>
            </a:r>
            <a:r>
              <a:rPr lang="en-US" sz="1800" dirty="0"/>
              <a:t>-Rad and H. Tong: MET: A Fast Algorithm for Minimizing Propagation in Large Graphs with Small Eigen-Gaps. SDM 2015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en-US" sz="1800" dirty="0" err="1"/>
              <a:t>István</a:t>
            </a:r>
            <a:r>
              <a:rPr lang="en-US" sz="1800" dirty="0"/>
              <a:t> A. </a:t>
            </a:r>
            <a:r>
              <a:rPr lang="en-US" sz="1800" dirty="0" err="1"/>
              <a:t>Kovács</a:t>
            </a:r>
            <a:r>
              <a:rPr lang="en-US" sz="1800" dirty="0"/>
              <a:t> &amp; Albert-</a:t>
            </a:r>
            <a:r>
              <a:rPr lang="en-US" sz="1800" dirty="0" err="1"/>
              <a:t>László</a:t>
            </a:r>
            <a:r>
              <a:rPr lang="en-US" sz="1800" dirty="0"/>
              <a:t> </a:t>
            </a:r>
            <a:r>
              <a:rPr lang="en-US" sz="1800" dirty="0" err="1"/>
              <a:t>Barabási</a:t>
            </a:r>
            <a:r>
              <a:rPr lang="en-US" sz="1800" dirty="0"/>
              <a:t>: Network science: Destruction perfected. Nature 524, 38–39, </a:t>
            </a:r>
            <a:r>
              <a:rPr lang="en-US" sz="1800" dirty="0" smtClean="0"/>
              <a:t>2015</a:t>
            </a:r>
            <a:endParaRPr lang="en-US" sz="1800" dirty="0"/>
          </a:p>
          <a:p>
            <a:pPr algn="just"/>
            <a:endParaRPr lang="en-US" sz="1800" dirty="0"/>
          </a:p>
          <a:p>
            <a:pPr algn="just"/>
            <a:r>
              <a:rPr lang="en-US" sz="1800" dirty="0" err="1"/>
              <a:t>Rinaldi</a:t>
            </a:r>
            <a:r>
              <a:rPr lang="en-US" sz="1800" dirty="0"/>
              <a:t>, Steven M., James P. </a:t>
            </a:r>
            <a:r>
              <a:rPr lang="en-US" sz="1800" dirty="0" err="1"/>
              <a:t>Peerenboom</a:t>
            </a:r>
            <a:r>
              <a:rPr lang="en-US" sz="1800" dirty="0"/>
              <a:t>, and Terrence K. Kelly. "Identifying, understanding, and analyzing critical infrastructure interdependencies." Control Systems, IEEE 21.6 (2001): 11-25.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en-US" sz="1800" dirty="0"/>
              <a:t>Nguyen, </a:t>
            </a:r>
            <a:r>
              <a:rPr lang="en-US" sz="1800" dirty="0" err="1"/>
              <a:t>Duy</a:t>
            </a:r>
            <a:r>
              <a:rPr lang="en-US" sz="1800" dirty="0"/>
              <a:t> T., </a:t>
            </a:r>
            <a:r>
              <a:rPr lang="en-US" sz="1800" dirty="0" err="1"/>
              <a:t>Yilin</a:t>
            </a:r>
            <a:r>
              <a:rPr lang="en-US" sz="1800" dirty="0"/>
              <a:t> </a:t>
            </a:r>
            <a:r>
              <a:rPr lang="en-US" sz="1800" dirty="0" err="1"/>
              <a:t>Shen</a:t>
            </a:r>
            <a:r>
              <a:rPr lang="en-US" sz="1800" dirty="0"/>
              <a:t>, and My T. Thai. "Detecting critical nodes in interdependent power networks for vulnerability assessment." Smart Grid, IEEE Transactions on 4.1 (2013): 151-159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514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6.8|1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030A0"/>
        </a:solidFill>
        <a:ln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030A0"/>
        </a:solidFill>
        <a:ln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IBM_template">
  <a:themeElements>
    <a:clrScheme name="1_IBM_template 1">
      <a:dk1>
        <a:srgbClr val="000000"/>
      </a:dk1>
      <a:lt1>
        <a:srgbClr val="FFFFFF"/>
      </a:lt1>
      <a:dk2>
        <a:srgbClr val="808080"/>
      </a:dk2>
      <a:lt2>
        <a:srgbClr val="CCCCFF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0909F9"/>
      </a:hlink>
      <a:folHlink>
        <a:srgbClr val="D18213"/>
      </a:folHlink>
    </a:clrScheme>
    <a:fontScheme name="1_IBM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IBM_template 1">
        <a:dk1>
          <a:srgbClr val="000000"/>
        </a:dk1>
        <a:lt1>
          <a:srgbClr val="FFFFFF"/>
        </a:lt1>
        <a:dk2>
          <a:srgbClr val="808080"/>
        </a:dk2>
        <a:lt2>
          <a:srgbClr val="CCCCFF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0909F9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54063</TotalTime>
  <Words>8220</Words>
  <Application>Microsoft Macintosh PowerPoint</Application>
  <PresentationFormat>On-screen Show (4:3)</PresentationFormat>
  <Paragraphs>1311</Paragraphs>
  <Slides>100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Office Theme</vt:lpstr>
      <vt:lpstr>1_Office Theme</vt:lpstr>
      <vt:lpstr>3_IBM_template</vt:lpstr>
      <vt:lpstr>1_Default Design</vt:lpstr>
      <vt:lpstr>Equation</vt:lpstr>
      <vt:lpstr>Optimal Connectivity on Big Graphs: Measures, Algorithms and Applications</vt:lpstr>
      <vt:lpstr>Observation: Graphs are everywhere!</vt:lpstr>
      <vt:lpstr>BIG Graphs #1: The Size of Graphs is Growing!</vt:lpstr>
      <vt:lpstr>BIG Graphs #2: Data Complexity (Rich graphs, e.g., geo-coded, attributed)</vt:lpstr>
      <vt:lpstr>PowerPoint Presentation</vt:lpstr>
      <vt:lpstr>Graph Mining: An Overview</vt:lpstr>
      <vt:lpstr>A Typical Graph Mining Paradigm</vt:lpstr>
      <vt:lpstr>Dissemination: Think of it as Wine Spill</vt:lpstr>
      <vt:lpstr>Dissemination: Wine Spill on a Graph</vt:lpstr>
      <vt:lpstr>An Example: Virus Propagation/Dissemination</vt:lpstr>
      <vt:lpstr>An Example: Virus Propagation/Dissemination</vt:lpstr>
      <vt:lpstr>An Example: Virus Propagation/Dissemination</vt:lpstr>
      <vt:lpstr>An Example: Virus Propagation/Dissemination</vt:lpstr>
      <vt:lpstr>Why Do We Care? – Healthcare</vt:lpstr>
      <vt:lpstr>Why Do We Care? – Healthcare</vt:lpstr>
      <vt:lpstr>Why Do We Care? (More)</vt:lpstr>
      <vt:lpstr>Roadmap</vt:lpstr>
      <vt:lpstr>Part I: GCO Measures</vt:lpstr>
      <vt:lpstr>SIS Model (e.g., Flu) (Susceptible-Infected-Susceptible)</vt:lpstr>
      <vt:lpstr>SIS Model (e.g., Flu)</vt:lpstr>
      <vt:lpstr>Beyond Static Graphs: Alternating Behavior</vt:lpstr>
      <vt:lpstr>Beyond Static Graphs: Alternating Behavior</vt:lpstr>
      <vt:lpstr>Formal Model Description [PKDD 2010, Networking 2011]</vt:lpstr>
      <vt:lpstr>Epidemic Threshold for Alternating Behavior [PKDD 2010, Networking 2011] </vt:lpstr>
      <vt:lpstr>Why is λ So Important?</vt:lpstr>
      <vt:lpstr>Why is λ So Important?</vt:lpstr>
      <vt:lpstr>Beyond λ: Graph/Network Robustness</vt:lpstr>
      <vt:lpstr>Beyond λ: Graph/Network Robustness</vt:lpstr>
      <vt:lpstr>Beyond λ: Graph/Network Robustness</vt:lpstr>
      <vt:lpstr>Beyond λ: Graph/Network Robustness</vt:lpstr>
      <vt:lpstr>A “guide” for “good” robustness measures</vt:lpstr>
      <vt:lpstr>A “guide” for “good” robustness measures</vt:lpstr>
      <vt:lpstr>Unification of Connectivity Measures</vt:lpstr>
      <vt:lpstr>Unification of Connectivity Measures</vt:lpstr>
      <vt:lpstr>Roadmap</vt:lpstr>
      <vt:lpstr>Minimizing Dissemination: Immunization</vt:lpstr>
      <vt:lpstr>PowerPoint Presentation</vt:lpstr>
      <vt:lpstr>Optimal Method</vt:lpstr>
      <vt:lpstr>Optimal Method</vt:lpstr>
      <vt:lpstr>PowerPoint Presentation</vt:lpstr>
      <vt:lpstr>Netshield to the Rescue</vt:lpstr>
      <vt:lpstr>   Netshield to the Rescue</vt:lpstr>
      <vt:lpstr>Netshield to the Rescue</vt:lpstr>
      <vt:lpstr>Why Netshield is Near-Optimal?</vt:lpstr>
      <vt:lpstr>Why Netshield is Near-Optimal?</vt:lpstr>
      <vt:lpstr>Why Sv(S) is sub-modular?</vt:lpstr>
      <vt:lpstr>Why Sv(S) is sub-modular?</vt:lpstr>
      <vt:lpstr>PowerPoint Presentation</vt:lpstr>
      <vt:lpstr>Quality of Netshield</vt:lpstr>
      <vt:lpstr>Comparison of Immunization</vt:lpstr>
      <vt:lpstr>Speed of Netshield</vt:lpstr>
      <vt:lpstr>Scalability of Netshield</vt:lpstr>
      <vt:lpstr>From Node Deletion to Edge Deletion</vt:lpstr>
      <vt:lpstr>PowerPoint Presentation</vt:lpstr>
      <vt:lpstr>Discussions: Node Deletion vs. Edge Deletion</vt:lpstr>
      <vt:lpstr>Discussions: Node Deletion vs. Edge Deletion</vt:lpstr>
      <vt:lpstr>Discussions: Node Deletion vs. Edge Deletion</vt:lpstr>
      <vt:lpstr>Maximizing Dissemination: Edge Addition</vt:lpstr>
      <vt:lpstr>Maximizing Dissemination: Edge Addition</vt:lpstr>
      <vt:lpstr>Maximizing Dissemination: Evaluation</vt:lpstr>
      <vt:lpstr>More on GCO Algorithms</vt:lpstr>
      <vt:lpstr>More on GCO Algorithms (cont.)</vt:lpstr>
      <vt:lpstr>More on GCO Algorithms (cont.)</vt:lpstr>
      <vt:lpstr>More on GCO Algorithms (cont.)</vt:lpstr>
      <vt:lpstr>Roadmap</vt:lpstr>
      <vt:lpstr>Part III: Applications</vt:lpstr>
      <vt:lpstr>A1: Immunization</vt:lpstr>
      <vt:lpstr>A2: Optimal Recourse Allocation</vt:lpstr>
      <vt:lpstr>A2: Optimal Recourse Allocation</vt:lpstr>
      <vt:lpstr>PowerPoint Presentation</vt:lpstr>
      <vt:lpstr>A4: Diversified Ranking on Large Graphs </vt:lpstr>
      <vt:lpstr>A4: Why Diversity? (cont.)</vt:lpstr>
      <vt:lpstr>A4: Our Solutions (10 sec. introduction!)</vt:lpstr>
      <vt:lpstr>A Special Case of Dragon = Generalized Netshild</vt:lpstr>
      <vt:lpstr>A4: Experimental Results</vt:lpstr>
      <vt:lpstr>A5: Information Spreading in Context </vt:lpstr>
      <vt:lpstr>A5: Information Spread (whether or not) vs. Content </vt:lpstr>
      <vt:lpstr>A5: The Structure of Information Spreading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IV: Future Trends</vt:lpstr>
      <vt:lpstr>N1: Learn k in GCO</vt:lpstr>
      <vt:lpstr>N2: Sense-Making of GCO:  What/Who  How/Why?</vt:lpstr>
      <vt:lpstr>N2: A Flow-based Summarization Solution</vt:lpstr>
      <vt:lpstr>N3: GCO Tracking &amp; Attribution</vt:lpstr>
      <vt:lpstr>N4: GCO on Multi-layered Networks</vt:lpstr>
      <vt:lpstr>N5: Min-Max GCO Problem (Angels &amp; Demons)</vt:lpstr>
      <vt:lpstr>N6: Super-Robust Network</vt:lpstr>
      <vt:lpstr>N7: Optimal Graph Construction</vt:lpstr>
      <vt:lpstr>N8: GCO Scalability: Challenges &amp; Opportunities</vt:lpstr>
      <vt:lpstr>Acknowledgement</vt:lpstr>
      <vt:lpstr>Reference</vt:lpstr>
      <vt:lpstr>Reference</vt:lpstr>
      <vt:lpstr>Reference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Querying and Mining Large Graphs</dc:title>
  <dc:creator>mm</dc:creator>
  <cp:lastModifiedBy>Hanghang Tong</cp:lastModifiedBy>
  <cp:revision>1121</cp:revision>
  <cp:lastPrinted>2013-04-12T15:38:09Z</cp:lastPrinted>
  <dcterms:created xsi:type="dcterms:W3CDTF">2006-08-16T00:00:00Z</dcterms:created>
  <dcterms:modified xsi:type="dcterms:W3CDTF">2015-10-11T20:04:48Z</dcterms:modified>
</cp:coreProperties>
</file>